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7" r:id="rId5"/>
    <p:sldMasterId id="2147483689" r:id="rId6"/>
    <p:sldMasterId id="2147483697" r:id="rId7"/>
    <p:sldMasterId id="2147483705" r:id="rId8"/>
  </p:sldMasterIdLst>
  <p:notesMasterIdLst>
    <p:notesMasterId r:id="rId39"/>
  </p:notesMasterIdLst>
  <p:handoutMasterIdLst>
    <p:handoutMasterId r:id="rId40"/>
  </p:handoutMasterIdLst>
  <p:sldIdLst>
    <p:sldId id="307" r:id="rId9"/>
    <p:sldId id="331" r:id="rId10"/>
    <p:sldId id="280" r:id="rId11"/>
    <p:sldId id="318" r:id="rId12"/>
    <p:sldId id="319" r:id="rId13"/>
    <p:sldId id="298" r:id="rId14"/>
    <p:sldId id="340" r:id="rId15"/>
    <p:sldId id="342" r:id="rId16"/>
    <p:sldId id="324" r:id="rId17"/>
    <p:sldId id="337" r:id="rId18"/>
    <p:sldId id="328" r:id="rId19"/>
    <p:sldId id="329" r:id="rId20"/>
    <p:sldId id="335" r:id="rId21"/>
    <p:sldId id="284" r:id="rId22"/>
    <p:sldId id="327" r:id="rId23"/>
    <p:sldId id="289" r:id="rId24"/>
    <p:sldId id="285" r:id="rId25"/>
    <p:sldId id="338" r:id="rId26"/>
    <p:sldId id="339" r:id="rId27"/>
    <p:sldId id="321" r:id="rId28"/>
    <p:sldId id="341" r:id="rId29"/>
    <p:sldId id="308" r:id="rId30"/>
    <p:sldId id="310" r:id="rId31"/>
    <p:sldId id="330" r:id="rId32"/>
    <p:sldId id="301" r:id="rId33"/>
    <p:sldId id="334" r:id="rId34"/>
    <p:sldId id="315" r:id="rId35"/>
    <p:sldId id="309" r:id="rId36"/>
    <p:sldId id="336" r:id="rId37"/>
    <p:sldId id="320"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4">
          <p15:clr>
            <a:srgbClr val="A4A3A4"/>
          </p15:clr>
        </p15:guide>
        <p15:guide id="2" pos="5312">
          <p15:clr>
            <a:srgbClr val="A4A3A4"/>
          </p15:clr>
        </p15:guide>
        <p15:guide id="3" pos="2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kruther" initials="n" lastIdx="73" clrIdx="0"/>
  <p:cmAuthor id="2" name="Hoban, Adrian" initials="HA" lastIdx="1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A71"/>
    <a:srgbClr val="000000"/>
    <a:srgbClr val="FFFFFF"/>
    <a:srgbClr val="CBD5EA"/>
    <a:srgbClr val="E7EBF5"/>
    <a:srgbClr val="FF0000"/>
    <a:srgbClr val="0F4975"/>
    <a:srgbClr val="0038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8" autoAdjust="0"/>
    <p:restoredTop sz="85211" autoAdjust="0"/>
  </p:normalViewPr>
  <p:slideViewPr>
    <p:cSldViewPr snapToGrid="0" snapToObjects="1" showGuides="1">
      <p:cViewPr varScale="1">
        <p:scale>
          <a:sx n="109" d="100"/>
          <a:sy n="109" d="100"/>
        </p:scale>
        <p:origin x="108" y="228"/>
      </p:cViewPr>
      <p:guideLst>
        <p:guide orient="horz" pos="3084"/>
        <p:guide pos="5312"/>
        <p:guide pos="2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89C1"/>
            </a:solidFill>
          </c:spPr>
          <c:invertIfNegative val="0"/>
          <c:cat>
            <c:strRef>
              <c:f>Sheet1!$A$2:$A$8</c:f>
              <c:strCache>
                <c:ptCount val="7"/>
                <c:pt idx="0">
                  <c:v>QT</c:v>
                </c:pt>
                <c:pt idx="1">
                  <c:v>Linux Kernel</c:v>
                </c:pt>
                <c:pt idx="2">
                  <c:v>KVM</c:v>
                </c:pt>
                <c:pt idx="3">
                  <c:v>Cairo</c:v>
                </c:pt>
                <c:pt idx="4">
                  <c:v>Ofono</c:v>
                </c:pt>
                <c:pt idx="5">
                  <c:v>Connman</c:v>
                </c:pt>
                <c:pt idx="6">
                  <c:v>Clutter</c:v>
                </c:pt>
              </c:strCache>
            </c:strRef>
          </c:cat>
          <c:val>
            <c:numRef>
              <c:f>Sheet1!$B$2:$B$8</c:f>
              <c:numCache>
                <c:formatCode>0.0%</c:formatCode>
                <c:ptCount val="7"/>
                <c:pt idx="0">
                  <c:v>9.2000000000000026E-2</c:v>
                </c:pt>
                <c:pt idx="1">
                  <c:v>0.16200000000000067</c:v>
                </c:pt>
                <c:pt idx="2">
                  <c:v>0.16500000000000067</c:v>
                </c:pt>
                <c:pt idx="3">
                  <c:v>0.26400000000000001</c:v>
                </c:pt>
                <c:pt idx="4">
                  <c:v>0.36400000000000032</c:v>
                </c:pt>
                <c:pt idx="5">
                  <c:v>0.42900000000000038</c:v>
                </c:pt>
                <c:pt idx="6">
                  <c:v>0.88160000000000294</c:v>
                </c:pt>
              </c:numCache>
            </c:numRef>
          </c:val>
        </c:ser>
        <c:dLbls>
          <c:showLegendKey val="0"/>
          <c:showVal val="0"/>
          <c:showCatName val="0"/>
          <c:showSerName val="0"/>
          <c:showPercent val="0"/>
          <c:showBubbleSize val="0"/>
        </c:dLbls>
        <c:gapWidth val="21"/>
        <c:axId val="327006736"/>
        <c:axId val="327002424"/>
      </c:barChart>
      <c:catAx>
        <c:axId val="327006736"/>
        <c:scaling>
          <c:orientation val="minMax"/>
        </c:scaling>
        <c:delete val="0"/>
        <c:axPos val="l"/>
        <c:numFmt formatCode="General" sourceLinked="0"/>
        <c:majorTickMark val="out"/>
        <c:minorTickMark val="none"/>
        <c:tickLblPos val="nextTo"/>
        <c:txPr>
          <a:bodyPr/>
          <a:lstStyle/>
          <a:p>
            <a:pPr>
              <a:defRPr sz="900"/>
            </a:pPr>
            <a:endParaRPr lang="en-US"/>
          </a:p>
        </c:txPr>
        <c:crossAx val="327002424"/>
        <c:crosses val="autoZero"/>
        <c:auto val="1"/>
        <c:lblAlgn val="ctr"/>
        <c:lblOffset val="100"/>
        <c:noMultiLvlLbl val="0"/>
      </c:catAx>
      <c:valAx>
        <c:axId val="327002424"/>
        <c:scaling>
          <c:orientation val="minMax"/>
        </c:scaling>
        <c:delete val="0"/>
        <c:axPos val="b"/>
        <c:majorGridlines/>
        <c:numFmt formatCode="0%" sourceLinked="0"/>
        <c:majorTickMark val="out"/>
        <c:minorTickMark val="none"/>
        <c:tickLblPos val="nextTo"/>
        <c:txPr>
          <a:bodyPr/>
          <a:lstStyle/>
          <a:p>
            <a:pPr>
              <a:defRPr sz="900"/>
            </a:pPr>
            <a:endParaRPr lang="en-US"/>
          </a:p>
        </c:txPr>
        <c:crossAx val="327006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939990553910899"/>
          <c:y val="3.6594313079656403E-2"/>
          <c:w val="0.86055649150825797"/>
          <c:h val="0.72335031254305204"/>
        </c:manualLayout>
      </c:layout>
      <c:lineChart>
        <c:grouping val="standard"/>
        <c:varyColors val="0"/>
        <c:ser>
          <c:idx val="0"/>
          <c:order val="0"/>
          <c:tx>
            <c:strRef>
              <c:f>Sheet1!$C$1</c:f>
              <c:strCache>
                <c:ptCount val="1"/>
                <c:pt idx="0">
                  <c:v>Intel</c:v>
                </c:pt>
              </c:strCache>
            </c:strRef>
          </c:tx>
          <c:spPr>
            <a:ln w="76200">
              <a:solidFill>
                <a:srgbClr val="0070C0"/>
              </a:solidFill>
            </a:ln>
          </c:spPr>
          <c:marker>
            <c:symbol val="none"/>
          </c:marker>
          <c:cat>
            <c:numRef>
              <c:f>Sheet1!$B$11:$B$22</c:f>
              <c:numCache>
                <c:formatCode>mmm\-yy</c:formatCode>
                <c:ptCount val="12"/>
                <c:pt idx="0">
                  <c:v>40746</c:v>
                </c:pt>
                <c:pt idx="1">
                  <c:v>40913</c:v>
                </c:pt>
                <c:pt idx="2">
                  <c:v>40987</c:v>
                </c:pt>
                <c:pt idx="3">
                  <c:v>41050</c:v>
                </c:pt>
                <c:pt idx="4">
                  <c:v>41111</c:v>
                </c:pt>
                <c:pt idx="5">
                  <c:v>41183</c:v>
                </c:pt>
                <c:pt idx="6">
                  <c:v>41254</c:v>
                </c:pt>
                <c:pt idx="7">
                  <c:v>41324</c:v>
                </c:pt>
                <c:pt idx="8">
                  <c:v>41393</c:v>
                </c:pt>
                <c:pt idx="9">
                  <c:v>41456</c:v>
                </c:pt>
                <c:pt idx="10">
                  <c:v>41519</c:v>
                </c:pt>
                <c:pt idx="11">
                  <c:v>41570</c:v>
                </c:pt>
              </c:numCache>
            </c:numRef>
          </c:cat>
          <c:val>
            <c:numRef>
              <c:f>Sheet1!$C$11:$C$22</c:f>
              <c:numCache>
                <c:formatCode>General</c:formatCode>
                <c:ptCount val="12"/>
                <c:pt idx="0">
                  <c:v>9.3000000000000007</c:v>
                </c:pt>
                <c:pt idx="1">
                  <c:v>7.2</c:v>
                </c:pt>
                <c:pt idx="2">
                  <c:v>8.8000000000000007</c:v>
                </c:pt>
                <c:pt idx="3">
                  <c:v>10.6</c:v>
                </c:pt>
                <c:pt idx="4">
                  <c:v>9.6999999999999993</c:v>
                </c:pt>
                <c:pt idx="5">
                  <c:v>8.6999999999999993</c:v>
                </c:pt>
                <c:pt idx="6">
                  <c:v>6.8</c:v>
                </c:pt>
                <c:pt idx="7">
                  <c:v>8.6999999999999993</c:v>
                </c:pt>
                <c:pt idx="8">
                  <c:v>10.199999999999999</c:v>
                </c:pt>
                <c:pt idx="9">
                  <c:v>6.8</c:v>
                </c:pt>
                <c:pt idx="10">
                  <c:v>9.1</c:v>
                </c:pt>
                <c:pt idx="11">
                  <c:v>9.8000000000000007</c:v>
                </c:pt>
              </c:numCache>
            </c:numRef>
          </c:val>
          <c:smooth val="0"/>
        </c:ser>
        <c:ser>
          <c:idx val="1"/>
          <c:order val="1"/>
          <c:tx>
            <c:strRef>
              <c:f>Sheet1!$D$1</c:f>
              <c:strCache>
                <c:ptCount val="1"/>
                <c:pt idx="0">
                  <c:v>Red Hat</c:v>
                </c:pt>
              </c:strCache>
            </c:strRef>
          </c:tx>
          <c:spPr>
            <a:ln w="28575">
              <a:solidFill>
                <a:srgbClr val="FF0000"/>
              </a:solidFill>
            </a:ln>
          </c:spPr>
          <c:marker>
            <c:symbol val="none"/>
          </c:marker>
          <c:cat>
            <c:numRef>
              <c:f>Sheet1!$B$11:$B$22</c:f>
              <c:numCache>
                <c:formatCode>mmm\-yy</c:formatCode>
                <c:ptCount val="12"/>
                <c:pt idx="0">
                  <c:v>40746</c:v>
                </c:pt>
                <c:pt idx="1">
                  <c:v>40913</c:v>
                </c:pt>
                <c:pt idx="2">
                  <c:v>40987</c:v>
                </c:pt>
                <c:pt idx="3">
                  <c:v>41050</c:v>
                </c:pt>
                <c:pt idx="4">
                  <c:v>41111</c:v>
                </c:pt>
                <c:pt idx="5">
                  <c:v>41183</c:v>
                </c:pt>
                <c:pt idx="6">
                  <c:v>41254</c:v>
                </c:pt>
                <c:pt idx="7">
                  <c:v>41324</c:v>
                </c:pt>
                <c:pt idx="8">
                  <c:v>41393</c:v>
                </c:pt>
                <c:pt idx="9">
                  <c:v>41456</c:v>
                </c:pt>
                <c:pt idx="10">
                  <c:v>41519</c:v>
                </c:pt>
                <c:pt idx="11">
                  <c:v>41570</c:v>
                </c:pt>
              </c:numCache>
            </c:numRef>
          </c:cat>
          <c:val>
            <c:numRef>
              <c:f>Sheet1!$D$11:$D$22</c:f>
              <c:numCache>
                <c:formatCode>General</c:formatCode>
                <c:ptCount val="12"/>
                <c:pt idx="0">
                  <c:v>11.1</c:v>
                </c:pt>
                <c:pt idx="1">
                  <c:v>8.5</c:v>
                </c:pt>
                <c:pt idx="2">
                  <c:v>12.6</c:v>
                </c:pt>
                <c:pt idx="3">
                  <c:v>9</c:v>
                </c:pt>
                <c:pt idx="4">
                  <c:v>10.199999999999999</c:v>
                </c:pt>
                <c:pt idx="5">
                  <c:v>10.199999999999999</c:v>
                </c:pt>
                <c:pt idx="6">
                  <c:v>9.8000000000000007</c:v>
                </c:pt>
                <c:pt idx="7">
                  <c:v>9</c:v>
                </c:pt>
                <c:pt idx="8">
                  <c:v>9</c:v>
                </c:pt>
                <c:pt idx="9">
                  <c:v>9.4</c:v>
                </c:pt>
                <c:pt idx="10">
                  <c:v>8.5</c:v>
                </c:pt>
                <c:pt idx="11">
                  <c:v>6.7</c:v>
                </c:pt>
              </c:numCache>
            </c:numRef>
          </c:val>
          <c:smooth val="0"/>
        </c:ser>
        <c:ser>
          <c:idx val="2"/>
          <c:order val="2"/>
          <c:tx>
            <c:strRef>
              <c:f>Sheet1!$E$1</c:f>
              <c:strCache>
                <c:ptCount val="1"/>
                <c:pt idx="0">
                  <c:v>SUSE</c:v>
                </c:pt>
              </c:strCache>
            </c:strRef>
          </c:tx>
          <c:spPr>
            <a:ln w="9525">
              <a:solidFill>
                <a:srgbClr val="FFCC00"/>
              </a:solidFill>
            </a:ln>
          </c:spPr>
          <c:marker>
            <c:symbol val="none"/>
          </c:marker>
          <c:cat>
            <c:numRef>
              <c:f>Sheet1!$B$11:$B$22</c:f>
              <c:numCache>
                <c:formatCode>mmm\-yy</c:formatCode>
                <c:ptCount val="12"/>
                <c:pt idx="0">
                  <c:v>40746</c:v>
                </c:pt>
                <c:pt idx="1">
                  <c:v>40913</c:v>
                </c:pt>
                <c:pt idx="2">
                  <c:v>40987</c:v>
                </c:pt>
                <c:pt idx="3">
                  <c:v>41050</c:v>
                </c:pt>
                <c:pt idx="4">
                  <c:v>41111</c:v>
                </c:pt>
                <c:pt idx="5">
                  <c:v>41183</c:v>
                </c:pt>
                <c:pt idx="6">
                  <c:v>41254</c:v>
                </c:pt>
                <c:pt idx="7">
                  <c:v>41324</c:v>
                </c:pt>
                <c:pt idx="8">
                  <c:v>41393</c:v>
                </c:pt>
                <c:pt idx="9">
                  <c:v>41456</c:v>
                </c:pt>
                <c:pt idx="10">
                  <c:v>41519</c:v>
                </c:pt>
                <c:pt idx="11">
                  <c:v>41570</c:v>
                </c:pt>
              </c:numCache>
            </c:numRef>
          </c:cat>
          <c:val>
            <c:numRef>
              <c:f>Sheet1!$E$11:$E$22</c:f>
              <c:numCache>
                <c:formatCode>General</c:formatCode>
                <c:ptCount val="12"/>
                <c:pt idx="0">
                  <c:v>4.9000000000000004</c:v>
                </c:pt>
                <c:pt idx="1">
                  <c:v>3</c:v>
                </c:pt>
                <c:pt idx="2">
                  <c:v>4.4000000000000004</c:v>
                </c:pt>
                <c:pt idx="3">
                  <c:v>3.5</c:v>
                </c:pt>
                <c:pt idx="4">
                  <c:v>4</c:v>
                </c:pt>
                <c:pt idx="5">
                  <c:v>2.8</c:v>
                </c:pt>
                <c:pt idx="6">
                  <c:v>3</c:v>
                </c:pt>
                <c:pt idx="7">
                  <c:v>2.5</c:v>
                </c:pt>
                <c:pt idx="8">
                  <c:v>5.3</c:v>
                </c:pt>
                <c:pt idx="9">
                  <c:v>2.5</c:v>
                </c:pt>
                <c:pt idx="10">
                  <c:v>2.9</c:v>
                </c:pt>
                <c:pt idx="11">
                  <c:v>2</c:v>
                </c:pt>
              </c:numCache>
            </c:numRef>
          </c:val>
          <c:smooth val="0"/>
        </c:ser>
        <c:ser>
          <c:idx val="3"/>
          <c:order val="3"/>
          <c:tx>
            <c:strRef>
              <c:f>Sheet1!$F$1</c:f>
              <c:strCache>
                <c:ptCount val="1"/>
                <c:pt idx="0">
                  <c:v>IBM</c:v>
                </c:pt>
              </c:strCache>
            </c:strRef>
          </c:tx>
          <c:spPr>
            <a:ln w="9525">
              <a:solidFill>
                <a:srgbClr val="990099"/>
              </a:solidFill>
            </a:ln>
          </c:spPr>
          <c:marker>
            <c:symbol val="none"/>
          </c:marker>
          <c:cat>
            <c:numRef>
              <c:f>Sheet1!$B$11:$B$22</c:f>
              <c:numCache>
                <c:formatCode>mmm\-yy</c:formatCode>
                <c:ptCount val="12"/>
                <c:pt idx="0">
                  <c:v>40746</c:v>
                </c:pt>
                <c:pt idx="1">
                  <c:v>40913</c:v>
                </c:pt>
                <c:pt idx="2">
                  <c:v>40987</c:v>
                </c:pt>
                <c:pt idx="3">
                  <c:v>41050</c:v>
                </c:pt>
                <c:pt idx="4">
                  <c:v>41111</c:v>
                </c:pt>
                <c:pt idx="5">
                  <c:v>41183</c:v>
                </c:pt>
                <c:pt idx="6">
                  <c:v>41254</c:v>
                </c:pt>
                <c:pt idx="7">
                  <c:v>41324</c:v>
                </c:pt>
                <c:pt idx="8">
                  <c:v>41393</c:v>
                </c:pt>
                <c:pt idx="9">
                  <c:v>41456</c:v>
                </c:pt>
                <c:pt idx="10">
                  <c:v>41519</c:v>
                </c:pt>
                <c:pt idx="11">
                  <c:v>41570</c:v>
                </c:pt>
              </c:numCache>
            </c:numRef>
          </c:cat>
          <c:val>
            <c:numRef>
              <c:f>Sheet1!$F$11:$F$22</c:f>
              <c:numCache>
                <c:formatCode>General</c:formatCode>
                <c:ptCount val="12"/>
                <c:pt idx="0">
                  <c:v>4.2</c:v>
                </c:pt>
                <c:pt idx="1">
                  <c:v>3.5</c:v>
                </c:pt>
                <c:pt idx="2">
                  <c:v>3.5</c:v>
                </c:pt>
                <c:pt idx="3">
                  <c:v>3.6</c:v>
                </c:pt>
                <c:pt idx="4">
                  <c:v>2.6</c:v>
                </c:pt>
                <c:pt idx="5">
                  <c:v>2.8</c:v>
                </c:pt>
                <c:pt idx="6">
                  <c:v>4.4000000000000004</c:v>
                </c:pt>
                <c:pt idx="7">
                  <c:v>2.2999999999999998</c:v>
                </c:pt>
                <c:pt idx="8">
                  <c:v>2.9</c:v>
                </c:pt>
                <c:pt idx="9">
                  <c:v>3</c:v>
                </c:pt>
                <c:pt idx="10">
                  <c:v>3.9</c:v>
                </c:pt>
                <c:pt idx="11">
                  <c:v>3.7</c:v>
                </c:pt>
              </c:numCache>
            </c:numRef>
          </c:val>
          <c:smooth val="0"/>
        </c:ser>
        <c:ser>
          <c:idx val="4"/>
          <c:order val="4"/>
          <c:tx>
            <c:strRef>
              <c:f>Sheet1!$G$1</c:f>
              <c:strCache>
                <c:ptCount val="1"/>
                <c:pt idx="0">
                  <c:v>TI</c:v>
                </c:pt>
              </c:strCache>
            </c:strRef>
          </c:tx>
          <c:spPr>
            <a:ln w="9525">
              <a:solidFill>
                <a:srgbClr val="99CC33"/>
              </a:solidFill>
            </a:ln>
          </c:spPr>
          <c:marker>
            <c:symbol val="none"/>
          </c:marker>
          <c:cat>
            <c:numRef>
              <c:f>Sheet1!$B$11:$B$22</c:f>
              <c:numCache>
                <c:formatCode>mmm\-yy</c:formatCode>
                <c:ptCount val="12"/>
                <c:pt idx="0">
                  <c:v>40746</c:v>
                </c:pt>
                <c:pt idx="1">
                  <c:v>40913</c:v>
                </c:pt>
                <c:pt idx="2">
                  <c:v>40987</c:v>
                </c:pt>
                <c:pt idx="3">
                  <c:v>41050</c:v>
                </c:pt>
                <c:pt idx="4">
                  <c:v>41111</c:v>
                </c:pt>
                <c:pt idx="5">
                  <c:v>41183</c:v>
                </c:pt>
                <c:pt idx="6">
                  <c:v>41254</c:v>
                </c:pt>
                <c:pt idx="7">
                  <c:v>41324</c:v>
                </c:pt>
                <c:pt idx="8">
                  <c:v>41393</c:v>
                </c:pt>
                <c:pt idx="9">
                  <c:v>41456</c:v>
                </c:pt>
                <c:pt idx="10">
                  <c:v>41519</c:v>
                </c:pt>
                <c:pt idx="11">
                  <c:v>41570</c:v>
                </c:pt>
              </c:numCache>
            </c:numRef>
          </c:cat>
          <c:val>
            <c:numRef>
              <c:f>Sheet1!$G$11:$G$22</c:f>
              <c:numCache>
                <c:formatCode>General</c:formatCode>
                <c:ptCount val="12"/>
                <c:pt idx="0">
                  <c:v>2.6</c:v>
                </c:pt>
                <c:pt idx="1">
                  <c:v>4.0999999999999996</c:v>
                </c:pt>
                <c:pt idx="2">
                  <c:v>4.0999999999999996</c:v>
                </c:pt>
                <c:pt idx="3">
                  <c:v>4</c:v>
                </c:pt>
                <c:pt idx="4">
                  <c:v>2.9</c:v>
                </c:pt>
                <c:pt idx="5">
                  <c:v>4.0999999999999996</c:v>
                </c:pt>
                <c:pt idx="6">
                  <c:v>5.0999999999999996</c:v>
                </c:pt>
                <c:pt idx="7">
                  <c:v>4</c:v>
                </c:pt>
                <c:pt idx="8">
                  <c:v>3.1</c:v>
                </c:pt>
                <c:pt idx="9">
                  <c:v>5.7</c:v>
                </c:pt>
                <c:pt idx="10">
                  <c:v>3</c:v>
                </c:pt>
                <c:pt idx="11">
                  <c:v>2.2999999999999998</c:v>
                </c:pt>
              </c:numCache>
            </c:numRef>
          </c:val>
          <c:smooth val="0"/>
        </c:ser>
        <c:ser>
          <c:idx val="5"/>
          <c:order val="5"/>
          <c:tx>
            <c:strRef>
              <c:f>Sheet1!$H$1</c:f>
              <c:strCache>
                <c:ptCount val="1"/>
                <c:pt idx="0">
                  <c:v>Linaro (ARM)</c:v>
                </c:pt>
              </c:strCache>
            </c:strRef>
          </c:tx>
          <c:spPr>
            <a:ln w="76200">
              <a:solidFill>
                <a:schemeClr val="tx1"/>
              </a:solidFill>
            </a:ln>
          </c:spPr>
          <c:marker>
            <c:symbol val="none"/>
          </c:marker>
          <c:cat>
            <c:numRef>
              <c:f>Sheet1!$B$11:$B$22</c:f>
              <c:numCache>
                <c:formatCode>mmm\-yy</c:formatCode>
                <c:ptCount val="12"/>
                <c:pt idx="0">
                  <c:v>40746</c:v>
                </c:pt>
                <c:pt idx="1">
                  <c:v>40913</c:v>
                </c:pt>
                <c:pt idx="2">
                  <c:v>40987</c:v>
                </c:pt>
                <c:pt idx="3">
                  <c:v>41050</c:v>
                </c:pt>
                <c:pt idx="4">
                  <c:v>41111</c:v>
                </c:pt>
                <c:pt idx="5">
                  <c:v>41183</c:v>
                </c:pt>
                <c:pt idx="6">
                  <c:v>41254</c:v>
                </c:pt>
                <c:pt idx="7">
                  <c:v>41324</c:v>
                </c:pt>
                <c:pt idx="8">
                  <c:v>41393</c:v>
                </c:pt>
                <c:pt idx="9">
                  <c:v>41456</c:v>
                </c:pt>
                <c:pt idx="10">
                  <c:v>41519</c:v>
                </c:pt>
                <c:pt idx="11">
                  <c:v>41570</c:v>
                </c:pt>
              </c:numCache>
            </c:numRef>
          </c:cat>
          <c:val>
            <c:numRef>
              <c:f>Sheet1!$H$11:$H$22</c:f>
              <c:numCache>
                <c:formatCode>General</c:formatCode>
                <c:ptCount val="12"/>
                <c:pt idx="0">
                  <c:v>0</c:v>
                </c:pt>
                <c:pt idx="1">
                  <c:v>1.7</c:v>
                </c:pt>
                <c:pt idx="2">
                  <c:v>0</c:v>
                </c:pt>
                <c:pt idx="3">
                  <c:v>1.3</c:v>
                </c:pt>
                <c:pt idx="4">
                  <c:v>4.7</c:v>
                </c:pt>
                <c:pt idx="5">
                  <c:v>4</c:v>
                </c:pt>
                <c:pt idx="6">
                  <c:v>4.3</c:v>
                </c:pt>
                <c:pt idx="7">
                  <c:v>4.5999999999999996</c:v>
                </c:pt>
                <c:pt idx="8">
                  <c:v>3.4</c:v>
                </c:pt>
                <c:pt idx="9">
                  <c:v>6.5</c:v>
                </c:pt>
                <c:pt idx="10">
                  <c:v>8.3000000000000007</c:v>
                </c:pt>
                <c:pt idx="11">
                  <c:v>7</c:v>
                </c:pt>
              </c:numCache>
            </c:numRef>
          </c:val>
          <c:smooth val="0"/>
        </c:ser>
        <c:ser>
          <c:idx val="6"/>
          <c:order val="6"/>
          <c:tx>
            <c:strRef>
              <c:f>Sheet1!$I$1</c:f>
              <c:strCache>
                <c:ptCount val="1"/>
                <c:pt idx="0">
                  <c:v>Google</c:v>
                </c:pt>
              </c:strCache>
            </c:strRef>
          </c:tx>
          <c:spPr>
            <a:ln w="9525"/>
          </c:spPr>
          <c:marker>
            <c:symbol val="none"/>
          </c:marker>
          <c:cat>
            <c:numRef>
              <c:f>Sheet1!$B$11:$B$22</c:f>
              <c:numCache>
                <c:formatCode>mmm\-yy</c:formatCode>
                <c:ptCount val="12"/>
                <c:pt idx="0">
                  <c:v>40746</c:v>
                </c:pt>
                <c:pt idx="1">
                  <c:v>40913</c:v>
                </c:pt>
                <c:pt idx="2">
                  <c:v>40987</c:v>
                </c:pt>
                <c:pt idx="3">
                  <c:v>41050</c:v>
                </c:pt>
                <c:pt idx="4">
                  <c:v>41111</c:v>
                </c:pt>
                <c:pt idx="5">
                  <c:v>41183</c:v>
                </c:pt>
                <c:pt idx="6">
                  <c:v>41254</c:v>
                </c:pt>
                <c:pt idx="7">
                  <c:v>41324</c:v>
                </c:pt>
                <c:pt idx="8">
                  <c:v>41393</c:v>
                </c:pt>
                <c:pt idx="9">
                  <c:v>41456</c:v>
                </c:pt>
                <c:pt idx="10">
                  <c:v>41519</c:v>
                </c:pt>
                <c:pt idx="11">
                  <c:v>41570</c:v>
                </c:pt>
              </c:numCache>
            </c:numRef>
          </c:cat>
          <c:val>
            <c:numRef>
              <c:f>Sheet1!$I$11:$I$22</c:f>
              <c:numCache>
                <c:formatCode>General</c:formatCode>
                <c:ptCount val="12"/>
                <c:pt idx="0">
                  <c:v>1.4</c:v>
                </c:pt>
                <c:pt idx="1">
                  <c:v>1.6</c:v>
                </c:pt>
                <c:pt idx="2">
                  <c:v>2.1</c:v>
                </c:pt>
                <c:pt idx="3">
                  <c:v>2.1</c:v>
                </c:pt>
                <c:pt idx="4">
                  <c:v>2.4</c:v>
                </c:pt>
                <c:pt idx="5">
                  <c:v>2.4</c:v>
                </c:pt>
                <c:pt idx="6">
                  <c:v>2.1</c:v>
                </c:pt>
                <c:pt idx="7">
                  <c:v>2.1</c:v>
                </c:pt>
                <c:pt idx="8">
                  <c:v>3.5</c:v>
                </c:pt>
                <c:pt idx="9">
                  <c:v>2.6</c:v>
                </c:pt>
                <c:pt idx="10">
                  <c:v>2.1</c:v>
                </c:pt>
                <c:pt idx="11">
                  <c:v>1.5</c:v>
                </c:pt>
              </c:numCache>
            </c:numRef>
          </c:val>
          <c:smooth val="0"/>
        </c:ser>
        <c:ser>
          <c:idx val="7"/>
          <c:order val="7"/>
          <c:tx>
            <c:strRef>
              <c:f>Sheet1!$J$1</c:f>
              <c:strCache>
                <c:ptCount val="1"/>
                <c:pt idx="0">
                  <c:v>Samsung</c:v>
                </c:pt>
              </c:strCache>
            </c:strRef>
          </c:tx>
          <c:spPr>
            <a:ln w="9525"/>
          </c:spPr>
          <c:marker>
            <c:symbol val="none"/>
          </c:marker>
          <c:cat>
            <c:numRef>
              <c:f>Sheet1!$B$11:$B$22</c:f>
              <c:numCache>
                <c:formatCode>mmm\-yy</c:formatCode>
                <c:ptCount val="12"/>
                <c:pt idx="0">
                  <c:v>40746</c:v>
                </c:pt>
                <c:pt idx="1">
                  <c:v>40913</c:v>
                </c:pt>
                <c:pt idx="2">
                  <c:v>40987</c:v>
                </c:pt>
                <c:pt idx="3">
                  <c:v>41050</c:v>
                </c:pt>
                <c:pt idx="4">
                  <c:v>41111</c:v>
                </c:pt>
                <c:pt idx="5">
                  <c:v>41183</c:v>
                </c:pt>
                <c:pt idx="6">
                  <c:v>41254</c:v>
                </c:pt>
                <c:pt idx="7">
                  <c:v>41324</c:v>
                </c:pt>
                <c:pt idx="8">
                  <c:v>41393</c:v>
                </c:pt>
                <c:pt idx="9">
                  <c:v>41456</c:v>
                </c:pt>
                <c:pt idx="10">
                  <c:v>41519</c:v>
                </c:pt>
                <c:pt idx="11">
                  <c:v>41570</c:v>
                </c:pt>
              </c:numCache>
            </c:numRef>
          </c:cat>
          <c:val>
            <c:numRef>
              <c:f>Sheet1!$J$11:$J$22</c:f>
              <c:numCache>
                <c:formatCode>General</c:formatCode>
                <c:ptCount val="12"/>
                <c:pt idx="0">
                  <c:v>1.1000000000000001</c:v>
                </c:pt>
                <c:pt idx="1">
                  <c:v>2</c:v>
                </c:pt>
                <c:pt idx="2">
                  <c:v>2.1</c:v>
                </c:pt>
                <c:pt idx="3">
                  <c:v>2.2000000000000002</c:v>
                </c:pt>
                <c:pt idx="4">
                  <c:v>2.2999999999999998</c:v>
                </c:pt>
                <c:pt idx="5">
                  <c:v>1.4</c:v>
                </c:pt>
                <c:pt idx="6">
                  <c:v>1.7</c:v>
                </c:pt>
                <c:pt idx="7">
                  <c:v>3.3</c:v>
                </c:pt>
                <c:pt idx="8">
                  <c:v>2.9</c:v>
                </c:pt>
                <c:pt idx="9">
                  <c:v>4.5999999999999996</c:v>
                </c:pt>
                <c:pt idx="10">
                  <c:v>4.5</c:v>
                </c:pt>
                <c:pt idx="11">
                  <c:v>4.7</c:v>
                </c:pt>
              </c:numCache>
            </c:numRef>
          </c:val>
          <c:smooth val="0"/>
        </c:ser>
        <c:dLbls>
          <c:showLegendKey val="0"/>
          <c:showVal val="0"/>
          <c:showCatName val="0"/>
          <c:showSerName val="0"/>
          <c:showPercent val="0"/>
          <c:showBubbleSize val="0"/>
        </c:dLbls>
        <c:smooth val="0"/>
        <c:axId val="202464384"/>
        <c:axId val="202456544"/>
      </c:lineChart>
      <c:dateAx>
        <c:axId val="202464384"/>
        <c:scaling>
          <c:orientation val="minMax"/>
        </c:scaling>
        <c:delete val="0"/>
        <c:axPos val="b"/>
        <c:title>
          <c:tx>
            <c:rich>
              <a:bodyPr/>
              <a:lstStyle/>
              <a:p>
                <a:pPr>
                  <a:defRPr/>
                </a:pPr>
                <a:r>
                  <a:rPr lang="en-US" dirty="0"/>
                  <a:t>Kernel Releases</a:t>
                </a:r>
              </a:p>
            </c:rich>
          </c:tx>
          <c:layout>
            <c:manualLayout>
              <c:xMode val="edge"/>
              <c:yMode val="edge"/>
              <c:x val="0.33545070991741999"/>
              <c:y val="0.93252522219206402"/>
            </c:manualLayout>
          </c:layout>
          <c:overlay val="0"/>
        </c:title>
        <c:numFmt formatCode="mmm\-yy" sourceLinked="1"/>
        <c:majorTickMark val="in"/>
        <c:minorTickMark val="none"/>
        <c:tickLblPos val="nextTo"/>
        <c:txPr>
          <a:bodyPr/>
          <a:lstStyle/>
          <a:p>
            <a:pPr>
              <a:defRPr sz="1400"/>
            </a:pPr>
            <a:endParaRPr lang="en-US"/>
          </a:p>
        </c:txPr>
        <c:crossAx val="202456544"/>
        <c:crosses val="autoZero"/>
        <c:auto val="1"/>
        <c:lblOffset val="100"/>
        <c:baseTimeUnit val="months"/>
      </c:dateAx>
      <c:valAx>
        <c:axId val="202456544"/>
        <c:scaling>
          <c:orientation val="minMax"/>
        </c:scaling>
        <c:delete val="0"/>
        <c:axPos val="l"/>
        <c:title>
          <c:tx>
            <c:rich>
              <a:bodyPr/>
              <a:lstStyle/>
              <a:p>
                <a:pPr>
                  <a:defRPr/>
                </a:pPr>
                <a:r>
                  <a:rPr lang="en-US" dirty="0"/>
                  <a:t>Contribution by Percentage</a:t>
                </a:r>
              </a:p>
            </c:rich>
          </c:tx>
          <c:layout>
            <c:manualLayout>
              <c:xMode val="edge"/>
              <c:yMode val="edge"/>
              <c:x val="4.6378349953256504E-3"/>
              <c:y val="4.0339144880583197E-2"/>
            </c:manualLayout>
          </c:layout>
          <c:overlay val="0"/>
        </c:title>
        <c:numFmt formatCode="General" sourceLinked="1"/>
        <c:majorTickMark val="in"/>
        <c:minorTickMark val="none"/>
        <c:tickLblPos val="nextTo"/>
        <c:crossAx val="202464384"/>
        <c:crosses val="autoZero"/>
        <c:crossBetween val="between"/>
      </c:valAx>
    </c:plotArea>
    <c:legend>
      <c:legendPos val="r"/>
      <c:layout>
        <c:manualLayout>
          <c:xMode val="edge"/>
          <c:yMode val="edge"/>
          <c:x val="0.84096620734908101"/>
          <c:y val="5.6014339670955804E-6"/>
          <c:w val="0.14039676290463701"/>
          <c:h val="0.24394276934895301"/>
        </c:manualLayout>
      </c:layout>
      <c:overlay val="0"/>
      <c:txPr>
        <a:bodyPr/>
        <a:lstStyle/>
        <a:p>
          <a:pPr>
            <a:defRPr sz="1050"/>
          </a:pPr>
          <a:endParaRPr lang="en-US"/>
        </a:p>
      </c:txPr>
    </c:legend>
    <c:plotVisOnly val="1"/>
    <c:dispBlanksAs val="gap"/>
    <c:showDLblsOverMax val="0"/>
  </c:chart>
  <c:txPr>
    <a:bodyPr/>
    <a:lstStyle/>
    <a:p>
      <a:pPr>
        <a:defRPr sz="1800">
          <a:solidFill>
            <a:srgbClr val="464749"/>
          </a:solidFill>
          <a:latin typeface="Verdana"/>
          <a:cs typeface="Verdana"/>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90A5D-BF9B-4B92-AC40-AA08BBF93348}" type="doc">
      <dgm:prSet loTypeId="urn:microsoft.com/office/officeart/2005/8/layout/hProcess9" loCatId="process" qsTypeId="urn:microsoft.com/office/officeart/2005/8/quickstyle/simple1" qsCatId="simple" csTypeId="urn:microsoft.com/office/officeart/2005/8/colors/accent1_2" csCatId="accent1" phldr="1"/>
      <dgm:spPr/>
    </dgm:pt>
    <dgm:pt modelId="{E38B8861-66EB-4634-84F3-2DFDC1347E69}">
      <dgm:prSet phldrT="[Text]"/>
      <dgm:spPr/>
      <dgm:t>
        <a:bodyPr/>
        <a:lstStyle/>
        <a:p>
          <a:r>
            <a:rPr lang="en-US" b="1" dirty="0" smtClean="0"/>
            <a:t>Design Grid since 1990’s</a:t>
          </a:r>
        </a:p>
        <a:p>
          <a:r>
            <a:rPr lang="en-US" dirty="0" smtClean="0"/>
            <a:t>60k servers across 60+ datacenters</a:t>
          </a:r>
        </a:p>
        <a:p>
          <a:r>
            <a:rPr lang="en-US" dirty="0" smtClean="0"/>
            <a:t>Cloud’s Uncle</a:t>
          </a:r>
          <a:endParaRPr lang="en-US" dirty="0"/>
        </a:p>
      </dgm:t>
    </dgm:pt>
    <dgm:pt modelId="{013B9567-1DAA-4C8A-922B-A4AE04A49C88}" type="parTrans" cxnId="{526EEDB1-FF81-4048-B06F-122DDAD35456}">
      <dgm:prSet/>
      <dgm:spPr/>
      <dgm:t>
        <a:bodyPr/>
        <a:lstStyle/>
        <a:p>
          <a:endParaRPr lang="en-US"/>
        </a:p>
      </dgm:t>
    </dgm:pt>
    <dgm:pt modelId="{C3B5233B-5B44-4F3B-8E06-9E491FB32B82}" type="sibTrans" cxnId="{526EEDB1-FF81-4048-B06F-122DDAD35456}">
      <dgm:prSet/>
      <dgm:spPr/>
      <dgm:t>
        <a:bodyPr/>
        <a:lstStyle/>
        <a:p>
          <a:endParaRPr lang="en-US"/>
        </a:p>
      </dgm:t>
    </dgm:pt>
    <dgm:pt modelId="{DBD359F3-A0D9-4B34-A7D5-95ACDAC9E110}">
      <dgm:prSet phldrT="[Text]"/>
      <dgm:spPr/>
      <dgm:t>
        <a:bodyPr/>
        <a:lstStyle/>
        <a:p>
          <a:r>
            <a:rPr lang="en-US" b="1" dirty="0" smtClean="0"/>
            <a:t>Enterprise Private Cloud 2010</a:t>
          </a:r>
        </a:p>
        <a:p>
          <a:r>
            <a:rPr lang="en-US" dirty="0" smtClean="0"/>
            <a:t>13k VMs across 10 datacenters</a:t>
          </a:r>
        </a:p>
        <a:p>
          <a:r>
            <a:rPr lang="en-US" dirty="0" smtClean="0"/>
            <a:t>75% of Enterprise Server </a:t>
          </a:r>
          <a:r>
            <a:rPr lang="en-US" dirty="0" smtClean="0"/>
            <a:t>Requests</a:t>
          </a:r>
        </a:p>
        <a:p>
          <a:r>
            <a:rPr lang="en-US" dirty="0" smtClean="0"/>
            <a:t>80% virtualized</a:t>
          </a:r>
          <a:endParaRPr lang="en-US" dirty="0"/>
        </a:p>
      </dgm:t>
    </dgm:pt>
    <dgm:pt modelId="{0A0B370C-41A8-4F3B-82B3-8BB2C54266F0}" type="parTrans" cxnId="{9360F283-4B60-4F16-89B2-F4C38D4BA34C}">
      <dgm:prSet/>
      <dgm:spPr/>
      <dgm:t>
        <a:bodyPr/>
        <a:lstStyle/>
        <a:p>
          <a:endParaRPr lang="en-US"/>
        </a:p>
      </dgm:t>
    </dgm:pt>
    <dgm:pt modelId="{FE583E61-2635-4BE5-9F3B-F8E5BFF22F1E}" type="sibTrans" cxnId="{9360F283-4B60-4F16-89B2-F4C38D4BA34C}">
      <dgm:prSet/>
      <dgm:spPr/>
      <dgm:t>
        <a:bodyPr/>
        <a:lstStyle/>
        <a:p>
          <a:endParaRPr lang="en-US"/>
        </a:p>
      </dgm:t>
    </dgm:pt>
    <dgm:pt modelId="{A2DEA63F-ABD5-4585-8902-9750F2C387EA}">
      <dgm:prSet phldrT="[Text]"/>
      <dgm:spPr/>
      <dgm:t>
        <a:bodyPr/>
        <a:lstStyle/>
        <a:p>
          <a:r>
            <a:rPr lang="en-US" b="1" dirty="0" smtClean="0"/>
            <a:t>Open Source Private Cloud  2012</a:t>
          </a:r>
        </a:p>
        <a:p>
          <a:r>
            <a:rPr lang="en-US" dirty="0" smtClean="0"/>
            <a:t>1.5k VMs across 2 datacenters</a:t>
          </a:r>
        </a:p>
        <a:p>
          <a:r>
            <a:rPr lang="en-US" dirty="0" smtClean="0"/>
            <a:t>Running cloud-aware and some traditional apps</a:t>
          </a:r>
          <a:endParaRPr lang="en-US" dirty="0"/>
        </a:p>
      </dgm:t>
    </dgm:pt>
    <dgm:pt modelId="{A2D506BE-F0F4-447C-902C-44BE12275DFF}" type="parTrans" cxnId="{8715F9A0-5C89-4B61-8FEE-6A6FA4D90D64}">
      <dgm:prSet/>
      <dgm:spPr/>
      <dgm:t>
        <a:bodyPr/>
        <a:lstStyle/>
        <a:p>
          <a:endParaRPr lang="en-US"/>
        </a:p>
      </dgm:t>
    </dgm:pt>
    <dgm:pt modelId="{4D66D73C-6359-46BE-8CFB-E96F25E88E8D}" type="sibTrans" cxnId="{8715F9A0-5C89-4B61-8FEE-6A6FA4D90D64}">
      <dgm:prSet/>
      <dgm:spPr/>
      <dgm:t>
        <a:bodyPr/>
        <a:lstStyle/>
        <a:p>
          <a:endParaRPr lang="en-US"/>
        </a:p>
      </dgm:t>
    </dgm:pt>
    <dgm:pt modelId="{90FB046C-DD7C-4A2E-81CF-90DAF0B8444A}" type="pres">
      <dgm:prSet presAssocID="{6AC90A5D-BF9B-4B92-AC40-AA08BBF93348}" presName="CompostProcess" presStyleCnt="0">
        <dgm:presLayoutVars>
          <dgm:dir/>
          <dgm:resizeHandles val="exact"/>
        </dgm:presLayoutVars>
      </dgm:prSet>
      <dgm:spPr/>
    </dgm:pt>
    <dgm:pt modelId="{4D5DE928-6165-4F86-8BBF-434FF5966A3C}" type="pres">
      <dgm:prSet presAssocID="{6AC90A5D-BF9B-4B92-AC40-AA08BBF93348}" presName="arrow" presStyleLbl="bgShp" presStyleIdx="0" presStyleCnt="1" custScaleX="117647"/>
      <dgm:spPr/>
    </dgm:pt>
    <dgm:pt modelId="{EA9F84E5-331E-47B3-9CF9-42B1B00D4DE0}" type="pres">
      <dgm:prSet presAssocID="{6AC90A5D-BF9B-4B92-AC40-AA08BBF93348}" presName="linearProcess" presStyleCnt="0"/>
      <dgm:spPr/>
    </dgm:pt>
    <dgm:pt modelId="{B9792489-1D49-4790-A425-CDDC4C7C5A3C}" type="pres">
      <dgm:prSet presAssocID="{E38B8861-66EB-4634-84F3-2DFDC1347E69}" presName="textNode" presStyleLbl="node1" presStyleIdx="0" presStyleCnt="3">
        <dgm:presLayoutVars>
          <dgm:bulletEnabled val="1"/>
        </dgm:presLayoutVars>
      </dgm:prSet>
      <dgm:spPr/>
      <dgm:t>
        <a:bodyPr/>
        <a:lstStyle/>
        <a:p>
          <a:endParaRPr lang="en-US"/>
        </a:p>
      </dgm:t>
    </dgm:pt>
    <dgm:pt modelId="{83C18E79-AF12-416B-955E-8FCC8803E1D2}" type="pres">
      <dgm:prSet presAssocID="{C3B5233B-5B44-4F3B-8E06-9E491FB32B82}" presName="sibTrans" presStyleCnt="0"/>
      <dgm:spPr/>
    </dgm:pt>
    <dgm:pt modelId="{D6573D13-3AC9-4C00-BA45-CC1645003BF3}" type="pres">
      <dgm:prSet presAssocID="{DBD359F3-A0D9-4B34-A7D5-95ACDAC9E110}" presName="textNode" presStyleLbl="node1" presStyleIdx="1" presStyleCnt="3">
        <dgm:presLayoutVars>
          <dgm:bulletEnabled val="1"/>
        </dgm:presLayoutVars>
      </dgm:prSet>
      <dgm:spPr/>
      <dgm:t>
        <a:bodyPr/>
        <a:lstStyle/>
        <a:p>
          <a:endParaRPr lang="en-US"/>
        </a:p>
      </dgm:t>
    </dgm:pt>
    <dgm:pt modelId="{3CB53C48-52EB-4545-9657-8656D857D791}" type="pres">
      <dgm:prSet presAssocID="{FE583E61-2635-4BE5-9F3B-F8E5BFF22F1E}" presName="sibTrans" presStyleCnt="0"/>
      <dgm:spPr/>
    </dgm:pt>
    <dgm:pt modelId="{8D9FA314-A413-4E20-ABB4-1DE9BD3F2F33}" type="pres">
      <dgm:prSet presAssocID="{A2DEA63F-ABD5-4585-8902-9750F2C387EA}" presName="textNode" presStyleLbl="node1" presStyleIdx="2" presStyleCnt="3">
        <dgm:presLayoutVars>
          <dgm:bulletEnabled val="1"/>
        </dgm:presLayoutVars>
      </dgm:prSet>
      <dgm:spPr/>
      <dgm:t>
        <a:bodyPr/>
        <a:lstStyle/>
        <a:p>
          <a:endParaRPr lang="en-US"/>
        </a:p>
      </dgm:t>
    </dgm:pt>
  </dgm:ptLst>
  <dgm:cxnLst>
    <dgm:cxn modelId="{3825D55D-B0B2-4BEC-8E9B-B7DD8AB05D49}" type="presOf" srcId="{6AC90A5D-BF9B-4B92-AC40-AA08BBF93348}" destId="{90FB046C-DD7C-4A2E-81CF-90DAF0B8444A}" srcOrd="0" destOrd="0" presId="urn:microsoft.com/office/officeart/2005/8/layout/hProcess9"/>
    <dgm:cxn modelId="{186EC191-59A5-4D15-B150-2306A0CB8A7A}" type="presOf" srcId="{A2DEA63F-ABD5-4585-8902-9750F2C387EA}" destId="{8D9FA314-A413-4E20-ABB4-1DE9BD3F2F33}" srcOrd="0" destOrd="0" presId="urn:microsoft.com/office/officeart/2005/8/layout/hProcess9"/>
    <dgm:cxn modelId="{5A7216A8-3F6A-4E20-8A60-B0498BDE4DAD}" type="presOf" srcId="{DBD359F3-A0D9-4B34-A7D5-95ACDAC9E110}" destId="{D6573D13-3AC9-4C00-BA45-CC1645003BF3}" srcOrd="0" destOrd="0" presId="urn:microsoft.com/office/officeart/2005/8/layout/hProcess9"/>
    <dgm:cxn modelId="{CB5C1EB8-7F1B-465D-ABD4-F0A2AA15256F}" type="presOf" srcId="{E38B8861-66EB-4634-84F3-2DFDC1347E69}" destId="{B9792489-1D49-4790-A425-CDDC4C7C5A3C}" srcOrd="0" destOrd="0" presId="urn:microsoft.com/office/officeart/2005/8/layout/hProcess9"/>
    <dgm:cxn modelId="{526EEDB1-FF81-4048-B06F-122DDAD35456}" srcId="{6AC90A5D-BF9B-4B92-AC40-AA08BBF93348}" destId="{E38B8861-66EB-4634-84F3-2DFDC1347E69}" srcOrd="0" destOrd="0" parTransId="{013B9567-1DAA-4C8A-922B-A4AE04A49C88}" sibTransId="{C3B5233B-5B44-4F3B-8E06-9E491FB32B82}"/>
    <dgm:cxn modelId="{8715F9A0-5C89-4B61-8FEE-6A6FA4D90D64}" srcId="{6AC90A5D-BF9B-4B92-AC40-AA08BBF93348}" destId="{A2DEA63F-ABD5-4585-8902-9750F2C387EA}" srcOrd="2" destOrd="0" parTransId="{A2D506BE-F0F4-447C-902C-44BE12275DFF}" sibTransId="{4D66D73C-6359-46BE-8CFB-E96F25E88E8D}"/>
    <dgm:cxn modelId="{9360F283-4B60-4F16-89B2-F4C38D4BA34C}" srcId="{6AC90A5D-BF9B-4B92-AC40-AA08BBF93348}" destId="{DBD359F3-A0D9-4B34-A7D5-95ACDAC9E110}" srcOrd="1" destOrd="0" parTransId="{0A0B370C-41A8-4F3B-82B3-8BB2C54266F0}" sibTransId="{FE583E61-2635-4BE5-9F3B-F8E5BFF22F1E}"/>
    <dgm:cxn modelId="{50AA54E4-99D5-4FFE-B027-757672715160}" type="presParOf" srcId="{90FB046C-DD7C-4A2E-81CF-90DAF0B8444A}" destId="{4D5DE928-6165-4F86-8BBF-434FF5966A3C}" srcOrd="0" destOrd="0" presId="urn:microsoft.com/office/officeart/2005/8/layout/hProcess9"/>
    <dgm:cxn modelId="{97D0BD92-4584-42A2-8E17-B63C28AD82B1}" type="presParOf" srcId="{90FB046C-DD7C-4A2E-81CF-90DAF0B8444A}" destId="{EA9F84E5-331E-47B3-9CF9-42B1B00D4DE0}" srcOrd="1" destOrd="0" presId="urn:microsoft.com/office/officeart/2005/8/layout/hProcess9"/>
    <dgm:cxn modelId="{361ACD97-1504-4887-A97F-ABDE0FD98ED8}" type="presParOf" srcId="{EA9F84E5-331E-47B3-9CF9-42B1B00D4DE0}" destId="{B9792489-1D49-4790-A425-CDDC4C7C5A3C}" srcOrd="0" destOrd="0" presId="urn:microsoft.com/office/officeart/2005/8/layout/hProcess9"/>
    <dgm:cxn modelId="{97812950-5C3E-430F-A201-3519F83194B0}" type="presParOf" srcId="{EA9F84E5-331E-47B3-9CF9-42B1B00D4DE0}" destId="{83C18E79-AF12-416B-955E-8FCC8803E1D2}" srcOrd="1" destOrd="0" presId="urn:microsoft.com/office/officeart/2005/8/layout/hProcess9"/>
    <dgm:cxn modelId="{F234DB8B-B703-49F5-A65F-89035B683154}" type="presParOf" srcId="{EA9F84E5-331E-47B3-9CF9-42B1B00D4DE0}" destId="{D6573D13-3AC9-4C00-BA45-CC1645003BF3}" srcOrd="2" destOrd="0" presId="urn:microsoft.com/office/officeart/2005/8/layout/hProcess9"/>
    <dgm:cxn modelId="{6E05DA2A-6508-4434-B1D1-1D14919E00C4}" type="presParOf" srcId="{EA9F84E5-331E-47B3-9CF9-42B1B00D4DE0}" destId="{3CB53C48-52EB-4545-9657-8656D857D791}" srcOrd="3" destOrd="0" presId="urn:microsoft.com/office/officeart/2005/8/layout/hProcess9"/>
    <dgm:cxn modelId="{47C1C0DE-2708-49EA-800F-1722FC6FE8A3}" type="presParOf" srcId="{EA9F84E5-331E-47B3-9CF9-42B1B00D4DE0}" destId="{8D9FA314-A413-4E20-ABB4-1DE9BD3F2F3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DE928-6165-4F86-8BBF-434FF5966A3C}">
      <dsp:nvSpPr>
        <dsp:cNvPr id="0" name=""/>
        <dsp:cNvSpPr/>
      </dsp:nvSpPr>
      <dsp:spPr>
        <a:xfrm>
          <a:off x="2" y="0"/>
          <a:ext cx="8917993" cy="466032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92489-1D49-4790-A425-CDDC4C7C5A3C}">
      <dsp:nvSpPr>
        <dsp:cNvPr id="0" name=""/>
        <dsp:cNvSpPr/>
      </dsp:nvSpPr>
      <dsp:spPr>
        <a:xfrm>
          <a:off x="9579" y="1398096"/>
          <a:ext cx="2870480" cy="1864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Design Grid since 1990’s</a:t>
          </a:r>
        </a:p>
        <a:p>
          <a:pPr lvl="0" algn="ctr" defTabSz="711200">
            <a:lnSpc>
              <a:spcPct val="90000"/>
            </a:lnSpc>
            <a:spcBef>
              <a:spcPct val="0"/>
            </a:spcBef>
            <a:spcAft>
              <a:spcPct val="35000"/>
            </a:spcAft>
          </a:pPr>
          <a:r>
            <a:rPr lang="en-US" sz="1600" kern="1200" dirty="0" smtClean="0"/>
            <a:t>60k servers across 60+ datacenters</a:t>
          </a:r>
        </a:p>
        <a:p>
          <a:pPr lvl="0" algn="ctr" defTabSz="711200">
            <a:lnSpc>
              <a:spcPct val="90000"/>
            </a:lnSpc>
            <a:spcBef>
              <a:spcPct val="0"/>
            </a:spcBef>
            <a:spcAft>
              <a:spcPct val="35000"/>
            </a:spcAft>
          </a:pPr>
          <a:r>
            <a:rPr lang="en-US" sz="1600" kern="1200" dirty="0" smtClean="0"/>
            <a:t>Cloud’s Uncle</a:t>
          </a:r>
          <a:endParaRPr lang="en-US" sz="1600" kern="1200" dirty="0"/>
        </a:p>
      </dsp:txBody>
      <dsp:txXfrm>
        <a:off x="100578" y="1489095"/>
        <a:ext cx="2688482" cy="1682131"/>
      </dsp:txXfrm>
    </dsp:sp>
    <dsp:sp modelId="{D6573D13-3AC9-4C00-BA45-CC1645003BF3}">
      <dsp:nvSpPr>
        <dsp:cNvPr id="0" name=""/>
        <dsp:cNvSpPr/>
      </dsp:nvSpPr>
      <dsp:spPr>
        <a:xfrm>
          <a:off x="3023758" y="1398096"/>
          <a:ext cx="2870480" cy="1864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Enterprise Private Cloud 2010</a:t>
          </a:r>
        </a:p>
        <a:p>
          <a:pPr lvl="0" algn="ctr" defTabSz="711200">
            <a:lnSpc>
              <a:spcPct val="90000"/>
            </a:lnSpc>
            <a:spcBef>
              <a:spcPct val="0"/>
            </a:spcBef>
            <a:spcAft>
              <a:spcPct val="35000"/>
            </a:spcAft>
          </a:pPr>
          <a:r>
            <a:rPr lang="en-US" sz="1600" kern="1200" dirty="0" smtClean="0"/>
            <a:t>13k VMs across 10 datacenters</a:t>
          </a:r>
        </a:p>
        <a:p>
          <a:pPr lvl="0" algn="ctr" defTabSz="711200">
            <a:lnSpc>
              <a:spcPct val="90000"/>
            </a:lnSpc>
            <a:spcBef>
              <a:spcPct val="0"/>
            </a:spcBef>
            <a:spcAft>
              <a:spcPct val="35000"/>
            </a:spcAft>
          </a:pPr>
          <a:r>
            <a:rPr lang="en-US" sz="1600" kern="1200" dirty="0" smtClean="0"/>
            <a:t>75% of Enterprise Server </a:t>
          </a:r>
          <a:r>
            <a:rPr lang="en-US" sz="1600" kern="1200" dirty="0" smtClean="0"/>
            <a:t>Requests</a:t>
          </a:r>
        </a:p>
        <a:p>
          <a:pPr lvl="0" algn="ctr" defTabSz="711200">
            <a:lnSpc>
              <a:spcPct val="90000"/>
            </a:lnSpc>
            <a:spcBef>
              <a:spcPct val="0"/>
            </a:spcBef>
            <a:spcAft>
              <a:spcPct val="35000"/>
            </a:spcAft>
          </a:pPr>
          <a:r>
            <a:rPr lang="en-US" sz="1600" kern="1200" dirty="0" smtClean="0"/>
            <a:t>80% virtualized</a:t>
          </a:r>
          <a:endParaRPr lang="en-US" sz="1600" kern="1200" dirty="0"/>
        </a:p>
      </dsp:txBody>
      <dsp:txXfrm>
        <a:off x="3114757" y="1489095"/>
        <a:ext cx="2688482" cy="1682131"/>
      </dsp:txXfrm>
    </dsp:sp>
    <dsp:sp modelId="{8D9FA314-A413-4E20-ABB4-1DE9BD3F2F33}">
      <dsp:nvSpPr>
        <dsp:cNvPr id="0" name=""/>
        <dsp:cNvSpPr/>
      </dsp:nvSpPr>
      <dsp:spPr>
        <a:xfrm>
          <a:off x="6037937" y="1398096"/>
          <a:ext cx="2870480" cy="1864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Open Source Private Cloud  2012</a:t>
          </a:r>
        </a:p>
        <a:p>
          <a:pPr lvl="0" algn="ctr" defTabSz="711200">
            <a:lnSpc>
              <a:spcPct val="90000"/>
            </a:lnSpc>
            <a:spcBef>
              <a:spcPct val="0"/>
            </a:spcBef>
            <a:spcAft>
              <a:spcPct val="35000"/>
            </a:spcAft>
          </a:pPr>
          <a:r>
            <a:rPr lang="en-US" sz="1600" kern="1200" dirty="0" smtClean="0"/>
            <a:t>1.5k VMs across 2 datacenters</a:t>
          </a:r>
        </a:p>
        <a:p>
          <a:pPr lvl="0" algn="ctr" defTabSz="711200">
            <a:lnSpc>
              <a:spcPct val="90000"/>
            </a:lnSpc>
            <a:spcBef>
              <a:spcPct val="0"/>
            </a:spcBef>
            <a:spcAft>
              <a:spcPct val="35000"/>
            </a:spcAft>
          </a:pPr>
          <a:r>
            <a:rPr lang="en-US" sz="1600" kern="1200" dirty="0" smtClean="0"/>
            <a:t>Running cloud-aware and some traditional apps</a:t>
          </a:r>
          <a:endParaRPr lang="en-US" sz="1600" kern="1200" dirty="0"/>
        </a:p>
      </dsp:txBody>
      <dsp:txXfrm>
        <a:off x="6128936" y="1489095"/>
        <a:ext cx="2688482" cy="16821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E6057C-8CEC-4446-98D8-2A07D60C60EB}" type="datetimeFigureOut">
              <a:t>11/6/2013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7F3FF4-5E08-DE4D-B923-6FF453A9FFE6}" type="slidenum">
              <a:t>‹#›</a:t>
            </a:fld>
            <a:endParaRPr lang="en-US"/>
          </a:p>
        </p:txBody>
      </p:sp>
    </p:spTree>
    <p:extLst>
      <p:ext uri="{BB962C8B-B14F-4D97-AF65-F5344CB8AC3E}">
        <p14:creationId xmlns:p14="http://schemas.microsoft.com/office/powerpoint/2010/main" val="3792096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8F82C-5BD3-2E40-BD4B-8257262AA71E}" type="datetimeFigureOut">
              <a:t>11/6/2013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4EEF9-8B0F-D542-A06D-2E8CBED689D6}" type="slidenum">
              <a:t>‹#›</a:t>
            </a:fld>
            <a:endParaRPr lang="en-US"/>
          </a:p>
        </p:txBody>
      </p:sp>
    </p:spTree>
    <p:extLst>
      <p:ext uri="{BB962C8B-B14F-4D97-AF65-F5344CB8AC3E}">
        <p14:creationId xmlns:p14="http://schemas.microsoft.com/office/powerpoint/2010/main" val="1439214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lueprints.launchpad.net/nova/+spec/utilization-aware-schedul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ntel.ie/content/dam/www/public/us/en/documents/articles/itj-cryptographic-security-article.pd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intel.activeevents.com/sf13/connect/sessionDetail.ww?SESSION_ID=1164" TargetMode="External"/><Relationship Id="rId5" Type="http://schemas.openxmlformats.org/officeDocument/2006/relationships/hyperlink" Target="http://www.intel.com/content/dam/www/public/us/en/documents/white-papers/aes-ipsec-performance-linux-paper.pdf" TargetMode="External"/><Relationship Id="rId4" Type="http://schemas.openxmlformats.org/officeDocument/2006/relationships/hyperlink" Target="http://www.intel.com/content/www/us/en/communications/communications-packet-processing-brief.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Intel actively contributes to a breadth of open-source projects across every layer of the solution stack.</a:t>
            </a:r>
          </a:p>
          <a:p>
            <a:endParaRPr lang="en-US" dirty="0" smtClean="0">
              <a:latin typeface="+mn-lt"/>
            </a:endParaRPr>
          </a:p>
          <a:p>
            <a:r>
              <a:rPr lang="en-US" dirty="0" smtClean="0">
                <a:latin typeface="+mn-lt"/>
              </a:rPr>
              <a:t>Intel is proud to be a part of the open-source community. In fact, we’ve been there from the very beginning, long before it was a major force, and our high level of commitment has remained consistent from the start.</a:t>
            </a:r>
          </a:p>
          <a:p>
            <a:endParaRPr lang="en-US" dirty="0" smtClean="0">
              <a:latin typeface="+mn-lt"/>
            </a:endParaRPr>
          </a:p>
          <a:p>
            <a:r>
              <a:rPr lang="en-US" dirty="0" smtClean="0">
                <a:latin typeface="+mn-lt"/>
              </a:rPr>
              <a:t>Intel employs thousands of software developers around the globe to ensure open-source software delivers top-notch performance, power-efficiency, scalability and security.  We are second-leading contributor to the Linux kernel, behind only Red Hat, whose business model is based on open source.  Among silicon vendors, we are the leading contributor.  Moreover, we lead even software companies in our contributions.</a:t>
            </a:r>
          </a:p>
          <a:p>
            <a:endParaRPr lang="en-US" dirty="0" smtClean="0">
              <a:latin typeface="+mn-lt"/>
            </a:endParaRPr>
          </a:p>
          <a:p>
            <a:r>
              <a:rPr lang="en-US" dirty="0" smtClean="0">
                <a:latin typeface="+mn-lt"/>
              </a:rPr>
              <a:t>Intel is committed to helping enable our hardware for open-source software, and our commitment goes way beyond that, spanning every layer of the solution stack, including middleware and applications.</a:t>
            </a:r>
          </a:p>
          <a:p>
            <a:endParaRPr lang="en-US" dirty="0" smtClean="0">
              <a:latin typeface="+mn-lt"/>
            </a:endParaRPr>
          </a:p>
          <a:p>
            <a:r>
              <a:rPr lang="en-US" dirty="0" smtClean="0">
                <a:latin typeface="+mn-lt"/>
              </a:rPr>
              <a:t>Our work has resulted in phenomenal performance enhancements and product-quality software, delivering exceptional developer and end-user experiences.</a:t>
            </a:r>
          </a:p>
        </p:txBody>
      </p:sp>
    </p:spTree>
    <p:extLst>
      <p:ext uri="{BB962C8B-B14F-4D97-AF65-F5344CB8AC3E}">
        <p14:creationId xmlns:p14="http://schemas.microsoft.com/office/powerpoint/2010/main" val="308913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743D0-9F38-4BC1-8E0F-E7A7CB458D75}" type="slidenum">
              <a:rPr lang="en-US" smtClean="0"/>
              <a:pPr/>
              <a:t>13</a:t>
            </a:fld>
            <a:endParaRPr lang="en-US"/>
          </a:p>
        </p:txBody>
      </p:sp>
    </p:spTree>
    <p:extLst>
      <p:ext uri="{BB962C8B-B14F-4D97-AF65-F5344CB8AC3E}">
        <p14:creationId xmlns:p14="http://schemas.microsoft.com/office/powerpoint/2010/main" val="3234101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IE" dirty="0"/>
              <a:t>Understanding value of enabling the true random number generator (Secure Key), as true randomness of keys/seeds in the crypto algorithms  is incredibly important in terms of setting up the security in the system. </a:t>
            </a:r>
            <a:endParaRPr lang="en-US" dirty="0"/>
          </a:p>
          <a:p>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pPr/>
              <a:t>14</a:t>
            </a:fld>
            <a:endParaRPr lang="en-US"/>
          </a:p>
        </p:txBody>
      </p:sp>
    </p:spTree>
    <p:extLst>
      <p:ext uri="{BB962C8B-B14F-4D97-AF65-F5344CB8AC3E}">
        <p14:creationId xmlns:p14="http://schemas.microsoft.com/office/powerpoint/2010/main" val="337404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900" dirty="0" smtClean="0">
                <a:latin typeface="+mn-lt"/>
                <a:ea typeface="+mn-ea"/>
                <a:cs typeface="+mn-cs"/>
              </a:rPr>
              <a:t>The Cinder Filter Scheduler, a new addition to the Grizzly release, intelligently allocates the storage volume based on the workload and the type of service required. This is achieved by applying a series of filters and </a:t>
            </a:r>
            <a:r>
              <a:rPr lang="en-US" sz="1900" dirty="0" err="1" smtClean="0">
                <a:latin typeface="+mn-lt"/>
                <a:ea typeface="+mn-ea"/>
                <a:cs typeface="+mn-cs"/>
              </a:rPr>
              <a:t>weighers</a:t>
            </a:r>
            <a:r>
              <a:rPr lang="en-US" sz="1900" dirty="0" smtClean="0">
                <a:latin typeface="+mn-lt"/>
                <a:ea typeface="+mn-ea"/>
                <a:cs typeface="+mn-cs"/>
              </a:rPr>
              <a:t> to each available volume service.</a:t>
            </a:r>
          </a:p>
          <a:p>
            <a:pPr>
              <a:defRPr/>
            </a:pPr>
            <a:endParaRPr lang="en-US" sz="1900" dirty="0" smtClean="0">
              <a:latin typeface="+mn-lt"/>
              <a:ea typeface="+mn-ea"/>
              <a:cs typeface="+mn-cs"/>
            </a:endParaRPr>
          </a:p>
          <a:p>
            <a:pPr>
              <a:defRPr/>
            </a:pPr>
            <a:r>
              <a:rPr lang="en-US" sz="1900" dirty="0" smtClean="0">
                <a:latin typeface="+mn-lt"/>
                <a:ea typeface="+mn-ea"/>
                <a:cs typeface="+mn-cs"/>
              </a:rPr>
              <a:t>Filters: </a:t>
            </a:r>
          </a:p>
          <a:p>
            <a:pPr>
              <a:defRPr/>
            </a:pPr>
            <a:endParaRPr lang="en-US" sz="1900" b="1" dirty="0" smtClean="0">
              <a:latin typeface="+mn-lt"/>
              <a:ea typeface="+mn-ea"/>
              <a:cs typeface="+mn-cs"/>
            </a:endParaRPr>
          </a:p>
          <a:p>
            <a:pPr>
              <a:defRPr/>
            </a:pPr>
            <a:r>
              <a:rPr lang="en-US" sz="1900" b="1" dirty="0" err="1" smtClean="0">
                <a:latin typeface="+mn-lt"/>
                <a:ea typeface="+mn-ea"/>
                <a:cs typeface="+mn-cs"/>
              </a:rPr>
              <a:t>AvailabilityZoneFilter</a:t>
            </a:r>
            <a:endParaRPr lang="en-US" sz="1900" b="1" dirty="0" smtClean="0">
              <a:latin typeface="+mn-lt"/>
              <a:ea typeface="+mn-ea"/>
              <a:cs typeface="+mn-cs"/>
            </a:endParaRPr>
          </a:p>
          <a:p>
            <a:pPr>
              <a:defRPr/>
            </a:pPr>
            <a:r>
              <a:rPr lang="en-US" sz="1900" dirty="0" smtClean="0">
                <a:latin typeface="+mn-lt"/>
                <a:ea typeface="+mn-ea"/>
                <a:cs typeface="+mn-cs"/>
              </a:rPr>
              <a:t>Filters volume services by availability zone. This filter must be enabled for the scheduler to respect availability zones in requests.</a:t>
            </a:r>
          </a:p>
          <a:p>
            <a:pPr>
              <a:defRPr/>
            </a:pPr>
            <a:r>
              <a:rPr lang="en-US" sz="1900" b="1" dirty="0" smtClean="0">
                <a:latin typeface="+mn-lt"/>
                <a:ea typeface="+mn-ea"/>
                <a:cs typeface="+mn-cs"/>
              </a:rPr>
              <a:t>CapabilitiesFilter</a:t>
            </a:r>
          </a:p>
          <a:p>
            <a:pPr>
              <a:defRPr/>
            </a:pPr>
            <a:r>
              <a:rPr lang="en-US" sz="1900" dirty="0" smtClean="0">
                <a:latin typeface="+mn-lt"/>
                <a:ea typeface="+mn-ea"/>
                <a:cs typeface="+mn-cs"/>
              </a:rPr>
              <a:t>Matches properties defined in a volume type's extra specs against volume services’ capabilities.  Each storage back-end reports its capabilities to scheduler.  Capabilities some common capabilities, such as            </a:t>
            </a:r>
          </a:p>
          <a:p>
            <a:pPr>
              <a:defRPr/>
            </a:pPr>
            <a:r>
              <a:rPr lang="en-US" sz="1900" b="1" dirty="0" smtClean="0">
                <a:latin typeface="+mn-lt"/>
                <a:ea typeface="+mn-ea"/>
                <a:cs typeface="+mn-cs"/>
              </a:rPr>
              <a:t>JsonFilter</a:t>
            </a:r>
          </a:p>
          <a:p>
            <a:pPr>
              <a:defRPr/>
            </a:pPr>
            <a:r>
              <a:rPr lang="en-US" sz="1900" dirty="0" smtClean="0">
                <a:latin typeface="+mn-lt"/>
                <a:ea typeface="+mn-ea"/>
                <a:cs typeface="+mn-cs"/>
              </a:rPr>
              <a:t>The JsonFilter allows a user to construct a custom filter by passing a scheduler hint (the scheduler hint extension for cinder is not just merged ) in JSON format</a:t>
            </a:r>
            <a:br>
              <a:rPr lang="en-US" sz="1900" dirty="0" smtClean="0">
                <a:latin typeface="+mn-lt"/>
                <a:ea typeface="+mn-ea"/>
                <a:cs typeface="+mn-cs"/>
              </a:rPr>
            </a:br>
            <a:r>
              <a:rPr lang="en-US" sz="1900" b="1" dirty="0" smtClean="0">
                <a:latin typeface="+mn-lt"/>
                <a:ea typeface="+mn-ea"/>
                <a:cs typeface="+mn-cs"/>
              </a:rPr>
              <a:t>CapacityFilter</a:t>
            </a:r>
          </a:p>
          <a:p>
            <a:pPr>
              <a:defRPr/>
            </a:pPr>
            <a:r>
              <a:rPr lang="en-US" sz="1900" dirty="0" smtClean="0">
                <a:latin typeface="+mn-lt"/>
                <a:ea typeface="+mn-ea"/>
                <a:cs typeface="+mn-cs"/>
              </a:rPr>
              <a:t>Only schedule volumes on back-ends if there is sufficient space available. If this filter is not set, the scheduler may overprovision a back-end based on capacity (i.e., the space allocated for volumes may exceed the physical storage capacity).  Note that some storage back-end supports more advanced feature such as thin-provisioning, de-duplication etc, therefore they may report ‘infinite’ (means unlimited) or ‘unknown’ free space instead of firm numbers.  CapacityFilter handles these cases by simply let ‘infinite’ or ‘unknown’ pass.</a:t>
            </a:r>
          </a:p>
          <a:p>
            <a:pPr>
              <a:defRPr/>
            </a:pPr>
            <a:r>
              <a:rPr lang="en-US" sz="1900" b="1" dirty="0" smtClean="0">
                <a:latin typeface="+mn-lt"/>
                <a:ea typeface="+mn-ea"/>
                <a:cs typeface="+mn-cs"/>
              </a:rPr>
              <a:t>RetryFilter</a:t>
            </a:r>
          </a:p>
          <a:p>
            <a:pPr>
              <a:defRPr/>
            </a:pPr>
            <a:r>
              <a:rPr lang="en-US" sz="1900" dirty="0" smtClean="0">
                <a:latin typeface="+mn-lt"/>
                <a:ea typeface="+mn-ea"/>
                <a:cs typeface="+mn-cs"/>
              </a:rPr>
              <a:t>Filter out volume services that have already been attempted for scheduling purposes. If the scheduler selects a volume service to respond to a service request, and that volume services fails to complete the request (e.g. volume service report ‘unknown’ free space but unable to allocated enough space for requested volume when trying), this filter will prevent the scheduler from retrying that volume service for the service request.</a:t>
            </a:r>
          </a:p>
          <a:p>
            <a:pPr>
              <a:defRPr/>
            </a:pPr>
            <a:r>
              <a:rPr lang="en-US" sz="1900" dirty="0" smtClean="0">
                <a:latin typeface="+mn-lt"/>
                <a:ea typeface="+mn-ea"/>
                <a:cs typeface="+mn-cs"/>
              </a:rPr>
              <a:t>This filter is only useful if the scheduler_max_attempts configuration option is set to a value greater than zero.</a:t>
            </a:r>
          </a:p>
          <a:p>
            <a:pPr>
              <a:defRPr/>
            </a:pPr>
            <a:endParaRPr lang="en-US" sz="1900" dirty="0" smtClean="0">
              <a:latin typeface="+mn-lt"/>
              <a:ea typeface="+mn-ea"/>
              <a:cs typeface="+mn-cs"/>
            </a:endParaRPr>
          </a:p>
          <a:p>
            <a:pPr>
              <a:defRPr/>
            </a:pPr>
            <a:r>
              <a:rPr lang="en-US" sz="1900" dirty="0" smtClean="0">
                <a:latin typeface="+mn-lt"/>
                <a:ea typeface="+mn-ea"/>
                <a:cs typeface="+mn-cs"/>
              </a:rPr>
              <a:t>The Filter Scheduler takes the volume services that remain after the filters have been applied and applies one or more weighers to each of them to get numerical scores for each volume service. Each score is multiplied by a weighting multiplier specified in the cinder.conf config file. If there are multiple weighers, then the weighted scores are added together. The scheduler selects the host that has the maximum weights. Cinder comes with three weighers: </a:t>
            </a:r>
          </a:p>
          <a:p>
            <a:pPr>
              <a:defRPr/>
            </a:pPr>
            <a:endParaRPr lang="en-US" sz="1900" b="1" dirty="0" smtClean="0">
              <a:latin typeface="+mn-lt"/>
              <a:ea typeface="+mn-ea"/>
              <a:cs typeface="+mn-cs"/>
            </a:endParaRPr>
          </a:p>
          <a:p>
            <a:pPr>
              <a:defRPr/>
            </a:pPr>
            <a:r>
              <a:rPr lang="en-US" sz="1900" b="1" dirty="0" smtClean="0">
                <a:latin typeface="+mn-lt"/>
                <a:ea typeface="+mn-ea"/>
                <a:cs typeface="+mn-cs"/>
              </a:rPr>
              <a:t>CapacityWeigher</a:t>
            </a:r>
          </a:p>
          <a:p>
            <a:pPr>
              <a:defRPr/>
            </a:pPr>
            <a:r>
              <a:rPr lang="en-US" sz="1900" dirty="0" smtClean="0">
                <a:latin typeface="+mn-lt"/>
                <a:ea typeface="+mn-ea"/>
                <a:cs typeface="+mn-cs"/>
              </a:rPr>
              <a:t>This weigher calculates scores via multiplying volume back-end’s free_capacity_gb value by capacity_weight_multiplier.  The default value for capacity_weight_multiplier is 1.0, thus the default behavior of this weigher is to select back-ends with most available space.  If capacity_weight_multiplier is changed to negative value, say -1.0, the behavior will changed to picking back-end with least free capacity. </a:t>
            </a:r>
          </a:p>
          <a:p>
            <a:pPr>
              <a:defRPr/>
            </a:pPr>
            <a:r>
              <a:rPr lang="en-US" sz="1900" dirty="0" smtClean="0">
                <a:latin typeface="+mn-lt"/>
                <a:ea typeface="+mn-ea"/>
                <a:cs typeface="+mn-cs"/>
              </a:rPr>
              <a:t> </a:t>
            </a:r>
          </a:p>
          <a:p>
            <a:pPr>
              <a:defRPr/>
            </a:pPr>
            <a:r>
              <a:rPr lang="en-US" sz="1900" b="1" dirty="0" smtClean="0">
                <a:latin typeface="+mn-lt"/>
                <a:ea typeface="+mn-ea"/>
                <a:cs typeface="+mn-cs"/>
              </a:rPr>
              <a:t>AllocatedVolumesWeigher </a:t>
            </a:r>
          </a:p>
          <a:p>
            <a:pPr>
              <a:defRPr/>
            </a:pPr>
            <a:r>
              <a:rPr lang="en-US" sz="1900" dirty="0" smtClean="0">
                <a:latin typeface="+mn-lt"/>
                <a:ea typeface="+mn-ea"/>
                <a:cs typeface="+mn-cs"/>
              </a:rPr>
              <a:t>This weigher sorts back-ends by allocated volumes. The default value of ‘allocated_volume_weight_multiplier’ is -1.0, which is equivalent to choosing back-ends with fewest allocated volumes.  </a:t>
            </a:r>
          </a:p>
          <a:p>
            <a:pPr>
              <a:defRPr/>
            </a:pPr>
            <a:r>
              <a:rPr lang="en-US" sz="1900" dirty="0" smtClean="0">
                <a:latin typeface="+mn-lt"/>
                <a:ea typeface="+mn-ea"/>
                <a:cs typeface="+mn-cs"/>
              </a:rPr>
              <a:t> </a:t>
            </a:r>
          </a:p>
          <a:p>
            <a:pPr>
              <a:defRPr/>
            </a:pPr>
            <a:r>
              <a:rPr lang="en-US" sz="1900" b="1" dirty="0" smtClean="0">
                <a:latin typeface="+mn-lt"/>
                <a:ea typeface="+mn-ea"/>
                <a:cs typeface="+mn-cs"/>
              </a:rPr>
              <a:t>AllocatedSpaceWeigher </a:t>
            </a:r>
          </a:p>
          <a:p>
            <a:pPr>
              <a:defRPr/>
            </a:pPr>
            <a:r>
              <a:rPr lang="en-US" sz="1900" dirty="0" smtClean="0">
                <a:latin typeface="+mn-lt"/>
                <a:ea typeface="+mn-ea"/>
                <a:cs typeface="+mn-cs"/>
              </a:rPr>
              <a:t>If the desired behavior is to consider allocated space of back-ends, this is the right weigher.  The weight multiplier value for this weigher is by default -1.0, which is equivalent to picking back-ends that allocated least space.</a:t>
            </a:r>
          </a:p>
          <a:p>
            <a:pPr>
              <a:defRPr/>
            </a:pPr>
            <a:r>
              <a:rPr lang="en-US" sz="1900" dirty="0" smtClean="0">
                <a:latin typeface="+mn-lt"/>
                <a:ea typeface="+mn-ea"/>
                <a:cs typeface="+mn-cs"/>
              </a:rPr>
              <a:t> </a:t>
            </a:r>
          </a:p>
          <a:p>
            <a:pPr>
              <a:defRPr/>
            </a:pPr>
            <a:r>
              <a:rPr lang="en-US" sz="1900" b="1" dirty="0" smtClean="0">
                <a:latin typeface="+mn-lt"/>
                <a:ea typeface="+mn-ea"/>
                <a:cs typeface="+mn-cs"/>
              </a:rPr>
              <a:t>Use Case A: Differentiated Service with Different Storage Back-ends </a:t>
            </a:r>
          </a:p>
          <a:p>
            <a:pPr>
              <a:defRPr/>
            </a:pPr>
            <a:r>
              <a:rPr lang="en-US" sz="1900" dirty="0" smtClean="0">
                <a:latin typeface="+mn-lt"/>
                <a:ea typeface="+mn-ea"/>
                <a:cs typeface="+mn-cs"/>
              </a:rPr>
              <a:t>Cloud vendors usually provides different level of volume services to address all kinds of needs of end users.   They may implement their Volume Service using more than one type of storage back-ends, each back-end has different capabilities.  </a:t>
            </a:r>
          </a:p>
          <a:p>
            <a:pPr>
              <a:defRPr/>
            </a:pPr>
            <a:r>
              <a:rPr lang="en-US" sz="1900" dirty="0" smtClean="0">
                <a:latin typeface="+mn-lt"/>
                <a:ea typeface="+mn-ea"/>
                <a:cs typeface="+mn-cs"/>
              </a:rPr>
              <a:t>To simplify the case, assuming our Cloud Vendor has 3 different storage systems: </a:t>
            </a:r>
          </a:p>
          <a:p>
            <a:pPr marL="342900" indent="-342900">
              <a:buFont typeface="Arial" pitchFamily="34" charset="0"/>
              <a:buChar char="•"/>
              <a:defRPr/>
            </a:pPr>
            <a:r>
              <a:rPr lang="en-US" sz="1900" dirty="0" smtClean="0">
                <a:latin typeface="+mn-lt"/>
                <a:ea typeface="+mn-ea"/>
                <a:cs typeface="+mn-cs"/>
              </a:rPr>
              <a:t>low-cost storage system A, which has lowest performance but plenty of space; </a:t>
            </a:r>
          </a:p>
          <a:p>
            <a:pPr marL="342900" indent="-342900">
              <a:buFont typeface="Arial" pitchFamily="34" charset="0"/>
              <a:buChar char="•"/>
              <a:defRPr/>
            </a:pPr>
            <a:r>
              <a:rPr lang="en-US" sz="1900" dirty="0" smtClean="0">
                <a:latin typeface="+mn-lt"/>
                <a:ea typeface="+mn-ea"/>
                <a:cs typeface="+mn-cs"/>
              </a:rPr>
              <a:t>middle range storage system B equipped with faster spindle thus better performance and is more reliable than A, and it supports fast snapshot but not fast cloning; </a:t>
            </a:r>
          </a:p>
          <a:p>
            <a:pPr marL="342900" indent="-342900">
              <a:buFont typeface="Arial" pitchFamily="34" charset="0"/>
              <a:buChar char="•"/>
              <a:defRPr/>
            </a:pPr>
            <a:r>
              <a:rPr lang="en-US" sz="1900" dirty="0" smtClean="0">
                <a:latin typeface="+mn-lt"/>
                <a:ea typeface="+mn-ea"/>
                <a:cs typeface="+mn-cs"/>
              </a:rPr>
              <a:t>high-end storage system C provides best performance and reliability at highest cost per GB, and it has most advanced features support such as fast cloning, fast snapshot, de-duplication, and 3 level of QoS, etc.</a:t>
            </a:r>
          </a:p>
          <a:p>
            <a:pPr>
              <a:defRPr/>
            </a:pPr>
            <a:r>
              <a:rPr lang="en-US" sz="1900" dirty="0" smtClean="0">
                <a:latin typeface="+mn-lt"/>
                <a:ea typeface="+mn-ea"/>
                <a:cs typeface="+mn-cs"/>
              </a:rPr>
              <a:t>Cloud Vendor would like to provide 4 different type of volumes for end users: </a:t>
            </a:r>
          </a:p>
          <a:p>
            <a:pPr marL="342900" indent="-342900">
              <a:buFont typeface="Arial" pitchFamily="34" charset="0"/>
              <a:buChar char="•"/>
              <a:defRPr/>
            </a:pPr>
            <a:r>
              <a:rPr lang="en-US" sz="1900" dirty="0" smtClean="0">
                <a:latin typeface="+mn-lt"/>
                <a:ea typeface="+mn-ea"/>
                <a:cs typeface="+mn-cs"/>
              </a:rPr>
              <a:t>standard volume - cheap, no performance guarantee;</a:t>
            </a:r>
          </a:p>
          <a:p>
            <a:pPr marL="342900" indent="-342900">
              <a:buFont typeface="Arial" pitchFamily="34" charset="0"/>
              <a:buChar char="•"/>
              <a:defRPr/>
            </a:pPr>
            <a:r>
              <a:rPr lang="en-US" sz="1900" dirty="0" smtClean="0">
                <a:latin typeface="+mn-lt"/>
                <a:ea typeface="+mn-ea"/>
                <a:cs typeface="+mn-cs"/>
              </a:rPr>
              <a:t>Fast-n-Safe volume - better performance (best effort, no guarantee) and more reliable than standard volume;</a:t>
            </a:r>
          </a:p>
          <a:p>
            <a:pPr marL="342900" indent="-342900">
              <a:buFont typeface="Arial" pitchFamily="34" charset="0"/>
              <a:buChar char="•"/>
              <a:defRPr/>
            </a:pPr>
            <a:r>
              <a:rPr lang="en-US" sz="1900" dirty="0" smtClean="0">
                <a:latin typeface="+mn-lt"/>
                <a:ea typeface="+mn-ea"/>
                <a:cs typeface="+mn-cs"/>
              </a:rPr>
              <a:t>Premium volume X1 -  better performance than standard volume, with best effort (no guarantee), supports fast snapshot;</a:t>
            </a:r>
          </a:p>
          <a:p>
            <a:pPr marL="342900" indent="-342900">
              <a:buFont typeface="Arial" pitchFamily="34" charset="0"/>
              <a:buChar char="•"/>
              <a:defRPr/>
            </a:pPr>
            <a:r>
              <a:rPr lang="en-US" sz="1900" dirty="0" smtClean="0">
                <a:latin typeface="+mn-lt"/>
                <a:ea typeface="+mn-ea"/>
                <a:cs typeface="+mn-cs"/>
              </a:rPr>
              <a:t>Premium volume X2 - better performance than Fast-n-Safe with minimum performance guaranteed, supports fast cloning/snapshot;</a:t>
            </a:r>
          </a:p>
          <a:p>
            <a:pPr>
              <a:defRPr/>
            </a:pPr>
            <a:r>
              <a:rPr lang="en-US" sz="1900" dirty="0" smtClean="0">
                <a:latin typeface="+mn-lt"/>
                <a:ea typeface="+mn-ea"/>
                <a:cs typeface="+mn-cs"/>
              </a:rPr>
              <a:t>As we can see here, </a:t>
            </a:r>
            <a:r>
              <a:rPr lang="en-US" sz="1900" b="1" dirty="0" smtClean="0">
                <a:latin typeface="+mn-lt"/>
                <a:ea typeface="+mn-ea"/>
                <a:cs typeface="+mn-cs"/>
              </a:rPr>
              <a:t>the term </a:t>
            </a:r>
            <a:r>
              <a:rPr lang="en-US" sz="1900" b="1" i="1" dirty="0" smtClean="0">
                <a:latin typeface="+mn-lt"/>
                <a:ea typeface="+mn-ea"/>
                <a:cs typeface="+mn-cs"/>
              </a:rPr>
              <a:t>Volume Type</a:t>
            </a:r>
            <a:r>
              <a:rPr lang="en-US" sz="1900" b="1" dirty="0" smtClean="0">
                <a:latin typeface="+mn-lt"/>
                <a:ea typeface="+mn-ea"/>
                <a:cs typeface="+mn-cs"/>
              </a:rPr>
              <a:t> here is an abstraction of various properties of a volume. It is _NOT_ type of back-end storage</a:t>
            </a:r>
            <a:r>
              <a:rPr lang="en-US" sz="1900" dirty="0" smtClean="0">
                <a:latin typeface="+mn-lt"/>
                <a:ea typeface="+mn-ea"/>
                <a:cs typeface="+mn-cs"/>
              </a:rPr>
              <a:t>.  Remember this is true in the whole Cinder context.  </a:t>
            </a:r>
          </a:p>
          <a:p>
            <a:pPr>
              <a:defRPr/>
            </a:pPr>
            <a:r>
              <a:rPr lang="en-US" sz="1900" dirty="0" smtClean="0">
                <a:latin typeface="+mn-lt"/>
                <a:ea typeface="+mn-ea"/>
                <a:cs typeface="+mn-cs"/>
              </a:rPr>
              <a:t>So now we have (almost) everything in place, let’s see how to map those requirement (volume types) to storage systems: Standard volume can be created on all 3 storage back-ends, Fast-n-Safe &amp; Premium X1 volume can only created on Storage B and C and Premium X2 volume requires capabilities on Storage C.</a:t>
            </a:r>
          </a:p>
          <a:p>
            <a:pPr>
              <a:defRPr/>
            </a:pPr>
            <a:r>
              <a:rPr lang="en-US" sz="1900" dirty="0" smtClean="0">
                <a:latin typeface="+mn-lt"/>
                <a:ea typeface="+mn-ea"/>
                <a:cs typeface="+mn-cs"/>
              </a:rPr>
              <a:t> </a:t>
            </a:r>
          </a:p>
          <a:p>
            <a:pPr>
              <a:defRPr/>
            </a:pPr>
            <a:r>
              <a:rPr lang="en-US" sz="1900" b="1" dirty="0" smtClean="0">
                <a:latin typeface="+mn-lt"/>
                <a:ea typeface="+mn-ea"/>
                <a:cs typeface="+mn-cs"/>
              </a:rPr>
              <a:t>Figure Mapping between volume types and storage back-ends</a:t>
            </a:r>
            <a:endParaRPr lang="en-US" sz="1900" dirty="0" smtClean="0">
              <a:latin typeface="+mn-lt"/>
              <a:ea typeface="+mn-ea"/>
              <a:cs typeface="+mn-cs"/>
            </a:endParaRPr>
          </a:p>
          <a:p>
            <a:pPr>
              <a:defRPr/>
            </a:pPr>
            <a:r>
              <a:rPr lang="en-US" sz="1900" dirty="0" smtClean="0">
                <a:latin typeface="+mn-lt"/>
                <a:ea typeface="+mn-ea"/>
                <a:cs typeface="+mn-cs"/>
              </a:rPr>
              <a:t> </a:t>
            </a:r>
          </a:p>
          <a:p>
            <a:pPr>
              <a:defRPr/>
            </a:pPr>
            <a:r>
              <a:rPr lang="en-US" sz="1900" dirty="0" smtClean="0">
                <a:latin typeface="+mn-lt"/>
                <a:ea typeface="+mn-ea"/>
                <a:cs typeface="+mn-cs"/>
              </a:rPr>
              <a:t>One we figured out mapping between requirement and storage back-ends, we can now connect them via creating Cinder volume type.  Other considerations such cost effectiveness shall be taken into account in real deployment.  But again, to simplify this example, let’s limit Standard volume to be created only on Storage A; Fast-n-Safe &amp; Premium X1 volume be created on Storage B; Premium X2 be created on Storage C.</a:t>
            </a:r>
          </a:p>
          <a:p>
            <a:pPr>
              <a:defRPr/>
            </a:pPr>
            <a:r>
              <a:rPr lang="en-US" sz="1900" dirty="0" smtClean="0">
                <a:latin typeface="+mn-lt"/>
                <a:ea typeface="+mn-ea"/>
                <a:cs typeface="+mn-cs"/>
              </a:rPr>
              <a:t>To achieve that we need to created 4 Cinder volume types, here’s one possible combination:</a:t>
            </a:r>
          </a:p>
          <a:p>
            <a:pPr>
              <a:defRPr/>
            </a:pPr>
            <a:r>
              <a:rPr lang="en-US" sz="1900" dirty="0" smtClean="0">
                <a:latin typeface="+mn-lt"/>
                <a:ea typeface="+mn-ea"/>
                <a:cs typeface="+mn-cs"/>
              </a:rPr>
              <a:t>type 1: name ‘standard’, with extra specs {‘volume_backend_name’: ‘Storage System A’}</a:t>
            </a:r>
          </a:p>
          <a:p>
            <a:pPr>
              <a:defRPr/>
            </a:pPr>
            <a:r>
              <a:rPr lang="en-US" sz="1900" dirty="0" smtClean="0">
                <a:latin typeface="+mn-lt"/>
                <a:ea typeface="+mn-ea"/>
                <a:cs typeface="+mn-cs"/>
              </a:rPr>
              <a:t>type 2: name ‘fast-n-safe’, with extra specs {‘volume_backend_name’: ‘Storage System B’}</a:t>
            </a:r>
          </a:p>
          <a:p>
            <a:pPr>
              <a:defRPr/>
            </a:pPr>
            <a:r>
              <a:rPr lang="en-US" sz="1900" dirty="0" smtClean="0">
                <a:latin typeface="+mn-lt"/>
                <a:ea typeface="+mn-ea"/>
                <a:cs typeface="+mn-cs"/>
              </a:rPr>
              <a:t>type 3: name ‘premium-x1’, with extra specs {‘QoS’: ‘false’, ‘fast snapshot’: ‘true’}</a:t>
            </a:r>
          </a:p>
          <a:p>
            <a:pPr>
              <a:defRPr/>
            </a:pPr>
            <a:r>
              <a:rPr lang="en-US" sz="1900" dirty="0" smtClean="0">
                <a:latin typeface="+mn-lt"/>
                <a:ea typeface="+mn-ea"/>
                <a:cs typeface="+mn-cs"/>
              </a:rPr>
              <a:t>type 4: name ‘premium-x2’, with extra specs {‘fast clone’’: ‘true’, ‘fast snapshot’: ‘true’, ‘QoS:level’: ‘guarantee:200IOPS’}</a:t>
            </a:r>
          </a:p>
          <a:p>
            <a:pPr>
              <a:defRPr/>
            </a:pPr>
            <a:r>
              <a:rPr lang="en-US" sz="1900" dirty="0" smtClean="0">
                <a:latin typeface="+mn-lt"/>
                <a:ea typeface="+mn-ea"/>
                <a:cs typeface="+mn-cs"/>
              </a:rPr>
              <a:t>Look into the details these 4 volume types: we can see first two types have extra specs explicitly specified the name of storage system. This is pretty straightward because we know which storage back-ends satisfy their need and we don’t want Storage C to serve request of these two types.  The interesting part is in the definition of ‘premium-x1’ type, with that we added two capabilities in extra specs rather than explicitly specifying which storage back-end to use.  The ‘QoS’:’false’ key value pair will rule of Storage C when processing with CapabilitiesFitler in filter scheduler, and ‘fast snapshot’:’true’ will reject Storage A.  Actually this is more generic/portable definition we should use when creating volume types rather than putting non-portable limit (e.g. names of storage system) in.  Notice there is a scoped key (‘QoS:level’) in ‘premium-x2’ type extra specs, this will be ignored by CapabilitiesFilter but can be utilized by back-end driver. </a:t>
            </a:r>
          </a:p>
          <a:p>
            <a:pPr>
              <a:defRPr/>
            </a:pPr>
            <a:endParaRPr lang="en-US" sz="1900" dirty="0" smtClean="0">
              <a:latin typeface="+mn-lt"/>
              <a:ea typeface="+mn-ea"/>
              <a:cs typeface="+mn-cs"/>
            </a:endParaRPr>
          </a:p>
        </p:txBody>
      </p:sp>
    </p:spTree>
    <p:extLst>
      <p:ext uri="{BB962C8B-B14F-4D97-AF65-F5344CB8AC3E}">
        <p14:creationId xmlns:p14="http://schemas.microsoft.com/office/powerpoint/2010/main" val="1436790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points:</a:t>
            </a:r>
          </a:p>
          <a:p>
            <a:pPr marL="631825" lvl="1" indent="-282575">
              <a:buFont typeface="Calibri" panose="020F0502020204030204" pitchFamily="34" charset="0"/>
              <a:buChar char="­"/>
            </a:pPr>
            <a:r>
              <a:rPr lang="en-US" sz="1500" dirty="0" smtClean="0"/>
              <a:t>Collects data via plug-ins</a:t>
            </a:r>
          </a:p>
          <a:p>
            <a:pPr marL="631825" lvl="1" indent="-282575">
              <a:buFont typeface="Calibri" panose="020F0502020204030204" pitchFamily="34" charset="0"/>
              <a:buChar char="­"/>
            </a:pPr>
            <a:r>
              <a:rPr lang="en-US" sz="1500" dirty="0" smtClean="0"/>
              <a:t>Sends data to notification bus for use by other OpenStack</a:t>
            </a:r>
            <a:r>
              <a:rPr lang="en-US" sz="1500" baseline="30000" dirty="0" smtClean="0"/>
              <a:t>*</a:t>
            </a:r>
            <a:r>
              <a:rPr lang="en-US" sz="1500" dirty="0" smtClean="0"/>
              <a:t> components</a:t>
            </a:r>
            <a:endParaRPr lang="en-US" dirty="0" smtClean="0"/>
          </a:p>
          <a:p>
            <a:r>
              <a:rPr lang="en-US" dirty="0" smtClean="0"/>
              <a:t>the </a:t>
            </a:r>
            <a:r>
              <a:rPr lang="en-US" dirty="0" err="1"/>
              <a:t>bp</a:t>
            </a:r>
            <a:r>
              <a:rPr lang="en-US" dirty="0"/>
              <a:t> is at </a:t>
            </a:r>
            <a:r>
              <a:rPr lang="en-US" dirty="0">
                <a:hlinkClick r:id="rId3"/>
              </a:rPr>
              <a:t>https://blueprints.launchpad.net/nova/+spec/utilization-aware-scheduling</a:t>
            </a:r>
            <a:r>
              <a:rPr lang="en-US" dirty="0"/>
              <a:t>.</a:t>
            </a:r>
          </a:p>
          <a:p>
            <a:r>
              <a:rPr lang="en-US" dirty="0"/>
              <a:t>Basically you can introduce the current arch and tell what we want to change.</a:t>
            </a:r>
          </a:p>
          <a:p>
            <a:r>
              <a:rPr lang="en-US" dirty="0"/>
              <a:t>Nova has API, scheduler, compute and conductor.  When a scheduler gets a VM creation request from API, it will ask compute to spawn according to the filters and the weighers. The compute will call hypervisor to create the VM and ask the conductor to sync up the information with nova DB. However, the current mechanism is very simple. What we want to do is to reuse the resource tracker(s) in the compute(s) to retrieve the information of the host machine(s), e.s.p. utilization information (CPU utilization, network traffic, and so on), and then send the data into DB, later on the schedule could take advantage of the data for future scheduling with the new filter and the new </a:t>
            </a:r>
            <a:r>
              <a:rPr lang="en-US" dirty="0" err="1"/>
              <a:t>weigher</a:t>
            </a:r>
            <a:r>
              <a:rPr lang="en-US" dirty="0"/>
              <a:t> we defined.</a:t>
            </a:r>
          </a:p>
          <a:p>
            <a:r>
              <a:rPr lang="en-US" dirty="0"/>
              <a:t> </a:t>
            </a:r>
          </a:p>
          <a:p>
            <a:pPr lvl="0"/>
            <a:r>
              <a:rPr lang="en-US" dirty="0"/>
              <a:t>What are we asking developers to do re. UBS?</a:t>
            </a:r>
          </a:p>
          <a:p>
            <a:r>
              <a:rPr lang="en-US" dirty="0"/>
              <a:t>the pluggable framework: the framework allows any user to create its plugin to retrieve the data about utilization. Note that actually the resource tracker above will call the plugins to get the data; and the framework allows to send the data into the message bus so other </a:t>
            </a:r>
            <a:r>
              <a:rPr lang="en-US" dirty="0" err="1"/>
              <a:t>OpenStack</a:t>
            </a:r>
            <a:r>
              <a:rPr lang="en-US" dirty="0"/>
              <a:t> components (not Nova only) can use the data, e.g. Ceilometer to monitor the hosts. 2) New filter and new </a:t>
            </a:r>
            <a:r>
              <a:rPr lang="en-US" dirty="0" err="1"/>
              <a:t>weigher</a:t>
            </a:r>
            <a:r>
              <a:rPr lang="en-US" dirty="0"/>
              <a:t>: that will be implemented for nova scheduler to do intelligent scheduling. With the pluggable framework, developers in other companies, e.g. Cisco, can add their own plugins to monitor network. Also, we can add node manager monitoring into a NM plugin in the future.</a:t>
            </a:r>
          </a:p>
          <a:p>
            <a:r>
              <a:rPr lang="en-US" dirty="0"/>
              <a:t> </a:t>
            </a:r>
          </a:p>
          <a:p>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pPr/>
              <a:t>16</a:t>
            </a:fld>
            <a:endParaRPr lang="en-US"/>
          </a:p>
        </p:txBody>
      </p:sp>
    </p:spTree>
    <p:extLst>
      <p:ext uri="{BB962C8B-B14F-4D97-AF65-F5344CB8AC3E}">
        <p14:creationId xmlns:p14="http://schemas.microsoft.com/office/powerpoint/2010/main" val="352292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Enables premium flavors</a:t>
            </a:r>
          </a:p>
          <a:p>
            <a:pPr marL="628650" lvl="1" indent="-279400">
              <a:buFont typeface="Calibri" panose="020F0502020204030204" pitchFamily="34" charset="0"/>
              <a:buChar char="­"/>
            </a:pPr>
            <a:r>
              <a:rPr lang="en-US" sz="1400" dirty="0" smtClean="0"/>
              <a:t>Enhanced capabilities for cloud customers</a:t>
            </a:r>
          </a:p>
          <a:p>
            <a:pPr marL="628650" lvl="1" indent="-279400">
              <a:buFont typeface="Calibri" panose="020F0502020204030204" pitchFamily="34" charset="0"/>
              <a:buChar char="­"/>
            </a:pPr>
            <a:r>
              <a:rPr lang="en-US" sz="1400" dirty="0" smtClean="0"/>
              <a:t>Enhanced revenue for cloud providers</a:t>
            </a:r>
          </a:p>
          <a:p>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pPr/>
              <a:t>17</a:t>
            </a:fld>
            <a:endParaRPr lang="en-US"/>
          </a:p>
        </p:txBody>
      </p:sp>
    </p:spTree>
    <p:extLst>
      <p:ext uri="{BB962C8B-B14F-4D97-AF65-F5344CB8AC3E}">
        <p14:creationId xmlns:p14="http://schemas.microsoft.com/office/powerpoint/2010/main" val="58976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defTabSz="914354">
              <a:spcBef>
                <a:spcPts val="300"/>
              </a:spcBef>
              <a:spcAft>
                <a:spcPts val="300"/>
              </a:spcAft>
              <a:defRPr/>
            </a:pPr>
            <a:r>
              <a:rPr lang="en-US" b="1" kern="0" dirty="0" smtClean="0">
                <a:effectLst>
                  <a:outerShdw blurRad="38100" dist="38100" dir="2700000" algn="tl">
                    <a:srgbClr val="000000">
                      <a:alpha val="43137"/>
                    </a:srgbClr>
                  </a:outerShdw>
                </a:effectLst>
                <a:latin typeface="Neo Sans Intel Medium"/>
              </a:rPr>
              <a:t>Adrian’s key points:</a:t>
            </a:r>
          </a:p>
          <a:p>
            <a:pPr algn="l" defTabSz="914354">
              <a:spcBef>
                <a:spcPts val="300"/>
              </a:spcBef>
              <a:spcAft>
                <a:spcPts val="300"/>
              </a:spcAft>
              <a:defRPr/>
            </a:pPr>
            <a:r>
              <a:rPr lang="en-US" b="0" kern="0" dirty="0" smtClean="0">
                <a:effectLst>
                  <a:outerShdw blurRad="38100" dist="38100" dir="2700000" algn="tl">
                    <a:srgbClr val="000000">
                      <a:alpha val="43137"/>
                    </a:srgbClr>
                  </a:outerShdw>
                </a:effectLst>
                <a:latin typeface="Neo Sans Intel Medium"/>
              </a:rPr>
              <a:t>SDN/</a:t>
            </a:r>
            <a:r>
              <a:rPr lang="en-US" b="0" kern="0" dirty="0" err="1" smtClean="0">
                <a:effectLst>
                  <a:outerShdw blurRad="38100" dist="38100" dir="2700000" algn="tl">
                    <a:srgbClr val="000000">
                      <a:alpha val="43137"/>
                    </a:srgbClr>
                  </a:outerShdw>
                </a:effectLst>
                <a:latin typeface="Neo Sans Intel Medium"/>
              </a:rPr>
              <a:t>NFV</a:t>
            </a:r>
            <a:r>
              <a:rPr lang="en-US" b="0" kern="0" baseline="0" dirty="0" smtClean="0">
                <a:effectLst>
                  <a:outerShdw blurRad="38100" dist="38100" dir="2700000" algn="tl">
                    <a:srgbClr val="000000">
                      <a:alpha val="43137"/>
                    </a:srgbClr>
                  </a:outerShdw>
                </a:effectLst>
                <a:latin typeface="Neo Sans Intel Medium"/>
              </a:rPr>
              <a:t> driving a change in how appliances are developed, deployed and managed.</a:t>
            </a:r>
          </a:p>
          <a:p>
            <a:pPr algn="l" defTabSz="914354">
              <a:spcBef>
                <a:spcPts val="300"/>
              </a:spcBef>
              <a:spcAft>
                <a:spcPts val="300"/>
              </a:spcAft>
              <a:defRPr/>
            </a:pPr>
            <a:endParaRPr lang="en-US" b="0" kern="0" dirty="0" smtClean="0">
              <a:effectLst>
                <a:outerShdw blurRad="38100" dist="38100" dir="2700000" algn="tl">
                  <a:srgbClr val="000000">
                    <a:alpha val="43137"/>
                  </a:srgbClr>
                </a:outerShdw>
              </a:effectLst>
              <a:latin typeface="Neo Sans Intel Medium"/>
            </a:endParaRPr>
          </a:p>
          <a:p>
            <a:pPr algn="l" defTabSz="914354">
              <a:spcBef>
                <a:spcPts val="300"/>
              </a:spcBef>
              <a:spcAft>
                <a:spcPts val="300"/>
              </a:spcAft>
              <a:defRPr/>
            </a:pPr>
            <a:r>
              <a:rPr lang="en-US" b="1" kern="0" dirty="0" err="1" smtClean="0">
                <a:effectLst>
                  <a:outerShdw blurRad="38100" dist="38100" dir="2700000" algn="tl">
                    <a:srgbClr val="000000">
                      <a:alpha val="43137"/>
                    </a:srgbClr>
                  </a:outerShdw>
                </a:effectLst>
                <a:latin typeface="Neo Sans Intel Medium"/>
              </a:rPr>
              <a:t>CapEX</a:t>
            </a:r>
            <a:endParaRPr lang="en-US" b="1" kern="0" dirty="0" smtClean="0">
              <a:effectLst>
                <a:outerShdw blurRad="38100" dist="38100" dir="2700000" algn="tl">
                  <a:srgbClr val="000000">
                    <a:alpha val="43137"/>
                  </a:srgbClr>
                </a:outerShdw>
              </a:effectLst>
              <a:latin typeface="Neo Sans Intel Medium"/>
            </a:endParaRP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Reduce dependency on proprietary hardware</a:t>
            </a: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Virtualize network functions on COTS </a:t>
            </a:r>
            <a:r>
              <a:rPr lang="en-US" sz="1200" kern="0" dirty="0" err="1" smtClean="0">
                <a:solidFill>
                  <a:sysClr val="window" lastClr="FFFFFF"/>
                </a:solidFill>
                <a:effectLst>
                  <a:outerShdw blurRad="38100" dist="38100" dir="2700000" algn="tl">
                    <a:srgbClr val="000000">
                      <a:alpha val="43137"/>
                    </a:srgbClr>
                  </a:outerShdw>
                </a:effectLst>
              </a:rPr>
              <a:t>HW</a:t>
            </a:r>
            <a:endParaRPr lang="en-US" sz="1200" kern="0" dirty="0" smtClean="0">
              <a:solidFill>
                <a:sysClr val="window" lastClr="FFFFFF"/>
              </a:solidFill>
              <a:effectLst>
                <a:outerShdw blurRad="38100" dist="38100" dir="2700000" algn="tl">
                  <a:srgbClr val="000000">
                    <a:alpha val="43137"/>
                  </a:srgbClr>
                </a:outerShdw>
              </a:effectLst>
            </a:endParaRPr>
          </a:p>
          <a:p>
            <a:pPr algn="l" defTabSz="914354">
              <a:spcBef>
                <a:spcPts val="300"/>
              </a:spcBef>
              <a:spcAft>
                <a:spcPts val="300"/>
              </a:spcAft>
              <a:defRPr/>
            </a:pPr>
            <a:r>
              <a:rPr lang="en-US" b="1" kern="0" dirty="0" err="1" smtClean="0">
                <a:solidFill>
                  <a:sysClr val="window" lastClr="FFFFFF"/>
                </a:solidFill>
                <a:effectLst>
                  <a:outerShdw blurRad="38100" dist="38100" dir="2700000" algn="tl">
                    <a:srgbClr val="000000">
                      <a:alpha val="43137"/>
                    </a:srgbClr>
                  </a:outerShdw>
                </a:effectLst>
                <a:latin typeface="Neo Sans Intel Medium"/>
              </a:rPr>
              <a:t>OpEX</a:t>
            </a:r>
            <a:endParaRPr lang="en-US" b="1" kern="0" dirty="0" smtClean="0">
              <a:solidFill>
                <a:sysClr val="window" lastClr="FFFFFF"/>
              </a:solidFill>
              <a:effectLst>
                <a:outerShdw blurRad="38100" dist="38100" dir="2700000" algn="tl">
                  <a:srgbClr val="000000">
                    <a:alpha val="43137"/>
                  </a:srgbClr>
                </a:outerShdw>
              </a:effectLst>
              <a:latin typeface="Neo Sans Intel Medium"/>
            </a:endParaRP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Power </a:t>
            </a: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Ease of Maintenance via uniformity of the</a:t>
            </a:r>
            <a:br>
              <a:rPr lang="en-US" sz="1200" kern="0" dirty="0" smtClean="0">
                <a:solidFill>
                  <a:sysClr val="window" lastClr="FFFFFF"/>
                </a:solidFill>
                <a:effectLst>
                  <a:outerShdw blurRad="38100" dist="38100" dir="2700000" algn="tl">
                    <a:srgbClr val="000000">
                      <a:alpha val="43137"/>
                    </a:srgbClr>
                  </a:outerShdw>
                </a:effectLst>
              </a:rPr>
            </a:br>
            <a:r>
              <a:rPr lang="en-US" sz="1200" kern="0" dirty="0" smtClean="0">
                <a:solidFill>
                  <a:sysClr val="window" lastClr="FFFFFF"/>
                </a:solidFill>
                <a:effectLst>
                  <a:outerShdw blurRad="38100" dist="38100" dir="2700000" algn="tl">
                    <a:srgbClr val="000000">
                      <a:alpha val="43137"/>
                    </a:srgbClr>
                  </a:outerShdw>
                </a:effectLst>
              </a:rPr>
              <a:t> physical network</a:t>
            </a: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Automation</a:t>
            </a: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Running production, test, service upgrades on same infrastructure</a:t>
            </a:r>
          </a:p>
          <a:p>
            <a:pPr marL="0" indent="0" defTabSz="914354">
              <a:spcBef>
                <a:spcPts val="300"/>
              </a:spcBef>
              <a:spcAft>
                <a:spcPts val="300"/>
              </a:spcAft>
              <a:buFont typeface="+mj-lt"/>
              <a:buNone/>
              <a:defRPr/>
            </a:pPr>
            <a:r>
              <a:rPr lang="en-US" b="1" kern="0" dirty="0" smtClean="0">
                <a:solidFill>
                  <a:sysClr val="window" lastClr="FFFFFF"/>
                </a:solidFill>
                <a:effectLst>
                  <a:outerShdw blurRad="38100" dist="38100" dir="2700000" algn="tl">
                    <a:srgbClr val="000000">
                      <a:alpha val="43137"/>
                    </a:srgbClr>
                  </a:outerShdw>
                </a:effectLst>
                <a:latin typeface="Neo Sans Intel Medium"/>
              </a:rPr>
              <a:t>Service Revenue</a:t>
            </a: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New Services</a:t>
            </a: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Broader ecosystem for </a:t>
            </a:r>
            <a:br>
              <a:rPr lang="en-US" sz="1200" kern="0" dirty="0" smtClean="0">
                <a:solidFill>
                  <a:sysClr val="window" lastClr="FFFFFF"/>
                </a:solidFill>
                <a:effectLst>
                  <a:outerShdw blurRad="38100" dist="38100" dir="2700000" algn="tl">
                    <a:srgbClr val="000000">
                      <a:alpha val="43137"/>
                    </a:srgbClr>
                  </a:outerShdw>
                </a:effectLst>
              </a:rPr>
            </a:br>
            <a:r>
              <a:rPr lang="en-US" sz="1200" kern="0" dirty="0" smtClean="0">
                <a:solidFill>
                  <a:sysClr val="window" lastClr="FFFFFF"/>
                </a:solidFill>
                <a:effectLst>
                  <a:outerShdw blurRad="38100" dist="38100" dir="2700000" algn="tl">
                    <a:srgbClr val="000000">
                      <a:alpha val="43137"/>
                    </a:srgbClr>
                  </a:outerShdw>
                </a:effectLst>
              </a:rPr>
              <a:t>faster innovation</a:t>
            </a: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Faster </a:t>
            </a:r>
            <a:r>
              <a:rPr lang="en-US" sz="1200" kern="0" dirty="0" err="1" smtClean="0">
                <a:solidFill>
                  <a:sysClr val="window" lastClr="FFFFFF"/>
                </a:solidFill>
                <a:effectLst>
                  <a:outerShdw blurRad="38100" dist="38100" dir="2700000" algn="tl">
                    <a:srgbClr val="000000">
                      <a:alpha val="43137"/>
                    </a:srgbClr>
                  </a:outerShdw>
                </a:effectLst>
              </a:rPr>
              <a:t>TTM</a:t>
            </a:r>
            <a:r>
              <a:rPr lang="en-US" sz="1200" kern="0" dirty="0" smtClean="0">
                <a:solidFill>
                  <a:sysClr val="window" lastClr="FFFFFF"/>
                </a:solidFill>
                <a:effectLst>
                  <a:outerShdw blurRad="38100" dist="38100" dir="2700000" algn="tl">
                    <a:srgbClr val="000000">
                      <a:alpha val="43137"/>
                    </a:srgbClr>
                  </a:outerShdw>
                </a:effectLst>
              </a:rPr>
              <a:t> to deploy </a:t>
            </a:r>
            <a:br>
              <a:rPr lang="en-US" sz="1200" kern="0" dirty="0" smtClean="0">
                <a:solidFill>
                  <a:sysClr val="window" lastClr="FFFFFF"/>
                </a:solidFill>
                <a:effectLst>
                  <a:outerShdw blurRad="38100" dist="38100" dir="2700000" algn="tl">
                    <a:srgbClr val="000000">
                      <a:alpha val="43137"/>
                    </a:srgbClr>
                  </a:outerShdw>
                </a:effectLst>
              </a:rPr>
            </a:br>
            <a:r>
              <a:rPr lang="en-US" sz="1200" kern="0" dirty="0" smtClean="0">
                <a:solidFill>
                  <a:sysClr val="window" lastClr="FFFFFF"/>
                </a:solidFill>
                <a:effectLst>
                  <a:outerShdw blurRad="38100" dist="38100" dir="2700000" algn="tl">
                    <a:srgbClr val="000000">
                      <a:alpha val="43137"/>
                    </a:srgbClr>
                  </a:outerShdw>
                </a:effectLst>
              </a:rPr>
              <a:t>new services</a:t>
            </a:r>
          </a:p>
          <a:p>
            <a:pPr marL="342883" indent="-342883" defTabSz="914354">
              <a:spcBef>
                <a:spcPts val="300"/>
              </a:spcBef>
              <a:spcAft>
                <a:spcPts val="300"/>
              </a:spcAft>
              <a:buFont typeface="+mj-lt"/>
              <a:buAutoNum type="arabicPeriod"/>
              <a:defRPr/>
            </a:pPr>
            <a:r>
              <a:rPr lang="en-US" sz="1200" kern="0" dirty="0" smtClean="0">
                <a:solidFill>
                  <a:sysClr val="window" lastClr="FFFFFF"/>
                </a:solidFill>
                <a:effectLst>
                  <a:outerShdw blurRad="38100" dist="38100" dir="2700000" algn="tl">
                    <a:srgbClr val="000000">
                      <a:alpha val="43137"/>
                    </a:srgbClr>
                  </a:outerShdw>
                </a:effectLst>
              </a:rPr>
              <a:t>Targeted services per Geo/Customer Type</a:t>
            </a:r>
          </a:p>
          <a:p>
            <a:endParaRPr lang="en-US" dirty="0"/>
          </a:p>
        </p:txBody>
      </p:sp>
      <p:sp>
        <p:nvSpPr>
          <p:cNvPr id="4" name="Slide Number Placeholder 3"/>
          <p:cNvSpPr>
            <a:spLocks noGrp="1"/>
          </p:cNvSpPr>
          <p:nvPr>
            <p:ph type="sldNum" sz="quarter" idx="10"/>
          </p:nvPr>
        </p:nvSpPr>
        <p:spPr/>
        <p:txBody>
          <a:bodyPr/>
          <a:lstStyle/>
          <a:p>
            <a:fld id="{708BAB18-8CBC-49C9-9BB0-BE87093C201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3344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BAB18-8CBC-49C9-9BB0-BE87093C201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3559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 leads</a:t>
            </a:r>
            <a:r>
              <a:rPr lang="en-US" baseline="0" dirty="0" smtClean="0"/>
              <a:t> off talking about </a:t>
            </a:r>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pPr/>
              <a:t>21</a:t>
            </a:fld>
            <a:endParaRPr lang="en-US"/>
          </a:p>
        </p:txBody>
      </p:sp>
    </p:spTree>
    <p:extLst>
      <p:ext uri="{BB962C8B-B14F-4D97-AF65-F5344CB8AC3E}">
        <p14:creationId xmlns:p14="http://schemas.microsoft.com/office/powerpoint/2010/main" val="123355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4EEF9-8B0F-D542-A06D-2E8CBED689D6}" type="slidenum">
              <a:rPr lang="en-US" smtClean="0"/>
              <a:t>23</a:t>
            </a:fld>
            <a:endParaRPr lang="en-US"/>
          </a:p>
        </p:txBody>
      </p:sp>
    </p:spTree>
    <p:extLst>
      <p:ext uri="{BB962C8B-B14F-4D97-AF65-F5344CB8AC3E}">
        <p14:creationId xmlns:p14="http://schemas.microsoft.com/office/powerpoint/2010/main" val="164879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Intel’s work on Decider moved to the open source version (Heat), and/or did we make a contribution into Heat itself?</a:t>
            </a:r>
            <a:endParaRPr lang="en-US" dirty="0"/>
          </a:p>
        </p:txBody>
      </p:sp>
      <p:sp>
        <p:nvSpPr>
          <p:cNvPr id="4" name="Slide Number Placeholder 3"/>
          <p:cNvSpPr>
            <a:spLocks noGrp="1"/>
          </p:cNvSpPr>
          <p:nvPr>
            <p:ph type="sldNum" sz="quarter" idx="10"/>
          </p:nvPr>
        </p:nvSpPr>
        <p:spPr/>
        <p:txBody>
          <a:bodyPr/>
          <a:lstStyle/>
          <a:p>
            <a:fld id="{43C4EEF9-8B0F-D542-A06D-2E8CBED689D6}" type="slidenum">
              <a:rPr lang="en-US" smtClean="0"/>
              <a:t>25</a:t>
            </a:fld>
            <a:endParaRPr lang="en-US"/>
          </a:p>
        </p:txBody>
      </p:sp>
    </p:spTree>
    <p:extLst>
      <p:ext uri="{BB962C8B-B14F-4D97-AF65-F5344CB8AC3E}">
        <p14:creationId xmlns:p14="http://schemas.microsoft.com/office/powerpoint/2010/main" val="319099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 leads</a:t>
            </a:r>
            <a:r>
              <a:rPr lang="en-US" baseline="0" dirty="0" smtClean="0"/>
              <a:t> off talking about </a:t>
            </a:r>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pPr/>
              <a:t>3</a:t>
            </a:fld>
            <a:endParaRPr lang="en-US"/>
          </a:p>
        </p:txBody>
      </p:sp>
    </p:spTree>
    <p:extLst>
      <p:ext uri="{BB962C8B-B14F-4D97-AF65-F5344CB8AC3E}">
        <p14:creationId xmlns:p14="http://schemas.microsoft.com/office/powerpoint/2010/main" val="4257346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Adrian’s Key Points:</a:t>
            </a:r>
          </a:p>
          <a:p>
            <a:pPr marL="285750" indent="-285750">
              <a:buFont typeface="Arial" panose="020B0604020202020204" pitchFamily="34" charset="0"/>
              <a:buChar char="•"/>
            </a:pPr>
            <a:r>
              <a:rPr lang="en-US" sz="1600" dirty="0" smtClean="0"/>
              <a:t>Incredible</a:t>
            </a:r>
            <a:r>
              <a:rPr lang="en-US" sz="1600" baseline="0" dirty="0" smtClean="0"/>
              <a:t> efficiencies are possible when you leverage advanced capabilities in Intel platforms.</a:t>
            </a:r>
          </a:p>
          <a:p>
            <a:pPr marL="742950" lvl="1" indent="-285750">
              <a:buFont typeface="Arial" panose="020B0604020202020204" pitchFamily="34" charset="0"/>
              <a:buChar char="•"/>
            </a:pPr>
            <a:r>
              <a:rPr lang="en-US" sz="1600" baseline="0" dirty="0" smtClean="0"/>
              <a:t>Don’t spend much time on any of the data points.</a:t>
            </a:r>
          </a:p>
          <a:p>
            <a:pPr marL="285750" indent="-285750">
              <a:buFont typeface="Arial" panose="020B0604020202020204" pitchFamily="34" charset="0"/>
              <a:buChar char="•"/>
            </a:pPr>
            <a:r>
              <a:rPr lang="en-US" sz="1600" baseline="0" dirty="0" smtClean="0"/>
              <a:t>SDN &amp; </a:t>
            </a:r>
            <a:r>
              <a:rPr lang="en-US" sz="1600" baseline="0" dirty="0" err="1" smtClean="0"/>
              <a:t>NFV</a:t>
            </a:r>
            <a:r>
              <a:rPr lang="en-US" sz="1600" baseline="0" dirty="0" smtClean="0"/>
              <a:t> workloads are sensitive to performance and latency characteristics and need to leverage platform capabilities.</a:t>
            </a:r>
          </a:p>
          <a:p>
            <a:pPr marL="285750" indent="-285750">
              <a:buFont typeface="Arial" panose="020B0604020202020204" pitchFamily="34" charset="0"/>
              <a:buChar char="•"/>
            </a:pPr>
            <a:r>
              <a:rPr lang="en-US" sz="1600" dirty="0" smtClean="0"/>
              <a:t>Expose CPU &amp; platform features to OpenStack Nova scheduler</a:t>
            </a:r>
          </a:p>
          <a:p>
            <a:pPr marL="285750" indent="-285750">
              <a:buFont typeface="Arial" panose="020B0604020202020204" pitchFamily="34" charset="0"/>
              <a:buChar char="•"/>
            </a:pPr>
            <a:r>
              <a:rPr lang="en-US" sz="1600" dirty="0" smtClean="0"/>
              <a:t>Use </a:t>
            </a:r>
            <a:r>
              <a:rPr lang="en-US" sz="1600" dirty="0" err="1" smtClean="0"/>
              <a:t>ComputeCapabilities</a:t>
            </a:r>
            <a:r>
              <a:rPr lang="en-US" sz="1600" dirty="0" smtClean="0"/>
              <a:t> filter to select hosts with required features</a:t>
            </a:r>
          </a:p>
          <a:p>
            <a:pPr marL="628650" lvl="1" indent="-279400">
              <a:buFont typeface="Calibri" panose="020F0502020204030204" pitchFamily="34" charset="0"/>
              <a:buChar char="­"/>
            </a:pPr>
            <a:r>
              <a:rPr lang="en-US" sz="1400" dirty="0" smtClean="0"/>
              <a:t>Intel® AES-NI or PCI Express accelerators for security and I/O workloads</a:t>
            </a:r>
          </a:p>
          <a:p>
            <a:pPr marL="171450" lvl="0" indent="-279400">
              <a:buFont typeface="Calibri" panose="020F0502020204030204" pitchFamily="34" charset="0"/>
              <a:buChar char="­"/>
            </a:pPr>
            <a:r>
              <a:rPr lang="en-US" sz="1400" dirty="0" smtClean="0"/>
              <a:t>Mention Neutron</a:t>
            </a:r>
            <a:r>
              <a:rPr lang="en-US" sz="1400" baseline="0" dirty="0" smtClean="0"/>
              <a:t> extensions for </a:t>
            </a:r>
            <a:r>
              <a:rPr lang="en-US" sz="1400" baseline="0" dirty="0" err="1" smtClean="0"/>
              <a:t>DPDK</a:t>
            </a:r>
            <a:r>
              <a:rPr lang="en-US" sz="1400" baseline="0" dirty="0" smtClean="0"/>
              <a:t> </a:t>
            </a:r>
            <a:r>
              <a:rPr lang="en-US" sz="1400" baseline="0" dirty="0" err="1" smtClean="0"/>
              <a:t>vSwitch</a:t>
            </a:r>
            <a:r>
              <a:rPr lang="en-US" sz="1400" baseline="0" dirty="0" smtClean="0"/>
              <a:t> and VPN-as-a-Service optimized with Intel </a:t>
            </a:r>
            <a:r>
              <a:rPr lang="en-US" sz="1400" baseline="0" dirty="0" err="1" smtClean="0"/>
              <a:t>QuickAssist</a:t>
            </a:r>
            <a:r>
              <a:rPr lang="en-US" sz="1400" baseline="0" dirty="0" smtClean="0"/>
              <a:t> Accelerator.</a:t>
            </a:r>
            <a:endParaRPr lang="en-US" sz="1400" dirty="0" smtClean="0"/>
          </a:p>
          <a:p>
            <a:pPr marL="0" lvl="0" indent="0">
              <a:buFont typeface="Arial" panose="020B0604020202020204" pitchFamily="34" charset="0"/>
              <a:buNone/>
            </a:pPr>
            <a:r>
              <a:rPr lang="en-US" sz="1600" b="1" u="sng" kern="0" dirty="0" smtClean="0">
                <a:ea typeface="Verdana" pitchFamily="34" charset="0"/>
                <a:cs typeface="Calibri" pitchFamily="34" charset="0"/>
              </a:rPr>
              <a:t>References: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smtClean="0">
                <a:ea typeface="Verdana" pitchFamily="34" charset="0"/>
                <a:cs typeface="Calibri" pitchFamily="34" charset="0"/>
              </a:rPr>
              <a:t>Top Left: Quick Assist Ref: </a:t>
            </a:r>
            <a:r>
              <a:rPr lang="en-IE" sz="1600" dirty="0" smtClean="0">
                <a:hlinkClick r:id="rId3"/>
              </a:rPr>
              <a:t>http://www.intel.ie/content/dam/www/public/us/en/documents/articles/itj-cryptographic-security-article.pdf</a:t>
            </a:r>
            <a:endParaRPr lang="en-IE" sz="1600" dirty="0" smtClean="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smtClean="0">
                <a:ea typeface="Verdana" pitchFamily="34" charset="0"/>
                <a:cs typeface="Calibri" pitchFamily="34" charset="0"/>
              </a:rPr>
              <a:t>Top Right:</a:t>
            </a:r>
            <a:r>
              <a:rPr lang="en-US" sz="1600" kern="0" baseline="0" dirty="0" smtClean="0">
                <a:ea typeface="Verdana" pitchFamily="34" charset="0"/>
                <a:cs typeface="Calibri" pitchFamily="34" charset="0"/>
              </a:rPr>
              <a:t> </a:t>
            </a:r>
            <a:r>
              <a:rPr lang="en-US" sz="1600" kern="0" dirty="0" err="1" smtClean="0">
                <a:ea typeface="Verdana" pitchFamily="34" charset="0"/>
                <a:cs typeface="Calibri" pitchFamily="34" charset="0"/>
              </a:rPr>
              <a:t>DPDK</a:t>
            </a:r>
            <a:r>
              <a:rPr lang="en-US" sz="1600" kern="0" dirty="0" smtClean="0">
                <a:ea typeface="Verdana" pitchFamily="34" charset="0"/>
                <a:cs typeface="Calibri" pitchFamily="34" charset="0"/>
              </a:rPr>
              <a:t> Ref: </a:t>
            </a:r>
            <a:r>
              <a:rPr lang="en-IE" sz="1600" dirty="0" smtClean="0">
                <a:hlinkClick r:id="rId4"/>
              </a:rPr>
              <a:t>http://www.intel.com/content/www/us/en/communications/communications-packet-processing-brief.html</a:t>
            </a:r>
            <a:endParaRPr lang="en-US" sz="1600" kern="0" dirty="0" smtClean="0">
              <a:ea typeface="Verdana" pitchFamily="34" charset="0"/>
              <a:cs typeface="Calibri"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smtClean="0">
                <a:ea typeface="Verdana" pitchFamily="34" charset="0"/>
                <a:cs typeface="Calibri" pitchFamily="34" charset="0"/>
              </a:rPr>
              <a:t>Bottom Left: </a:t>
            </a:r>
            <a:r>
              <a:rPr lang="en-IE" sz="1600" kern="0" dirty="0" smtClean="0">
                <a:ea typeface="Verdana" pitchFamily="34" charset="0"/>
                <a:cs typeface="Calibri" pitchFamily="34" charset="0"/>
              </a:rPr>
              <a:t>AES-NI &amp; </a:t>
            </a:r>
            <a:r>
              <a:rPr lang="en-IE" sz="1600" kern="0" dirty="0" err="1" smtClean="0">
                <a:ea typeface="Verdana" pitchFamily="34" charset="0"/>
                <a:cs typeface="Calibri" pitchFamily="34" charset="0"/>
              </a:rPr>
              <a:t>IPSec</a:t>
            </a:r>
            <a:r>
              <a:rPr lang="en-IE" sz="1600" kern="0" dirty="0" smtClean="0">
                <a:ea typeface="Verdana" pitchFamily="34" charset="0"/>
                <a:cs typeface="Calibri" pitchFamily="34" charset="0"/>
              </a:rPr>
              <a:t> Ref: </a:t>
            </a:r>
            <a:r>
              <a:rPr lang="en-IE" sz="1600" dirty="0" smtClean="0">
                <a:hlinkClick r:id="rId5"/>
              </a:rPr>
              <a:t>http://www.intel.com/content/dam/www/public/us/en/documents/white-papers/aes-ipsec-performance-linux-paper.pdf</a:t>
            </a:r>
            <a:endParaRPr lang="en-IE" sz="1600" kern="0" dirty="0" smtClean="0">
              <a:ea typeface="Verdana" pitchFamily="34" charset="0"/>
              <a:cs typeface="Calibri"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smtClean="0">
                <a:ea typeface="Verdana" pitchFamily="34" charset="0"/>
                <a:cs typeface="Calibri" pitchFamily="34" charset="0"/>
              </a:rPr>
              <a:t>Bottom Middle: Intel Secure Key</a:t>
            </a:r>
            <a:r>
              <a:rPr lang="en-US" sz="1600" kern="0" baseline="0" dirty="0" smtClean="0">
                <a:ea typeface="Verdana" pitchFamily="34" charset="0"/>
                <a:cs typeface="Calibri" pitchFamily="34" charset="0"/>
              </a:rPr>
              <a:t> </a:t>
            </a:r>
            <a:r>
              <a:rPr lang="en-US" sz="1600" kern="0" dirty="0" smtClean="0">
                <a:ea typeface="Verdana" pitchFamily="34" charset="0"/>
                <a:cs typeface="Calibri" pitchFamily="34" charset="0"/>
              </a:rPr>
              <a:t>Ref: </a:t>
            </a:r>
            <a:r>
              <a:rPr lang="en-IE" sz="1600" dirty="0" smtClean="0">
                <a:hlinkClick r:id="rId3"/>
              </a:rPr>
              <a:t>https://intel.activeevents.com/sf13/connect/fileDownload/session/F5D69EE8DC6A4A29309B97176C1121F0/SF13_SECS002_100.pdf</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smtClean="0">
                <a:ea typeface="Verdana" pitchFamily="34" charset="0"/>
                <a:cs typeface="Calibri" pitchFamily="34" charset="0"/>
              </a:rPr>
              <a:t>Bottom Right: </a:t>
            </a:r>
            <a:r>
              <a:rPr lang="en-IE" sz="1600" kern="0" dirty="0" err="1" smtClean="0">
                <a:ea typeface="Verdana" pitchFamily="34" charset="0"/>
                <a:cs typeface="Calibri" pitchFamily="34" charset="0"/>
              </a:rPr>
              <a:t>AVX</a:t>
            </a:r>
            <a:r>
              <a:rPr lang="en-IE" sz="1600" kern="0" dirty="0" smtClean="0">
                <a:ea typeface="Verdana" pitchFamily="34" charset="0"/>
                <a:cs typeface="Calibri" pitchFamily="34" charset="0"/>
              </a:rPr>
              <a:t> Ref: </a:t>
            </a:r>
            <a:r>
              <a:rPr lang="en-IE" sz="1600" dirty="0" smtClean="0">
                <a:hlinkClick r:id="rId6"/>
              </a:rPr>
              <a:t>https://intel.activeevents.com/sf13/connect/sessionDetail.ww?SESSION_ID=1164</a:t>
            </a:r>
            <a:r>
              <a:rPr lang="en-IE" sz="1600" dirty="0" smtClean="0"/>
              <a:t> &amp;</a:t>
            </a:r>
            <a:r>
              <a:rPr lang="en-US" sz="1600" kern="0" baseline="0" dirty="0" smtClean="0">
                <a:ea typeface="Verdana" pitchFamily="34" charset="0"/>
                <a:cs typeface="Calibri" pitchFamily="34" charset="0"/>
              </a:rPr>
              <a:t> </a:t>
            </a:r>
            <a:r>
              <a:rPr lang="en-IE" sz="1600" dirty="0" smtClean="0">
                <a:hlinkClick r:id="rId3"/>
              </a:rPr>
              <a:t>https://intel.activeevents.com/sf13/connect/fileDownload/session/9E8861F1BA9547056E03A017ACCD9D3F/SF13_SECS005_100.pdf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0" dirty="0" smtClean="0">
              <a:ea typeface="Verdana" pitchFamily="34" charset="0"/>
              <a:cs typeface="Calibri"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0" dirty="0" smtClean="0">
              <a:ea typeface="Verdana" pitchFamily="34" charset="0"/>
              <a:cs typeface="Calibri"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0" dirty="0" smtClean="0">
                <a:ea typeface="Verdana" pitchFamily="34" charset="0"/>
                <a:cs typeface="Calibri" pitchFamily="34" charset="0"/>
              </a:rPr>
              <a:t>Enable industry leading manageability by exposing health, state, resource availability for optimal workload placement and configuration</a:t>
            </a:r>
          </a:p>
          <a:p>
            <a:endParaRPr lang="en-US" sz="1600" dirty="0" smtClean="0"/>
          </a:p>
          <a:p>
            <a:endParaRPr lang="en-US" sz="1600" dirty="0" smtClean="0"/>
          </a:p>
          <a:p>
            <a:r>
              <a:rPr lang="en-US" sz="1600" dirty="0" smtClean="0"/>
              <a:t>Enables premium flavors</a:t>
            </a:r>
          </a:p>
          <a:p>
            <a:pPr marL="628650" lvl="1" indent="-279400">
              <a:buFont typeface="Calibri" panose="020F0502020204030204" pitchFamily="34" charset="0"/>
              <a:buChar char="­"/>
            </a:pPr>
            <a:r>
              <a:rPr lang="en-US" sz="1400" dirty="0" smtClean="0"/>
              <a:t>Enhanced capabilities for cloud customers</a:t>
            </a:r>
          </a:p>
          <a:p>
            <a:pPr marL="628650" lvl="1" indent="-279400">
              <a:buFont typeface="Calibri" panose="020F0502020204030204" pitchFamily="34" charset="0"/>
              <a:buChar char="­"/>
            </a:pPr>
            <a:r>
              <a:rPr lang="en-US" sz="1400" dirty="0" smtClean="0"/>
              <a:t>Enhanced revenue for cloud providers</a:t>
            </a:r>
          </a:p>
          <a:p>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pPr/>
              <a:t>26</a:t>
            </a:fld>
            <a:endParaRPr lang="en-US"/>
          </a:p>
        </p:txBody>
      </p:sp>
    </p:spTree>
    <p:extLst>
      <p:ext uri="{BB962C8B-B14F-4D97-AF65-F5344CB8AC3E}">
        <p14:creationId xmlns:p14="http://schemas.microsoft.com/office/powerpoint/2010/main" val="134794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spcBef>
                <a:spcPts val="0"/>
              </a:spcBef>
              <a:buNone/>
              <a:defRPr/>
            </a:pPr>
            <a:endParaRPr lang="en-US" sz="2000" dirty="0" smtClean="0">
              <a:solidFill>
                <a:srgbClr val="FFFFFF"/>
              </a:solidFill>
              <a:cs typeface="Verdana"/>
            </a:endParaRPr>
          </a:p>
        </p:txBody>
      </p:sp>
    </p:spTree>
    <p:extLst>
      <p:ext uri="{BB962C8B-B14F-4D97-AF65-F5344CB8AC3E}">
        <p14:creationId xmlns:p14="http://schemas.microsoft.com/office/powerpoint/2010/main" val="1359646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Shout-</a:t>
            </a:r>
            <a:endParaRPr lang="en-US" dirty="0"/>
          </a:p>
        </p:txBody>
      </p:sp>
      <p:sp>
        <p:nvSpPr>
          <p:cNvPr id="4" name="Slide Number Placeholder 3"/>
          <p:cNvSpPr>
            <a:spLocks noGrp="1"/>
          </p:cNvSpPr>
          <p:nvPr>
            <p:ph type="sldNum" sz="quarter" idx="10"/>
          </p:nvPr>
        </p:nvSpPr>
        <p:spPr/>
        <p:txBody>
          <a:bodyPr/>
          <a:lstStyle/>
          <a:p>
            <a:fld id="{43C4EEF9-8B0F-D542-A06D-2E8CBED689D6}" type="slidenum">
              <a:rPr lang="en-US" smtClean="0"/>
              <a:t>28</a:t>
            </a:fld>
            <a:endParaRPr lang="en-US"/>
          </a:p>
        </p:txBody>
      </p:sp>
    </p:spTree>
    <p:extLst>
      <p:ext uri="{BB962C8B-B14F-4D97-AF65-F5344CB8AC3E}">
        <p14:creationId xmlns:p14="http://schemas.microsoft.com/office/powerpoint/2010/main" val="869270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68400" y="0"/>
            <a:ext cx="4318000" cy="242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kern="1200" dirty="0" smtClean="0">
                <a:solidFill>
                  <a:schemeClr val="tx1"/>
                </a:solidFill>
                <a:effectLst/>
                <a:latin typeface="+mn-lt"/>
                <a:ea typeface="+mn-ea"/>
                <a:cs typeface="+mn-cs"/>
              </a:rPr>
              <a:t>Today, how do services get provisioned? Somebody has an idea for a service and then they have to call IT. A number of people in IT go ahead and scope their needs. IT sharpens their pencils, they look at what the requirements are for reliability, for capacity, how much web services access do they need? Then they balance that against the rest of the infrastructure and all of the user demands.</a:t>
            </a:r>
          </a:p>
          <a:p>
            <a:r>
              <a:rPr lang="en-US" sz="900" kern="1200" dirty="0" smtClean="0">
                <a:solidFill>
                  <a:schemeClr val="tx1"/>
                </a:solidFill>
                <a:effectLst/>
                <a:latin typeface="+mn-lt"/>
                <a:ea typeface="+mn-ea"/>
                <a:cs typeface="+mn-cs"/>
              </a:rPr>
              <a:t>They're having to look at profitability, they're looking at cost, they're looking at the capacity that they know they have based on their archives and databases, to give them a paper estimate of the capacity they really have installed. Once they've got that in place, and procure the needed equipment, they have to manually configure it.</a:t>
            </a:r>
          </a:p>
          <a:p>
            <a:r>
              <a:rPr lang="en-US" sz="900" kern="1200" dirty="0" smtClean="0">
                <a:solidFill>
                  <a:schemeClr val="tx1"/>
                </a:solidFill>
                <a:effectLst/>
                <a:latin typeface="+mn-lt"/>
                <a:ea typeface="+mn-ea"/>
                <a:cs typeface="+mn-cs"/>
              </a:rPr>
              <a:t>Manually configuring a device means you touch everyone. Whether it is having to actually physically plug in an Ethernet plug and make the connection between different boxes, or whether it's simply having to touch the command line interface of every single box to configure and provision it appropriately there is a human touch at every point along the way. </a:t>
            </a:r>
          </a:p>
          <a:p>
            <a:r>
              <a:rPr lang="en-US" sz="900" kern="1200" dirty="0" smtClean="0">
                <a:solidFill>
                  <a:schemeClr val="tx1"/>
                </a:solidFill>
                <a:effectLst/>
                <a:latin typeface="+mn-lt"/>
                <a:ea typeface="+mn-ea"/>
                <a:cs typeface="+mn-cs"/>
              </a:rPr>
              <a:t>Once those are connected and configured, then they actually have to set up service. This pulls together the server and the storage and the data store so that the service is actually running and allows the original service requestor to develop the software and services they had in mind in the first place </a:t>
            </a:r>
          </a:p>
          <a:p>
            <a:r>
              <a:rPr lang="en-US" sz="900" kern="1200" dirty="0" smtClean="0">
                <a:solidFill>
                  <a:schemeClr val="tx1"/>
                </a:solidFill>
                <a:effectLst/>
                <a:latin typeface="+mn-lt"/>
                <a:ea typeface="+mn-ea"/>
                <a:cs typeface="+mn-cs"/>
              </a:rPr>
              <a:t>Then and only then do you have the service running. The service is available &amp; ready for customers to do business. The time to provision there is months, minimally speaking, about eight weeks according to the Intel IT internal estimates. </a:t>
            </a:r>
          </a:p>
          <a:p>
            <a:r>
              <a:rPr lang="en-US" sz="900" kern="1200" dirty="0" smtClean="0">
                <a:solidFill>
                  <a:schemeClr val="tx1"/>
                </a:solidFill>
                <a:effectLst/>
                <a:latin typeface="+mn-lt"/>
                <a:ea typeface="+mn-ea"/>
                <a:cs typeface="+mn-cs"/>
              </a:rPr>
              <a:t>What should we be moving to? The end state of the future, the vision of re-architecting the data center and the result is something called software-defined infrastructure. </a:t>
            </a:r>
          </a:p>
          <a:p>
            <a:r>
              <a:rPr lang="en-US" sz="900" kern="1200" dirty="0" smtClean="0">
                <a:solidFill>
                  <a:schemeClr val="tx1"/>
                </a:solidFill>
                <a:effectLst/>
                <a:latin typeface="+mn-lt"/>
                <a:ea typeface="+mn-ea"/>
                <a:cs typeface="+mn-cs"/>
              </a:rPr>
              <a:t>Once there's an idea for a service, the LOB customer can pull together very quickly from private or, public, cloud services, or from their own internal capabilities, using a self-service portal that orchestrates the services they need from an online catalog. Things like location, security, online payments can be pulled together automatically –then the customer can assemble the software components from a list that's available to them, whether from their internal IT department or a repository like </a:t>
            </a:r>
            <a:r>
              <a:rPr lang="en-US" sz="900" kern="1200" dirty="0" err="1" smtClean="0">
                <a:solidFill>
                  <a:schemeClr val="tx1"/>
                </a:solidFill>
                <a:effectLst/>
                <a:latin typeface="+mn-lt"/>
                <a:ea typeface="+mn-ea"/>
                <a:cs typeface="+mn-cs"/>
              </a:rPr>
              <a:t>GitHub</a:t>
            </a:r>
            <a:r>
              <a:rPr lang="en-US" sz="900" kern="1200" dirty="0" smtClean="0">
                <a:solidFill>
                  <a:schemeClr val="tx1"/>
                </a:solidFill>
                <a:effectLst/>
                <a:latin typeface="+mn-lt"/>
                <a:ea typeface="+mn-ea"/>
                <a:cs typeface="+mn-cs"/>
              </a:rPr>
              <a:t>. The service level agreement that the orchestrator creates tells the infrastructure orchestrator what resources do I need? What kind of availability do I need? How much storage do I need? How fast of a connection do I need between the compute and the storage? Then, how do I manage power and how do I manage temperature demands if I'm in a particularly intense workload? </a:t>
            </a:r>
          </a:p>
          <a:p>
            <a:r>
              <a:rPr lang="en-US" sz="900" kern="1200" dirty="0" smtClean="0">
                <a:solidFill>
                  <a:schemeClr val="tx1"/>
                </a:solidFill>
                <a:effectLst/>
                <a:latin typeface="+mn-lt"/>
                <a:ea typeface="+mn-ea"/>
                <a:cs typeface="+mn-cs"/>
              </a:rPr>
              <a:t>All of this happens automatically. After the services are orchestrated, the infrastructure is orchestrated, the service is running. The time to provision a new service is minutes. Depending on how quickly somebody can put the software together, it should be push button - done</a:t>
            </a:r>
          </a:p>
          <a:p>
            <a:pPr marL="0" lvl="0" indent="0">
              <a:spcBef>
                <a:spcPct val="0"/>
              </a:spcBef>
              <a:buFontTx/>
              <a:buNone/>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fontAlgn="base">
              <a:spcBef>
                <a:spcPct val="0"/>
              </a:spcBef>
              <a:spcAft>
                <a:spcPct val="0"/>
              </a:spcAft>
            </a:pPr>
            <a:fld id="{9525DDE5-6EF0-4EBC-AEF2-9AB012310AD7}" type="slidenum">
              <a:rPr lang="en-US">
                <a:latin typeface="Arial" charset="0"/>
              </a:rPr>
              <a:pPr fontAlgn="base">
                <a:spcBef>
                  <a:spcPct val="0"/>
                </a:spcBef>
                <a:spcAft>
                  <a:spcPct val="0"/>
                </a:spcAft>
              </a:pPr>
              <a:t>29</a:t>
            </a:fld>
            <a:endParaRPr lang="en-US">
              <a:latin typeface="Arial" charset="0"/>
            </a:endParaRPr>
          </a:p>
        </p:txBody>
      </p:sp>
    </p:spTree>
    <p:extLst>
      <p:ext uri="{BB962C8B-B14F-4D97-AF65-F5344CB8AC3E}">
        <p14:creationId xmlns:p14="http://schemas.microsoft.com/office/powerpoint/2010/main" val="2486460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900" kern="1200" dirty="0" smtClean="0">
                <a:solidFill>
                  <a:schemeClr val="tx1"/>
                </a:solidFill>
                <a:effectLst/>
                <a:latin typeface="+mn-lt"/>
                <a:ea typeface="+mn-ea"/>
                <a:cs typeface="+mn-cs"/>
              </a:rPr>
              <a:t>There</a:t>
            </a:r>
            <a:r>
              <a:rPr lang="en-US" sz="900" kern="1200" baseline="0" dirty="0" smtClean="0">
                <a:solidFill>
                  <a:schemeClr val="tx1"/>
                </a:solidFill>
                <a:effectLst/>
                <a:latin typeface="+mn-lt"/>
                <a:ea typeface="+mn-ea"/>
                <a:cs typeface="+mn-cs"/>
              </a:rPr>
              <a:t> are many different versions and levels of the Intel SDI vision – at the highest most abstract level, </a:t>
            </a:r>
            <a:r>
              <a:rPr lang="en-US" sz="900" kern="1200" dirty="0" smtClean="0">
                <a:solidFill>
                  <a:schemeClr val="tx1"/>
                </a:solidFill>
                <a:effectLst/>
                <a:latin typeface="+mn-lt"/>
                <a:ea typeface="+mn-ea"/>
                <a:cs typeface="+mn-cs"/>
              </a:rPr>
              <a:t>Intel’s SDI vision is simple . the customer has a self service portal, and the service level agreements are driven automatically. Beneath that, datacenter operations are orchestrated, automated &amp; intelligent about real time workload health and utilization. Beneath the operations is the actual infrastructure itself, storage network and servers. Finally, it all connects seamlessly to the power, cooling, location</a:t>
            </a:r>
            <a:r>
              <a:rPr lang="en-US" sz="900" kern="1200" baseline="0" dirty="0" smtClean="0">
                <a:solidFill>
                  <a:schemeClr val="tx1"/>
                </a:solidFill>
                <a:effectLst/>
                <a:latin typeface="+mn-lt"/>
                <a:ea typeface="+mn-ea"/>
                <a:cs typeface="+mn-cs"/>
              </a:rPr>
              <a:t> data </a:t>
            </a:r>
            <a:r>
              <a:rPr lang="en-US" sz="900" kern="1200" dirty="0" smtClean="0">
                <a:solidFill>
                  <a:schemeClr val="tx1"/>
                </a:solidFill>
                <a:effectLst/>
                <a:latin typeface="+mn-lt"/>
                <a:ea typeface="+mn-ea"/>
                <a:cs typeface="+mn-cs"/>
              </a:rPr>
              <a:t>provided in an automated ongoing manner whether in a virtualized or</a:t>
            </a:r>
            <a:r>
              <a:rPr lang="en-US" sz="900" kern="1200" baseline="0" dirty="0" smtClean="0">
                <a:solidFill>
                  <a:schemeClr val="tx1"/>
                </a:solidFill>
                <a:effectLst/>
                <a:latin typeface="+mn-lt"/>
                <a:ea typeface="+mn-ea"/>
                <a:cs typeface="+mn-cs"/>
              </a:rPr>
              <a:t> non virtualized environment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kern="1200" dirty="0" smtClean="0">
                <a:solidFill>
                  <a:schemeClr val="tx1"/>
                </a:solidFill>
                <a:effectLst/>
                <a:latin typeface="+mn-lt"/>
                <a:ea typeface="+mn-ea"/>
                <a:cs typeface="+mn-cs"/>
              </a:rPr>
              <a:t>. The benefits are automated provisioning – the resources needed to meet the requirements of an SLA are assigned and provisioned automatically based on the orchestration layer’s ongoing intelligence about the available and required capacity across the entire datacenter. The orchestrator worries about policy – security, data governance, workload placement, power, energy use, etc. Facilitating all the automation and agility are pools of </a:t>
            </a:r>
            <a:r>
              <a:rPr lang="en-US" sz="900" kern="1200" dirty="0" err="1" smtClean="0">
                <a:solidFill>
                  <a:schemeClr val="tx1"/>
                </a:solidFill>
                <a:effectLst/>
                <a:latin typeface="+mn-lt"/>
                <a:ea typeface="+mn-ea"/>
                <a:cs typeface="+mn-cs"/>
              </a:rPr>
              <a:t>composable</a:t>
            </a:r>
            <a:r>
              <a:rPr lang="en-US" sz="900" kern="1200" dirty="0" smtClean="0">
                <a:solidFill>
                  <a:schemeClr val="tx1"/>
                </a:solidFill>
                <a:effectLst/>
                <a:latin typeface="+mn-lt"/>
                <a:ea typeface="+mn-ea"/>
                <a:cs typeface="+mn-cs"/>
              </a:rPr>
              <a:t> resources – flexible, defined and managed via software on standard high volume servers</a:t>
            </a:r>
          </a:p>
          <a:p>
            <a:endParaRPr lang="en-US" dirty="0"/>
          </a:p>
        </p:txBody>
      </p:sp>
      <p:sp>
        <p:nvSpPr>
          <p:cNvPr id="4" name="Slide Number Placeholder 3"/>
          <p:cNvSpPr>
            <a:spLocks noGrp="1"/>
          </p:cNvSpPr>
          <p:nvPr>
            <p:ph type="sldNum" sz="quarter" idx="10"/>
          </p:nvPr>
        </p:nvSpPr>
        <p:spPr/>
        <p:txBody>
          <a:bodyPr/>
          <a:lstStyle/>
          <a:p>
            <a:pPr>
              <a:defRPr/>
            </a:pPr>
            <a:fld id="{60734816-D1AE-47D5-B6A1-191D837D66B4}" type="slidenum">
              <a:rPr lang="en-US" smtClean="0"/>
              <a:pPr>
                <a:defRPr/>
              </a:pPr>
              <a:t>30</a:t>
            </a:fld>
            <a:endParaRPr lang="en-US"/>
          </a:p>
        </p:txBody>
      </p:sp>
    </p:spTree>
    <p:extLst>
      <p:ext uri="{BB962C8B-B14F-4D97-AF65-F5344CB8AC3E}">
        <p14:creationId xmlns:p14="http://schemas.microsoft.com/office/powerpoint/2010/main" val="228392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68400" y="0"/>
            <a:ext cx="4318000" cy="242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kern="1200" dirty="0" smtClean="0">
                <a:solidFill>
                  <a:schemeClr val="tx1"/>
                </a:solidFill>
                <a:effectLst/>
                <a:latin typeface="+mn-lt"/>
                <a:ea typeface="+mn-ea"/>
                <a:cs typeface="+mn-cs"/>
              </a:rPr>
              <a:t>we understand some of the constraints the datacenter is facing. You’re required to increase your storage capacity almost without limit, taking away budget from what could allow you to provide new services such as cloud-like capabilities or improving efficiencies to be parity with the best practices in the industry. Then let’s talk about the time – that storage capacity you purchased  isn’t useful if it isn’t installed and provisioned. How do you connect it? Getting the network connections provisioned is not automated – you have to touch each vendor specific CLI. That’s not cheap either – how many of you have an entire team whose primary expertise is how to work the ins and outs of a vendor’s CLI? Intel IT has over a hundred in our shop ….so storage is taking space, budget &amp; power. Networking is taking your time. How do you possibly get out of this spiral? </a:t>
            </a:r>
          </a:p>
          <a:p>
            <a:pPr>
              <a:spcBef>
                <a:spcPct val="0"/>
              </a:spcBef>
            </a:pPr>
            <a:endParaRPr lang="en-US" dirty="0" smtClean="0"/>
          </a:p>
          <a:p>
            <a:pPr>
              <a:spcBef>
                <a:spcPct val="0"/>
              </a:spcBef>
            </a:pP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fontAlgn="base">
              <a:spcBef>
                <a:spcPct val="0"/>
              </a:spcBef>
              <a:spcAft>
                <a:spcPct val="0"/>
              </a:spcAft>
            </a:pPr>
            <a:fld id="{AC609619-8C8E-46A7-BF0D-FE8A2F8C6D64}" type="slidenum">
              <a:rPr lang="en-US">
                <a:latin typeface="Arial" charset="0"/>
              </a:rPr>
              <a:pPr fontAlgn="base">
                <a:spcBef>
                  <a:spcPct val="0"/>
                </a:spcBef>
                <a:spcAft>
                  <a:spcPct val="0"/>
                </a:spcAft>
              </a:pPr>
              <a:t>4</a:t>
            </a:fld>
            <a:endParaRPr lang="en-US">
              <a:latin typeface="Arial" charset="0"/>
            </a:endParaRPr>
          </a:p>
        </p:txBody>
      </p:sp>
    </p:spTree>
    <p:extLst>
      <p:ext uri="{BB962C8B-B14F-4D97-AF65-F5344CB8AC3E}">
        <p14:creationId xmlns:p14="http://schemas.microsoft.com/office/powerpoint/2010/main" val="184952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68400" y="0"/>
            <a:ext cx="4318000" cy="242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kern="1200" dirty="0" smtClean="0">
                <a:solidFill>
                  <a:schemeClr val="tx1"/>
                </a:solidFill>
                <a:effectLst/>
                <a:latin typeface="+mn-lt"/>
                <a:ea typeface="+mn-ea"/>
                <a:cs typeface="+mn-cs"/>
              </a:rPr>
              <a:t>Today, how do services get provisioned? Somebody has an idea for a service and then they have to call IT. A number of people in IT go ahead and scope their needs. IT sharpens their pencils, they look at what the requirements are for reliability, for capacity, how much web services access do they need? Then they balance that against the rest of the infrastructure and all of the user demands.</a:t>
            </a:r>
          </a:p>
          <a:p>
            <a:r>
              <a:rPr lang="en-US" sz="900" kern="1200" dirty="0" smtClean="0">
                <a:solidFill>
                  <a:schemeClr val="tx1"/>
                </a:solidFill>
                <a:effectLst/>
                <a:latin typeface="+mn-lt"/>
                <a:ea typeface="+mn-ea"/>
                <a:cs typeface="+mn-cs"/>
              </a:rPr>
              <a:t>They're having to look at profitability, they're looking at cost, they're looking at the capacity that they know they have based on their archives and databases, to give them a paper estimate of the capacity they really have installed. Once they've got that in place, and procure the needed equipment, they have to manually configure it.</a:t>
            </a:r>
          </a:p>
          <a:p>
            <a:r>
              <a:rPr lang="en-US" sz="900" kern="1200" dirty="0" smtClean="0">
                <a:solidFill>
                  <a:schemeClr val="tx1"/>
                </a:solidFill>
                <a:effectLst/>
                <a:latin typeface="+mn-lt"/>
                <a:ea typeface="+mn-ea"/>
                <a:cs typeface="+mn-cs"/>
              </a:rPr>
              <a:t>Manually configuring a device means you touch everyone. Whether it is having to actually physically plug in an Ethernet plug and make the connection between different boxes, or whether it's simply having to touch the command line interface of every single box to configure and provision it appropriately there is a human touch at every point along the way. </a:t>
            </a:r>
          </a:p>
          <a:p>
            <a:r>
              <a:rPr lang="en-US" sz="900" kern="1200" dirty="0" smtClean="0">
                <a:solidFill>
                  <a:schemeClr val="tx1"/>
                </a:solidFill>
                <a:effectLst/>
                <a:latin typeface="+mn-lt"/>
                <a:ea typeface="+mn-ea"/>
                <a:cs typeface="+mn-cs"/>
              </a:rPr>
              <a:t>Once those are connected and configured, then they actually have to set up service. This pulls together the server and the storage and the data store so that the service is actually running and allows the original service requestor to develop the software and services they had in mind in the first place </a:t>
            </a:r>
          </a:p>
          <a:p>
            <a:r>
              <a:rPr lang="en-US" sz="900" kern="1200" dirty="0" smtClean="0">
                <a:solidFill>
                  <a:schemeClr val="tx1"/>
                </a:solidFill>
                <a:effectLst/>
                <a:latin typeface="+mn-lt"/>
                <a:ea typeface="+mn-ea"/>
                <a:cs typeface="+mn-cs"/>
              </a:rPr>
              <a:t>Then and only then do you have the service running. The service is available &amp; ready for customers to do business. The time to provision there is months, minimally speaking, about eight weeks according to the Intel IT internal estimates. </a:t>
            </a:r>
          </a:p>
          <a:p>
            <a:r>
              <a:rPr lang="en-US" sz="900" kern="1200" dirty="0" smtClean="0">
                <a:solidFill>
                  <a:schemeClr val="tx1"/>
                </a:solidFill>
                <a:effectLst/>
                <a:latin typeface="+mn-lt"/>
                <a:ea typeface="+mn-ea"/>
                <a:cs typeface="+mn-cs"/>
              </a:rPr>
              <a:t>What should we be moving to? The end state of the future, the vision of re-architecting the data center and the result is something called software-defined infrastructure. </a:t>
            </a:r>
          </a:p>
          <a:p>
            <a:r>
              <a:rPr lang="en-US" sz="900" kern="1200" dirty="0" smtClean="0">
                <a:solidFill>
                  <a:schemeClr val="tx1"/>
                </a:solidFill>
                <a:effectLst/>
                <a:latin typeface="+mn-lt"/>
                <a:ea typeface="+mn-ea"/>
                <a:cs typeface="+mn-cs"/>
              </a:rPr>
              <a:t>Once there's an idea for a service, the LOB customer can pull together very quickly from private or, public, cloud services, or from their own internal capabilities, using a self-service portal that orchestrates the services they need from an online catalog. Things like location, security, online payments can be pulled together automatically –then the customer can assemble the software components from a list that's available to them, whether from their internal IT department or a repository like </a:t>
            </a:r>
            <a:r>
              <a:rPr lang="en-US" sz="900" kern="1200" dirty="0" err="1" smtClean="0">
                <a:solidFill>
                  <a:schemeClr val="tx1"/>
                </a:solidFill>
                <a:effectLst/>
                <a:latin typeface="+mn-lt"/>
                <a:ea typeface="+mn-ea"/>
                <a:cs typeface="+mn-cs"/>
              </a:rPr>
              <a:t>GitHub</a:t>
            </a:r>
            <a:r>
              <a:rPr lang="en-US" sz="900" kern="1200" dirty="0" smtClean="0">
                <a:solidFill>
                  <a:schemeClr val="tx1"/>
                </a:solidFill>
                <a:effectLst/>
                <a:latin typeface="+mn-lt"/>
                <a:ea typeface="+mn-ea"/>
                <a:cs typeface="+mn-cs"/>
              </a:rPr>
              <a:t>. The service level agreement that the orchestrator creates tells the infrastructure orchestrator what resources do I need? What kind of availability do I need? How much storage do I need? How fast of a connection do I need between the compute and the storage? Then, how do I manage power and how do I manage temperature demands if I'm in a particularly intense workload? </a:t>
            </a:r>
          </a:p>
          <a:p>
            <a:r>
              <a:rPr lang="en-US" sz="900" kern="1200" dirty="0" smtClean="0">
                <a:solidFill>
                  <a:schemeClr val="tx1"/>
                </a:solidFill>
                <a:effectLst/>
                <a:latin typeface="+mn-lt"/>
                <a:ea typeface="+mn-ea"/>
                <a:cs typeface="+mn-cs"/>
              </a:rPr>
              <a:t>All of this happens automatically. After the services are orchestrated, the infrastructure is orchestrated, the service is running. The time to provision a new service is minutes. Depending on how quickly somebody can put the software together, it should be push button - done</a:t>
            </a:r>
          </a:p>
          <a:p>
            <a:pPr marL="0" lvl="0" indent="0">
              <a:spcBef>
                <a:spcPct val="0"/>
              </a:spcBef>
              <a:buFontTx/>
              <a:buNone/>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fontAlgn="base">
              <a:spcBef>
                <a:spcPct val="0"/>
              </a:spcBef>
              <a:spcAft>
                <a:spcPct val="0"/>
              </a:spcAft>
            </a:pPr>
            <a:fld id="{9525DDE5-6EF0-4EBC-AEF2-9AB012310AD7}" type="slidenum">
              <a:rPr lang="en-US">
                <a:latin typeface="Arial" charset="0"/>
              </a:rPr>
              <a:pPr fontAlgn="base">
                <a:spcBef>
                  <a:spcPct val="0"/>
                </a:spcBef>
                <a:spcAft>
                  <a:spcPct val="0"/>
                </a:spcAft>
              </a:pPr>
              <a:t>5</a:t>
            </a:fld>
            <a:endParaRPr lang="en-US">
              <a:latin typeface="Arial" charset="0"/>
            </a:endParaRPr>
          </a:p>
        </p:txBody>
      </p:sp>
    </p:spTree>
    <p:extLst>
      <p:ext uri="{BB962C8B-B14F-4D97-AF65-F5344CB8AC3E}">
        <p14:creationId xmlns:p14="http://schemas.microsoft.com/office/powerpoint/2010/main" val="69509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4EEF9-8B0F-D542-A06D-2E8CBED689D6}" type="slidenum">
              <a:rPr lang="en-US" smtClean="0"/>
              <a:t>6</a:t>
            </a:fld>
            <a:endParaRPr lang="en-US"/>
          </a:p>
        </p:txBody>
      </p:sp>
    </p:spTree>
    <p:extLst>
      <p:ext uri="{BB962C8B-B14F-4D97-AF65-F5344CB8AC3E}">
        <p14:creationId xmlns:p14="http://schemas.microsoft.com/office/powerpoint/2010/main" val="155793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 leads</a:t>
            </a:r>
            <a:r>
              <a:rPr lang="en-US" baseline="0" dirty="0" smtClean="0"/>
              <a:t> off talking about </a:t>
            </a:r>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pPr/>
              <a:t>9</a:t>
            </a:fld>
            <a:endParaRPr lang="en-US"/>
          </a:p>
        </p:txBody>
      </p:sp>
    </p:spTree>
    <p:extLst>
      <p:ext uri="{BB962C8B-B14F-4D97-AF65-F5344CB8AC3E}">
        <p14:creationId xmlns:p14="http://schemas.microsoft.com/office/powerpoint/2010/main" val="313335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Malini to present  high level roadmap showing Intel</a:t>
            </a:r>
            <a:r>
              <a:rPr lang="en-IE" baseline="0" dirty="0" smtClean="0"/>
              <a:t> contributions in most of the OpenStack projects. </a:t>
            </a:r>
          </a:p>
          <a:p>
            <a:r>
              <a:rPr lang="en-IE" baseline="0" dirty="0" smtClean="0"/>
              <a:t>Intention is not to dwell long on this slide, but to highlight our strategy on compute, networking and storage. </a:t>
            </a:r>
          </a:p>
          <a:p>
            <a:r>
              <a:rPr lang="en-IE" baseline="0" dirty="0" smtClean="0"/>
              <a:t>Suggested Time budget (1 minute)</a:t>
            </a:r>
            <a:endParaRPr lang="en-IE" dirty="0"/>
          </a:p>
        </p:txBody>
      </p:sp>
      <p:sp>
        <p:nvSpPr>
          <p:cNvPr id="4" name="Slide Number Placeholder 3"/>
          <p:cNvSpPr>
            <a:spLocks noGrp="1"/>
          </p:cNvSpPr>
          <p:nvPr>
            <p:ph type="sldNum" sz="quarter" idx="10"/>
          </p:nvPr>
        </p:nvSpPr>
        <p:spPr/>
        <p:txBody>
          <a:bodyPr/>
          <a:lstStyle/>
          <a:p>
            <a:fld id="{43C4EEF9-8B0F-D542-A06D-2E8CBED689D6}" type="slidenum">
              <a:rPr lang="en-IE" smtClean="0"/>
              <a:t>10</a:t>
            </a:fld>
            <a:endParaRPr lang="en-IE"/>
          </a:p>
        </p:txBody>
      </p:sp>
    </p:spTree>
    <p:extLst>
      <p:ext uri="{BB962C8B-B14F-4D97-AF65-F5344CB8AC3E}">
        <p14:creationId xmlns:p14="http://schemas.microsoft.com/office/powerpoint/2010/main" val="409877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82880" lvl="1" indent="-285750" fontAlgn="auto">
              <a:spcBef>
                <a:spcPts val="0"/>
              </a:spcBef>
              <a:spcAft>
                <a:spcPts val="0"/>
              </a:spcAft>
              <a:buFont typeface="Verdana" pitchFamily="34" charset="0"/>
              <a:buChar char="-"/>
              <a:defRPr/>
            </a:pPr>
            <a:r>
              <a:rPr lang="en-US" sz="1200" dirty="0" smtClean="0">
                <a:latin typeface="Verdana" pitchFamily="34" charset="0"/>
                <a:ea typeface="Verdana" pitchFamily="34" charset="0"/>
                <a:cs typeface="Verdana" pitchFamily="34" charset="0"/>
              </a:rPr>
              <a:t>OpenStack Policy Engine / Console</a:t>
            </a:r>
          </a:p>
          <a:p>
            <a:pPr marL="640080" lvl="2" indent="-285750">
              <a:buFont typeface="Verdana" pitchFamily="34" charset="0"/>
              <a:buChar char="-"/>
              <a:defRPr/>
            </a:pPr>
            <a:r>
              <a:rPr lang="en-US" sz="1200" dirty="0" smtClean="0">
                <a:latin typeface="Verdana" pitchFamily="34" charset="0"/>
                <a:ea typeface="Verdana" pitchFamily="34" charset="0"/>
                <a:cs typeface="Verdana" pitchFamily="34" charset="0"/>
              </a:rPr>
              <a:t>Trust level of VM specified as Trusted</a:t>
            </a:r>
          </a:p>
          <a:p>
            <a:pPr marL="640080" lvl="2" indent="-285750">
              <a:buFont typeface="Wingdings" panose="05000000000000000000" pitchFamily="2" charset="2"/>
              <a:buChar char="§"/>
              <a:defRPr/>
            </a:pPr>
            <a:r>
              <a:rPr lang="en-US" sz="1100" dirty="0" smtClean="0">
                <a:latin typeface="Verdana" pitchFamily="34" charset="0"/>
                <a:ea typeface="Verdana" pitchFamily="34" charset="0"/>
                <a:cs typeface="Verdana" pitchFamily="34" charset="0"/>
              </a:rPr>
              <a:t>Compute (Nova) – Trust Filter</a:t>
            </a:r>
          </a:p>
          <a:p>
            <a:pPr marL="640080" lvl="2" indent="-285750">
              <a:buFont typeface="Wingdings" panose="05000000000000000000" pitchFamily="2" charset="2"/>
              <a:buChar char="§"/>
              <a:defRPr/>
            </a:pPr>
            <a:r>
              <a:rPr lang="en-US" sz="1100" dirty="0" smtClean="0">
                <a:latin typeface="Verdana" pitchFamily="34" charset="0"/>
                <a:ea typeface="Verdana" pitchFamily="34" charset="0"/>
                <a:cs typeface="Verdana" pitchFamily="34" charset="0"/>
              </a:rPr>
              <a:t>Dashboard (Horizon) – Trust Filter UI</a:t>
            </a:r>
          </a:p>
          <a:p>
            <a:pPr>
              <a:defRPr/>
            </a:pPr>
            <a:endParaRPr lang="en-US" sz="900" b="1" i="1" dirty="0" smtClean="0">
              <a:ea typeface="Verdana" pitchFamily="34" charset="0"/>
              <a:cs typeface="Verdana" pitchFamily="34" charset="0"/>
            </a:endParaRPr>
          </a:p>
          <a:p>
            <a:pPr>
              <a:defRPr/>
            </a:pPr>
            <a:r>
              <a:rPr lang="en-US" sz="900" b="1" i="1" dirty="0" smtClean="0">
                <a:ea typeface="Verdana" pitchFamily="34" charset="0"/>
                <a:cs typeface="Verdana" pitchFamily="34" charset="0"/>
              </a:rPr>
              <a:t>Key </a:t>
            </a:r>
            <a:r>
              <a:rPr lang="en-US" sz="900" b="1" i="1" dirty="0">
                <a:ea typeface="Verdana" pitchFamily="34" charset="0"/>
                <a:cs typeface="Verdana" pitchFamily="34" charset="0"/>
              </a:rPr>
              <a:t>Message:</a:t>
            </a:r>
            <a:r>
              <a:rPr lang="en-US" sz="900" dirty="0">
                <a:ea typeface="Verdana" pitchFamily="34" charset="0"/>
                <a:cs typeface="Verdana" pitchFamily="34" charset="0"/>
              </a:rPr>
              <a:t>  Intel TXT enables isolation and tamper detection in the boot process and provides verification that’s useful in compliance and by security and policy applications to control workloads.</a:t>
            </a:r>
            <a:r>
              <a:rPr lang="en-US" sz="900" u="sng" dirty="0">
                <a:ea typeface="Verdana" pitchFamily="34" charset="0"/>
                <a:cs typeface="Verdana" pitchFamily="34" charset="0"/>
              </a:rPr>
              <a:t> </a:t>
            </a:r>
          </a:p>
          <a:p>
            <a:pPr>
              <a:defRPr/>
            </a:pPr>
            <a:r>
              <a:rPr lang="en-US" sz="900" dirty="0"/>
              <a:t>Intel TXT is not new technology—it has been available on Intel </a:t>
            </a:r>
            <a:r>
              <a:rPr lang="en-US" sz="900" dirty="0" err="1"/>
              <a:t>vPro</a:t>
            </a:r>
            <a:r>
              <a:rPr lang="en-US" sz="900" dirty="0"/>
              <a:t>-branded clients for years.  But it is now available for servers—and the use models there are quite compelling</a:t>
            </a:r>
          </a:p>
          <a:p>
            <a:pPr>
              <a:defRPr/>
            </a:pPr>
            <a:r>
              <a:rPr lang="en-US" sz="900" dirty="0"/>
              <a:t>Intel® TXT helps prevent software-based attacks on areas that are relatively unprotected today, such as</a:t>
            </a:r>
          </a:p>
          <a:p>
            <a:pPr lvl="1">
              <a:defRPr/>
            </a:pPr>
            <a:r>
              <a:rPr lang="en-US" sz="900" dirty="0"/>
              <a:t>Attempts to insert non-trusted VMM (rootkit hypervisor) </a:t>
            </a:r>
          </a:p>
          <a:p>
            <a:pPr lvl="1">
              <a:defRPr/>
            </a:pPr>
            <a:r>
              <a:rPr lang="en-US" sz="900" dirty="0"/>
              <a:t>Reset attacks designed to compromise platform secrets in memory</a:t>
            </a:r>
          </a:p>
          <a:p>
            <a:pPr lvl="1">
              <a:defRPr/>
            </a:pPr>
            <a:r>
              <a:rPr lang="en-US" sz="900" dirty="0"/>
              <a:t>BIOS and firmware update attacks</a:t>
            </a:r>
          </a:p>
          <a:p>
            <a:pPr>
              <a:defRPr/>
            </a:pPr>
            <a:r>
              <a:rPr lang="en-US" sz="900" dirty="0"/>
              <a:t>Looking at it another way, Intel</a:t>
            </a:r>
            <a:r>
              <a:rPr lang="en-US" sz="900" baseline="30000" dirty="0"/>
              <a:t>®</a:t>
            </a:r>
            <a:r>
              <a:rPr lang="en-US" sz="900" dirty="0"/>
              <a:t> TXT </a:t>
            </a:r>
            <a:r>
              <a:rPr lang="en-US" sz="900" b="1" dirty="0"/>
              <a:t>enforces</a:t>
            </a:r>
            <a:r>
              <a:rPr lang="en-US" sz="900" dirty="0"/>
              <a:t> control through measurement, memory locking and sealing secrets—essentially isolating the launch time environment.  As such, it works cooperatively with Intel® Virtualization Technology (Intel® VT)</a:t>
            </a:r>
          </a:p>
          <a:p>
            <a:pPr>
              <a:defRPr/>
            </a:pPr>
            <a:r>
              <a:rPr lang="en-US" sz="900" dirty="0"/>
              <a:t>Intel® TXT is providing hardware-based protections in the processor, chipset and 3</a:t>
            </a:r>
            <a:r>
              <a:rPr lang="en-US" sz="900" baseline="30000" dirty="0"/>
              <a:t>rd</a:t>
            </a:r>
            <a:r>
              <a:rPr lang="en-US" sz="900" dirty="0"/>
              <a:t> party Trusted Platform Modules (TPMs) that can better resist software attacks, making platforms more robust </a:t>
            </a:r>
          </a:p>
          <a:p>
            <a:pPr>
              <a:defRPr/>
            </a:pPr>
            <a:r>
              <a:rPr lang="en-US" sz="900" dirty="0"/>
              <a:t>This helps lower support costs, but also provides higher value capabilities such as enhanced control of workloads via security policy and reporting into security compliance dashboards—we’ll get into that in a moment. </a:t>
            </a:r>
          </a:p>
          <a:p>
            <a:pPr>
              <a:defRPr/>
            </a:pPr>
            <a:endParaRPr lang="en-US" sz="900" u="sng" dirty="0"/>
          </a:p>
          <a:p>
            <a:pPr marL="224502" indent="-224502">
              <a:defRPr/>
            </a:pPr>
            <a:r>
              <a:rPr lang="en-US" sz="900" dirty="0"/>
              <a:t>Intel TXT provides high value by enabling trust in the platform—verifying launch time components and </a:t>
            </a:r>
            <a:r>
              <a:rPr lang="en-US" sz="900" b="1" dirty="0"/>
              <a:t>enforcing</a:t>
            </a:r>
            <a:r>
              <a:rPr lang="en-US" sz="900" dirty="0"/>
              <a:t> “known good” configurations of the critical software that will control the platform</a:t>
            </a:r>
          </a:p>
          <a:p>
            <a:pPr marL="224502" indent="-224502">
              <a:defRPr/>
            </a:pPr>
            <a:r>
              <a:rPr lang="en-US" sz="900" dirty="0"/>
              <a:t>The three key use models are:</a:t>
            </a:r>
          </a:p>
          <a:p>
            <a:pPr marL="228563" indent="-228563">
              <a:buFontTx/>
              <a:buAutoNum type="arabicPeriod"/>
              <a:defRPr/>
            </a:pPr>
            <a:r>
              <a:rPr lang="en-US" sz="900" dirty="0"/>
              <a:t>Trusted launch – which is the basic verification of platform integrity, with lower risk from critical system malware and reducing support costs and data breach risks</a:t>
            </a:r>
          </a:p>
          <a:p>
            <a:pPr marL="228563" indent="-228563">
              <a:defRPr/>
            </a:pPr>
            <a:r>
              <a:rPr lang="en-US" sz="900" b="1" dirty="0"/>
              <a:t>Anecdote</a:t>
            </a:r>
            <a:r>
              <a:rPr lang="en-US" sz="900" dirty="0"/>
              <a:t>:  we’ve heard from a number of EBOA customers that while they trust the hypervisor they use in their own datacenter, they trust that same hypervisor a lot less when it is run in another location—so verification of trust if a very useful assurance for them</a:t>
            </a:r>
          </a:p>
          <a:p>
            <a:pPr marL="224502" indent="-224502">
              <a:defRPr/>
            </a:pPr>
            <a:r>
              <a:rPr lang="en-US" sz="900" dirty="0"/>
              <a:t>Then we have 2 new use models that have even added benefits for virtual and cloud use models</a:t>
            </a:r>
          </a:p>
          <a:p>
            <a:pPr marL="224502" indent="-224502">
              <a:defRPr/>
            </a:pPr>
            <a:r>
              <a:rPr lang="en-US" sz="900" dirty="0"/>
              <a:t>2. Trusted pools – aggregation of multiple trusted systems and enabling platform trust status as a data point for security applications to </a:t>
            </a:r>
            <a:r>
              <a:rPr lang="en-US" sz="900" b="1" dirty="0"/>
              <a:t>enforce</a:t>
            </a:r>
            <a:r>
              <a:rPr lang="en-US" sz="900" dirty="0"/>
              <a:t> control of workload assignment – such as restricting sensitive VMs to only run on trusted systems</a:t>
            </a:r>
          </a:p>
          <a:p>
            <a:pPr marL="224502" indent="-224502">
              <a:defRPr/>
            </a:pPr>
            <a:r>
              <a:rPr lang="en-US" sz="900" dirty="0"/>
              <a:t>3. Compliance Support – using TXT hardware capabilities to establish and verify adherence to data protection and control standards—allowing hardware-based reporting of platform trust locally and remotely.  This provides new visibility into their data protection capabilities</a:t>
            </a:r>
          </a:p>
          <a:p>
            <a:pPr marL="224502" indent="-224502">
              <a:defRPr/>
            </a:pPr>
            <a:r>
              <a:rPr lang="en-US" sz="900" dirty="0"/>
              <a:t>With these, we’ve really extended Intel’s leadership into server security and give customers more visibility and control they seek for their clouds</a:t>
            </a:r>
          </a:p>
          <a:p>
            <a:pPr marL="224502" indent="-224502">
              <a:defRPr/>
            </a:pPr>
            <a:endParaRPr lang="en-US" sz="900" dirty="0"/>
          </a:p>
          <a:p>
            <a:pPr lvl="1">
              <a:spcBef>
                <a:spcPts val="1200"/>
              </a:spcBef>
              <a:defRPr/>
            </a:pPr>
            <a:r>
              <a:rPr lang="en-US" sz="1800" b="1" dirty="0"/>
              <a:t>Built on Intel TXT:</a:t>
            </a:r>
          </a:p>
          <a:p>
            <a:pPr lvl="1">
              <a:spcBef>
                <a:spcPts val="1200"/>
              </a:spcBef>
              <a:defRPr/>
            </a:pPr>
            <a:r>
              <a:rPr lang="en-US" sz="1800" dirty="0"/>
              <a:t>Addresses concerns over limited </a:t>
            </a:r>
            <a:r>
              <a:rPr lang="en-US" sz="1800" u="sng" dirty="0"/>
              <a:t>visibility</a:t>
            </a:r>
            <a:r>
              <a:rPr lang="en-US" sz="1800" dirty="0"/>
              <a:t> into capabilities of cloud infrastructure</a:t>
            </a:r>
          </a:p>
          <a:p>
            <a:pPr lvl="1">
              <a:spcBef>
                <a:spcPts val="1200"/>
              </a:spcBef>
              <a:defRPr/>
            </a:pPr>
            <a:r>
              <a:rPr lang="en-US" sz="1800" dirty="0"/>
              <a:t>Trust status usable by security and policy applications to </a:t>
            </a:r>
            <a:r>
              <a:rPr lang="en-US" sz="1800" u="sng" dirty="0"/>
              <a:t>control</a:t>
            </a:r>
            <a:r>
              <a:rPr lang="en-US" sz="1800" dirty="0"/>
              <a:t> workloads to meet requirements</a:t>
            </a:r>
          </a:p>
          <a:p>
            <a:pPr lvl="1">
              <a:spcBef>
                <a:spcPts val="1200"/>
              </a:spcBef>
              <a:defRPr/>
            </a:pPr>
            <a:r>
              <a:rPr lang="en-US" sz="1800" dirty="0"/>
              <a:t>Hardware based trust and attestation provides verification useful in </a:t>
            </a:r>
            <a:r>
              <a:rPr lang="en-US" sz="1800" u="sng" dirty="0"/>
              <a:t>compliance</a:t>
            </a:r>
          </a:p>
          <a:p>
            <a:pPr lvl="1">
              <a:spcBef>
                <a:spcPts val="1200"/>
              </a:spcBef>
              <a:defRPr/>
            </a:pPr>
            <a:endParaRPr lang="en-US" sz="1800" u="sng" dirty="0"/>
          </a:p>
          <a:p>
            <a:pPr lvl="1">
              <a:spcBef>
                <a:spcPts val="1200"/>
              </a:spcBef>
              <a:defRPr/>
            </a:pPr>
            <a:endParaRPr lang="en-US" sz="1800" u="sng" dirty="0"/>
          </a:p>
          <a:p>
            <a:pPr lvl="1">
              <a:spcBef>
                <a:spcPts val="1200"/>
              </a:spcBef>
              <a:defRPr/>
            </a:pPr>
            <a:endParaRPr lang="en-US" sz="1800" u="sng" dirty="0"/>
          </a:p>
          <a:p>
            <a:pPr lvl="1">
              <a:spcBef>
                <a:spcPts val="1200"/>
              </a:spcBef>
              <a:defRPr/>
            </a:pPr>
            <a:r>
              <a:rPr lang="en-US" sz="1800" u="sng" dirty="0"/>
              <a:t>Visibility into security thanks to TXT</a:t>
            </a:r>
          </a:p>
          <a:p>
            <a:pPr lvl="1">
              <a:spcBef>
                <a:spcPts val="1200"/>
              </a:spcBef>
              <a:defRPr/>
            </a:pPr>
            <a:r>
              <a:rPr lang="en-US" sz="1800" u="sng" dirty="0"/>
              <a:t>Control to decide how to act based on visibility</a:t>
            </a:r>
          </a:p>
          <a:p>
            <a:pPr lvl="1">
              <a:spcBef>
                <a:spcPts val="1200"/>
              </a:spcBef>
              <a:defRPr/>
            </a:pPr>
            <a:r>
              <a:rPr lang="en-US" sz="1800" u="sng" dirty="0"/>
              <a:t>Connection to Compliance</a:t>
            </a:r>
          </a:p>
          <a:p>
            <a:pPr marL="224502" indent="-224502">
              <a:defRPr/>
            </a:pPr>
            <a:endParaRPr lang="en-US" sz="900" dirty="0"/>
          </a:p>
          <a:p>
            <a:pPr marL="224502" indent="-224502">
              <a:defRPr/>
            </a:pPr>
            <a:endParaRPr lang="en-US" sz="900" dirty="0"/>
          </a:p>
          <a:p>
            <a:pPr marL="224502" indent="-224502">
              <a:defRPr/>
            </a:pPr>
            <a:endParaRPr lang="en-US" sz="900" dirty="0"/>
          </a:p>
          <a:p>
            <a:pPr>
              <a:defRPr/>
            </a:pPr>
            <a:endParaRPr lang="en-US" sz="900" u="sng" dirty="0"/>
          </a:p>
        </p:txBody>
      </p:sp>
      <p:sp>
        <p:nvSpPr>
          <p:cNvPr id="7680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854" indent="-285713" eaLnBrk="0" hangingPunct="0">
              <a:defRPr sz="4200">
                <a:solidFill>
                  <a:srgbClr val="000000"/>
                </a:solidFill>
                <a:latin typeface="Gill Sans" pitchFamily="-84" charset="0"/>
                <a:ea typeface="ヒラギノ角ゴ ProN W3" pitchFamily="-84" charset="-128"/>
                <a:sym typeface="Gill Sans" pitchFamily="-84" charset="0"/>
              </a:defRPr>
            </a:lvl2pPr>
            <a:lvl3pPr marL="1142852" indent="-228571" eaLnBrk="0" hangingPunct="0">
              <a:defRPr sz="4200">
                <a:solidFill>
                  <a:srgbClr val="000000"/>
                </a:solidFill>
                <a:latin typeface="Gill Sans" pitchFamily="-84" charset="0"/>
                <a:ea typeface="ヒラギノ角ゴ ProN W3" pitchFamily="-84" charset="-128"/>
                <a:sym typeface="Gill Sans" pitchFamily="-84" charset="0"/>
              </a:defRPr>
            </a:lvl3pPr>
            <a:lvl4pPr marL="1599993" indent="-228571" eaLnBrk="0" hangingPunct="0">
              <a:defRPr sz="4200">
                <a:solidFill>
                  <a:srgbClr val="000000"/>
                </a:solidFill>
                <a:latin typeface="Gill Sans" pitchFamily="-84" charset="0"/>
                <a:ea typeface="ヒラギノ角ゴ ProN W3" pitchFamily="-84" charset="-128"/>
                <a:sym typeface="Gill Sans" pitchFamily="-84" charset="0"/>
              </a:defRPr>
            </a:lvl4pPr>
            <a:lvl5pPr marL="2057133" indent="-228571" eaLnBrk="0" hangingPunct="0">
              <a:defRPr sz="4200">
                <a:solidFill>
                  <a:srgbClr val="000000"/>
                </a:solidFill>
                <a:latin typeface="Gill Sans" pitchFamily="-84" charset="0"/>
                <a:ea typeface="ヒラギノ角ゴ ProN W3" pitchFamily="-84" charset="-128"/>
                <a:sym typeface="Gill Sans" pitchFamily="-84" charset="0"/>
              </a:defRPr>
            </a:lvl5pPr>
            <a:lvl6pPr marL="2514274" indent="-228571"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415" indent="-228571"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8556" indent="-228571"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5696" indent="-228571"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fld id="{A91500B4-A692-4C9E-A2FD-4EEF81D45102}" type="slidenum">
              <a:rPr lang="en-US"/>
              <a:pPr eaLnBrk="1" hangingPunct="1"/>
              <a:t>11</a:t>
            </a:fld>
            <a:endParaRPr lang="en-US"/>
          </a:p>
        </p:txBody>
      </p:sp>
    </p:spTree>
    <p:extLst>
      <p:ext uri="{BB962C8B-B14F-4D97-AF65-F5344CB8AC3E}">
        <p14:creationId xmlns:p14="http://schemas.microsoft.com/office/powerpoint/2010/main" val="245475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200" dirty="0" smtClean="0">
                <a:solidFill>
                  <a:schemeClr val="accent2">
                    <a:lumMod val="75000"/>
                  </a:schemeClr>
                </a:solidFill>
              </a:rPr>
              <a:t>Speaking points:</a:t>
            </a:r>
          </a:p>
          <a:p>
            <a:pPr marL="342900" indent="-342900">
              <a:buFont typeface="Arial" panose="020B0604020202020204" pitchFamily="34" charset="0"/>
              <a:buChar char="•"/>
            </a:pPr>
            <a:r>
              <a:rPr lang="en-US" sz="2200" dirty="0" smtClean="0">
                <a:solidFill>
                  <a:schemeClr val="accent2">
                    <a:lumMod val="75000"/>
                  </a:schemeClr>
                </a:solidFill>
              </a:rPr>
              <a:t>Geo controlled placement</a:t>
            </a:r>
          </a:p>
          <a:p>
            <a:pPr marL="342900" indent="-342900">
              <a:buFont typeface="Arial" panose="020B0604020202020204" pitchFamily="34" charset="0"/>
              <a:buChar char="•"/>
            </a:pPr>
            <a:r>
              <a:rPr lang="en-US" sz="2200" dirty="0" smtClean="0">
                <a:solidFill>
                  <a:schemeClr val="accent2">
                    <a:lumMod val="75000"/>
                  </a:schemeClr>
                </a:solidFill>
              </a:rPr>
              <a:t>VM placement, migration</a:t>
            </a:r>
          </a:p>
          <a:p>
            <a:pPr marL="342900" indent="-342900">
              <a:buFont typeface="Arial" panose="020B0604020202020204" pitchFamily="34" charset="0"/>
              <a:buChar char="•"/>
            </a:pPr>
            <a:r>
              <a:rPr lang="en-US" sz="2200" dirty="0" smtClean="0">
                <a:solidFill>
                  <a:schemeClr val="accent2">
                    <a:lumMod val="75000"/>
                  </a:schemeClr>
                </a:solidFill>
              </a:rPr>
              <a:t>Storage </a:t>
            </a:r>
          </a:p>
          <a:p>
            <a:pPr lvl="1"/>
            <a:r>
              <a:rPr lang="en-US" sz="1200" dirty="0" smtClean="0">
                <a:solidFill>
                  <a:schemeClr val="accent2">
                    <a:lumMod val="75000"/>
                  </a:schemeClr>
                </a:solidFill>
              </a:rPr>
              <a:t>objects and block/volume</a:t>
            </a: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43C4EEF9-8B0F-D542-A06D-2E8CBED689D6}" type="slidenum">
              <a:rPr lang="en-US" smtClean="0"/>
              <a:t>12</a:t>
            </a:fld>
            <a:endParaRPr lang="en-US"/>
          </a:p>
        </p:txBody>
      </p:sp>
    </p:spTree>
    <p:extLst>
      <p:ext uri="{BB962C8B-B14F-4D97-AF65-F5344CB8AC3E}">
        <p14:creationId xmlns:p14="http://schemas.microsoft.com/office/powerpoint/2010/main" val="188183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Clr>
                <a:schemeClr val="accent1"/>
              </a:buClr>
              <a:buFont typeface="Arial"/>
              <a:buNone/>
              <a:defRPr>
                <a:solidFill>
                  <a:srgbClr val="FFFFFF"/>
                </a:solidFill>
              </a:defRPr>
            </a:lvl1pPr>
            <a:lvl2pPr marL="457200" indent="0">
              <a:buClr>
                <a:schemeClr val="accent1"/>
              </a:buClr>
              <a:buFont typeface="Arial"/>
              <a:buNone/>
              <a:defRPr>
                <a:solidFill>
                  <a:srgbClr val="FFFFFF"/>
                </a:solidFill>
              </a:defRPr>
            </a:lvl2pPr>
            <a:lvl3pPr marL="914400" indent="0">
              <a:buClr>
                <a:schemeClr val="accent1"/>
              </a:buClr>
              <a:buFont typeface="Arial"/>
              <a:buNone/>
              <a:defRPr>
                <a:solidFill>
                  <a:srgbClr val="FFFFFF"/>
                </a:solidFill>
              </a:defRPr>
            </a:lvl3pPr>
            <a:lvl4pPr marL="1371600" indent="0">
              <a:buClr>
                <a:schemeClr val="accent1"/>
              </a:buClr>
              <a:buFont typeface="Arial"/>
              <a:buNone/>
              <a:defRPr>
                <a:solidFill>
                  <a:srgbClr val="FFFFFF"/>
                </a:solidFill>
              </a:defRPr>
            </a:lvl4pPr>
            <a:lvl5pPr marL="1828800" indent="0">
              <a:buClr>
                <a:schemeClr val="accent1"/>
              </a:buClr>
              <a:buFont typeface="Arial"/>
              <a:buNone/>
              <a:defRPr>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776797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5"/>
            <a:ext cx="9144485" cy="1743074"/>
          </a:xfrm>
          <a:prstGeom prst="rect">
            <a:avLst/>
          </a:prstGeom>
        </p:spPr>
      </p:pic>
      <p:sp>
        <p:nvSpPr>
          <p:cNvPr id="7" name="Rectangle 6"/>
          <p:cNvSpPr/>
          <p:nvPr userDrawn="1"/>
        </p:nvSpPr>
        <p:spPr>
          <a:xfrm>
            <a:off x="0" y="0"/>
            <a:ext cx="9144000" cy="35718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000000"/>
                </a:solidFill>
              </a:ln>
              <a:solidFill>
                <a:srgbClr val="000000"/>
              </a:solidFill>
            </a:endParaRPr>
          </a:p>
        </p:txBody>
      </p:sp>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i="0" cap="none">
                <a:solidFill>
                  <a:schemeClr val="accent3"/>
                </a:solidFill>
                <a:latin typeface="Verdana"/>
                <a:cs typeface="Verdana"/>
              </a:defRPr>
            </a:lvl1pPr>
          </a:lstStyle>
          <a:p>
            <a:r>
              <a:rPr lang="en-US" dirty="0" smtClean="0"/>
              <a:t>Click To Edit Section Divider title Style</a:t>
            </a:r>
            <a:endParaRPr lang="en-US" dirty="0"/>
          </a:p>
        </p:txBody>
      </p:sp>
      <p:sp>
        <p:nvSpPr>
          <p:cNvPr id="8" name="Slide Number Placeholder 5"/>
          <p:cNvSpPr>
            <a:spLocks noGrp="1"/>
          </p:cNvSpPr>
          <p:nvPr>
            <p:ph type="sldNum" sz="quarter" idx="4"/>
          </p:nvPr>
        </p:nvSpPr>
        <p:spPr>
          <a:xfrm>
            <a:off x="8524875" y="4773930"/>
            <a:ext cx="45974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smtClean="0"/>
              <a:pPr/>
              <a:t>‹#›</a:t>
            </a:fld>
            <a:endParaRPr lang="en-US" dirty="0"/>
          </a:p>
        </p:txBody>
      </p:sp>
      <p:pic>
        <p:nvPicPr>
          <p:cNvPr id="9" name="Picture 8" descr="Intel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80" y="4594623"/>
            <a:ext cx="734695" cy="507044"/>
          </a:xfrm>
          <a:prstGeom prst="rect">
            <a:avLst/>
          </a:prstGeom>
        </p:spPr>
      </p:pic>
    </p:spTree>
    <p:extLst>
      <p:ext uri="{BB962C8B-B14F-4D97-AF65-F5344CB8AC3E}">
        <p14:creationId xmlns:p14="http://schemas.microsoft.com/office/powerpoint/2010/main" val="382841386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795713"/>
            <a:ext cx="9144484" cy="1347786"/>
          </a:xfrm>
          <a:prstGeom prst="rect">
            <a:avLst/>
          </a:prstGeom>
        </p:spPr>
      </p:pic>
      <p:sp>
        <p:nvSpPr>
          <p:cNvPr id="7" name="Rectangle 6"/>
          <p:cNvSpPr/>
          <p:nvPr userDrawn="1"/>
        </p:nvSpPr>
        <p:spPr>
          <a:xfrm>
            <a:off x="0" y="0"/>
            <a:ext cx="9144000" cy="3829050"/>
          </a:xfrm>
          <a:prstGeom prst="rect">
            <a:avLst/>
          </a:prstGeom>
          <a:solidFill>
            <a:srgbClr val="0840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000000"/>
                </a:solidFill>
              </a:ln>
              <a:solidFill>
                <a:srgbClr val="000000"/>
              </a:solidFill>
            </a:endParaRPr>
          </a:p>
        </p:txBody>
      </p:sp>
      <p:sp>
        <p:nvSpPr>
          <p:cNvPr id="2" name="Title 1"/>
          <p:cNvSpPr>
            <a:spLocks noGrp="1"/>
          </p:cNvSpPr>
          <p:nvPr>
            <p:ph type="title" hasCustomPrompt="1"/>
          </p:nvPr>
        </p:nvSpPr>
        <p:spPr>
          <a:xfrm>
            <a:off x="457200" y="1885951"/>
            <a:ext cx="6477000" cy="1021556"/>
          </a:xfrm>
          <a:prstGeom prst="rect">
            <a:avLst/>
          </a:prstGeom>
        </p:spPr>
        <p:txBody>
          <a:bodyPr anchor="ctr" anchorCtr="0"/>
          <a:lstStyle>
            <a:lvl1pPr algn="l">
              <a:lnSpc>
                <a:spcPct val="100000"/>
              </a:lnSpc>
              <a:defRPr sz="3800" b="0" i="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4983035"/>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rgbClr val="FFFFFF"/>
                </a:solidFill>
                <a:cs typeface="Neo Sans Intel"/>
              </a:rPr>
              <a:t>INTEL CONFIDENTIAL</a:t>
            </a:r>
            <a:endParaRPr lang="en-US" sz="800" dirty="0">
              <a:solidFill>
                <a:srgbClr val="FFFFFF"/>
              </a:solidFill>
              <a:cs typeface="Neo Sans Intel"/>
            </a:endParaRPr>
          </a:p>
        </p:txBody>
      </p:sp>
    </p:spTree>
    <p:extLst>
      <p:ext uri="{BB962C8B-B14F-4D97-AF65-F5344CB8AC3E}">
        <p14:creationId xmlns:p14="http://schemas.microsoft.com/office/powerpoint/2010/main" val="2485377741"/>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solidFill>
            <a:srgbClr val="0840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FFFFFF"/>
                </a:solidFill>
              </a:ln>
              <a:solidFill>
                <a:srgbClr val="FFFFFF"/>
              </a:solidFill>
            </a:endParaRP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68038" y="1933575"/>
            <a:ext cx="2570124" cy="1251728"/>
          </a:xfrm>
          <a:prstGeom prst="rect">
            <a:avLst/>
          </a:prstGeom>
        </p:spPr>
      </p:pic>
    </p:spTree>
    <p:extLst>
      <p:ext uri="{BB962C8B-B14F-4D97-AF65-F5344CB8AC3E}">
        <p14:creationId xmlns:p14="http://schemas.microsoft.com/office/powerpoint/2010/main" val="3584679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Final Slide">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235" y="1552575"/>
            <a:ext cx="3091530" cy="2038350"/>
          </a:xfrm>
          <a:prstGeom prst="rect">
            <a:avLst/>
          </a:prstGeom>
        </p:spPr>
      </p:pic>
    </p:spTree>
    <p:extLst>
      <p:ext uri="{BB962C8B-B14F-4D97-AF65-F5344CB8AC3E}">
        <p14:creationId xmlns:p14="http://schemas.microsoft.com/office/powerpoint/2010/main" val="160365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Clr>
                <a:schemeClr val="accent1"/>
              </a:buClr>
              <a:buFont typeface="Arial"/>
              <a:buNone/>
              <a:defRPr>
                <a:solidFill>
                  <a:srgbClr val="FFFFFF"/>
                </a:solidFill>
              </a:defRPr>
            </a:lvl1pPr>
            <a:lvl2pPr marL="457200" indent="0">
              <a:buClr>
                <a:schemeClr val="accent1"/>
              </a:buClr>
              <a:buFont typeface="Arial"/>
              <a:buNone/>
              <a:defRPr>
                <a:solidFill>
                  <a:srgbClr val="FFFFFF"/>
                </a:solidFill>
              </a:defRPr>
            </a:lvl2pPr>
            <a:lvl3pPr marL="914400" indent="0">
              <a:buClr>
                <a:schemeClr val="accent1"/>
              </a:buClr>
              <a:buFont typeface="Arial"/>
              <a:buNone/>
              <a:defRPr>
                <a:solidFill>
                  <a:srgbClr val="FFFFFF"/>
                </a:solidFill>
              </a:defRPr>
            </a:lvl3pPr>
            <a:lvl4pPr marL="1371600" indent="0">
              <a:buClr>
                <a:schemeClr val="accent1"/>
              </a:buClr>
              <a:buFont typeface="Arial"/>
              <a:buNone/>
              <a:defRPr>
                <a:solidFill>
                  <a:srgbClr val="FFFFFF"/>
                </a:solidFill>
              </a:defRPr>
            </a:lvl4pPr>
            <a:lvl5pPr marL="1828800" indent="0">
              <a:buClr>
                <a:schemeClr val="accent1"/>
              </a:buClr>
              <a:buFont typeface="Arial"/>
              <a:buNone/>
              <a:defRPr>
                <a:solidFill>
                  <a:srgbClr val="FFFFFF"/>
                </a:solidFill>
              </a:defRPr>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4"/>
          </p:nvPr>
        </p:nvSpPr>
        <p:spPr>
          <a:xfrm>
            <a:off x="8524875" y="4773930"/>
            <a:ext cx="459740" cy="273844"/>
          </a:xfrm>
          <a:prstGeom prst="rect">
            <a:avLst/>
          </a:prstGeom>
        </p:spPr>
        <p:txBody>
          <a:bodyPr/>
          <a:lstStyle>
            <a:lvl1pPr algn="r">
              <a:defRPr sz="1100">
                <a:solidFill>
                  <a:schemeClr val="accent1"/>
                </a:solidFill>
                <a:latin typeface="Verdana"/>
                <a:cs typeface="Verdana"/>
              </a:defRPr>
            </a:lvl1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1322093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column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3962400" cy="3394472"/>
          </a:xfrm>
        </p:spPr>
        <p:txBody>
          <a:bodyPr>
            <a:normAutofit/>
          </a:bodyPr>
          <a:lstStyle>
            <a:lvl1pPr marL="233363" indent="-233363">
              <a:buClr>
                <a:schemeClr val="bg1"/>
              </a:buClr>
              <a:buFont typeface="Arial"/>
              <a:buChar char="•"/>
              <a:defRPr sz="2400">
                <a:solidFill>
                  <a:srgbClr val="FFFFFF"/>
                </a:solidFill>
              </a:defRPr>
            </a:lvl1pPr>
            <a:lvl2pPr marL="690563" indent="-233363">
              <a:buClr>
                <a:schemeClr val="bg1"/>
              </a:buClr>
              <a:buFont typeface="Arial"/>
              <a:buChar char="•"/>
              <a:defRPr sz="20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600">
                <a:solidFill>
                  <a:srgbClr val="FFFFFF"/>
                </a:solidFill>
              </a:defRPr>
            </a:lvl4pPr>
            <a:lvl5pPr marL="2001838" indent="-173038">
              <a:buClr>
                <a:schemeClr val="bg1"/>
              </a:buClr>
              <a:buFont typeface="Arial"/>
              <a:buChar cha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847840" y="4725114"/>
            <a:ext cx="213360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a:solidFill>
                  <a:srgbClr val="FFFFFF"/>
                </a:solidFill>
              </a:rPr>
              <a:pPr/>
              <a:t>‹#›</a:t>
            </a:fld>
            <a:endParaRPr lang="en-US">
              <a:solidFill>
                <a:srgbClr val="FFFFFF"/>
              </a:solidFill>
            </a:endParaRPr>
          </a:p>
        </p:txBody>
      </p:sp>
      <p:sp>
        <p:nvSpPr>
          <p:cNvPr id="6" name="Content Placeholder 2"/>
          <p:cNvSpPr>
            <a:spLocks noGrp="1"/>
          </p:cNvSpPr>
          <p:nvPr>
            <p:ph idx="10"/>
          </p:nvPr>
        </p:nvSpPr>
        <p:spPr>
          <a:xfrm>
            <a:off x="4737100" y="1200151"/>
            <a:ext cx="3962400" cy="3394472"/>
          </a:xfrm>
        </p:spPr>
        <p:txBody>
          <a:bodyPr>
            <a:normAutofit/>
          </a:bodyPr>
          <a:lstStyle>
            <a:lvl1pPr marL="233363" indent="-233363">
              <a:buClr>
                <a:schemeClr val="bg1"/>
              </a:buClr>
              <a:buFont typeface="Arial"/>
              <a:buChar char="•"/>
              <a:defRPr sz="2400">
                <a:solidFill>
                  <a:srgbClr val="FFFFFF"/>
                </a:solidFill>
              </a:defRPr>
            </a:lvl1pPr>
            <a:lvl2pPr marL="690563" indent="-233363">
              <a:buClr>
                <a:schemeClr val="bg1"/>
              </a:buClr>
              <a:buFont typeface="Arial"/>
              <a:buChar char="•"/>
              <a:defRPr sz="20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600">
                <a:solidFill>
                  <a:srgbClr val="FFFFFF"/>
                </a:solidFill>
              </a:defRPr>
            </a:lvl4pPr>
            <a:lvl5pPr marL="2001838" indent="-173038">
              <a:buClr>
                <a:schemeClr val="bg1"/>
              </a:buClr>
              <a:buFont typeface="Arial"/>
              <a:buChar cha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7390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column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lvl1pPr marL="233363" indent="-233363">
              <a:buClr>
                <a:schemeClr val="accent1"/>
              </a:buClr>
              <a:buFont typeface="Arial"/>
              <a:buChar char="•"/>
              <a:defRPr sz="2800">
                <a:solidFill>
                  <a:schemeClr val="tx1"/>
                </a:solidFill>
              </a:defRPr>
            </a:lvl1pPr>
            <a:lvl2pPr marL="690563" indent="-233363">
              <a:buClr>
                <a:schemeClr val="accent1"/>
              </a:buClr>
              <a:buFont typeface="Arial"/>
              <a:buChar char="•"/>
              <a:defRPr sz="1800">
                <a:solidFill>
                  <a:schemeClr val="tx1"/>
                </a:solidFill>
              </a:defRPr>
            </a:lvl2pPr>
            <a:lvl3pPr marL="1087438" indent="-173038">
              <a:buClr>
                <a:schemeClr val="accent1"/>
              </a:buClr>
              <a:buFont typeface="Arial"/>
              <a:buChar char="•"/>
              <a:defRPr sz="1800">
                <a:solidFill>
                  <a:schemeClr val="tx1"/>
                </a:solidFill>
              </a:defRPr>
            </a:lvl3pPr>
            <a:lvl4pPr marL="1544638" indent="-173038">
              <a:buClr>
                <a:schemeClr val="accent1"/>
              </a:buClr>
              <a:buFont typeface="Arial"/>
              <a:buChar char="•"/>
              <a:defRPr sz="1800">
                <a:solidFill>
                  <a:schemeClr val="tx1"/>
                </a:solidFill>
              </a:defRPr>
            </a:lvl4pPr>
            <a:lvl5pPr marL="2001838" indent="-173038">
              <a:buClr>
                <a:schemeClr val="accent1"/>
              </a:buClr>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8524875" y="4773930"/>
            <a:ext cx="45974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18725199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457200" y="1200151"/>
            <a:ext cx="3962400" cy="3394472"/>
          </a:xfrm>
        </p:spPr>
        <p:txBody>
          <a:bodyPr>
            <a:normAutofit/>
          </a:bodyPr>
          <a:lstStyle>
            <a:lvl1pPr marL="233363" indent="-233363">
              <a:buClr>
                <a:schemeClr val="accent1"/>
              </a:buClr>
              <a:buFont typeface="Arial"/>
              <a:buChar char="•"/>
              <a:defRPr sz="2400">
                <a:solidFill>
                  <a:schemeClr val="tx1"/>
                </a:solidFill>
              </a:defRPr>
            </a:lvl1pPr>
            <a:lvl2pPr marL="690563" indent="-233363">
              <a:buClr>
                <a:schemeClr val="accent1"/>
              </a:buClr>
              <a:buFont typeface="Arial"/>
              <a:buChar char="•"/>
              <a:defRPr sz="2000">
                <a:solidFill>
                  <a:schemeClr val="tx1"/>
                </a:solidFill>
              </a:defRPr>
            </a:lvl2pPr>
            <a:lvl3pPr marL="1087438" indent="-173038">
              <a:buClr>
                <a:schemeClr val="accent1"/>
              </a:buClr>
              <a:buFont typeface="Arial"/>
              <a:buChar char="•"/>
              <a:defRPr sz="1800">
                <a:solidFill>
                  <a:schemeClr val="tx1"/>
                </a:solidFill>
              </a:defRPr>
            </a:lvl3pPr>
            <a:lvl4pPr marL="1544638" indent="-173038">
              <a:buClr>
                <a:schemeClr val="accent1"/>
              </a:buClr>
              <a:buFont typeface="Arial"/>
              <a:buChar char="•"/>
              <a:defRPr sz="1600">
                <a:solidFill>
                  <a:schemeClr val="tx1"/>
                </a:solidFill>
              </a:defRPr>
            </a:lvl4pPr>
            <a:lvl5pPr marL="2001838" indent="-173038">
              <a:buClr>
                <a:schemeClr val="accent1"/>
              </a:buClr>
              <a:buFont typeface="Arial"/>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724400" y="1200151"/>
            <a:ext cx="3962400" cy="3394472"/>
          </a:xfrm>
        </p:spPr>
        <p:txBody>
          <a:bodyPr>
            <a:normAutofit/>
          </a:bodyPr>
          <a:lstStyle>
            <a:lvl1pPr marL="233363" indent="-233363">
              <a:buClr>
                <a:schemeClr val="accent1"/>
              </a:buClr>
              <a:buFont typeface="Arial"/>
              <a:buChar char="•"/>
              <a:defRPr sz="2400">
                <a:solidFill>
                  <a:schemeClr val="tx1"/>
                </a:solidFill>
              </a:defRPr>
            </a:lvl1pPr>
            <a:lvl2pPr marL="690563" indent="-233363">
              <a:buClr>
                <a:schemeClr val="accent1"/>
              </a:buClr>
              <a:buFont typeface="Arial"/>
              <a:buChar char="•"/>
              <a:defRPr sz="2000">
                <a:solidFill>
                  <a:schemeClr val="tx1"/>
                </a:solidFill>
              </a:defRPr>
            </a:lvl2pPr>
            <a:lvl3pPr marL="1087438" indent="-173038">
              <a:buClr>
                <a:schemeClr val="accent1"/>
              </a:buClr>
              <a:buFont typeface="Arial"/>
              <a:buChar char="•"/>
              <a:defRPr sz="1800">
                <a:solidFill>
                  <a:schemeClr val="tx1"/>
                </a:solidFill>
              </a:defRPr>
            </a:lvl3pPr>
            <a:lvl4pPr marL="1544638" indent="-173038">
              <a:buClr>
                <a:schemeClr val="accent1"/>
              </a:buClr>
              <a:buFont typeface="Arial"/>
              <a:buChar char="•"/>
              <a:defRPr sz="1600">
                <a:solidFill>
                  <a:schemeClr val="tx1"/>
                </a:solidFill>
              </a:defRPr>
            </a:lvl4pPr>
            <a:lvl5pPr marL="2001838" indent="-173038">
              <a:buClr>
                <a:schemeClr val="accent1"/>
              </a:buClr>
              <a:buFont typeface="Arial"/>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8524875" y="4773930"/>
            <a:ext cx="459740" cy="273844"/>
          </a:xfrm>
          <a:prstGeom prst="rect">
            <a:avLst/>
          </a:prstGeom>
        </p:spPr>
        <p:txBody>
          <a:bodyPr/>
          <a:lstStyle>
            <a:defPPr>
              <a:defRPr lang="en-US"/>
            </a:defPPr>
            <a:lvl1pPr marL="0" algn="r" defTabSz="457200" rtl="0" eaLnBrk="1" latinLnBrk="0" hangingPunct="1">
              <a:defRPr sz="1100" kern="120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7366505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597819"/>
            <a:ext cx="7772400" cy="1102519"/>
          </a:xfrm>
        </p:spPr>
        <p:txBody>
          <a:bodyPr>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1717040" y="4019550"/>
            <a:ext cx="7086600" cy="674370"/>
          </a:xfrm>
        </p:spPr>
        <p:txBody>
          <a:bodyPr>
            <a:normAutofit/>
          </a:bodyPr>
          <a:lstStyle>
            <a:lvl1pPr marL="0" indent="0" algn="r">
              <a:buNone/>
              <a:defRPr sz="1800">
                <a:solidFill>
                  <a:srgbClr val="0071C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Intel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83165" y="293056"/>
            <a:ext cx="954435" cy="507044"/>
          </a:xfrm>
          <a:prstGeom prst="rect">
            <a:avLst/>
          </a:prstGeom>
        </p:spPr>
      </p:pic>
      <p:sp>
        <p:nvSpPr>
          <p:cNvPr id="6" name="Slide Number Placeholder 5"/>
          <p:cNvSpPr>
            <a:spLocks noGrp="1"/>
          </p:cNvSpPr>
          <p:nvPr>
            <p:ph type="sldNum" sz="quarter" idx="4"/>
          </p:nvPr>
        </p:nvSpPr>
        <p:spPr>
          <a:xfrm>
            <a:off x="8524875" y="4773930"/>
            <a:ext cx="45974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smtClean="0"/>
              <a:pPr/>
              <a:t>‹#›</a:t>
            </a:fld>
            <a:endParaRPr lang="en-US" dirty="0"/>
          </a:p>
        </p:txBody>
      </p:sp>
    </p:spTree>
    <p:extLst>
      <p:ext uri="{BB962C8B-B14F-4D97-AF65-F5344CB8AC3E}">
        <p14:creationId xmlns:p14="http://schemas.microsoft.com/office/powerpoint/2010/main" val="37743097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Final Slide">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solidFill>
            <a:srgbClr val="0840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FFFFFF"/>
                </a:solidFill>
              </a:ln>
              <a:solidFill>
                <a:srgbClr val="FFFFFF"/>
              </a:solidFill>
            </a:endParaRP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68038" y="1933575"/>
            <a:ext cx="2570124" cy="1251728"/>
          </a:xfrm>
          <a:prstGeom prst="rect">
            <a:avLst/>
          </a:prstGeom>
        </p:spPr>
      </p:pic>
    </p:spTree>
    <p:extLst>
      <p:ext uri="{BB962C8B-B14F-4D97-AF65-F5344CB8AC3E}">
        <p14:creationId xmlns:p14="http://schemas.microsoft.com/office/powerpoint/2010/main" val="837738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column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lstStyle>
            <a:lvl1pPr marL="233363" indent="-233363">
              <a:buClr>
                <a:schemeClr val="bg1"/>
              </a:buClr>
              <a:buFont typeface="Arial"/>
              <a:buChar char="•"/>
              <a:defRPr sz="2800">
                <a:solidFill>
                  <a:srgbClr val="FFFFFF"/>
                </a:solidFill>
              </a:defRPr>
            </a:lvl1pPr>
            <a:lvl2pPr marL="690563" indent="-233363">
              <a:buClr>
                <a:schemeClr val="bg1"/>
              </a:buClr>
              <a:buFont typeface="Arial"/>
              <a:buChar char="•"/>
              <a:defRPr sz="18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800">
                <a:solidFill>
                  <a:srgbClr val="FFFFFF"/>
                </a:solidFill>
              </a:defRPr>
            </a:lvl4pPr>
            <a:lvl5pPr marL="2001838" indent="-173038">
              <a:buClr>
                <a:schemeClr val="bg1"/>
              </a:buClr>
              <a:buFont typeface="Arial"/>
              <a:buChar char="•"/>
              <a:defRPr sz="18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847840" y="4725114"/>
            <a:ext cx="213360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a:pPr/>
              <a:t>‹#›</a:t>
            </a:fld>
            <a:endParaRPr lang="en-US"/>
          </a:p>
        </p:txBody>
      </p:sp>
    </p:spTree>
    <p:extLst>
      <p:ext uri="{BB962C8B-B14F-4D97-AF65-F5344CB8AC3E}">
        <p14:creationId xmlns:p14="http://schemas.microsoft.com/office/powerpoint/2010/main" val="34716030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3"/>
          </p:nvPr>
        </p:nvSpPr>
        <p:spPr>
          <a:xfrm>
            <a:off x="353962" y="4499094"/>
            <a:ext cx="8436076" cy="184666"/>
          </a:xfrm>
        </p:spPr>
        <p:txBody>
          <a:bodyPr anchor="b">
            <a:spAutoFit/>
          </a:bodyPr>
          <a:lstStyle>
            <a:lvl1pPr marL="0" indent="0">
              <a:lnSpc>
                <a:spcPct val="75000"/>
              </a:lnSpc>
              <a:spcBef>
                <a:spcPts val="0"/>
              </a:spcBef>
              <a:buFont typeface="Arial" pitchFamily="34" charset="0"/>
              <a:buNone/>
              <a:defRPr sz="800">
                <a:solidFill>
                  <a:schemeClr val="bg1"/>
                </a:solidFill>
                <a:latin typeface="Arial Narrow" pitchFamily="34" charset="0"/>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smtClean="0"/>
              <a:t>Click to edit Master text styles</a:t>
            </a:r>
          </a:p>
        </p:txBody>
      </p:sp>
      <p:sp>
        <p:nvSpPr>
          <p:cNvPr id="4" name="Slide Number Placeholder 5"/>
          <p:cNvSpPr>
            <a:spLocks noGrp="1"/>
          </p:cNvSpPr>
          <p:nvPr>
            <p:ph type="sldNum" sz="quarter" idx="14"/>
          </p:nvPr>
        </p:nvSpPr>
        <p:spPr>
          <a:xfrm>
            <a:off x="76200" y="4857750"/>
            <a:ext cx="136525" cy="123825"/>
          </a:xfrm>
          <a:prstGeom prst="rect">
            <a:avLst/>
          </a:prstGeom>
          <a:ln/>
        </p:spPr>
        <p:txBody>
          <a:bodyPr/>
          <a:lstStyle>
            <a:lvl1pPr>
              <a:defRPr/>
            </a:lvl1pPr>
          </a:lstStyle>
          <a:p>
            <a:pPr>
              <a:defRPr/>
            </a:pPr>
            <a:fld id="{9F5A7B63-E54E-4F29-8E5A-F12D682AA302}" type="slidenum">
              <a:rPr/>
              <a:pPr>
                <a:defRPr/>
              </a:pPr>
              <a:t>‹#›</a:t>
            </a:fld>
            <a:endParaRPr dirty="0"/>
          </a:p>
        </p:txBody>
      </p:sp>
    </p:spTree>
    <p:extLst>
      <p:ext uri="{BB962C8B-B14F-4D97-AF65-F5344CB8AC3E}">
        <p14:creationId xmlns:p14="http://schemas.microsoft.com/office/powerpoint/2010/main" val="309082428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71551"/>
            <a:ext cx="8228012" cy="3402806"/>
          </a:xfrm>
          <a:prstGeom prst="rect">
            <a:avLst/>
          </a:prstGeom>
        </p:spPr>
        <p:txBody>
          <a:bodyPr lIns="63996" tIns="31998" rIns="63996" bIns="31998"/>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285750" y="351236"/>
            <a:ext cx="8359577" cy="744141"/>
          </a:xfrm>
          <a:prstGeom prst="rect">
            <a:avLst/>
          </a:prstGeom>
        </p:spPr>
        <p:txBody>
          <a:bodyPr lIns="82945" tIns="41473" rIns="82945" bIns="41473"/>
          <a:lstStyle/>
          <a:p>
            <a:r>
              <a:rPr lang="en-US" smtClean="0"/>
              <a:t>Click to edit Master title style</a:t>
            </a:r>
            <a:endParaRPr lang="en-US"/>
          </a:p>
        </p:txBody>
      </p:sp>
    </p:spTree>
    <p:extLst>
      <p:ext uri="{BB962C8B-B14F-4D97-AF65-F5344CB8AC3E}">
        <p14:creationId xmlns:p14="http://schemas.microsoft.com/office/powerpoint/2010/main" val="107965351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7614531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072091" y="2033059"/>
            <a:ext cx="4627756" cy="1021556"/>
          </a:xfrm>
          <a:prstGeom prst="rect">
            <a:avLst/>
          </a:prstGeom>
        </p:spPr>
        <p:txBody>
          <a:bodyPr anchor="ctr" anchorCtr="0"/>
          <a:lstStyle>
            <a:lvl1pPr algn="l">
              <a:lnSpc>
                <a:spcPct val="100000"/>
              </a:lnSpc>
              <a:defRPr sz="2700" b="0" cap="none">
                <a:solidFill>
                  <a:srgbClr val="FFFFFF"/>
                </a:solidFill>
                <a:latin typeface="+mj-lt"/>
                <a:cs typeface="Verdana"/>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6074169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307181"/>
            <a:ext cx="8229600" cy="6667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5613" y="1034656"/>
            <a:ext cx="8228012" cy="3402806"/>
          </a:xfrm>
          <a:prstGeom prst="rect">
            <a:avLst/>
          </a:prstGeom>
        </p:spPr>
        <p:txBody>
          <a:bodyPr lIns="64008" tIns="32004" rIns="64008" bIns="3200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708072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8910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3962400" cy="3394472"/>
          </a:xfrm>
        </p:spPr>
        <p:txBody>
          <a:bodyPr>
            <a:noAutofit/>
          </a:bodyPr>
          <a:lstStyle>
            <a:lvl1pPr marL="233363" indent="-233363">
              <a:buClr>
                <a:schemeClr val="bg1"/>
              </a:buClr>
              <a:buFont typeface="Arial"/>
              <a:buChar char="•"/>
              <a:defRPr sz="2400">
                <a:solidFill>
                  <a:srgbClr val="FFFFFF"/>
                </a:solidFill>
              </a:defRPr>
            </a:lvl1pPr>
            <a:lvl2pPr marL="690563" indent="-233363">
              <a:buClr>
                <a:schemeClr val="bg1"/>
              </a:buClr>
              <a:buFont typeface="Arial"/>
              <a:buChar char="•"/>
              <a:defRPr sz="20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600">
                <a:solidFill>
                  <a:srgbClr val="FFFFFF"/>
                </a:solidFill>
              </a:defRPr>
            </a:lvl4pPr>
            <a:lvl5pPr marL="2001838" indent="-173038">
              <a:buClr>
                <a:schemeClr val="bg1"/>
              </a:buClr>
              <a:buFont typeface="Arial"/>
              <a:buChar cha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847840" y="4725114"/>
            <a:ext cx="213360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a:pPr/>
              <a:t>‹#›</a:t>
            </a:fld>
            <a:endParaRPr lang="en-US"/>
          </a:p>
        </p:txBody>
      </p:sp>
      <p:sp>
        <p:nvSpPr>
          <p:cNvPr id="6" name="Content Placeholder 2"/>
          <p:cNvSpPr>
            <a:spLocks noGrp="1"/>
          </p:cNvSpPr>
          <p:nvPr>
            <p:ph idx="10"/>
          </p:nvPr>
        </p:nvSpPr>
        <p:spPr>
          <a:xfrm>
            <a:off x="4737100" y="1200151"/>
            <a:ext cx="3962400" cy="3394472"/>
          </a:xfrm>
        </p:spPr>
        <p:txBody>
          <a:bodyPr>
            <a:noAutofit/>
          </a:bodyPr>
          <a:lstStyle>
            <a:lvl1pPr marL="233363" indent="-233363">
              <a:buClr>
                <a:schemeClr val="bg1"/>
              </a:buClr>
              <a:buFont typeface="Arial"/>
              <a:buChar char="•"/>
              <a:defRPr sz="2400">
                <a:solidFill>
                  <a:srgbClr val="FFFFFF"/>
                </a:solidFill>
              </a:defRPr>
            </a:lvl1pPr>
            <a:lvl2pPr marL="690563" indent="-233363">
              <a:buClr>
                <a:schemeClr val="bg1"/>
              </a:buClr>
              <a:buFont typeface="Arial"/>
              <a:buChar char="•"/>
              <a:defRPr sz="2000">
                <a:solidFill>
                  <a:srgbClr val="FFFFFF"/>
                </a:solidFill>
              </a:defRPr>
            </a:lvl2pPr>
            <a:lvl3pPr marL="1087438" indent="-173038">
              <a:buClr>
                <a:schemeClr val="bg1"/>
              </a:buClr>
              <a:buFont typeface="Arial"/>
              <a:buChar char="•"/>
              <a:defRPr sz="1800">
                <a:solidFill>
                  <a:srgbClr val="FFFFFF"/>
                </a:solidFill>
              </a:defRPr>
            </a:lvl3pPr>
            <a:lvl4pPr marL="1544638" indent="-173038">
              <a:buClr>
                <a:schemeClr val="bg1"/>
              </a:buClr>
              <a:buFont typeface="Arial"/>
              <a:buChar char="•"/>
              <a:defRPr sz="1600">
                <a:solidFill>
                  <a:srgbClr val="FFFFFF"/>
                </a:solidFill>
              </a:defRPr>
            </a:lvl4pPr>
            <a:lvl5pPr marL="2001838" indent="-173038">
              <a:buClr>
                <a:schemeClr val="bg1"/>
              </a:buClr>
              <a:buFont typeface="Arial"/>
              <a:buChar cha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126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age Generic 2">
    <p:spTree>
      <p:nvGrpSpPr>
        <p:cNvPr id="1" name=""/>
        <p:cNvGrpSpPr/>
        <p:nvPr/>
      </p:nvGrpSpPr>
      <p:grpSpPr>
        <a:xfrm>
          <a:off x="0" y="0"/>
          <a:ext cx="0" cy="0"/>
          <a:chOff x="0" y="0"/>
          <a:chExt cx="0" cy="0"/>
        </a:xfrm>
      </p:grpSpPr>
      <p:sp>
        <p:nvSpPr>
          <p:cNvPr id="6" name="Title 1"/>
          <p:cNvSpPr>
            <a:spLocks noGrp="1"/>
          </p:cNvSpPr>
          <p:nvPr>
            <p:ph type="title"/>
          </p:nvPr>
        </p:nvSpPr>
        <p:spPr>
          <a:xfrm>
            <a:off x="304800" y="171450"/>
            <a:ext cx="8610600" cy="514350"/>
          </a:xfrm>
          <a:prstGeom prst="rect">
            <a:avLst/>
          </a:prstGeom>
        </p:spPr>
        <p:txBody>
          <a:bodyPr anchor="t"/>
          <a:lstStyle>
            <a:lvl1pPr>
              <a:defRPr baseline="0">
                <a:solidFill>
                  <a:srgbClr val="0860A8"/>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914400"/>
            <a:ext cx="8686800" cy="3657601"/>
          </a:xfrm>
          <a:prstGeom prst="rect">
            <a:avLst/>
          </a:prstGeom>
        </p:spPr>
        <p:txBody>
          <a:bodyPr/>
          <a:lstStyle>
            <a:lvl1pPr marL="342900" indent="-342900">
              <a:spcBef>
                <a:spcPts val="0"/>
              </a:spcBef>
              <a:spcAft>
                <a:spcPts val="600"/>
              </a:spcAft>
              <a:buSzPct val="90000"/>
              <a:defRPr sz="2400">
                <a:solidFill>
                  <a:schemeClr val="tx1"/>
                </a:solidFill>
              </a:defRPr>
            </a:lvl1pPr>
            <a:lvl2pPr marL="692150" indent="-234950">
              <a:spcBef>
                <a:spcPts val="0"/>
              </a:spcBef>
              <a:spcAft>
                <a:spcPts val="600"/>
              </a:spcAft>
              <a:defRPr sz="2000">
                <a:solidFill>
                  <a:schemeClr val="tx1"/>
                </a:solidFill>
              </a:defRPr>
            </a:lvl2pPr>
            <a:lvl3pPr marL="1143000" indent="-228600">
              <a:spcBef>
                <a:spcPts val="0"/>
              </a:spcBef>
              <a:spcAft>
                <a:spcPts val="0"/>
              </a:spcAft>
              <a:buFont typeface="Wingdings" pitchFamily="2" charset="2"/>
              <a:buChar char="§"/>
              <a:defRPr sz="18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 </a:t>
            </a:r>
          </a:p>
          <a:p>
            <a:pPr lvl="1"/>
            <a:endParaRPr lang="en-US" dirty="0" smtClean="0"/>
          </a:p>
        </p:txBody>
      </p:sp>
    </p:spTree>
    <p:extLst>
      <p:ext uri="{BB962C8B-B14F-4D97-AF65-F5344CB8AC3E}">
        <p14:creationId xmlns:p14="http://schemas.microsoft.com/office/powerpoint/2010/main" val="425451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914401"/>
            <a:ext cx="4267200" cy="3680222"/>
          </a:xfrm>
        </p:spPr>
        <p:txBody>
          <a:bodyPr>
            <a:normAutofit/>
          </a:bodyPr>
          <a:lstStyle>
            <a:lvl1pPr>
              <a:defRPr sz="2400"/>
            </a:lvl1pPr>
            <a:lvl2pPr>
              <a:defRPr sz="2000"/>
            </a:lvl2pPr>
            <a:lvl3pPr>
              <a:defRPr sz="1800"/>
            </a:lvl3pPr>
            <a:lvl4pPr marL="1371600" indent="0">
              <a:buClr>
                <a:srgbClr val="0070C0"/>
              </a:buClr>
              <a:buFont typeface="Arial" pitchFamily="34" charset="0"/>
              <a:buNone/>
              <a:defRPr sz="1600"/>
            </a:lvl4pPr>
            <a:lvl5pPr marL="2057400" indent="-228600">
              <a:buClr>
                <a:srgbClr val="0070C0"/>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4" name="Content Placeholder 3"/>
          <p:cNvSpPr>
            <a:spLocks noGrp="1"/>
          </p:cNvSpPr>
          <p:nvPr>
            <p:ph sz="half" idx="2"/>
          </p:nvPr>
        </p:nvSpPr>
        <p:spPr>
          <a:xfrm>
            <a:off x="4648200" y="914401"/>
            <a:ext cx="4267200" cy="3680222"/>
          </a:xfrm>
        </p:spPr>
        <p:txBody>
          <a:bodyPr>
            <a:normAutofit/>
          </a:bodyPr>
          <a:lstStyle>
            <a:lvl1pPr>
              <a:defRPr sz="2400"/>
            </a:lvl1pPr>
            <a:lvl2pPr>
              <a:defRPr sz="2000"/>
            </a:lvl2pPr>
            <a:lvl3pPr>
              <a:defRPr sz="1800"/>
            </a:lvl3pPr>
            <a:lvl4pPr marL="1600200" indent="-228600">
              <a:buClr>
                <a:srgbClr val="0070C0"/>
              </a:buClr>
              <a:buFont typeface="Arial" pitchFamily="34" charset="0"/>
              <a:buChar char="−"/>
              <a:defRPr sz="1600"/>
            </a:lvl4pPr>
            <a:lvl5pPr marL="2057400" indent="-228600">
              <a:buClr>
                <a:srgbClr val="0070C0"/>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6802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201168" y="144019"/>
            <a:ext cx="8714232" cy="664370"/>
          </a:xfrm>
          <a:prstGeom prst="rect">
            <a:avLst/>
          </a:prstGeom>
        </p:spPr>
        <p:txBody>
          <a:bodyPr/>
          <a:lstStyle>
            <a:lvl1pPr>
              <a:defRPr>
                <a:solidFill>
                  <a:srgbClr val="061922"/>
                </a:solidFill>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201168" y="870966"/>
            <a:ext cx="8714232" cy="388162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6"/>
          <p:cNvSpPr>
            <a:spLocks noGrp="1"/>
          </p:cNvSpPr>
          <p:nvPr>
            <p:ph sz="quarter" idx="12" hasCustomPrompt="1"/>
          </p:nvPr>
        </p:nvSpPr>
        <p:spPr>
          <a:xfrm>
            <a:off x="201168" y="4728654"/>
            <a:ext cx="6958012" cy="197644"/>
          </a:xfrm>
        </p:spPr>
        <p:txBody>
          <a:bodyPr anchor="b"/>
          <a:lstStyle>
            <a:lvl1pPr>
              <a:lnSpc>
                <a:spcPct val="90000"/>
              </a:lnSpc>
              <a:spcBef>
                <a:spcPts val="200"/>
              </a:spcBef>
              <a:defRPr sz="1000">
                <a:solidFill>
                  <a:srgbClr val="FFFFFF"/>
                </a:solidFill>
                <a:latin typeface="Arial Narrow"/>
                <a:cs typeface="Arial Narrow"/>
              </a:defRPr>
            </a:lvl1pPr>
          </a:lstStyle>
          <a:p>
            <a:pPr lvl="0"/>
            <a:r>
              <a:rPr lang="en-US" dirty="0" smtClean="0"/>
              <a:t>Click to add footnotes</a:t>
            </a:r>
            <a:endParaRPr lang="en-US" dirty="0"/>
          </a:p>
        </p:txBody>
      </p:sp>
    </p:spTree>
    <p:extLst>
      <p:ext uri="{BB962C8B-B14F-4D97-AF65-F5344CB8AC3E}">
        <p14:creationId xmlns:p14="http://schemas.microsoft.com/office/powerpoint/2010/main" val="417406765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IDF2013_SF_PPT_Template_Titl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59" cy="5150677"/>
          </a:xfrm>
          <a:prstGeom prst="rect">
            <a:avLst/>
          </a:prstGeom>
        </p:spPr>
      </p:pic>
      <p:sp>
        <p:nvSpPr>
          <p:cNvPr id="7" name="Title Placeholder 1"/>
          <p:cNvSpPr>
            <a:spLocks noGrp="1"/>
          </p:cNvSpPr>
          <p:nvPr>
            <p:ph type="title" hasCustomPrompt="1"/>
          </p:nvPr>
        </p:nvSpPr>
        <p:spPr>
          <a:xfrm>
            <a:off x="247567" y="1638879"/>
            <a:ext cx="8229600" cy="1036867"/>
          </a:xfrm>
          <a:prstGeom prst="rect">
            <a:avLst/>
          </a:prstGeom>
        </p:spPr>
        <p:txBody>
          <a:bodyPr vert="horz" lIns="91440" tIns="45720" rIns="91440" bIns="45720" rtlCol="0" anchor="t">
            <a:normAutofit/>
          </a:bodyPr>
          <a:lstStyle>
            <a:lvl1pPr>
              <a:lnSpc>
                <a:spcPts val="4500"/>
              </a:lnSpc>
              <a:defRPr sz="4100" b="1" i="0">
                <a:solidFill>
                  <a:schemeClr val="bg1"/>
                </a:solidFill>
                <a:latin typeface="Verdana"/>
                <a:cs typeface="Verdana"/>
              </a:defRPr>
            </a:lvl1pPr>
          </a:lstStyle>
          <a:p>
            <a:r>
              <a:rPr lang="en-US" dirty="0" smtClean="0"/>
              <a:t>Add Session title here—</a:t>
            </a:r>
            <a:br>
              <a:rPr lang="en-US" dirty="0" smtClean="0"/>
            </a:br>
            <a:r>
              <a:rPr lang="en-US" dirty="0" smtClean="0"/>
              <a:t>Use published name ONLY</a:t>
            </a:r>
            <a:endParaRPr lang="en-US" dirty="0"/>
          </a:p>
        </p:txBody>
      </p:sp>
      <p:sp>
        <p:nvSpPr>
          <p:cNvPr id="3" name="Text Placeholder 2"/>
          <p:cNvSpPr>
            <a:spLocks noGrp="1"/>
          </p:cNvSpPr>
          <p:nvPr>
            <p:ph type="body" sz="quarter" idx="10" hasCustomPrompt="1"/>
          </p:nvPr>
        </p:nvSpPr>
        <p:spPr>
          <a:xfrm>
            <a:off x="232577" y="2959554"/>
            <a:ext cx="8229600" cy="521494"/>
          </a:xfrm>
          <a:prstGeom prst="rect">
            <a:avLst/>
          </a:prstGeom>
          <a:noFill/>
        </p:spPr>
        <p:txBody>
          <a:bodyPr vert="horz"/>
          <a:lstStyle>
            <a:lvl1pPr marL="0" indent="0">
              <a:lnSpc>
                <a:spcPts val="3000"/>
              </a:lnSpc>
              <a:spcBef>
                <a:spcPts val="0"/>
              </a:spcBef>
              <a:buNone/>
              <a:defRPr sz="2500" b="0" i="0">
                <a:solidFill>
                  <a:schemeClr val="bg1"/>
                </a:solidFill>
                <a:latin typeface="Verdana"/>
                <a:cs typeface="Verdana"/>
              </a:defRPr>
            </a:lvl1pPr>
            <a:lvl2pPr marL="457200" indent="0">
              <a:lnSpc>
                <a:spcPts val="3000"/>
              </a:lnSpc>
              <a:spcBef>
                <a:spcPts val="0"/>
              </a:spcBef>
              <a:buNone/>
              <a:defRPr sz="2500">
                <a:solidFill>
                  <a:schemeClr val="bg1"/>
                </a:solidFill>
                <a:latin typeface=""/>
              </a:defRPr>
            </a:lvl2pPr>
            <a:lvl3pPr marL="914400" indent="0">
              <a:lnSpc>
                <a:spcPts val="3000"/>
              </a:lnSpc>
              <a:spcBef>
                <a:spcPts val="0"/>
              </a:spcBef>
              <a:buNone/>
              <a:defRPr sz="2500">
                <a:solidFill>
                  <a:schemeClr val="bg1"/>
                </a:solidFill>
                <a:latin typeface=""/>
              </a:defRPr>
            </a:lvl3pPr>
            <a:lvl4pPr marL="1371600" indent="0">
              <a:lnSpc>
                <a:spcPts val="3000"/>
              </a:lnSpc>
              <a:spcBef>
                <a:spcPts val="0"/>
              </a:spcBef>
              <a:buNone/>
              <a:defRPr sz="2500">
                <a:solidFill>
                  <a:schemeClr val="bg1"/>
                </a:solidFill>
                <a:latin typeface=""/>
              </a:defRPr>
            </a:lvl4pPr>
            <a:lvl5pPr marL="1828800" indent="0">
              <a:lnSpc>
                <a:spcPts val="3000"/>
              </a:lnSpc>
              <a:spcBef>
                <a:spcPts val="0"/>
              </a:spcBef>
              <a:buNone/>
              <a:defRPr sz="2500">
                <a:solidFill>
                  <a:schemeClr val="bg1"/>
                </a:solidFill>
                <a:latin typeface=""/>
              </a:defRPr>
            </a:lvl5pPr>
          </a:lstStyle>
          <a:p>
            <a:pPr lvl="0"/>
            <a:r>
              <a:rPr lang="en-US" dirty="0" smtClean="0"/>
              <a:t>Add Speakers(s) name, title</a:t>
            </a:r>
            <a:endParaRPr lang="en-US" dirty="0"/>
          </a:p>
        </p:txBody>
      </p:sp>
      <p:sp>
        <p:nvSpPr>
          <p:cNvPr id="10" name="Text Placeholder 2"/>
          <p:cNvSpPr>
            <a:spLocks noGrp="1"/>
          </p:cNvSpPr>
          <p:nvPr>
            <p:ph type="body" sz="quarter" idx="11" hasCustomPrompt="1"/>
          </p:nvPr>
        </p:nvSpPr>
        <p:spPr>
          <a:xfrm>
            <a:off x="232576" y="3982099"/>
            <a:ext cx="2330742" cy="521494"/>
          </a:xfrm>
          <a:prstGeom prst="rect">
            <a:avLst/>
          </a:prstGeom>
          <a:noFill/>
        </p:spPr>
        <p:txBody>
          <a:bodyPr vert="horz"/>
          <a:lstStyle>
            <a:lvl1pPr marL="0" indent="0">
              <a:lnSpc>
                <a:spcPts val="3000"/>
              </a:lnSpc>
              <a:spcBef>
                <a:spcPts val="0"/>
              </a:spcBef>
              <a:buNone/>
              <a:defRPr sz="2500" b="1" i="0">
                <a:solidFill>
                  <a:schemeClr val="bg1"/>
                </a:solidFill>
                <a:latin typeface="Verdana"/>
                <a:cs typeface="Verdana"/>
              </a:defRPr>
            </a:lvl1pPr>
            <a:lvl2pPr marL="457200" indent="0">
              <a:lnSpc>
                <a:spcPts val="3000"/>
              </a:lnSpc>
              <a:spcBef>
                <a:spcPts val="0"/>
              </a:spcBef>
              <a:buNone/>
              <a:defRPr sz="2500">
                <a:solidFill>
                  <a:schemeClr val="bg1"/>
                </a:solidFill>
                <a:latin typeface=""/>
              </a:defRPr>
            </a:lvl2pPr>
            <a:lvl3pPr marL="914400" indent="0">
              <a:lnSpc>
                <a:spcPts val="3000"/>
              </a:lnSpc>
              <a:spcBef>
                <a:spcPts val="0"/>
              </a:spcBef>
              <a:buNone/>
              <a:defRPr sz="2500">
                <a:solidFill>
                  <a:schemeClr val="bg1"/>
                </a:solidFill>
                <a:latin typeface=""/>
              </a:defRPr>
            </a:lvl3pPr>
            <a:lvl4pPr marL="1371600" indent="0">
              <a:lnSpc>
                <a:spcPts val="3000"/>
              </a:lnSpc>
              <a:spcBef>
                <a:spcPts val="0"/>
              </a:spcBef>
              <a:buNone/>
              <a:defRPr sz="2500">
                <a:solidFill>
                  <a:schemeClr val="bg1"/>
                </a:solidFill>
                <a:latin typeface=""/>
              </a:defRPr>
            </a:lvl4pPr>
            <a:lvl5pPr marL="1828800" indent="0">
              <a:lnSpc>
                <a:spcPts val="3000"/>
              </a:lnSpc>
              <a:spcBef>
                <a:spcPts val="0"/>
              </a:spcBef>
              <a:buNone/>
              <a:defRPr sz="2500">
                <a:solidFill>
                  <a:schemeClr val="bg1"/>
                </a:solidFill>
                <a:latin typeface=""/>
              </a:defRPr>
            </a:lvl5pPr>
          </a:lstStyle>
          <a:p>
            <a:pPr lvl="0"/>
            <a:r>
              <a:rPr lang="en-US" dirty="0" smtClean="0"/>
              <a:t>Session ID</a:t>
            </a:r>
            <a:endParaRPr lang="en-US" dirty="0"/>
          </a:p>
        </p:txBody>
      </p:sp>
    </p:spTree>
    <p:extLst>
      <p:ext uri="{BB962C8B-B14F-4D97-AF65-F5344CB8AC3E}">
        <p14:creationId xmlns:p14="http://schemas.microsoft.com/office/powerpoint/2010/main" val="266179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80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597819"/>
            <a:ext cx="7772400" cy="1102519"/>
          </a:xfrm>
        </p:spPr>
        <p:txBody>
          <a:bodyPr>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1717040" y="4019550"/>
            <a:ext cx="7086600" cy="674370"/>
          </a:xfrm>
        </p:spPr>
        <p:txBody>
          <a:bodyPr>
            <a:normAutofit/>
          </a:bodyPr>
          <a:lstStyle>
            <a:lvl1pPr marL="0" indent="0" algn="r">
              <a:buNone/>
              <a:defRPr sz="1800">
                <a:solidFill>
                  <a:srgbClr val="0071C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454097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7.png"/><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4.xml"/><Relationship Id="rId7" Type="http://schemas.openxmlformats.org/officeDocument/2006/relationships/image" Target="../media/image1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 y="-273"/>
            <a:ext cx="9144485" cy="5143772"/>
          </a:xfrm>
          <a:prstGeom prst="rect">
            <a:avLst/>
          </a:prstGeom>
        </p:spPr>
      </p:pic>
      <p:pic>
        <p:nvPicPr>
          <p:cNvPr id="8" name="Picture 7" descr="PPTCovers-01.png"/>
          <p:cNvPicPr>
            <a:picLocks noChangeAspect="1"/>
          </p:cNvPicPr>
          <p:nvPr userDrawn="1"/>
        </p:nvPicPr>
        <p:blipFill rotWithShape="1">
          <a:blip r:embed="rId4" cstate="email">
            <a:extLst>
              <a:ext uri="{28A0092B-C50C-407E-A947-70E740481C1C}">
                <a14:useLocalDpi xmlns:a14="http://schemas.microsoft.com/office/drawing/2010/main"/>
              </a:ext>
            </a:extLst>
          </a:blip>
          <a:srcRect l="1" r="-536"/>
          <a:stretch/>
        </p:blipFill>
        <p:spPr bwMode="auto">
          <a:xfrm>
            <a:off x="-1" y="1456368"/>
            <a:ext cx="7200901" cy="33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17500" y="1836658"/>
            <a:ext cx="5171440" cy="131802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024380" y="3769361"/>
            <a:ext cx="4409440" cy="952262"/>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8055" y="281623"/>
            <a:ext cx="1039745" cy="737068"/>
          </a:xfrm>
          <a:prstGeom prst="rect">
            <a:avLst/>
          </a:prstGeom>
        </p:spPr>
      </p:pic>
    </p:spTree>
    <p:extLst>
      <p:ext uri="{BB962C8B-B14F-4D97-AF65-F5344CB8AC3E}">
        <p14:creationId xmlns:p14="http://schemas.microsoft.com/office/powerpoint/2010/main" val="265867167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457200" rtl="0" eaLnBrk="1" latinLnBrk="0" hangingPunct="1">
        <a:spcBef>
          <a:spcPct val="0"/>
        </a:spcBef>
        <a:buNone/>
        <a:defRPr sz="4500" kern="1200">
          <a:solidFill>
            <a:schemeClr val="bg1"/>
          </a:solidFill>
          <a:latin typeface="Verdana"/>
          <a:ea typeface="+mj-ea"/>
          <a:cs typeface="Verdana"/>
        </a:defRPr>
      </a:lvl1pPr>
    </p:titleStyle>
    <p:bodyStyle>
      <a:lvl1pPr marL="0" indent="0" algn="l" defTabSz="457200" rtl="0" eaLnBrk="1" latinLnBrk="0" hangingPunct="1">
        <a:spcBef>
          <a:spcPct val="20000"/>
        </a:spcBef>
        <a:buFont typeface="Arial"/>
        <a:buNone/>
        <a:defRPr sz="2000" kern="1200">
          <a:solidFill>
            <a:srgbClr val="FFFFFF"/>
          </a:solidFill>
          <a:latin typeface="Verdana"/>
          <a:ea typeface="+mn-ea"/>
          <a:cs typeface="Verdana"/>
        </a:defRPr>
      </a:lvl1pPr>
      <a:lvl2pPr marL="457200" indent="0" algn="l" defTabSz="457200" rtl="0" eaLnBrk="1" latinLnBrk="0" hangingPunct="1">
        <a:spcBef>
          <a:spcPct val="20000"/>
        </a:spcBef>
        <a:buFont typeface="Arial"/>
        <a:buNone/>
        <a:defRPr sz="1400" kern="1200">
          <a:solidFill>
            <a:srgbClr val="FFFFFF"/>
          </a:solidFill>
          <a:latin typeface="Verdana"/>
          <a:ea typeface="+mn-ea"/>
          <a:cs typeface="Verdana"/>
        </a:defRPr>
      </a:lvl2pPr>
      <a:lvl3pPr marL="914400" indent="0" algn="l" defTabSz="457200" rtl="0" eaLnBrk="1" latinLnBrk="0" hangingPunct="1">
        <a:spcBef>
          <a:spcPct val="20000"/>
        </a:spcBef>
        <a:buFont typeface="Arial"/>
        <a:buNone/>
        <a:defRPr sz="2000" kern="1200">
          <a:solidFill>
            <a:srgbClr val="FFFFFF"/>
          </a:solidFill>
          <a:latin typeface="Verdana"/>
          <a:ea typeface="+mn-ea"/>
          <a:cs typeface="Verdana"/>
        </a:defRPr>
      </a:lvl3pPr>
      <a:lvl4pPr marL="1371600" indent="0" algn="l" defTabSz="457200" rtl="0" eaLnBrk="1" latinLnBrk="0" hangingPunct="1">
        <a:spcBef>
          <a:spcPct val="20000"/>
        </a:spcBef>
        <a:buFont typeface="Arial"/>
        <a:buNone/>
        <a:defRPr sz="2000" kern="1200">
          <a:solidFill>
            <a:srgbClr val="FFFFFF"/>
          </a:solidFill>
          <a:latin typeface="Verdana"/>
          <a:ea typeface="+mn-ea"/>
          <a:cs typeface="Verdana"/>
        </a:defRPr>
      </a:lvl4pPr>
      <a:lvl5pPr marL="1828800" indent="0" algn="l" defTabSz="457200" rtl="0" eaLnBrk="1" latinLnBrk="0" hangingPunct="1">
        <a:spcBef>
          <a:spcPct val="20000"/>
        </a:spcBef>
        <a:buFont typeface="Arial"/>
        <a:buNone/>
        <a:defRPr sz="2000" kern="1200">
          <a:solidFill>
            <a:srgbClr val="FFFFF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273"/>
            <a:ext cx="9144484" cy="5143772"/>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6847840" y="4725114"/>
            <a:ext cx="213360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a:pPr/>
              <a:t>‹#›</a:t>
            </a:fld>
            <a:endParaRPr lang="en-US"/>
          </a:p>
        </p:txBody>
      </p:sp>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3849" y="4356580"/>
            <a:ext cx="1039745" cy="737068"/>
          </a:xfrm>
          <a:prstGeom prst="rect">
            <a:avLst/>
          </a:prstGeom>
        </p:spPr>
      </p:pic>
    </p:spTree>
    <p:extLst>
      <p:ext uri="{BB962C8B-B14F-4D97-AF65-F5344CB8AC3E}">
        <p14:creationId xmlns:p14="http://schemas.microsoft.com/office/powerpoint/2010/main" val="4181949462"/>
      </p:ext>
    </p:extLst>
  </p:cSld>
  <p:clrMap bg1="lt1" tx1="dk1" bg2="lt2" tx2="dk2" accent1="accent1" accent2="accent2" accent3="accent3" accent4="accent4" accent5="accent5" accent6="accent6" hlink="hlink" folHlink="folHlink"/>
  <p:sldLayoutIdLst>
    <p:sldLayoutId id="2147483668" r:id="rId1"/>
    <p:sldLayoutId id="2147483678"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rgbClr val="FFFFFF"/>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rgbClr val="FFFFFF"/>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rgbClr val="FFFFFF"/>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rgbClr val="FFFFFF"/>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rgbClr val="FFFFF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01_title.png"/>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0" y="2185987"/>
            <a:ext cx="9144488" cy="2957513"/>
          </a:xfrm>
          <a:prstGeom prst="rect">
            <a:avLst/>
          </a:prstGeom>
        </p:spPr>
      </p:pic>
      <p:sp>
        <p:nvSpPr>
          <p:cNvPr id="5" name="Rectangle 4"/>
          <p:cNvSpPr/>
          <p:nvPr userDrawn="1"/>
        </p:nvSpPr>
        <p:spPr>
          <a:xfrm>
            <a:off x="0" y="0"/>
            <a:ext cx="9144000" cy="21336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000000"/>
                </a:solidFill>
              </a:ln>
              <a:solidFill>
                <a:srgbClr val="000000"/>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descr="Intel_Blue.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7780" y="4594623"/>
            <a:ext cx="734695" cy="507044"/>
          </a:xfrm>
          <a:prstGeom prst="rect">
            <a:avLst/>
          </a:prstGeom>
        </p:spPr>
      </p:pic>
    </p:spTree>
    <p:extLst>
      <p:ext uri="{BB962C8B-B14F-4D97-AF65-F5344CB8AC3E}">
        <p14:creationId xmlns:p14="http://schemas.microsoft.com/office/powerpoint/2010/main" val="30163601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4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486" y="3400425"/>
            <a:ext cx="9144485" cy="1743074"/>
          </a:xfrm>
          <a:prstGeom prst="rect">
            <a:avLst/>
          </a:prstGeom>
        </p:spPr>
      </p:pic>
      <p:sp>
        <p:nvSpPr>
          <p:cNvPr id="11" name="Rectangle 10"/>
          <p:cNvSpPr/>
          <p:nvPr userDrawn="1"/>
        </p:nvSpPr>
        <p:spPr>
          <a:xfrm>
            <a:off x="0" y="0"/>
            <a:ext cx="9144000" cy="35718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000000"/>
                </a:solidFill>
              </a:ln>
              <a:solidFill>
                <a:srgbClr val="000000"/>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35000" y="3781425"/>
            <a:ext cx="184731" cy="369332"/>
          </a:xfrm>
          <a:prstGeom prst="rect">
            <a:avLst/>
          </a:prstGeom>
          <a:noFill/>
        </p:spPr>
        <p:txBody>
          <a:bodyPr wrap="none" rtlCol="0">
            <a:spAutoFit/>
          </a:bodyPr>
          <a:lstStyle/>
          <a:p>
            <a:endParaRPr lang="en-US" dirty="0">
              <a:solidFill>
                <a:srgbClr val="000000"/>
              </a:solidFill>
            </a:endParaRPr>
          </a:p>
        </p:txBody>
      </p:sp>
      <p:sp>
        <p:nvSpPr>
          <p:cNvPr id="12" name="Slide Number Placeholder 5"/>
          <p:cNvSpPr>
            <a:spLocks noGrp="1"/>
          </p:cNvSpPr>
          <p:nvPr>
            <p:ph type="sldNum" sz="quarter" idx="4"/>
          </p:nvPr>
        </p:nvSpPr>
        <p:spPr>
          <a:xfrm>
            <a:off x="8592215" y="4827823"/>
            <a:ext cx="459740" cy="273844"/>
          </a:xfrm>
          <a:prstGeom prst="rect">
            <a:avLst/>
          </a:prstGeom>
        </p:spPr>
        <p:txBody>
          <a:bodyPr/>
          <a:lstStyle>
            <a:lvl1pPr algn="r">
              <a:defRPr sz="1100">
                <a:solidFill>
                  <a:schemeClr val="bg1"/>
                </a:solidFill>
                <a:latin typeface="Verdana"/>
                <a:cs typeface="Verdana"/>
              </a:defRPr>
            </a:lvl1pPr>
          </a:lstStyle>
          <a:p>
            <a:fld id="{6A174EDC-730F-0E4F-8F7E-AD594D963D71}" type="slidenum">
              <a:rPr lang="en-US" smtClean="0"/>
              <a:pPr/>
              <a:t>‹#›</a:t>
            </a:fld>
            <a:endParaRPr lang="en-US" dirty="0"/>
          </a:p>
        </p:txBody>
      </p:sp>
      <p:pic>
        <p:nvPicPr>
          <p:cNvPr id="9" name="Picture 8" descr="Intel_Blue.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7780" y="4594623"/>
            <a:ext cx="734695" cy="507044"/>
          </a:xfrm>
          <a:prstGeom prst="rect">
            <a:avLst/>
          </a:prstGeom>
        </p:spPr>
      </p:pic>
    </p:spTree>
    <p:extLst>
      <p:ext uri="{BB962C8B-B14F-4D97-AF65-F5344CB8AC3E}">
        <p14:creationId xmlns:p14="http://schemas.microsoft.com/office/powerpoint/2010/main" val="28825983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 id="2147483703" r:id="rId5"/>
    <p:sldLayoutId id="2147483710" r:id="rId6"/>
  </p:sldLayoutIdLst>
  <p:timing>
    <p:tnLst>
      <p:par>
        <p:cTn id="1" dur="indefinite" restart="never" nodeType="tmRoot"/>
      </p:par>
    </p:tnLst>
  </p:timing>
  <p:hf hdr="0" ftr="0" dt="0"/>
  <p:txStyles>
    <p:titleStyle>
      <a:lvl1pPr algn="l" defTabSz="457200" rtl="0" eaLnBrk="1" latinLnBrk="0" hangingPunct="1">
        <a:spcBef>
          <a:spcPct val="0"/>
        </a:spcBef>
        <a:buNone/>
        <a:defRPr sz="4000" kern="1200">
          <a:solidFill>
            <a:schemeClr val="accent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800" kern="1200">
          <a:solidFill>
            <a:srgbClr val="0071C5"/>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rgbClr val="0071C5"/>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0071C5"/>
          </a:solidFill>
          <a:latin typeface="Verdana"/>
          <a:ea typeface="+mn-ea"/>
          <a:cs typeface="Verdana"/>
        </a:defRPr>
      </a:lvl3pPr>
      <a:lvl4pPr marL="1600200" indent="-228600" algn="l" defTabSz="457200" rtl="0" eaLnBrk="1" latinLnBrk="0" hangingPunct="1">
        <a:spcBef>
          <a:spcPct val="20000"/>
        </a:spcBef>
        <a:buFont typeface="Arial"/>
        <a:buChar char="–"/>
        <a:defRPr sz="1800" kern="1200">
          <a:solidFill>
            <a:srgbClr val="0071C5"/>
          </a:solidFill>
          <a:latin typeface="Verdana"/>
          <a:ea typeface="+mn-ea"/>
          <a:cs typeface="Verdana"/>
        </a:defRPr>
      </a:lvl4pPr>
      <a:lvl5pPr marL="2057400" indent="-228600" algn="l" defTabSz="457200" rtl="0" eaLnBrk="1" latinLnBrk="0" hangingPunct="1">
        <a:spcBef>
          <a:spcPct val="20000"/>
        </a:spcBef>
        <a:buFont typeface="Arial"/>
        <a:buChar char="»"/>
        <a:defRPr sz="1800" kern="1200">
          <a:solidFill>
            <a:srgbClr val="0071C5"/>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Slide Number Placeholder 9"/>
          <p:cNvSpPr txBox="1">
            <a:spLocks/>
          </p:cNvSpPr>
          <p:nvPr userDrawn="1"/>
        </p:nvSpPr>
        <p:spPr bwMode="auto">
          <a:xfrm>
            <a:off x="141883" y="4958756"/>
            <a:ext cx="28773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defTabSz="685800" eaLnBrk="1" fontAlgn="base" hangingPunct="1">
              <a:spcBef>
                <a:spcPct val="0"/>
              </a:spcBef>
              <a:spcAft>
                <a:spcPct val="0"/>
              </a:spcAft>
            </a:pPr>
            <a:fld id="{472DC59C-0FD8-4A98-9F3C-7E74E135C556}" type="slidenum">
              <a:rPr lang="en-US" sz="450">
                <a:solidFill>
                  <a:srgbClr val="FFFFFF"/>
                </a:solidFill>
                <a:latin typeface="Neo Sans Intel" pitchFamily="34" charset="0"/>
                <a:cs typeface="Arial" charset="0"/>
              </a:rPr>
              <a:pPr algn="r" defTabSz="685800" eaLnBrk="1" fontAlgn="base" hangingPunct="1">
                <a:spcBef>
                  <a:spcPct val="0"/>
                </a:spcBef>
                <a:spcAft>
                  <a:spcPct val="0"/>
                </a:spcAft>
              </a:pPr>
              <a:t>‹#›</a:t>
            </a:fld>
            <a:endParaRPr lang="en-US" sz="450">
              <a:solidFill>
                <a:srgbClr val="FFFFFF"/>
              </a:solidFill>
              <a:latin typeface="Neo Sans Intel" pitchFamily="34" charset="0"/>
              <a:cs typeface="Arial" charset="0"/>
            </a:endParaRPr>
          </a:p>
        </p:txBody>
      </p:sp>
      <p:sp>
        <p:nvSpPr>
          <p:cNvPr id="6" name="Text Box 5"/>
          <p:cNvSpPr txBox="1">
            <a:spLocks noChangeArrowheads="1"/>
          </p:cNvSpPr>
          <p:nvPr userDrawn="1"/>
        </p:nvSpPr>
        <p:spPr bwMode="auto">
          <a:xfrm>
            <a:off x="472282" y="4988521"/>
            <a:ext cx="634789"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none" lIns="0" tIns="0" rIns="0" bIns="0">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defTabSz="685800" fontAlgn="base">
              <a:spcBef>
                <a:spcPct val="50000"/>
              </a:spcBef>
              <a:spcAft>
                <a:spcPct val="0"/>
              </a:spcAft>
            </a:pPr>
            <a:r>
              <a:rPr lang="en-US" sz="450">
                <a:solidFill>
                  <a:srgbClr val="FFFFFF"/>
                </a:solidFill>
                <a:latin typeface="Verdana" pitchFamily="34" charset="0"/>
                <a:cs typeface="Arial" charset="0"/>
              </a:rPr>
              <a:t>INTEL CONFIDENTIAL</a:t>
            </a:r>
          </a:p>
        </p:txBody>
      </p:sp>
      <p:pic>
        <p:nvPicPr>
          <p:cNvPr id="8" name="Picture 25" descr="dk-blue-band.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00750" y="4616649"/>
            <a:ext cx="3143250" cy="52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softare_logo.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461773" y="4711899"/>
            <a:ext cx="367109" cy="33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bwMode="auto">
          <a:xfrm>
            <a:off x="285750" y="351235"/>
            <a:ext cx="8359576" cy="74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sym typeface="Neo Sans Intel Medium" pitchFamily="34" charset="0"/>
              </a:rPr>
              <a:t>Click to edit Master title style</a:t>
            </a:r>
          </a:p>
        </p:txBody>
      </p:sp>
    </p:spTree>
    <p:extLst>
      <p:ext uri="{BB962C8B-B14F-4D97-AF65-F5344CB8AC3E}">
        <p14:creationId xmlns:p14="http://schemas.microsoft.com/office/powerpoint/2010/main" val="4073739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ransition>
    <p:fade/>
  </p:transition>
  <p:timing>
    <p:tnLst>
      <p:par>
        <p:cTn id="1" dur="indefinite" restart="never" nodeType="tmRoot"/>
      </p:par>
    </p:tnLst>
  </p:timing>
  <p:hf hdr="0" ftr="0" dt="0"/>
  <p:txStyles>
    <p:titleStyle>
      <a:lvl1pPr algn="l" rtl="0" eaLnBrk="1" fontAlgn="base" hangingPunct="1">
        <a:lnSpc>
          <a:spcPts val="2184"/>
        </a:lnSpc>
        <a:spcBef>
          <a:spcPct val="0"/>
        </a:spcBef>
        <a:spcAft>
          <a:spcPct val="0"/>
        </a:spcAft>
        <a:defRPr sz="2325" b="1" i="0">
          <a:solidFill>
            <a:schemeClr val="bg1"/>
          </a:solidFill>
          <a:latin typeface="Verdana"/>
          <a:ea typeface="+mj-ea"/>
          <a:cs typeface="Verdana"/>
        </a:defRPr>
      </a:lvl1pPr>
      <a:lvl2pPr algn="l" rtl="0" eaLnBrk="1" fontAlgn="base" hangingPunct="1">
        <a:lnSpc>
          <a:spcPts val="2184"/>
        </a:lnSpc>
        <a:spcBef>
          <a:spcPct val="0"/>
        </a:spcBef>
        <a:spcAft>
          <a:spcPct val="0"/>
        </a:spcAft>
        <a:defRPr sz="2025">
          <a:solidFill>
            <a:schemeClr val="hlink"/>
          </a:solidFill>
          <a:latin typeface="Neo Sans Intel Medium" pitchFamily="34" charset="0"/>
          <a:cs typeface="Arial" pitchFamily="34" charset="0"/>
        </a:defRPr>
      </a:lvl2pPr>
      <a:lvl3pPr algn="l" rtl="0" eaLnBrk="1" fontAlgn="base" hangingPunct="1">
        <a:lnSpc>
          <a:spcPts val="2184"/>
        </a:lnSpc>
        <a:spcBef>
          <a:spcPct val="0"/>
        </a:spcBef>
        <a:spcAft>
          <a:spcPct val="0"/>
        </a:spcAft>
        <a:defRPr sz="2025">
          <a:solidFill>
            <a:schemeClr val="hlink"/>
          </a:solidFill>
          <a:latin typeface="Neo Sans Intel Medium" pitchFamily="34" charset="0"/>
          <a:cs typeface="Arial" pitchFamily="34" charset="0"/>
        </a:defRPr>
      </a:lvl3pPr>
      <a:lvl4pPr algn="l" rtl="0" eaLnBrk="1" fontAlgn="base" hangingPunct="1">
        <a:lnSpc>
          <a:spcPts val="2184"/>
        </a:lnSpc>
        <a:spcBef>
          <a:spcPct val="0"/>
        </a:spcBef>
        <a:spcAft>
          <a:spcPct val="0"/>
        </a:spcAft>
        <a:defRPr sz="2025">
          <a:solidFill>
            <a:schemeClr val="hlink"/>
          </a:solidFill>
          <a:latin typeface="Neo Sans Intel Medium" pitchFamily="34" charset="0"/>
          <a:cs typeface="Arial" pitchFamily="34" charset="0"/>
        </a:defRPr>
      </a:lvl4pPr>
      <a:lvl5pPr algn="l" rtl="0" eaLnBrk="1" fontAlgn="base" hangingPunct="1">
        <a:lnSpc>
          <a:spcPts val="2184"/>
        </a:lnSpc>
        <a:spcBef>
          <a:spcPct val="0"/>
        </a:spcBef>
        <a:spcAft>
          <a:spcPct val="0"/>
        </a:spcAft>
        <a:defRPr sz="2025">
          <a:solidFill>
            <a:schemeClr val="hlink"/>
          </a:solidFill>
          <a:latin typeface="Neo Sans Intel Medium" pitchFamily="34" charset="0"/>
          <a:cs typeface="Arial" pitchFamily="34" charset="0"/>
        </a:defRPr>
      </a:lvl5pPr>
      <a:lvl6pPr marL="384048" algn="l" rtl="0" eaLnBrk="1" fontAlgn="base" hangingPunct="1">
        <a:lnSpc>
          <a:spcPts val="2184"/>
        </a:lnSpc>
        <a:spcBef>
          <a:spcPct val="0"/>
        </a:spcBef>
        <a:spcAft>
          <a:spcPct val="0"/>
        </a:spcAft>
        <a:defRPr sz="2025">
          <a:solidFill>
            <a:schemeClr val="hlink"/>
          </a:solidFill>
          <a:latin typeface="Neo Sans Intel Medium" pitchFamily="34" charset="0"/>
          <a:cs typeface="Arial" pitchFamily="34" charset="0"/>
        </a:defRPr>
      </a:lvl6pPr>
      <a:lvl7pPr marL="768096" algn="l" rtl="0" eaLnBrk="1" fontAlgn="base" hangingPunct="1">
        <a:lnSpc>
          <a:spcPts val="2184"/>
        </a:lnSpc>
        <a:spcBef>
          <a:spcPct val="0"/>
        </a:spcBef>
        <a:spcAft>
          <a:spcPct val="0"/>
        </a:spcAft>
        <a:defRPr sz="2025">
          <a:solidFill>
            <a:schemeClr val="hlink"/>
          </a:solidFill>
          <a:latin typeface="Neo Sans Intel Medium" pitchFamily="34" charset="0"/>
          <a:cs typeface="Arial" pitchFamily="34" charset="0"/>
        </a:defRPr>
      </a:lvl7pPr>
      <a:lvl8pPr marL="1152144" algn="l" rtl="0" eaLnBrk="1" fontAlgn="base" hangingPunct="1">
        <a:lnSpc>
          <a:spcPts val="2184"/>
        </a:lnSpc>
        <a:spcBef>
          <a:spcPct val="0"/>
        </a:spcBef>
        <a:spcAft>
          <a:spcPct val="0"/>
        </a:spcAft>
        <a:defRPr sz="2025">
          <a:solidFill>
            <a:schemeClr val="hlink"/>
          </a:solidFill>
          <a:latin typeface="Neo Sans Intel Medium" pitchFamily="34" charset="0"/>
          <a:cs typeface="Arial" pitchFamily="34" charset="0"/>
        </a:defRPr>
      </a:lvl8pPr>
      <a:lvl9pPr marL="1536192" algn="l" rtl="0" eaLnBrk="1" fontAlgn="base" hangingPunct="1">
        <a:lnSpc>
          <a:spcPts val="2184"/>
        </a:lnSpc>
        <a:spcBef>
          <a:spcPct val="0"/>
        </a:spcBef>
        <a:spcAft>
          <a:spcPct val="0"/>
        </a:spcAft>
        <a:defRPr sz="2025">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1650">
          <a:solidFill>
            <a:schemeClr val="tx1"/>
          </a:solidFill>
          <a:latin typeface="Verdana"/>
          <a:ea typeface="+mn-ea"/>
          <a:cs typeface="Verdana"/>
        </a:defRPr>
      </a:lvl1pPr>
      <a:lvl2pPr marL="156020" indent="-154686" algn="l" rtl="0" eaLnBrk="1" fontAlgn="base" hangingPunct="1">
        <a:spcBef>
          <a:spcPct val="40000"/>
        </a:spcBef>
        <a:spcAft>
          <a:spcPct val="0"/>
        </a:spcAft>
        <a:buClr>
          <a:schemeClr val="tx1"/>
        </a:buClr>
        <a:buFont typeface="Times" pitchFamily="18" charset="0"/>
        <a:buChar char="•"/>
        <a:defRPr sz="1650">
          <a:solidFill>
            <a:schemeClr val="tx1"/>
          </a:solidFill>
          <a:latin typeface="Verdana"/>
          <a:cs typeface="Verdana"/>
        </a:defRPr>
      </a:lvl2pPr>
      <a:lvl3pPr marL="348044" indent="-190691" algn="l" rtl="0" eaLnBrk="1" fontAlgn="base" hangingPunct="1">
        <a:spcBef>
          <a:spcPct val="20000"/>
        </a:spcBef>
        <a:spcAft>
          <a:spcPct val="0"/>
        </a:spcAft>
        <a:buClr>
          <a:schemeClr val="bg2"/>
        </a:buClr>
        <a:buFont typeface="Neo Sans Intel" pitchFamily="34" charset="0"/>
        <a:buChar char="–"/>
        <a:defRPr sz="1500">
          <a:solidFill>
            <a:schemeClr val="tx1"/>
          </a:solidFill>
          <a:latin typeface="Verdana"/>
          <a:cs typeface="Verdana"/>
        </a:defRPr>
      </a:lvl3pPr>
      <a:lvl4pPr marL="477393" indent="-128016" algn="l" rtl="0" eaLnBrk="1" fontAlgn="base" hangingPunct="1">
        <a:spcBef>
          <a:spcPct val="20000"/>
        </a:spcBef>
        <a:spcAft>
          <a:spcPct val="0"/>
        </a:spcAft>
        <a:buClr>
          <a:schemeClr val="bg2"/>
        </a:buClr>
        <a:buFont typeface="Neo Sans Intel" pitchFamily="34" charset="0"/>
        <a:buChar char="–"/>
        <a:defRPr sz="1500" b="0" i="0">
          <a:solidFill>
            <a:schemeClr val="tx1"/>
          </a:solidFill>
          <a:latin typeface="Verdana"/>
          <a:cs typeface="Verdana"/>
        </a:defRPr>
      </a:lvl4pPr>
      <a:lvl5pPr marL="640080" indent="-161354" algn="l" rtl="0" eaLnBrk="1" fontAlgn="base" hangingPunct="1">
        <a:spcBef>
          <a:spcPct val="20000"/>
        </a:spcBef>
        <a:spcAft>
          <a:spcPct val="0"/>
        </a:spcAft>
        <a:buClr>
          <a:schemeClr val="bg2"/>
        </a:buClr>
        <a:buChar char="–"/>
        <a:defRPr sz="1500">
          <a:solidFill>
            <a:schemeClr val="tx1"/>
          </a:solidFill>
          <a:latin typeface="Verdana"/>
          <a:cs typeface="Verdana"/>
        </a:defRPr>
      </a:lvl5pPr>
      <a:lvl6pPr marL="1024128" indent="-161354" algn="l" rtl="0" eaLnBrk="1" fontAlgn="base" hangingPunct="1">
        <a:spcBef>
          <a:spcPct val="20000"/>
        </a:spcBef>
        <a:spcAft>
          <a:spcPct val="0"/>
        </a:spcAft>
        <a:buClr>
          <a:schemeClr val="bg2"/>
        </a:buClr>
        <a:buChar char="–"/>
        <a:defRPr sz="1350">
          <a:solidFill>
            <a:schemeClr val="tx1"/>
          </a:solidFill>
          <a:latin typeface="+mn-lt"/>
          <a:cs typeface="+mn-cs"/>
        </a:defRPr>
      </a:lvl6pPr>
      <a:lvl7pPr marL="1408176" indent="-161354" algn="l" rtl="0" eaLnBrk="1" fontAlgn="base" hangingPunct="1">
        <a:spcBef>
          <a:spcPct val="20000"/>
        </a:spcBef>
        <a:spcAft>
          <a:spcPct val="0"/>
        </a:spcAft>
        <a:buClr>
          <a:schemeClr val="bg2"/>
        </a:buClr>
        <a:buChar char="–"/>
        <a:defRPr sz="1350">
          <a:solidFill>
            <a:schemeClr val="tx1"/>
          </a:solidFill>
          <a:latin typeface="+mn-lt"/>
          <a:cs typeface="+mn-cs"/>
        </a:defRPr>
      </a:lvl7pPr>
      <a:lvl8pPr marL="1792224" indent="-161354" algn="l" rtl="0" eaLnBrk="1" fontAlgn="base" hangingPunct="1">
        <a:spcBef>
          <a:spcPct val="20000"/>
        </a:spcBef>
        <a:spcAft>
          <a:spcPct val="0"/>
        </a:spcAft>
        <a:buClr>
          <a:schemeClr val="bg2"/>
        </a:buClr>
        <a:buChar char="–"/>
        <a:defRPr sz="1350">
          <a:solidFill>
            <a:schemeClr val="tx1"/>
          </a:solidFill>
          <a:latin typeface="+mn-lt"/>
          <a:cs typeface="+mn-cs"/>
        </a:defRPr>
      </a:lvl8pPr>
      <a:lvl9pPr marL="2176272" indent="-161354" algn="l" rtl="0" eaLnBrk="1" fontAlgn="base" hangingPunct="1">
        <a:spcBef>
          <a:spcPct val="20000"/>
        </a:spcBef>
        <a:spcAft>
          <a:spcPct val="0"/>
        </a:spcAft>
        <a:buClr>
          <a:schemeClr val="bg2"/>
        </a:buClr>
        <a:buChar char="–"/>
        <a:defRPr sz="1350">
          <a:solidFill>
            <a:schemeClr val="tx1"/>
          </a:solidFill>
          <a:latin typeface="+mn-lt"/>
          <a:cs typeface="+mn-cs"/>
        </a:defRPr>
      </a:lvl9pPr>
    </p:bodyStyle>
    <p:otherStyle>
      <a:defPPr>
        <a:defRPr lang="en-US"/>
      </a:defPPr>
      <a:lvl1pPr marL="0" algn="l" defTabSz="768096" rtl="0" eaLnBrk="1" latinLnBrk="0" hangingPunct="1">
        <a:defRPr sz="1500" kern="1200">
          <a:solidFill>
            <a:schemeClr val="tx1"/>
          </a:solidFill>
          <a:latin typeface="+mn-lt"/>
          <a:ea typeface="+mn-ea"/>
          <a:cs typeface="+mn-cs"/>
        </a:defRPr>
      </a:lvl1pPr>
      <a:lvl2pPr marL="384048" algn="l" defTabSz="768096" rtl="0" eaLnBrk="1" latinLnBrk="0" hangingPunct="1">
        <a:defRPr sz="1500" kern="1200">
          <a:solidFill>
            <a:schemeClr val="tx1"/>
          </a:solidFill>
          <a:latin typeface="+mn-lt"/>
          <a:ea typeface="+mn-ea"/>
          <a:cs typeface="+mn-cs"/>
        </a:defRPr>
      </a:lvl2pPr>
      <a:lvl3pPr marL="768096" algn="l" defTabSz="768096" rtl="0" eaLnBrk="1" latinLnBrk="0" hangingPunct="1">
        <a:defRPr sz="1500" kern="1200">
          <a:solidFill>
            <a:schemeClr val="tx1"/>
          </a:solidFill>
          <a:latin typeface="+mn-lt"/>
          <a:ea typeface="+mn-ea"/>
          <a:cs typeface="+mn-cs"/>
        </a:defRPr>
      </a:lvl3pPr>
      <a:lvl4pPr marL="1152144" algn="l" defTabSz="768096" rtl="0" eaLnBrk="1" latinLnBrk="0" hangingPunct="1">
        <a:defRPr sz="1500" kern="1200">
          <a:solidFill>
            <a:schemeClr val="tx1"/>
          </a:solidFill>
          <a:latin typeface="+mn-lt"/>
          <a:ea typeface="+mn-ea"/>
          <a:cs typeface="+mn-cs"/>
        </a:defRPr>
      </a:lvl4pPr>
      <a:lvl5pPr marL="1536192" algn="l" defTabSz="768096" rtl="0" eaLnBrk="1" latinLnBrk="0" hangingPunct="1">
        <a:defRPr sz="1500" kern="1200">
          <a:solidFill>
            <a:schemeClr val="tx1"/>
          </a:solidFill>
          <a:latin typeface="+mn-lt"/>
          <a:ea typeface="+mn-ea"/>
          <a:cs typeface="+mn-cs"/>
        </a:defRPr>
      </a:lvl5pPr>
      <a:lvl6pPr marL="1920240" algn="l" defTabSz="768096" rtl="0" eaLnBrk="1" latinLnBrk="0" hangingPunct="1">
        <a:defRPr sz="1500" kern="1200">
          <a:solidFill>
            <a:schemeClr val="tx1"/>
          </a:solidFill>
          <a:latin typeface="+mn-lt"/>
          <a:ea typeface="+mn-ea"/>
          <a:cs typeface="+mn-cs"/>
        </a:defRPr>
      </a:lvl6pPr>
      <a:lvl7pPr marL="2304288" algn="l" defTabSz="768096" rtl="0" eaLnBrk="1" latinLnBrk="0" hangingPunct="1">
        <a:defRPr sz="1500" kern="1200">
          <a:solidFill>
            <a:schemeClr val="tx1"/>
          </a:solidFill>
          <a:latin typeface="+mn-lt"/>
          <a:ea typeface="+mn-ea"/>
          <a:cs typeface="+mn-cs"/>
        </a:defRPr>
      </a:lvl7pPr>
      <a:lvl8pPr marL="2688336" algn="l" defTabSz="768096" rtl="0" eaLnBrk="1" latinLnBrk="0" hangingPunct="1">
        <a:defRPr sz="1500" kern="1200">
          <a:solidFill>
            <a:schemeClr val="tx1"/>
          </a:solidFill>
          <a:latin typeface="+mn-lt"/>
          <a:ea typeface="+mn-ea"/>
          <a:cs typeface="+mn-cs"/>
        </a:defRPr>
      </a:lvl8pPr>
      <a:lvl9pPr marL="3072384" algn="l" defTabSz="76809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www.intel.com/technology/security"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www.oracle.com/us/corporate/press/173758"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hyperlink" Target="https://intel.activeevents.com/sf13/connect/sessionDetail.ww?SESSION_ID=1180&amp;tclass=popup"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oftware.intel.com/en-us/articles/intel-advanced-encryption-standard-instructions-aes-ni/" TargetMode="External"/><Relationship Id="rId7" Type="http://schemas.openxmlformats.org/officeDocument/2006/relationships/hyperlink" Target="http://www.intel.com/go/turbo" TargetMode="External"/><Relationship Id="rId2" Type="http://schemas.openxmlformats.org/officeDocument/2006/relationships/hyperlink" Target="http://www.intel.com/products/processor_number" TargetMode="External"/><Relationship Id="rId1" Type="http://schemas.openxmlformats.org/officeDocument/2006/relationships/slideLayout" Target="../slideLayouts/slideLayout10.xml"/><Relationship Id="rId6" Type="http://schemas.openxmlformats.org/officeDocument/2006/relationships/hyperlink" Target="http://www.intel.com/info/em64t" TargetMode="External"/><Relationship Id="rId5" Type="http://schemas.openxmlformats.org/officeDocument/2006/relationships/hyperlink" Target="http://www.intel.com/info/hyperthreading" TargetMode="External"/><Relationship Id="rId4" Type="http://schemas.openxmlformats.org/officeDocument/2006/relationships/hyperlink" Target="http://ark.intel.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0.xml"/><Relationship Id="rId7"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www.intel.com/cloudbuilders" TargetMode="External"/><Relationship Id="rId7" Type="http://schemas.openxmlformats.org/officeDocument/2006/relationships/hyperlink" Target="http://www.stackalytics.com/"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6320" y="1085851"/>
            <a:ext cx="7772400" cy="1614488"/>
          </a:xfrm>
        </p:spPr>
        <p:txBody>
          <a:bodyPr/>
          <a:lstStyle/>
          <a:p>
            <a:r>
              <a:rPr lang="en-US" sz="4400" dirty="0">
                <a:latin typeface="Neo Sans Intel" pitchFamily="34" charset="0"/>
              </a:rPr>
              <a:t>Intel </a:t>
            </a:r>
            <a:r>
              <a:rPr lang="en-US" sz="4400" dirty="0" smtClean="0">
                <a:latin typeface="Neo Sans Intel" pitchFamily="34" charset="0"/>
              </a:rPr>
              <a:t>and </a:t>
            </a:r>
            <a:r>
              <a:rPr lang="en-US" sz="4400" dirty="0" err="1" smtClean="0">
                <a:latin typeface="Neo Sans Intel" pitchFamily="34" charset="0"/>
              </a:rPr>
              <a:t>OpenStack</a:t>
            </a:r>
            <a:r>
              <a:rPr lang="en-US" sz="4400" dirty="0" smtClean="0">
                <a:latin typeface="Neo Sans Intel" pitchFamily="34" charset="0"/>
              </a:rPr>
              <a:t>: Contributions and Deployment</a:t>
            </a:r>
            <a:r>
              <a:rPr lang="en-US" sz="4400" dirty="0">
                <a:latin typeface="Neo Sans Intel" pitchFamily="34" charset="0"/>
              </a:rPr>
              <a:t/>
            </a:r>
            <a:br>
              <a:rPr lang="en-US" sz="4400" dirty="0">
                <a:latin typeface="Neo Sans Intel" pitchFamily="34" charset="0"/>
              </a:rPr>
            </a:br>
            <a:endParaRPr lang="en-US" sz="4400" dirty="0"/>
          </a:p>
        </p:txBody>
      </p:sp>
      <p:sp>
        <p:nvSpPr>
          <p:cNvPr id="5" name="Subtitle 4"/>
          <p:cNvSpPr>
            <a:spLocks noGrp="1"/>
          </p:cNvSpPr>
          <p:nvPr>
            <p:ph type="subTitle" idx="1"/>
          </p:nvPr>
        </p:nvSpPr>
        <p:spPr>
          <a:xfrm>
            <a:off x="1717040" y="3438525"/>
            <a:ext cx="7086600" cy="674370"/>
          </a:xfrm>
        </p:spPr>
        <p:txBody>
          <a:bodyPr>
            <a:noAutofit/>
          </a:bodyPr>
          <a:lstStyle/>
          <a:p>
            <a:r>
              <a:rPr lang="en-US" sz="1600" dirty="0">
                <a:solidFill>
                  <a:schemeClr val="accent1"/>
                </a:solidFill>
                <a:latin typeface="Neo Sans Intel Light" pitchFamily="34" charset="0"/>
              </a:rPr>
              <a:t>Das Kamhout, Principal Engineer, Intel IT</a:t>
            </a:r>
          </a:p>
          <a:p>
            <a:r>
              <a:rPr lang="en-US" sz="1600" dirty="0">
                <a:solidFill>
                  <a:schemeClr val="accent1"/>
                </a:solidFill>
                <a:latin typeface="Neo Sans Intel Light" pitchFamily="34" charset="0"/>
              </a:rPr>
              <a:t>Dr. Malini Bhandaru, Open Source Technology Center, Intel SSG</a:t>
            </a:r>
          </a:p>
          <a:p>
            <a:endParaRPr lang="en-US" sz="1600" dirty="0">
              <a:solidFill>
                <a:schemeClr val="accent1"/>
              </a:solidFill>
              <a:latin typeface="Neo Sans Intel Light" pitchFamily="34" charset="0"/>
            </a:endParaRPr>
          </a:p>
          <a:p>
            <a:r>
              <a:rPr lang="en-US" sz="1600" dirty="0" smtClean="0">
                <a:solidFill>
                  <a:schemeClr val="accent1"/>
                </a:solidFill>
                <a:latin typeface="Neo Sans Intel Light" pitchFamily="34" charset="0"/>
              </a:rPr>
              <a:t>OpenStack </a:t>
            </a:r>
            <a:r>
              <a:rPr lang="en-US" sz="1600" dirty="0">
                <a:solidFill>
                  <a:schemeClr val="accent1"/>
                </a:solidFill>
                <a:latin typeface="Neo Sans Intel Light" pitchFamily="34" charset="0"/>
              </a:rPr>
              <a:t>Summit, Hong Kong, Nov’13</a:t>
            </a:r>
          </a:p>
          <a:p>
            <a:endParaRPr lang="en-US" sz="1600" dirty="0">
              <a:solidFill>
                <a:schemeClr val="accent1"/>
              </a:solidFill>
            </a:endParaRPr>
          </a:p>
        </p:txBody>
      </p:sp>
    </p:spTree>
    <p:extLst>
      <p:ext uri="{BB962C8B-B14F-4D97-AF65-F5344CB8AC3E}">
        <p14:creationId xmlns:p14="http://schemas.microsoft.com/office/powerpoint/2010/main" val="4227833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16" y="0"/>
            <a:ext cx="7718084" cy="626186"/>
          </a:xfrm>
        </p:spPr>
        <p:txBody>
          <a:bodyPr>
            <a:normAutofit/>
          </a:bodyPr>
          <a:lstStyle/>
          <a:p>
            <a:r>
              <a:rPr lang="en-US" sz="2800" dirty="0"/>
              <a:t>Intel </a:t>
            </a:r>
            <a:r>
              <a:rPr lang="en-US" sz="2800" dirty="0" smtClean="0"/>
              <a:t>Contributions* to OpenStack</a:t>
            </a:r>
            <a:endParaRPr lang="en-US" sz="2800" dirty="0"/>
          </a:p>
        </p:txBody>
      </p:sp>
      <p:sp>
        <p:nvSpPr>
          <p:cNvPr id="4" name="TextBox 3"/>
          <p:cNvSpPr txBox="1"/>
          <p:nvPr/>
        </p:nvSpPr>
        <p:spPr>
          <a:xfrm>
            <a:off x="901262" y="4739017"/>
            <a:ext cx="5442741" cy="253916"/>
          </a:xfrm>
          <a:prstGeom prst="rect">
            <a:avLst/>
          </a:prstGeom>
          <a:noFill/>
          <a:ln>
            <a:solidFill>
              <a:schemeClr val="tx1"/>
            </a:solidFill>
          </a:ln>
        </p:spPr>
        <p:txBody>
          <a:bodyPr wrap="square" rtlCol="0">
            <a:spAutoFit/>
          </a:bodyPr>
          <a:lstStyle/>
          <a:p>
            <a:r>
              <a:rPr lang="en-GB" sz="1050" b="1" i="1" dirty="0"/>
              <a:t>*Note:  </a:t>
            </a:r>
            <a:r>
              <a:rPr lang="en-GB" sz="1050" b="1" i="1" dirty="0" smtClean="0"/>
              <a:t>A mixture of features that are completed, in development or in </a:t>
            </a:r>
            <a:r>
              <a:rPr lang="en-GB" sz="1050" b="1" i="1" dirty="0" smtClean="0"/>
              <a:t>Planning</a:t>
            </a:r>
            <a:endParaRPr lang="en-IE" sz="1050" b="1" i="1" dirty="0"/>
          </a:p>
        </p:txBody>
      </p:sp>
      <p:graphicFrame>
        <p:nvGraphicFramePr>
          <p:cNvPr id="14" name="Table 13"/>
          <p:cNvGraphicFramePr>
            <a:graphicFrameLocks noGrp="1"/>
          </p:cNvGraphicFramePr>
          <p:nvPr>
            <p:extLst>
              <p:ext uri="{D42A27DB-BD31-4B8C-83A1-F6EECF244321}">
                <p14:modId xmlns:p14="http://schemas.microsoft.com/office/powerpoint/2010/main" val="460568539"/>
              </p:ext>
            </p:extLst>
          </p:nvPr>
        </p:nvGraphicFramePr>
        <p:xfrm>
          <a:off x="225781" y="3010728"/>
          <a:ext cx="8711370" cy="1694688"/>
        </p:xfrm>
        <a:graphic>
          <a:graphicData uri="http://schemas.openxmlformats.org/drawingml/2006/table">
            <a:tbl>
              <a:tblPr firstRow="1" bandRow="1">
                <a:tableStyleId>{2D5ABB26-0587-4C30-8999-92F81FD0307C}</a:tableStyleId>
              </a:tblPr>
              <a:tblGrid>
                <a:gridCol w="2670369"/>
                <a:gridCol w="2189728"/>
                <a:gridCol w="2115967"/>
                <a:gridCol w="1735306"/>
              </a:tblGrid>
              <a:tr h="319584">
                <a:tc gridSpan="2">
                  <a:txBody>
                    <a:bodyPr/>
                    <a:lstStyle/>
                    <a:p>
                      <a:pPr marL="0" indent="0" algn="ctr">
                        <a:buFont typeface="Arial" panose="020B0604020202020204" pitchFamily="34" charset="0"/>
                        <a:buNone/>
                      </a:pPr>
                      <a:r>
                        <a:rPr lang="en-IE" u="sng" dirty="0" smtClean="0">
                          <a:solidFill>
                            <a:srgbClr val="FFFFFF"/>
                          </a:solidFill>
                        </a:rPr>
                        <a:t>Compute</a:t>
                      </a:r>
                      <a:endParaRPr lang="en-IE" u="sng"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indent="0" algn="ctr">
                        <a:buFont typeface="Arial" panose="020B0604020202020204" pitchFamily="34" charset="0"/>
                        <a:buNone/>
                      </a:pPr>
                      <a:endParaRPr lang="en-IE"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indent="0" algn="ctr">
                        <a:buFont typeface="Arial" panose="020B0604020202020204" pitchFamily="34" charset="0"/>
                        <a:buNone/>
                      </a:pPr>
                      <a:r>
                        <a:rPr lang="en-IE" u="sng" dirty="0" smtClean="0"/>
                        <a:t>Networking</a:t>
                      </a:r>
                      <a:endParaRPr lang="en-IE"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indent="0" algn="ctr">
                        <a:buFont typeface="Arial" panose="020B0604020202020204" pitchFamily="34" charset="0"/>
                        <a:buNone/>
                      </a:pPr>
                      <a:r>
                        <a:rPr lang="en-IE" u="sng" dirty="0" smtClean="0"/>
                        <a:t>Storage</a:t>
                      </a:r>
                      <a:endParaRPr lang="en-IE"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1018923">
                <a:tc>
                  <a:txBody>
                    <a:bodyPr/>
                    <a:lstStyle/>
                    <a:p>
                      <a:pPr marL="285750" indent="-285750">
                        <a:buFont typeface="Arial" panose="020B0604020202020204" pitchFamily="34" charset="0"/>
                        <a:buChar char="•"/>
                      </a:pPr>
                      <a:r>
                        <a:rPr lang="en-IE" sz="1400" dirty="0" smtClean="0"/>
                        <a:t>Enhanced Platform</a:t>
                      </a:r>
                      <a:r>
                        <a:rPr lang="en-IE" sz="1400" baseline="0" dirty="0" smtClean="0"/>
                        <a:t> Awareness</a:t>
                      </a:r>
                    </a:p>
                    <a:p>
                      <a:pPr marL="541338" lvl="1" indent="-269875">
                        <a:buFont typeface="Arial" panose="020B0604020202020204" pitchFamily="34" charset="0"/>
                        <a:buChar char="•"/>
                      </a:pPr>
                      <a:r>
                        <a:rPr lang="en-IE" sz="1400" baseline="0" dirty="0" smtClean="0"/>
                        <a:t>CPU Feature Detection</a:t>
                      </a:r>
                    </a:p>
                    <a:p>
                      <a:pPr marL="541338" lvl="1" indent="-269875">
                        <a:buFont typeface="Arial" panose="020B0604020202020204" pitchFamily="34" charset="0"/>
                        <a:buChar char="•"/>
                      </a:pPr>
                      <a:r>
                        <a:rPr lang="en-IE" sz="1400" baseline="0" dirty="0" err="1" smtClean="0"/>
                        <a:t>PCIe</a:t>
                      </a:r>
                      <a:r>
                        <a:rPr lang="en-IE" sz="1400" baseline="0" dirty="0" smtClean="0"/>
                        <a:t> SR-</a:t>
                      </a:r>
                      <a:r>
                        <a:rPr lang="en-IE" sz="1400" baseline="0" dirty="0" err="1" smtClean="0"/>
                        <a:t>IOV</a:t>
                      </a:r>
                      <a:r>
                        <a:rPr lang="en-IE" sz="1400" baseline="0" dirty="0" smtClean="0"/>
                        <a:t> Accelerators</a:t>
                      </a:r>
                    </a:p>
                    <a:p>
                      <a:pPr marL="541338"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400" baseline="0" dirty="0" err="1" smtClean="0"/>
                        <a:t>OVF</a:t>
                      </a:r>
                      <a:r>
                        <a:rPr lang="en-IE" sz="1400" baseline="0" dirty="0" smtClean="0"/>
                        <a:t> Meta-Data Import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E" sz="1400" dirty="0" smtClean="0"/>
                        <a:t>Trusted Compute Pools</a:t>
                      </a:r>
                    </a:p>
                    <a:p>
                      <a:pPr marL="541338" lvl="1" indent="-269875">
                        <a:buFont typeface="Arial" panose="020B0604020202020204" pitchFamily="34" charset="0"/>
                        <a:buChar char="•"/>
                      </a:pPr>
                      <a:r>
                        <a:rPr lang="en-IE" sz="1400" dirty="0" smtClean="0"/>
                        <a:t>With Geo Tagging</a:t>
                      </a:r>
                    </a:p>
                    <a:p>
                      <a:pPr marL="84138" marR="0" lvl="0"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400" baseline="0" dirty="0" smtClean="0"/>
                        <a:t>Key Management</a:t>
                      </a:r>
                    </a:p>
                    <a:p>
                      <a:pPr marL="266700" marR="0" lvl="0" indent="-2667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400" baseline="0" dirty="0" smtClean="0"/>
                        <a:t>Intelligent Workload Scheduling (Metrics)</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eaLnBrk="0" fontAlgn="base" hangingPunct="0">
                        <a:lnSpc>
                          <a:spcPct val="80000"/>
                        </a:lnSpc>
                        <a:spcBef>
                          <a:spcPct val="50000"/>
                        </a:spcBef>
                        <a:spcAft>
                          <a:spcPct val="0"/>
                        </a:spcAft>
                        <a:buFont typeface="Arial" panose="020B0604020202020204" pitchFamily="34" charset="0"/>
                        <a:buChar char="•"/>
                      </a:pPr>
                      <a:r>
                        <a:rPr lang="en-US" sz="1400" dirty="0" smtClean="0"/>
                        <a:t>Intel® </a:t>
                      </a:r>
                      <a:r>
                        <a:rPr lang="en-US" sz="1400" dirty="0" err="1" smtClean="0"/>
                        <a:t>DPDK</a:t>
                      </a:r>
                      <a:r>
                        <a:rPr lang="en-US" sz="1400" dirty="0" smtClean="0"/>
                        <a:t> </a:t>
                      </a:r>
                      <a:r>
                        <a:rPr lang="en-US" sz="1400" dirty="0" err="1" smtClean="0"/>
                        <a:t>vSwitch</a:t>
                      </a:r>
                      <a:endParaRPr lang="en-US" sz="1400" dirty="0" smtClean="0"/>
                    </a:p>
                    <a:p>
                      <a:pPr marL="285750" indent="-285750" eaLnBrk="0" fontAlgn="base" hangingPunct="0">
                        <a:lnSpc>
                          <a:spcPct val="80000"/>
                        </a:lnSpc>
                        <a:spcBef>
                          <a:spcPct val="50000"/>
                        </a:spcBef>
                        <a:spcAft>
                          <a:spcPct val="0"/>
                        </a:spcAft>
                        <a:buFont typeface="Arial" panose="020B0604020202020204" pitchFamily="34" charset="0"/>
                        <a:buChar char="•"/>
                      </a:pPr>
                      <a:r>
                        <a:rPr lang="en-US" sz="1400" dirty="0" smtClean="0"/>
                        <a:t>VPN-as-a-Service with Intel® </a:t>
                      </a:r>
                      <a:r>
                        <a:rPr lang="en-US" sz="1400" dirty="0" err="1" smtClean="0"/>
                        <a:t>QuickAssist</a:t>
                      </a:r>
                      <a:r>
                        <a:rPr lang="en-US" sz="1400" baseline="0" dirty="0" smtClean="0"/>
                        <a:t> Acceleration</a:t>
                      </a:r>
                    </a:p>
                    <a:p>
                      <a:pPr marL="285750" indent="-285750" eaLnBrk="0" fontAlgn="base" hangingPunct="0">
                        <a:lnSpc>
                          <a:spcPct val="80000"/>
                        </a:lnSpc>
                        <a:spcBef>
                          <a:spcPct val="50000"/>
                        </a:spcBef>
                        <a:spcAft>
                          <a:spcPct val="0"/>
                        </a:spcAft>
                        <a:buFont typeface="Arial" panose="020B0604020202020204" pitchFamily="34" charset="0"/>
                        <a:buChar char="•"/>
                      </a:pPr>
                      <a:r>
                        <a:rPr lang="en-US" sz="1400" baseline="0" dirty="0" smtClean="0"/>
                        <a:t>Advanced Services in </a:t>
                      </a:r>
                      <a:r>
                        <a:rPr lang="en-US" sz="1400" baseline="0" dirty="0" err="1" smtClean="0"/>
                        <a:t>VMs</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eaLnBrk="0" fontAlgn="base" hangingPunct="0">
                        <a:lnSpc>
                          <a:spcPct val="80000"/>
                        </a:lnSpc>
                        <a:spcBef>
                          <a:spcPct val="50000"/>
                        </a:spcBef>
                        <a:spcAft>
                          <a:spcPct val="0"/>
                        </a:spcAft>
                        <a:buFont typeface="Arial" panose="020B0604020202020204" pitchFamily="34" charset="0"/>
                        <a:buChar char="•"/>
                      </a:pPr>
                      <a:r>
                        <a:rPr lang="en-US" sz="1400" dirty="0" smtClean="0"/>
                        <a:t>Filter Scheduler</a:t>
                      </a:r>
                    </a:p>
                    <a:p>
                      <a:pPr marL="171450" indent="-171450" eaLnBrk="0" fontAlgn="base" hangingPunct="0">
                        <a:lnSpc>
                          <a:spcPct val="80000"/>
                        </a:lnSpc>
                        <a:spcBef>
                          <a:spcPct val="50000"/>
                        </a:spcBef>
                        <a:spcAft>
                          <a:spcPct val="0"/>
                        </a:spcAft>
                        <a:buFont typeface="Arial" panose="020B0604020202020204" pitchFamily="34" charset="0"/>
                        <a:buChar char="•"/>
                      </a:pPr>
                      <a:r>
                        <a:rPr lang="en-US" sz="1400" dirty="0" smtClean="0"/>
                        <a:t>Erasure Code</a:t>
                      </a:r>
                    </a:p>
                    <a:p>
                      <a:pPr marL="171450" indent="-171450" eaLnBrk="0" fontAlgn="base" hangingPunct="0">
                        <a:lnSpc>
                          <a:spcPct val="80000"/>
                        </a:lnSpc>
                        <a:spcBef>
                          <a:spcPct val="50000"/>
                        </a:spcBef>
                        <a:spcAft>
                          <a:spcPct val="0"/>
                        </a:spcAft>
                        <a:buFont typeface="Arial" panose="020B0604020202020204" pitchFamily="34" charset="0"/>
                        <a:buChar char="•"/>
                      </a:pPr>
                      <a:r>
                        <a:rPr lang="en-US" sz="1400" dirty="0" smtClean="0"/>
                        <a:t>Object Storage 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ounded Rectangle 4"/>
          <p:cNvSpPr/>
          <p:nvPr/>
        </p:nvSpPr>
        <p:spPr bwMode="auto">
          <a:xfrm>
            <a:off x="2724231" y="626186"/>
            <a:ext cx="6269520" cy="340561"/>
          </a:xfrm>
          <a:prstGeom prst="roundRect">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none" lIns="31433" tIns="34290" rIns="31433" bIns="31433" numCol="1" spcCol="1270" anchor="ctr" anchorCtr="1">
            <a:noAutofit/>
          </a:bodyPr>
          <a:lstStyle/>
          <a:p>
            <a:pPr defTabSz="366713">
              <a:lnSpc>
                <a:spcPct val="90000"/>
              </a:lnSpc>
              <a:spcBef>
                <a:spcPts val="150"/>
              </a:spcBef>
              <a:spcAft>
                <a:spcPts val="150"/>
              </a:spcAft>
              <a:buClr>
                <a:prstClr val="black"/>
              </a:buClr>
            </a:pPr>
            <a:r>
              <a:rPr lang="en-US" sz="1200" b="1" kern="0" dirty="0" smtClean="0">
                <a:solidFill>
                  <a:prstClr val="white"/>
                </a:solidFill>
              </a:rPr>
              <a:t>User Interface (Horizon)                                                                      </a:t>
            </a:r>
            <a:endParaRPr lang="en-US" sz="1200" b="1" kern="0" dirty="0">
              <a:solidFill>
                <a:prstClr val="white"/>
              </a:solidFill>
            </a:endParaRPr>
          </a:p>
        </p:txBody>
      </p:sp>
      <p:sp>
        <p:nvSpPr>
          <p:cNvPr id="6" name="Rounded Rectangle 5"/>
          <p:cNvSpPr/>
          <p:nvPr/>
        </p:nvSpPr>
        <p:spPr bwMode="auto">
          <a:xfrm>
            <a:off x="270809" y="1271806"/>
            <a:ext cx="2291416" cy="583817"/>
          </a:xfrm>
          <a:prstGeom prst="roundRect">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31433" tIns="34290" rIns="31433" bIns="31433" numCol="1" spcCol="1270" anchor="ctr" anchorCtr="1">
            <a:noAutofit/>
          </a:bodyPr>
          <a:lstStyle/>
          <a:p>
            <a:pPr algn="ctr" defTabSz="366713">
              <a:lnSpc>
                <a:spcPct val="90000"/>
              </a:lnSpc>
              <a:spcBef>
                <a:spcPts val="150"/>
              </a:spcBef>
              <a:spcAft>
                <a:spcPts val="150"/>
              </a:spcAft>
              <a:buClr>
                <a:prstClr val="black"/>
              </a:buClr>
            </a:pPr>
            <a:r>
              <a:rPr lang="en-US" sz="1200" b="1" kern="0" dirty="0">
                <a:solidFill>
                  <a:prstClr val="white"/>
                </a:solidFill>
              </a:rPr>
              <a:t>Object Store (Swift)</a:t>
            </a:r>
          </a:p>
          <a:p>
            <a:pPr algn="ctr" defTabSz="366713">
              <a:lnSpc>
                <a:spcPct val="90000"/>
              </a:lnSpc>
              <a:spcBef>
                <a:spcPts val="150"/>
              </a:spcBef>
              <a:spcAft>
                <a:spcPts val="150"/>
              </a:spcAft>
              <a:buClr>
                <a:prstClr val="black"/>
              </a:buClr>
            </a:pPr>
            <a:endParaRPr lang="en-US" sz="900" b="1" kern="0" dirty="0">
              <a:solidFill>
                <a:prstClr val="white"/>
              </a:solidFill>
            </a:endParaRPr>
          </a:p>
          <a:p>
            <a:pPr algn="ctr" defTabSz="366713">
              <a:lnSpc>
                <a:spcPct val="90000"/>
              </a:lnSpc>
              <a:spcBef>
                <a:spcPts val="150"/>
              </a:spcBef>
              <a:spcAft>
                <a:spcPts val="150"/>
              </a:spcAft>
              <a:buClr>
                <a:prstClr val="black"/>
              </a:buClr>
            </a:pPr>
            <a:endParaRPr lang="en-US" sz="1200" b="1" kern="0" dirty="0">
              <a:solidFill>
                <a:prstClr val="white"/>
              </a:solidFill>
            </a:endParaRPr>
          </a:p>
        </p:txBody>
      </p:sp>
      <p:sp>
        <p:nvSpPr>
          <p:cNvPr id="7" name="Rounded Rectangle 6"/>
          <p:cNvSpPr/>
          <p:nvPr/>
        </p:nvSpPr>
        <p:spPr bwMode="auto">
          <a:xfrm>
            <a:off x="282916" y="1937609"/>
            <a:ext cx="2279309" cy="544490"/>
          </a:xfrm>
          <a:prstGeom prst="roundRect">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31433" tIns="34290" rIns="31433" bIns="31433" numCol="1" spcCol="1270" anchor="ctr" anchorCtr="1">
            <a:noAutofit/>
          </a:bodyPr>
          <a:lstStyle/>
          <a:p>
            <a:pPr algn="ctr" defTabSz="366713">
              <a:lnSpc>
                <a:spcPct val="90000"/>
              </a:lnSpc>
              <a:spcBef>
                <a:spcPts val="150"/>
              </a:spcBef>
              <a:spcAft>
                <a:spcPts val="150"/>
              </a:spcAft>
              <a:buClr>
                <a:prstClr val="black"/>
              </a:buClr>
            </a:pPr>
            <a:r>
              <a:rPr lang="en-US" sz="1200" b="1" kern="0" dirty="0">
                <a:solidFill>
                  <a:prstClr val="white"/>
                </a:solidFill>
              </a:rPr>
              <a:t>Image </a:t>
            </a:r>
            <a:r>
              <a:rPr lang="en-US" sz="1200" b="1" kern="0" dirty="0" smtClean="0">
                <a:solidFill>
                  <a:prstClr val="white"/>
                </a:solidFill>
              </a:rPr>
              <a:t>Store (Glance)</a:t>
            </a:r>
          </a:p>
          <a:p>
            <a:pPr algn="ctr" defTabSz="366713">
              <a:lnSpc>
                <a:spcPct val="90000"/>
              </a:lnSpc>
              <a:spcBef>
                <a:spcPts val="150"/>
              </a:spcBef>
              <a:spcAft>
                <a:spcPts val="150"/>
              </a:spcAft>
              <a:buClr>
                <a:prstClr val="black"/>
              </a:buClr>
            </a:pPr>
            <a:endParaRPr lang="en-US" sz="700" b="1" kern="0" dirty="0">
              <a:solidFill>
                <a:prstClr val="white"/>
              </a:solidFill>
            </a:endParaRPr>
          </a:p>
          <a:p>
            <a:pPr algn="ctr" defTabSz="366713">
              <a:lnSpc>
                <a:spcPct val="90000"/>
              </a:lnSpc>
              <a:spcBef>
                <a:spcPts val="150"/>
              </a:spcBef>
              <a:spcAft>
                <a:spcPts val="150"/>
              </a:spcAft>
              <a:buClr>
                <a:prstClr val="black"/>
              </a:buClr>
            </a:pPr>
            <a:endParaRPr lang="en-US" sz="1200" b="1" kern="0" dirty="0">
              <a:solidFill>
                <a:prstClr val="white"/>
              </a:solidFill>
            </a:endParaRPr>
          </a:p>
        </p:txBody>
      </p:sp>
      <p:sp>
        <p:nvSpPr>
          <p:cNvPr id="8" name="Rounded Rectangle 7"/>
          <p:cNvSpPr/>
          <p:nvPr/>
        </p:nvSpPr>
        <p:spPr bwMode="auto">
          <a:xfrm>
            <a:off x="2724232" y="1028029"/>
            <a:ext cx="2490116" cy="1487637"/>
          </a:xfrm>
          <a:prstGeom prst="roundRect">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31433" tIns="34290" rIns="31433" bIns="31433" numCol="1" spcCol="1270" anchor="ctr" anchorCtr="1">
            <a:noAutofit/>
          </a:bodyPr>
          <a:lstStyle/>
          <a:p>
            <a:pPr algn="ctr" defTabSz="366713">
              <a:lnSpc>
                <a:spcPct val="90000"/>
              </a:lnSpc>
              <a:spcBef>
                <a:spcPts val="150"/>
              </a:spcBef>
              <a:spcAft>
                <a:spcPts val="150"/>
              </a:spcAft>
              <a:buClr>
                <a:prstClr val="black"/>
              </a:buClr>
            </a:pPr>
            <a:r>
              <a:rPr lang="en-US" sz="1200" b="1" kern="0" dirty="0">
                <a:solidFill>
                  <a:prstClr val="white"/>
                </a:solidFill>
              </a:rPr>
              <a:t>Compute (Nova)</a:t>
            </a:r>
          </a:p>
          <a:p>
            <a:pPr algn="ctr" defTabSz="366713">
              <a:lnSpc>
                <a:spcPct val="90000"/>
              </a:lnSpc>
              <a:spcBef>
                <a:spcPts val="150"/>
              </a:spcBef>
              <a:spcAft>
                <a:spcPts val="150"/>
              </a:spcAft>
              <a:buClr>
                <a:prstClr val="black"/>
              </a:buClr>
            </a:pPr>
            <a:endParaRPr lang="en-US" sz="1200" kern="0" dirty="0">
              <a:solidFill>
                <a:prstClr val="white"/>
              </a:solidFill>
            </a:endParaRPr>
          </a:p>
          <a:p>
            <a:pPr algn="ctr" defTabSz="366713">
              <a:lnSpc>
                <a:spcPct val="90000"/>
              </a:lnSpc>
              <a:spcBef>
                <a:spcPts val="150"/>
              </a:spcBef>
              <a:spcAft>
                <a:spcPts val="150"/>
              </a:spcAft>
              <a:buClr>
                <a:prstClr val="black"/>
              </a:buClr>
            </a:pPr>
            <a:endParaRPr lang="en-US" sz="1200" kern="0" dirty="0">
              <a:solidFill>
                <a:prstClr val="white"/>
              </a:solidFill>
            </a:endParaRPr>
          </a:p>
          <a:p>
            <a:pPr algn="ctr" defTabSz="366713">
              <a:lnSpc>
                <a:spcPct val="90000"/>
              </a:lnSpc>
              <a:spcBef>
                <a:spcPts val="150"/>
              </a:spcBef>
              <a:spcAft>
                <a:spcPts val="150"/>
              </a:spcAft>
              <a:buClr>
                <a:prstClr val="black"/>
              </a:buClr>
            </a:pPr>
            <a:endParaRPr lang="en-US" sz="1200" kern="0" dirty="0">
              <a:solidFill>
                <a:prstClr val="white"/>
              </a:solidFill>
            </a:endParaRPr>
          </a:p>
          <a:p>
            <a:pPr algn="ctr" defTabSz="366713">
              <a:lnSpc>
                <a:spcPct val="90000"/>
              </a:lnSpc>
              <a:spcBef>
                <a:spcPts val="150"/>
              </a:spcBef>
              <a:spcAft>
                <a:spcPts val="150"/>
              </a:spcAft>
              <a:buClr>
                <a:prstClr val="black"/>
              </a:buClr>
            </a:pPr>
            <a:endParaRPr lang="en-US" sz="1200" kern="0" dirty="0">
              <a:solidFill>
                <a:prstClr val="white"/>
              </a:solidFill>
            </a:endParaRPr>
          </a:p>
          <a:p>
            <a:pPr algn="ctr" defTabSz="366713">
              <a:lnSpc>
                <a:spcPct val="90000"/>
              </a:lnSpc>
              <a:spcBef>
                <a:spcPts val="150"/>
              </a:spcBef>
              <a:spcAft>
                <a:spcPts val="150"/>
              </a:spcAft>
              <a:buClr>
                <a:prstClr val="black"/>
              </a:buClr>
            </a:pPr>
            <a:endParaRPr lang="en-US" sz="1200" kern="0" dirty="0">
              <a:solidFill>
                <a:prstClr val="white"/>
              </a:solidFill>
            </a:endParaRPr>
          </a:p>
          <a:p>
            <a:pPr algn="ctr" defTabSz="366713">
              <a:lnSpc>
                <a:spcPct val="90000"/>
              </a:lnSpc>
              <a:spcBef>
                <a:spcPts val="150"/>
              </a:spcBef>
              <a:spcAft>
                <a:spcPts val="150"/>
              </a:spcAft>
              <a:buClr>
                <a:prstClr val="black"/>
              </a:buClr>
            </a:pPr>
            <a:endParaRPr lang="en-US" sz="1200" kern="0" dirty="0">
              <a:solidFill>
                <a:prstClr val="white"/>
              </a:solidFill>
            </a:endParaRPr>
          </a:p>
        </p:txBody>
      </p:sp>
      <p:sp>
        <p:nvSpPr>
          <p:cNvPr id="9" name="Rounded Rectangle 8"/>
          <p:cNvSpPr/>
          <p:nvPr/>
        </p:nvSpPr>
        <p:spPr bwMode="auto">
          <a:xfrm>
            <a:off x="5304223" y="1024154"/>
            <a:ext cx="3689528" cy="401442"/>
          </a:xfrm>
          <a:prstGeom prst="roundRect">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31433" tIns="34290" rIns="31433" bIns="31433" numCol="1" spcCol="1270" anchor="ctr" anchorCtr="1">
            <a:noAutofit/>
          </a:bodyPr>
          <a:lstStyle/>
          <a:p>
            <a:pPr algn="ctr" defTabSz="366713">
              <a:lnSpc>
                <a:spcPct val="90000"/>
              </a:lnSpc>
              <a:spcBef>
                <a:spcPts val="150"/>
              </a:spcBef>
              <a:spcAft>
                <a:spcPts val="150"/>
              </a:spcAft>
              <a:buClr>
                <a:prstClr val="black"/>
              </a:buClr>
            </a:pPr>
            <a:r>
              <a:rPr lang="en-US" sz="1200" b="1" kern="0" dirty="0">
                <a:solidFill>
                  <a:prstClr val="white"/>
                </a:solidFill>
              </a:rPr>
              <a:t>Block Storage (Cinder)</a:t>
            </a:r>
          </a:p>
          <a:p>
            <a:pPr algn="ctr" defTabSz="366713">
              <a:lnSpc>
                <a:spcPct val="90000"/>
              </a:lnSpc>
              <a:spcBef>
                <a:spcPts val="150"/>
              </a:spcBef>
              <a:spcAft>
                <a:spcPts val="150"/>
              </a:spcAft>
              <a:buClr>
                <a:prstClr val="black"/>
              </a:buClr>
            </a:pPr>
            <a:endParaRPr lang="en-US" sz="1100" kern="0" dirty="0">
              <a:solidFill>
                <a:prstClr val="white"/>
              </a:solidFill>
            </a:endParaRPr>
          </a:p>
        </p:txBody>
      </p:sp>
      <p:sp>
        <p:nvSpPr>
          <p:cNvPr id="10" name="Rounded Rectangle 9"/>
          <p:cNvSpPr/>
          <p:nvPr/>
        </p:nvSpPr>
        <p:spPr bwMode="auto">
          <a:xfrm>
            <a:off x="5304223" y="1487412"/>
            <a:ext cx="3689528" cy="1024380"/>
          </a:xfrm>
          <a:prstGeom prst="roundRect">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31433" tIns="34290" rIns="31433" bIns="31433" numCol="1" spcCol="1270" anchor="ctr" anchorCtr="1">
            <a:noAutofit/>
          </a:bodyPr>
          <a:lstStyle/>
          <a:p>
            <a:pPr algn="ctr" defTabSz="366713">
              <a:lnSpc>
                <a:spcPct val="90000"/>
              </a:lnSpc>
              <a:spcBef>
                <a:spcPts val="150"/>
              </a:spcBef>
              <a:spcAft>
                <a:spcPts val="150"/>
              </a:spcAft>
              <a:buClr>
                <a:prstClr val="black"/>
              </a:buClr>
            </a:pPr>
            <a:r>
              <a:rPr lang="en-US" sz="1200" b="1" kern="0" dirty="0">
                <a:solidFill>
                  <a:prstClr val="white"/>
                </a:solidFill>
              </a:rPr>
              <a:t>Network </a:t>
            </a:r>
            <a:r>
              <a:rPr lang="en-US" sz="1200" b="1" kern="0" dirty="0" smtClean="0">
                <a:solidFill>
                  <a:prstClr val="white"/>
                </a:solidFill>
              </a:rPr>
              <a:t>Services (Neutron)</a:t>
            </a:r>
            <a:endParaRPr lang="en-US" sz="1200" b="1" kern="0" dirty="0">
              <a:solidFill>
                <a:prstClr val="white"/>
              </a:solidFill>
            </a:endParaRPr>
          </a:p>
          <a:p>
            <a:pPr algn="ctr" defTabSz="366713">
              <a:lnSpc>
                <a:spcPct val="90000"/>
              </a:lnSpc>
              <a:spcBef>
                <a:spcPts val="150"/>
              </a:spcBef>
              <a:spcAft>
                <a:spcPts val="150"/>
              </a:spcAft>
              <a:buClr>
                <a:prstClr val="black"/>
              </a:buClr>
            </a:pPr>
            <a:endParaRPr lang="en-US" sz="600" kern="0" dirty="0">
              <a:solidFill>
                <a:prstClr val="white"/>
              </a:solidFill>
            </a:endParaRPr>
          </a:p>
          <a:p>
            <a:pPr algn="ctr" defTabSz="366713">
              <a:lnSpc>
                <a:spcPct val="90000"/>
              </a:lnSpc>
              <a:spcBef>
                <a:spcPts val="150"/>
              </a:spcBef>
              <a:spcAft>
                <a:spcPts val="150"/>
              </a:spcAft>
              <a:buClr>
                <a:prstClr val="black"/>
              </a:buClr>
            </a:pPr>
            <a:endParaRPr lang="en-US" sz="1200" kern="0" dirty="0">
              <a:solidFill>
                <a:prstClr val="white"/>
              </a:solidFill>
            </a:endParaRPr>
          </a:p>
          <a:p>
            <a:pPr algn="ctr" defTabSz="366713">
              <a:lnSpc>
                <a:spcPct val="90000"/>
              </a:lnSpc>
              <a:spcBef>
                <a:spcPts val="150"/>
              </a:spcBef>
              <a:spcAft>
                <a:spcPts val="150"/>
              </a:spcAft>
              <a:buClr>
                <a:prstClr val="black"/>
              </a:buClr>
            </a:pPr>
            <a:endParaRPr lang="en-US" sz="1200" kern="0" dirty="0">
              <a:solidFill>
                <a:prstClr val="white"/>
              </a:solidFill>
            </a:endParaRPr>
          </a:p>
          <a:p>
            <a:pPr algn="ctr" defTabSz="366713">
              <a:lnSpc>
                <a:spcPct val="90000"/>
              </a:lnSpc>
              <a:spcBef>
                <a:spcPts val="150"/>
              </a:spcBef>
              <a:spcAft>
                <a:spcPts val="150"/>
              </a:spcAft>
              <a:buClr>
                <a:prstClr val="black"/>
              </a:buClr>
            </a:pPr>
            <a:endParaRPr lang="en-US" sz="1200" kern="0" dirty="0">
              <a:solidFill>
                <a:prstClr val="white"/>
              </a:solidFill>
            </a:endParaRPr>
          </a:p>
        </p:txBody>
      </p:sp>
      <p:sp>
        <p:nvSpPr>
          <p:cNvPr id="11" name="Rounded Rectangle 10"/>
          <p:cNvSpPr/>
          <p:nvPr/>
        </p:nvSpPr>
        <p:spPr bwMode="auto">
          <a:xfrm>
            <a:off x="270939" y="2575800"/>
            <a:ext cx="8722812" cy="340561"/>
          </a:xfrm>
          <a:prstGeom prst="roundRect">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31433" tIns="34290" rIns="31433" bIns="31433" numCol="1" spcCol="1270" anchor="ctr" anchorCtr="1">
            <a:noAutofit/>
          </a:bodyPr>
          <a:lstStyle/>
          <a:p>
            <a:pPr algn="ctr" defTabSz="366713">
              <a:lnSpc>
                <a:spcPct val="90000"/>
              </a:lnSpc>
              <a:spcBef>
                <a:spcPts val="150"/>
              </a:spcBef>
              <a:spcAft>
                <a:spcPts val="150"/>
              </a:spcAft>
              <a:buClr>
                <a:prstClr val="black"/>
              </a:buClr>
            </a:pPr>
            <a:r>
              <a:rPr lang="en-US" sz="1200" b="1" kern="0" dirty="0" smtClean="0">
                <a:solidFill>
                  <a:prstClr val="white"/>
                </a:solidFill>
              </a:rPr>
              <a:t>Key Service (Barbican)</a:t>
            </a:r>
            <a:endParaRPr lang="en-US" sz="1200" b="1" kern="0" dirty="0">
              <a:solidFill>
                <a:prstClr val="white"/>
              </a:solidFill>
            </a:endParaRPr>
          </a:p>
        </p:txBody>
      </p:sp>
      <p:sp>
        <p:nvSpPr>
          <p:cNvPr id="12" name="Rounded Rectangle 11"/>
          <p:cNvSpPr/>
          <p:nvPr/>
        </p:nvSpPr>
        <p:spPr bwMode="auto">
          <a:xfrm>
            <a:off x="2816744" y="1632072"/>
            <a:ext cx="2326361" cy="358564"/>
          </a:xfrm>
          <a:prstGeom prst="roundRect">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buClr>
                <a:prstClr val="black"/>
              </a:buClr>
            </a:pPr>
            <a:r>
              <a:rPr lang="en-US" sz="1200" dirty="0" smtClean="0">
                <a:solidFill>
                  <a:srgbClr val="FFFFFF"/>
                </a:solidFill>
                <a:cs typeface="Shruti" pitchFamily="34" charset="0"/>
              </a:rPr>
              <a:t>Trusted Compute Pools</a:t>
            </a:r>
          </a:p>
          <a:p>
            <a:pPr algn="ctr" eaLnBrk="0" fontAlgn="base" hangingPunct="0">
              <a:lnSpc>
                <a:spcPct val="80000"/>
              </a:lnSpc>
              <a:spcBef>
                <a:spcPct val="50000"/>
              </a:spcBef>
              <a:spcAft>
                <a:spcPct val="0"/>
              </a:spcAft>
              <a:buClr>
                <a:prstClr val="black"/>
              </a:buClr>
            </a:pPr>
            <a:r>
              <a:rPr lang="en-US" sz="1200" dirty="0" smtClean="0">
                <a:solidFill>
                  <a:srgbClr val="FFFFFF"/>
                </a:solidFill>
                <a:cs typeface="Shruti" pitchFamily="34" charset="0"/>
              </a:rPr>
              <a:t>(Extended with Geo Tagging)</a:t>
            </a:r>
            <a:endParaRPr lang="en-US" sz="1200" dirty="0">
              <a:solidFill>
                <a:srgbClr val="FFFFFF"/>
              </a:solidFill>
              <a:cs typeface="Shruti" pitchFamily="34" charset="0"/>
            </a:endParaRPr>
          </a:p>
        </p:txBody>
      </p:sp>
      <p:sp>
        <p:nvSpPr>
          <p:cNvPr id="13" name="Rounded Rectangle 12"/>
          <p:cNvSpPr/>
          <p:nvPr/>
        </p:nvSpPr>
        <p:spPr bwMode="auto">
          <a:xfrm>
            <a:off x="421400" y="2182060"/>
            <a:ext cx="1990233" cy="206766"/>
          </a:xfrm>
          <a:prstGeom prst="roundRect">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US" sz="1200" dirty="0" err="1">
                <a:solidFill>
                  <a:srgbClr val="FFFFFF"/>
                </a:solidFill>
                <a:cs typeface="Shruti" pitchFamily="34" charset="0"/>
              </a:rPr>
              <a:t>OVF</a:t>
            </a:r>
            <a:r>
              <a:rPr lang="en-US" sz="1200" dirty="0">
                <a:solidFill>
                  <a:srgbClr val="FFFFFF"/>
                </a:solidFill>
                <a:cs typeface="Shruti" pitchFamily="34" charset="0"/>
              </a:rPr>
              <a:t> Meta-Data Import</a:t>
            </a:r>
          </a:p>
        </p:txBody>
      </p:sp>
      <p:sp>
        <p:nvSpPr>
          <p:cNvPr id="27" name="Rounded Rectangle 26"/>
          <p:cNvSpPr/>
          <p:nvPr/>
        </p:nvSpPr>
        <p:spPr bwMode="auto">
          <a:xfrm>
            <a:off x="5376355" y="1713140"/>
            <a:ext cx="3560796" cy="196661"/>
          </a:xfrm>
          <a:prstGeom prst="roundRect">
            <a:avLst/>
          </a:prstGeom>
          <a:solidFill>
            <a:srgbClr val="00B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US" sz="1200" dirty="0" smtClean="0">
                <a:solidFill>
                  <a:schemeClr val="bg1"/>
                </a:solidFill>
                <a:cs typeface="Shruti" pitchFamily="34" charset="0"/>
              </a:rPr>
              <a:t>Intel® </a:t>
            </a:r>
            <a:r>
              <a:rPr lang="en-US" sz="1200" dirty="0" err="1" smtClean="0">
                <a:solidFill>
                  <a:schemeClr val="bg1"/>
                </a:solidFill>
                <a:cs typeface="Shruti" pitchFamily="34" charset="0"/>
              </a:rPr>
              <a:t>DPDK</a:t>
            </a:r>
            <a:r>
              <a:rPr lang="en-US" sz="1200" dirty="0" smtClean="0">
                <a:solidFill>
                  <a:schemeClr val="bg1"/>
                </a:solidFill>
                <a:cs typeface="Shruti" pitchFamily="34" charset="0"/>
              </a:rPr>
              <a:t> </a:t>
            </a:r>
            <a:r>
              <a:rPr lang="en-US" sz="1200" dirty="0" err="1" smtClean="0">
                <a:solidFill>
                  <a:schemeClr val="bg1"/>
                </a:solidFill>
                <a:cs typeface="Shruti" pitchFamily="34" charset="0"/>
              </a:rPr>
              <a:t>vSwitch</a:t>
            </a:r>
            <a:endParaRPr lang="en-US" sz="1200" dirty="0" smtClean="0">
              <a:solidFill>
                <a:schemeClr val="bg1"/>
              </a:solidFill>
              <a:cs typeface="Shruti" pitchFamily="34" charset="0"/>
            </a:endParaRPr>
          </a:p>
        </p:txBody>
      </p:sp>
      <p:sp>
        <p:nvSpPr>
          <p:cNvPr id="28" name="Rounded Rectangle 27"/>
          <p:cNvSpPr/>
          <p:nvPr/>
        </p:nvSpPr>
        <p:spPr bwMode="auto">
          <a:xfrm>
            <a:off x="2814107" y="1217524"/>
            <a:ext cx="2326361" cy="328394"/>
          </a:xfrm>
          <a:prstGeom prst="roundRect">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buClr>
                <a:prstClr val="black"/>
              </a:buClr>
            </a:pPr>
            <a:r>
              <a:rPr lang="en-US" sz="1200" dirty="0" smtClean="0">
                <a:solidFill>
                  <a:srgbClr val="FFFFFF"/>
                </a:solidFill>
                <a:cs typeface="Shruti" pitchFamily="34" charset="0"/>
              </a:rPr>
              <a:t>Enhanced Platform Awareness</a:t>
            </a:r>
            <a:endParaRPr lang="en-US" sz="1200" dirty="0">
              <a:solidFill>
                <a:srgbClr val="FFFFFF"/>
              </a:solidFill>
              <a:cs typeface="Shruti" pitchFamily="34" charset="0"/>
            </a:endParaRPr>
          </a:p>
        </p:txBody>
      </p:sp>
      <p:sp>
        <p:nvSpPr>
          <p:cNvPr id="31" name="Rounded Rectangle 30"/>
          <p:cNvSpPr/>
          <p:nvPr/>
        </p:nvSpPr>
        <p:spPr bwMode="auto">
          <a:xfrm>
            <a:off x="438642" y="1476110"/>
            <a:ext cx="704358" cy="293825"/>
          </a:xfrm>
          <a:prstGeom prst="roundRect">
            <a:avLst/>
          </a:prstGeom>
          <a:solidFill>
            <a:schemeClr val="accent4">
              <a:lumMod val="50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US" sz="1200" dirty="0">
                <a:solidFill>
                  <a:srgbClr val="FFFFFF"/>
                </a:solidFill>
                <a:cs typeface="Shruti" pitchFamily="34" charset="0"/>
              </a:rPr>
              <a:t>Erasure Code</a:t>
            </a:r>
          </a:p>
        </p:txBody>
      </p:sp>
      <p:grpSp>
        <p:nvGrpSpPr>
          <p:cNvPr id="16" name="Group 15"/>
          <p:cNvGrpSpPr/>
          <p:nvPr/>
        </p:nvGrpSpPr>
        <p:grpSpPr>
          <a:xfrm>
            <a:off x="6000750" y="713438"/>
            <a:ext cx="2279257" cy="189446"/>
            <a:chOff x="7317414" y="693083"/>
            <a:chExt cx="1362643" cy="209801"/>
          </a:xfrm>
        </p:grpSpPr>
        <p:sp>
          <p:nvSpPr>
            <p:cNvPr id="25" name="Rounded Rectangle 24"/>
            <p:cNvSpPr/>
            <p:nvPr/>
          </p:nvSpPr>
          <p:spPr bwMode="auto">
            <a:xfrm>
              <a:off x="7317414" y="693083"/>
              <a:ext cx="516733" cy="206766"/>
            </a:xfrm>
            <a:prstGeom prst="roundRect">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buClr>
                  <a:prstClr val="black"/>
                </a:buClr>
              </a:pPr>
              <a:endParaRPr lang="en-US" sz="1200" dirty="0">
                <a:solidFill>
                  <a:srgbClr val="FFFFFF"/>
                </a:solidFill>
                <a:cs typeface="Shruti" pitchFamily="34" charset="0"/>
              </a:endParaRPr>
            </a:p>
          </p:txBody>
        </p:sp>
        <p:sp>
          <p:nvSpPr>
            <p:cNvPr id="33" name="Rounded Rectangle 32"/>
            <p:cNvSpPr/>
            <p:nvPr/>
          </p:nvSpPr>
          <p:spPr bwMode="auto">
            <a:xfrm>
              <a:off x="7834148" y="693083"/>
              <a:ext cx="451884" cy="206766"/>
            </a:xfrm>
            <a:prstGeom prst="roundRect">
              <a:avLst/>
            </a:prstGeom>
            <a:solidFill>
              <a:srgbClr val="00B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sz="1200" dirty="0">
                <a:solidFill>
                  <a:srgbClr val="FFFFFF"/>
                </a:solidFill>
                <a:cs typeface="Shruti" pitchFamily="34" charset="0"/>
              </a:endParaRPr>
            </a:p>
          </p:txBody>
        </p:sp>
        <p:sp>
          <p:nvSpPr>
            <p:cNvPr id="39" name="Rounded Rectangle 38"/>
            <p:cNvSpPr/>
            <p:nvPr/>
          </p:nvSpPr>
          <p:spPr bwMode="auto">
            <a:xfrm>
              <a:off x="8296833" y="696118"/>
              <a:ext cx="383224" cy="206766"/>
            </a:xfrm>
            <a:prstGeom prst="roundRect">
              <a:avLst/>
            </a:prstGeom>
            <a:solidFill>
              <a:schemeClr val="accent4">
                <a:lumMod val="50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endParaRPr lang="en-US" sz="1200" b="1" dirty="0">
                <a:solidFill>
                  <a:srgbClr val="000000"/>
                </a:solidFill>
                <a:cs typeface="Shruti" pitchFamily="34" charset="0"/>
              </a:endParaRPr>
            </a:p>
          </p:txBody>
        </p:sp>
      </p:grpSp>
      <p:sp>
        <p:nvSpPr>
          <p:cNvPr id="3" name="TextBox 2"/>
          <p:cNvSpPr txBox="1"/>
          <p:nvPr/>
        </p:nvSpPr>
        <p:spPr>
          <a:xfrm>
            <a:off x="6179506" y="701749"/>
            <a:ext cx="1876164" cy="184666"/>
          </a:xfrm>
          <a:prstGeom prst="rect">
            <a:avLst/>
          </a:prstGeom>
          <a:noFill/>
        </p:spPr>
        <p:txBody>
          <a:bodyPr wrap="square" lIns="0" tIns="0" rIns="0" bIns="0" rtlCol="0">
            <a:spAutoFit/>
          </a:bodyPr>
          <a:lstStyle/>
          <a:p>
            <a:pPr algn="ctr"/>
            <a:r>
              <a:rPr lang="en-IE" sz="1200" dirty="0">
                <a:solidFill>
                  <a:srgbClr val="FFFFFF"/>
                </a:solidFill>
              </a:rPr>
              <a:t>Expose Enhancements</a:t>
            </a:r>
          </a:p>
        </p:txBody>
      </p:sp>
      <p:sp>
        <p:nvSpPr>
          <p:cNvPr id="43" name="Rounded Rectangle 42"/>
          <p:cNvSpPr/>
          <p:nvPr/>
        </p:nvSpPr>
        <p:spPr bwMode="auto">
          <a:xfrm>
            <a:off x="6317217" y="1235399"/>
            <a:ext cx="1810483" cy="172364"/>
          </a:xfrm>
          <a:prstGeom prst="roundRect">
            <a:avLst/>
          </a:prstGeom>
          <a:solidFill>
            <a:schemeClr val="accent4">
              <a:lumMod val="50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US" sz="1200" dirty="0">
                <a:solidFill>
                  <a:srgbClr val="FFFFFF"/>
                </a:solidFill>
                <a:cs typeface="Shruti" pitchFamily="34" charset="0"/>
              </a:rPr>
              <a:t>Filter Scheduler</a:t>
            </a:r>
          </a:p>
        </p:txBody>
      </p:sp>
      <p:sp>
        <p:nvSpPr>
          <p:cNvPr id="44" name="Rounded Rectangle 43"/>
          <p:cNvSpPr/>
          <p:nvPr/>
        </p:nvSpPr>
        <p:spPr bwMode="auto">
          <a:xfrm>
            <a:off x="270809" y="629220"/>
            <a:ext cx="2291416" cy="548885"/>
          </a:xfrm>
          <a:prstGeom prst="roundRect">
            <a:avLst/>
          </a:prstGeom>
          <a:gradFill flip="none" rotWithShape="1">
            <a:gsLst>
              <a:gs pos="0">
                <a:srgbClr val="00AEEF">
                  <a:shade val="30000"/>
                  <a:satMod val="115000"/>
                </a:srgbClr>
              </a:gs>
              <a:gs pos="50000">
                <a:srgbClr val="00AEEF">
                  <a:shade val="67500"/>
                  <a:satMod val="115000"/>
                </a:srgbClr>
              </a:gs>
              <a:gs pos="100000">
                <a:srgbClr val="00AEEF">
                  <a:shade val="100000"/>
                  <a:satMod val="115000"/>
                </a:srgb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31433" tIns="34290" rIns="31433" bIns="31433" numCol="1" spcCol="1270" anchor="ctr" anchorCtr="1">
            <a:noAutofit/>
          </a:bodyPr>
          <a:lstStyle/>
          <a:p>
            <a:pPr algn="ctr" defTabSz="366713">
              <a:lnSpc>
                <a:spcPct val="90000"/>
              </a:lnSpc>
              <a:spcBef>
                <a:spcPts val="150"/>
              </a:spcBef>
              <a:spcAft>
                <a:spcPts val="150"/>
              </a:spcAft>
              <a:buClr>
                <a:prstClr val="black"/>
              </a:buClr>
            </a:pPr>
            <a:r>
              <a:rPr lang="en-US" sz="1200" b="1" kern="0" dirty="0" smtClean="0">
                <a:solidFill>
                  <a:prstClr val="white"/>
                </a:solidFill>
              </a:rPr>
              <a:t>Monitoring/Metering (Ceilometer)</a:t>
            </a:r>
          </a:p>
          <a:p>
            <a:pPr algn="ctr" defTabSz="366713">
              <a:lnSpc>
                <a:spcPct val="90000"/>
              </a:lnSpc>
              <a:spcBef>
                <a:spcPts val="150"/>
              </a:spcBef>
              <a:spcAft>
                <a:spcPts val="150"/>
              </a:spcAft>
              <a:buClr>
                <a:prstClr val="black"/>
              </a:buClr>
            </a:pPr>
            <a:endParaRPr lang="en-US" sz="1200" b="1" kern="0" dirty="0">
              <a:solidFill>
                <a:prstClr val="white"/>
              </a:solidFill>
            </a:endParaRPr>
          </a:p>
        </p:txBody>
      </p:sp>
      <p:sp>
        <p:nvSpPr>
          <p:cNvPr id="35" name="Rounded Rectangle 34"/>
          <p:cNvSpPr/>
          <p:nvPr/>
        </p:nvSpPr>
        <p:spPr bwMode="auto">
          <a:xfrm>
            <a:off x="1222134" y="1489237"/>
            <a:ext cx="1206741" cy="293825"/>
          </a:xfrm>
          <a:prstGeom prst="roundRect">
            <a:avLst/>
          </a:prstGeom>
          <a:solidFill>
            <a:schemeClr val="accent4">
              <a:lumMod val="50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US" sz="1200" dirty="0" smtClean="0">
                <a:solidFill>
                  <a:srgbClr val="FFFFFF"/>
                </a:solidFill>
                <a:cs typeface="Shruti" pitchFamily="34" charset="0"/>
              </a:rPr>
              <a:t>Object Storage Policy</a:t>
            </a:r>
            <a:endParaRPr lang="en-US" sz="1200" dirty="0">
              <a:solidFill>
                <a:srgbClr val="FFFFFF"/>
              </a:solidFill>
              <a:cs typeface="Shruti" pitchFamily="34" charset="0"/>
            </a:endParaRPr>
          </a:p>
        </p:txBody>
      </p:sp>
      <p:sp>
        <p:nvSpPr>
          <p:cNvPr id="45" name="Rounded Rectangle 44"/>
          <p:cNvSpPr/>
          <p:nvPr/>
        </p:nvSpPr>
        <p:spPr bwMode="auto">
          <a:xfrm>
            <a:off x="1422088" y="2668584"/>
            <a:ext cx="2186306" cy="206766"/>
          </a:xfrm>
          <a:prstGeom prst="roundRect">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US" sz="1200" dirty="0">
                <a:solidFill>
                  <a:srgbClr val="FFFFFF"/>
                </a:solidFill>
                <a:cs typeface="Shruti" pitchFamily="34" charset="0"/>
              </a:rPr>
              <a:t>Key Encryption &amp; Management</a:t>
            </a:r>
          </a:p>
        </p:txBody>
      </p:sp>
      <p:sp>
        <p:nvSpPr>
          <p:cNvPr id="46" name="Rounded Rectangle 45"/>
          <p:cNvSpPr/>
          <p:nvPr/>
        </p:nvSpPr>
        <p:spPr bwMode="auto">
          <a:xfrm>
            <a:off x="5362060" y="1982414"/>
            <a:ext cx="3560796" cy="199646"/>
          </a:xfrm>
          <a:prstGeom prst="roundRect">
            <a:avLst/>
          </a:prstGeom>
          <a:solidFill>
            <a:srgbClr val="00B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spcAft>
                <a:spcPct val="0"/>
              </a:spcAft>
            </a:pPr>
            <a:r>
              <a:rPr lang="en-US" sz="1200" dirty="0" smtClean="0">
                <a:solidFill>
                  <a:schemeClr val="bg1"/>
                </a:solidFill>
                <a:cs typeface="Shruti" pitchFamily="34" charset="0"/>
              </a:rPr>
              <a:t>Advanced Services in </a:t>
            </a:r>
            <a:r>
              <a:rPr lang="en-US" sz="1200" dirty="0" err="1" smtClean="0">
                <a:solidFill>
                  <a:schemeClr val="bg1"/>
                </a:solidFill>
                <a:cs typeface="Shruti" pitchFamily="34" charset="0"/>
              </a:rPr>
              <a:t>VMs</a:t>
            </a:r>
            <a:endParaRPr lang="en-US" sz="1200" dirty="0" smtClean="0">
              <a:solidFill>
                <a:schemeClr val="bg1"/>
              </a:solidFill>
              <a:cs typeface="Shruti" pitchFamily="34" charset="0"/>
            </a:endParaRPr>
          </a:p>
        </p:txBody>
      </p:sp>
      <p:sp>
        <p:nvSpPr>
          <p:cNvPr id="47" name="Rounded Rectangle 46"/>
          <p:cNvSpPr/>
          <p:nvPr/>
        </p:nvSpPr>
        <p:spPr bwMode="auto">
          <a:xfrm>
            <a:off x="2816745" y="2076790"/>
            <a:ext cx="2326361" cy="352722"/>
          </a:xfrm>
          <a:prstGeom prst="roundRect">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buClr>
                <a:prstClr val="black"/>
              </a:buClr>
            </a:pPr>
            <a:r>
              <a:rPr lang="en-US" sz="1200" dirty="0" smtClean="0">
                <a:solidFill>
                  <a:srgbClr val="FFFFFF"/>
                </a:solidFill>
                <a:cs typeface="Shruti" pitchFamily="34" charset="0"/>
              </a:rPr>
              <a:t>Intelligent Workload Scheduling</a:t>
            </a:r>
            <a:endParaRPr lang="en-US" sz="1200" dirty="0">
              <a:solidFill>
                <a:srgbClr val="FFFFFF"/>
              </a:solidFill>
              <a:cs typeface="Shruti" pitchFamily="34" charset="0"/>
            </a:endParaRPr>
          </a:p>
        </p:txBody>
      </p:sp>
      <p:sp>
        <p:nvSpPr>
          <p:cNvPr id="49" name="Rounded Rectangle 48"/>
          <p:cNvSpPr/>
          <p:nvPr/>
        </p:nvSpPr>
        <p:spPr bwMode="auto">
          <a:xfrm>
            <a:off x="901262" y="960363"/>
            <a:ext cx="1030507" cy="206766"/>
          </a:xfrm>
          <a:prstGeom prst="roundRect">
            <a:avLst/>
          </a:prstGeom>
          <a:solidFill>
            <a:srgbClr val="00206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0" tIns="34290" rIns="68580" bIns="34290" numCol="1" rtlCol="0" anchor="ctr" anchorCtr="0" compatLnSpc="1">
            <a:prstTxWarp prst="textNoShape">
              <a:avLst/>
            </a:prstTxWarp>
            <a:noAutofit/>
          </a:bodyPr>
          <a:lstStyle/>
          <a:p>
            <a:pPr algn="ctr" eaLnBrk="0" fontAlgn="base" hangingPunct="0">
              <a:lnSpc>
                <a:spcPct val="80000"/>
              </a:lnSpc>
              <a:spcBef>
                <a:spcPct val="50000"/>
              </a:spcBef>
              <a:spcAft>
                <a:spcPct val="0"/>
              </a:spcAft>
            </a:pPr>
            <a:r>
              <a:rPr lang="en-US" sz="1200" dirty="0" smtClean="0">
                <a:solidFill>
                  <a:srgbClr val="FFFFFF"/>
                </a:solidFill>
                <a:cs typeface="Shruti" pitchFamily="34" charset="0"/>
              </a:rPr>
              <a:t>Metrics</a:t>
            </a:r>
            <a:endParaRPr lang="en-US" sz="1200" dirty="0">
              <a:solidFill>
                <a:srgbClr val="FFFFFF"/>
              </a:solidFill>
              <a:cs typeface="Shruti" pitchFamily="34" charset="0"/>
            </a:endParaRPr>
          </a:p>
        </p:txBody>
      </p:sp>
      <p:sp>
        <p:nvSpPr>
          <p:cNvPr id="29" name="Slide Number Placeholder 3"/>
          <p:cNvSpPr>
            <a:spLocks noGrp="1"/>
          </p:cNvSpPr>
          <p:nvPr>
            <p:ph type="sldNum" sz="quarter" idx="4"/>
          </p:nvPr>
        </p:nvSpPr>
        <p:spPr>
          <a:xfrm>
            <a:off x="8524875" y="4773930"/>
            <a:ext cx="459740" cy="273844"/>
          </a:xfrm>
        </p:spPr>
        <p:txBody>
          <a:bodyPr/>
          <a:lstStyle/>
          <a:p>
            <a:fld id="{8353EC0B-82B2-4703-8360-9D2473BC4D14}" type="slidenum">
              <a:rPr lang="en-US" smtClean="0"/>
              <a:t>10</a:t>
            </a:fld>
            <a:endParaRPr lang="en-US" dirty="0"/>
          </a:p>
        </p:txBody>
      </p:sp>
      <p:sp>
        <p:nvSpPr>
          <p:cNvPr id="30" name="Rounded Rectangle 29"/>
          <p:cNvSpPr/>
          <p:nvPr/>
        </p:nvSpPr>
        <p:spPr bwMode="auto">
          <a:xfrm>
            <a:off x="5376355" y="2242194"/>
            <a:ext cx="3560796" cy="199646"/>
          </a:xfrm>
          <a:prstGeom prst="roundRect">
            <a:avLst/>
          </a:prstGeom>
          <a:solidFill>
            <a:srgbClr val="00B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noAutofit/>
          </a:bodyPr>
          <a:lstStyle/>
          <a:p>
            <a:pPr algn="ctr" eaLnBrk="0" fontAlgn="base" hangingPunct="0">
              <a:spcAft>
                <a:spcPct val="0"/>
              </a:spcAft>
            </a:pPr>
            <a:r>
              <a:rPr lang="en-US" sz="1200" dirty="0" smtClean="0">
                <a:solidFill>
                  <a:schemeClr val="bg1"/>
                </a:solidFill>
                <a:cs typeface="Shruti" pitchFamily="34" charset="0"/>
              </a:rPr>
              <a:t>VPN-as-a-Service (with Intel® </a:t>
            </a:r>
            <a:r>
              <a:rPr lang="en-US" sz="1200" dirty="0" err="1" smtClean="0">
                <a:solidFill>
                  <a:schemeClr val="bg1"/>
                </a:solidFill>
                <a:cs typeface="Shruti" pitchFamily="34" charset="0"/>
              </a:rPr>
              <a:t>QuickAssist</a:t>
            </a:r>
            <a:r>
              <a:rPr lang="en-US" sz="1200" dirty="0" smtClean="0">
                <a:solidFill>
                  <a:schemeClr val="bg1"/>
                </a:solidFill>
                <a:cs typeface="Shruti" pitchFamily="34" charset="0"/>
              </a:rPr>
              <a:t> Technology)</a:t>
            </a:r>
          </a:p>
        </p:txBody>
      </p:sp>
    </p:spTree>
    <p:extLst>
      <p:ext uri="{BB962C8B-B14F-4D97-AF65-F5344CB8AC3E}">
        <p14:creationId xmlns:p14="http://schemas.microsoft.com/office/powerpoint/2010/main" val="98983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28235" y="95251"/>
            <a:ext cx="6477000" cy="5909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45" tIns="41473" rIns="82945" bIns="41473" numCol="1" anchor="t" anchorCtr="0" compatLnSpc="1">
            <a:prstTxWarp prst="textNoShape">
              <a:avLst/>
            </a:prstTxWarp>
            <a:normAutofit/>
          </a:bodyPr>
          <a:lstStyle/>
          <a:p>
            <a:r>
              <a:rPr lang="en-US" sz="2800" dirty="0" smtClean="0">
                <a:solidFill>
                  <a:schemeClr val="accent1"/>
                </a:solidFill>
              </a:rPr>
              <a:t>Trusted Compute Pools (TCP)</a:t>
            </a:r>
            <a:endParaRPr lang="en-US" sz="1800" dirty="0">
              <a:solidFill>
                <a:schemeClr val="accent1"/>
              </a:solidFill>
            </a:endParaRPr>
          </a:p>
        </p:txBody>
      </p:sp>
      <p:sp>
        <p:nvSpPr>
          <p:cNvPr id="204" name="Rectangle 57"/>
          <p:cNvSpPr>
            <a:spLocks noChangeArrowheads="1"/>
          </p:cNvSpPr>
          <p:nvPr/>
        </p:nvSpPr>
        <p:spPr bwMode="auto">
          <a:xfrm>
            <a:off x="146204" y="852386"/>
            <a:ext cx="5928671" cy="301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997" tIns="31999" rIns="63997" bIns="31999">
            <a:spAutoFit/>
          </a:bodyPr>
          <a:lstStyle/>
          <a:p>
            <a:pPr marL="0" lvl="1"/>
            <a:r>
              <a:rPr lang="en-US" sz="2200" i="1" dirty="0">
                <a:solidFill>
                  <a:schemeClr val="accent1"/>
                </a:solidFill>
              </a:rPr>
              <a:t>Enhance visibility, control and compliance</a:t>
            </a:r>
          </a:p>
          <a:p>
            <a:pPr marL="341313" lvl="2">
              <a:tabLst>
                <a:tab pos="633413" algn="l"/>
              </a:tabLst>
            </a:pPr>
            <a:endParaRPr lang="en-US" sz="1050" dirty="0" smtClean="0">
              <a:latin typeface="Verdana" pitchFamily="34" charset="0"/>
            </a:endParaRPr>
          </a:p>
          <a:p>
            <a:pPr marL="0" lvl="1" fontAlgn="auto">
              <a:spcBef>
                <a:spcPts val="0"/>
              </a:spcBef>
              <a:spcAft>
                <a:spcPts val="0"/>
              </a:spcAft>
              <a:defRPr/>
            </a:pPr>
            <a:endParaRPr lang="en-US" sz="1400" dirty="0" smtClean="0">
              <a:latin typeface="Verdana" pitchFamily="34" charset="0"/>
              <a:ea typeface="Verdana" pitchFamily="34" charset="0"/>
              <a:cs typeface="Verdana" pitchFamily="34" charset="0"/>
            </a:endParaRPr>
          </a:p>
          <a:p>
            <a:pPr marL="0" lvl="1" fontAlgn="auto">
              <a:spcBef>
                <a:spcPts val="0"/>
              </a:spcBef>
              <a:spcAft>
                <a:spcPts val="0"/>
              </a:spcAft>
              <a:defRPr/>
            </a:pPr>
            <a:endParaRPr lang="en-US" sz="1400" dirty="0">
              <a:latin typeface="Verdana" pitchFamily="34" charset="0"/>
              <a:ea typeface="Verdana" pitchFamily="34" charset="0"/>
              <a:cs typeface="Verdana" pitchFamily="34" charset="0"/>
            </a:endParaRPr>
          </a:p>
          <a:p>
            <a:pPr marL="0" lvl="1" fontAlgn="auto">
              <a:spcBef>
                <a:spcPts val="0"/>
              </a:spcBef>
              <a:spcAft>
                <a:spcPts val="0"/>
              </a:spcAft>
              <a:defRPr/>
            </a:pPr>
            <a:endParaRPr lang="en-US" sz="1400" dirty="0" smtClean="0">
              <a:latin typeface="Verdana" pitchFamily="34" charset="0"/>
              <a:ea typeface="Verdana" pitchFamily="34" charset="0"/>
              <a:cs typeface="Verdana" pitchFamily="34" charset="0"/>
            </a:endParaRPr>
          </a:p>
          <a:p>
            <a:pPr marL="0" lvl="1" fontAlgn="auto">
              <a:spcBef>
                <a:spcPts val="0"/>
              </a:spcBef>
              <a:spcAft>
                <a:spcPts val="0"/>
              </a:spcAft>
              <a:defRPr/>
            </a:pPr>
            <a:r>
              <a:rPr lang="en-US" sz="1400" dirty="0" smtClean="0">
                <a:latin typeface="Verdana" pitchFamily="34" charset="0"/>
                <a:ea typeface="Verdana" pitchFamily="34" charset="0"/>
                <a:cs typeface="Verdana" pitchFamily="34" charset="0"/>
              </a:rPr>
              <a:t>TCP Solution </a:t>
            </a:r>
          </a:p>
          <a:p>
            <a:pPr marL="640080" lvl="2" indent="-285750">
              <a:buFont typeface="Verdana" pitchFamily="34" charset="0"/>
              <a:buChar char="-"/>
              <a:defRPr/>
            </a:pPr>
            <a:r>
              <a:rPr lang="en-US" sz="1200" dirty="0" smtClean="0">
                <a:latin typeface="Verdana" pitchFamily="34" charset="0"/>
                <a:ea typeface="Verdana" pitchFamily="34" charset="0"/>
                <a:cs typeface="Verdana" pitchFamily="34" charset="0"/>
              </a:rPr>
              <a:t>Platform Trust - new attribute for Management</a:t>
            </a:r>
          </a:p>
          <a:p>
            <a:pPr marL="640080" lvl="2" indent="-285750">
              <a:buFont typeface="Verdana" pitchFamily="34" charset="0"/>
              <a:buChar char="-"/>
              <a:defRPr/>
            </a:pPr>
            <a:r>
              <a:rPr lang="en-US" sz="1200" dirty="0" smtClean="0">
                <a:latin typeface="Verdana" pitchFamily="34" charset="0"/>
              </a:rPr>
              <a:t>Intel</a:t>
            </a:r>
            <a:r>
              <a:rPr lang="en-US" sz="1200" dirty="0">
                <a:latin typeface="Verdana" pitchFamily="34" charset="0"/>
              </a:rPr>
              <a:t>®</a:t>
            </a:r>
            <a:r>
              <a:rPr lang="en-US" sz="1200" dirty="0" smtClean="0">
                <a:latin typeface="Verdana" pitchFamily="34" charset="0"/>
                <a:ea typeface="Verdana" pitchFamily="34" charset="0"/>
                <a:cs typeface="Verdana" pitchFamily="34" charset="0"/>
              </a:rPr>
              <a:t> TXT initiates Measured Boot </a:t>
            </a:r>
          </a:p>
          <a:p>
            <a:pPr marL="1097280" lvl="3" indent="-285750">
              <a:buFont typeface="Verdana" pitchFamily="34" charset="0"/>
              <a:buChar char="-"/>
              <a:defRPr/>
            </a:pPr>
            <a:r>
              <a:rPr lang="en-US" sz="1200" dirty="0" smtClean="0">
                <a:latin typeface="Verdana" pitchFamily="34" charset="0"/>
                <a:ea typeface="Verdana" pitchFamily="34" charset="0"/>
                <a:cs typeface="Verdana" pitchFamily="34" charset="0"/>
              </a:rPr>
              <a:t> basis for Platform Trust</a:t>
            </a:r>
          </a:p>
          <a:p>
            <a:pPr marL="640080" lvl="2" indent="-285750" fontAlgn="auto">
              <a:spcBef>
                <a:spcPts val="0"/>
              </a:spcBef>
              <a:spcAft>
                <a:spcPts val="0"/>
              </a:spcAft>
              <a:buFont typeface="Verdana" pitchFamily="34" charset="0"/>
              <a:buChar char="-"/>
              <a:defRPr/>
            </a:pPr>
            <a:r>
              <a:rPr lang="en-US" sz="1200" dirty="0">
                <a:latin typeface="Verdana" pitchFamily="34" charset="0"/>
                <a:ea typeface="Verdana" pitchFamily="34" charset="0"/>
                <a:cs typeface="Verdana" pitchFamily="34" charset="0"/>
              </a:rPr>
              <a:t>Open Attestation (OAT) </a:t>
            </a:r>
            <a:r>
              <a:rPr lang="en-US" sz="1200" dirty="0" smtClean="0">
                <a:latin typeface="Verdana" pitchFamily="34" charset="0"/>
                <a:ea typeface="Verdana" pitchFamily="34" charset="0"/>
                <a:cs typeface="Verdana" pitchFamily="34" charset="0"/>
              </a:rPr>
              <a:t>SDK – Remote Attestation </a:t>
            </a:r>
            <a:br>
              <a:rPr lang="en-US" sz="1200" dirty="0" smtClean="0">
                <a:latin typeface="Verdana" pitchFamily="34" charset="0"/>
                <a:ea typeface="Verdana" pitchFamily="34" charset="0"/>
                <a:cs typeface="Verdana" pitchFamily="34" charset="0"/>
              </a:rPr>
            </a:br>
            <a:r>
              <a:rPr lang="en-US" sz="1200" dirty="0" smtClean="0">
                <a:latin typeface="Verdana" pitchFamily="34" charset="0"/>
                <a:ea typeface="Verdana" pitchFamily="34" charset="0"/>
                <a:cs typeface="Verdana" pitchFamily="34" charset="0"/>
              </a:rPr>
              <a:t>Mechanism</a:t>
            </a:r>
            <a:endParaRPr lang="en-US" sz="1200" dirty="0">
              <a:latin typeface="Verdana" pitchFamily="34" charset="0"/>
              <a:ea typeface="Verdana" pitchFamily="34" charset="0"/>
              <a:cs typeface="Verdana" pitchFamily="34" charset="0"/>
            </a:endParaRPr>
          </a:p>
          <a:p>
            <a:pPr marL="1097280" lvl="3" indent="-285750">
              <a:buFont typeface="Wingdings" panose="05000000000000000000" pitchFamily="2" charset="2"/>
              <a:buChar char="§"/>
              <a:defRPr/>
            </a:pPr>
            <a:r>
              <a:rPr lang="en-US" sz="1100" dirty="0">
                <a:latin typeface="Verdana" pitchFamily="34" charset="0"/>
                <a:ea typeface="Verdana" pitchFamily="34" charset="0"/>
                <a:cs typeface="Verdana" pitchFamily="34" charset="0"/>
              </a:rPr>
              <a:t>https://github.com/OpenAttestation/OpenAttestation</a:t>
            </a:r>
            <a:endParaRPr lang="en-US" sz="1200" dirty="0" smtClean="0">
              <a:latin typeface="Verdana" pitchFamily="34" charset="0"/>
              <a:ea typeface="Verdana" pitchFamily="34" charset="0"/>
              <a:cs typeface="Verdana" pitchFamily="34" charset="0"/>
            </a:endParaRPr>
          </a:p>
          <a:p>
            <a:pPr marL="640080" lvl="2" indent="-285750">
              <a:buFont typeface="Verdana" pitchFamily="34" charset="0"/>
              <a:buChar char="-"/>
              <a:defRPr/>
            </a:pPr>
            <a:r>
              <a:rPr lang="en-US" sz="1200" dirty="0" smtClean="0">
                <a:latin typeface="Verdana" pitchFamily="34" charset="0"/>
                <a:ea typeface="Verdana" pitchFamily="34" charset="0"/>
                <a:cs typeface="Verdana" pitchFamily="34" charset="0"/>
              </a:rPr>
              <a:t>TCP-aware scheduler controls placement &amp; migration </a:t>
            </a:r>
            <a:br>
              <a:rPr lang="en-US" sz="1200" dirty="0" smtClean="0">
                <a:latin typeface="Verdana" pitchFamily="34" charset="0"/>
                <a:ea typeface="Verdana" pitchFamily="34" charset="0"/>
                <a:cs typeface="Verdana" pitchFamily="34" charset="0"/>
              </a:rPr>
            </a:br>
            <a:r>
              <a:rPr lang="en-US" sz="1200" dirty="0" smtClean="0">
                <a:latin typeface="Verdana" pitchFamily="34" charset="0"/>
                <a:ea typeface="Verdana" pitchFamily="34" charset="0"/>
                <a:cs typeface="Verdana" pitchFamily="34" charset="0"/>
              </a:rPr>
              <a:t>of workloads in trusted pools</a:t>
            </a:r>
            <a:br>
              <a:rPr lang="en-US" sz="1200" dirty="0" smtClean="0">
                <a:latin typeface="Verdana" pitchFamily="34" charset="0"/>
                <a:ea typeface="Verdana" pitchFamily="34" charset="0"/>
                <a:cs typeface="Verdana" pitchFamily="34" charset="0"/>
              </a:rPr>
            </a:br>
            <a:endParaRPr lang="en-US" sz="800" b="1" dirty="0" smtClean="0">
              <a:latin typeface="Verdana" pitchFamily="34" charset="0"/>
            </a:endParaRPr>
          </a:p>
        </p:txBody>
      </p:sp>
      <p:sp>
        <p:nvSpPr>
          <p:cNvPr id="205" name="TextBox 217"/>
          <p:cNvSpPr txBox="1">
            <a:spLocks noChangeArrowheads="1"/>
          </p:cNvSpPr>
          <p:nvPr/>
        </p:nvSpPr>
        <p:spPr bwMode="auto">
          <a:xfrm>
            <a:off x="1179685" y="4447142"/>
            <a:ext cx="4574101" cy="15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996" tIns="31998" rIns="63996" bIns="31998">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sz="600" baseline="30000" dirty="0" smtClean="0">
                <a:solidFill>
                  <a:schemeClr val="bg1"/>
                </a:solidFill>
                <a:latin typeface="Verdana" pitchFamily="34" charset="0"/>
                <a:cs typeface="Arial" pitchFamily="34" charset="0"/>
              </a:rPr>
              <a:t>1</a:t>
            </a:r>
            <a:r>
              <a:rPr lang="en-US" sz="600" dirty="0" smtClean="0">
                <a:solidFill>
                  <a:schemeClr val="bg1"/>
                </a:solidFill>
                <a:latin typeface="Verdana" pitchFamily="34" charset="0"/>
                <a:cs typeface="Arial" pitchFamily="34" charset="0"/>
              </a:rPr>
              <a:t>source</a:t>
            </a:r>
            <a:r>
              <a:rPr lang="en-US" sz="600" dirty="0">
                <a:solidFill>
                  <a:schemeClr val="bg1"/>
                </a:solidFill>
                <a:latin typeface="Verdana" pitchFamily="34" charset="0"/>
                <a:cs typeface="Arial" pitchFamily="34" charset="0"/>
              </a:rPr>
              <a:t>: McCann “what’s holding </a:t>
            </a:r>
            <a:r>
              <a:rPr lang="en-US" sz="600" dirty="0" smtClean="0">
                <a:solidFill>
                  <a:schemeClr val="bg1"/>
                </a:solidFill>
                <a:latin typeface="Verdana" pitchFamily="34" charset="0"/>
                <a:cs typeface="Arial" pitchFamily="34" charset="0"/>
              </a:rPr>
              <a:t>the </a:t>
            </a:r>
            <a:r>
              <a:rPr lang="en-US" sz="600" dirty="0">
                <a:solidFill>
                  <a:schemeClr val="bg1"/>
                </a:solidFill>
                <a:latin typeface="Verdana" pitchFamily="34" charset="0"/>
                <a:cs typeface="Arial" pitchFamily="34" charset="0"/>
              </a:rPr>
              <a:t>cloud back?” cloud security global IT survey, sponsored by Intel, May 2012</a:t>
            </a:r>
          </a:p>
        </p:txBody>
      </p:sp>
      <p:sp>
        <p:nvSpPr>
          <p:cNvPr id="34819" name="TextBox 372"/>
          <p:cNvSpPr txBox="1">
            <a:spLocks noChangeArrowheads="1"/>
          </p:cNvSpPr>
          <p:nvPr/>
        </p:nvSpPr>
        <p:spPr bwMode="auto">
          <a:xfrm>
            <a:off x="1001599" y="4424898"/>
            <a:ext cx="5598076" cy="52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996" tIns="31998" rIns="63996" bIns="31998">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sz="600" dirty="0">
                <a:solidFill>
                  <a:schemeClr val="accent1"/>
                </a:solidFill>
                <a:latin typeface="Verdana" pitchFamily="34" charset="0"/>
                <a:cs typeface="Arial" pitchFamily="34" charset="0"/>
              </a:rPr>
              <a:t>No computer system can provide absolute security under all conditions.  Intel</a:t>
            </a:r>
            <a:r>
              <a:rPr lang="en-US" sz="600" baseline="30000" dirty="0">
                <a:solidFill>
                  <a:schemeClr val="accent1"/>
                </a:solidFill>
                <a:latin typeface="Verdana" pitchFamily="34" charset="0"/>
                <a:cs typeface="Arial" pitchFamily="34" charset="0"/>
              </a:rPr>
              <a:t>®</a:t>
            </a:r>
            <a:r>
              <a:rPr lang="en-US" sz="600" dirty="0">
                <a:solidFill>
                  <a:schemeClr val="accent1"/>
                </a:solidFill>
                <a:latin typeface="Verdana" pitchFamily="34" charset="0"/>
                <a:cs typeface="Arial" pitchFamily="34" charset="0"/>
              </a:rPr>
              <a:t> Trusted Execution Technology (Intel</a:t>
            </a:r>
            <a:r>
              <a:rPr lang="en-US" sz="600" baseline="30000" dirty="0">
                <a:solidFill>
                  <a:schemeClr val="accent1"/>
                </a:solidFill>
                <a:latin typeface="Verdana" pitchFamily="34" charset="0"/>
                <a:cs typeface="Arial" pitchFamily="34" charset="0"/>
              </a:rPr>
              <a:t>®</a:t>
            </a:r>
            <a:r>
              <a:rPr lang="en-US" sz="600" dirty="0">
                <a:solidFill>
                  <a:schemeClr val="accent1"/>
                </a:solidFill>
                <a:latin typeface="Verdana" pitchFamily="34" charset="0"/>
                <a:cs typeface="Arial" pitchFamily="34" charset="0"/>
              </a:rPr>
              <a:t> TXT) requires a computer system with Intel</a:t>
            </a:r>
            <a:r>
              <a:rPr lang="en-US" sz="600" baseline="30000" dirty="0">
                <a:solidFill>
                  <a:schemeClr val="accent1"/>
                </a:solidFill>
                <a:latin typeface="Verdana" pitchFamily="34" charset="0"/>
                <a:cs typeface="Arial" pitchFamily="34" charset="0"/>
              </a:rPr>
              <a:t>®</a:t>
            </a:r>
            <a:r>
              <a:rPr lang="en-US" sz="600" dirty="0">
                <a:solidFill>
                  <a:schemeClr val="accent1"/>
                </a:solidFill>
                <a:latin typeface="Verdana" pitchFamily="34" charset="0"/>
                <a:cs typeface="Arial" pitchFamily="34" charset="0"/>
              </a:rPr>
              <a:t> Virtualization Technology, an Intel TXT-enabled processor, chipset, BIOS, Authenticated Code Modules and an Intel TXT-compatible measured launched environment (MLE). The MLE could consist of a virtual machine monitor, an OS or an application.  In addition, Intel TXT requires the system to contain a TPM v1.2, as defined by the Trusted Computing Group and specific software for some uses. For more information, see </a:t>
            </a:r>
            <a:r>
              <a:rPr lang="en-US" sz="600" dirty="0">
                <a:solidFill>
                  <a:schemeClr val="accent1"/>
                </a:solidFill>
                <a:latin typeface="Verdana" pitchFamily="34" charset="0"/>
                <a:cs typeface="Arial" pitchFamily="34" charset="0"/>
                <a:hlinkClick r:id="rId3"/>
              </a:rPr>
              <a:t>here</a:t>
            </a:r>
            <a:endParaRPr lang="en-US" sz="600" dirty="0">
              <a:solidFill>
                <a:schemeClr val="accent1"/>
              </a:solidFill>
              <a:latin typeface="Verdana" pitchFamily="34" charset="0"/>
              <a:cs typeface="Arial" pitchFamily="34" charset="0"/>
            </a:endParaRPr>
          </a:p>
        </p:txBody>
      </p:sp>
      <p:sp>
        <p:nvSpPr>
          <p:cNvPr id="14" name="AutoShape 23"/>
          <p:cNvSpPr>
            <a:spLocks noChangeArrowheads="1"/>
          </p:cNvSpPr>
          <p:nvPr/>
        </p:nvSpPr>
        <p:spPr bwMode="auto">
          <a:xfrm>
            <a:off x="4835992" y="3920023"/>
            <a:ext cx="3905866" cy="377469"/>
          </a:xfrm>
          <a:prstGeom prst="roundRect">
            <a:avLst>
              <a:gd name="adj" fmla="val 16667"/>
            </a:avLst>
          </a:prstGeom>
          <a:solidFill>
            <a:schemeClr val="accent4"/>
          </a:solidFill>
          <a:ln w="19050" algn="ctr">
            <a:solidFill>
              <a:srgbClr val="292929">
                <a:alpha val="70000"/>
              </a:srgbClr>
            </a:solidFill>
            <a:round/>
            <a:headEnd/>
            <a:tailEnd/>
          </a:ln>
          <a:effectLst/>
        </p:spPr>
        <p:txBody>
          <a:bodyPr wrap="none" anchor="ctr"/>
          <a:lstStyle/>
          <a:p>
            <a:r>
              <a:rPr lang="en-US" sz="1400" b="1" dirty="0" smtClean="0">
                <a:solidFill>
                  <a:schemeClr val="accent1"/>
                </a:solidFill>
              </a:rPr>
              <a:t>TCP is enabled in OpenStack (Folsom release)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546" y="1272305"/>
            <a:ext cx="3352496" cy="2474150"/>
          </a:xfrm>
          <a:prstGeom prst="rect">
            <a:avLst/>
          </a:prstGeom>
        </p:spPr>
      </p:pic>
      <p:sp>
        <p:nvSpPr>
          <p:cNvPr id="15" name="Slide Number Placeholder 3"/>
          <p:cNvSpPr txBox="1">
            <a:spLocks/>
          </p:cNvSpPr>
          <p:nvPr/>
        </p:nvSpPr>
        <p:spPr>
          <a:xfrm>
            <a:off x="6847840" y="4835642"/>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A174EDC-730F-0E4F-8F7E-AD594D963D71}" type="slidenum">
              <a:rPr lang="en-US" sz="1100" smtClean="0">
                <a:solidFill>
                  <a:schemeClr val="bg1"/>
                </a:solidFill>
                <a:latin typeface="Verdana" pitchFamily="34" charset="0"/>
                <a:ea typeface="Verdana" pitchFamily="34" charset="0"/>
                <a:cs typeface="Verdana" pitchFamily="34" charset="0"/>
              </a:rPr>
              <a:pPr algn="r"/>
              <a:t>11</a:t>
            </a:fld>
            <a:endParaRPr lang="en-US" sz="11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76982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5" end="5"/>
                                            </p:txEl>
                                          </p:spTgt>
                                        </p:tgtEl>
                                        <p:attrNameLst>
                                          <p:attrName>style.visibility</p:attrName>
                                        </p:attrNameLst>
                                      </p:cBhvr>
                                      <p:to>
                                        <p:strVal val="visible"/>
                                      </p:to>
                                    </p:set>
                                    <p:animEffect transition="in" filter="fade">
                                      <p:cBhvr>
                                        <p:cTn id="7" dur="500"/>
                                        <p:tgtEl>
                                          <p:spTgt spid="20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6" end="6"/>
                                            </p:txEl>
                                          </p:spTgt>
                                        </p:tgtEl>
                                        <p:attrNameLst>
                                          <p:attrName>style.visibility</p:attrName>
                                        </p:attrNameLst>
                                      </p:cBhvr>
                                      <p:to>
                                        <p:strVal val="visible"/>
                                      </p:to>
                                    </p:set>
                                    <p:animEffect transition="in" filter="fade">
                                      <p:cBhvr>
                                        <p:cTn id="12" dur="500"/>
                                        <p:tgtEl>
                                          <p:spTgt spid="20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7" end="7"/>
                                            </p:txEl>
                                          </p:spTgt>
                                        </p:tgtEl>
                                        <p:attrNameLst>
                                          <p:attrName>style.visibility</p:attrName>
                                        </p:attrNameLst>
                                      </p:cBhvr>
                                      <p:to>
                                        <p:strVal val="visible"/>
                                      </p:to>
                                    </p:set>
                                    <p:animEffect transition="in" filter="fade">
                                      <p:cBhvr>
                                        <p:cTn id="17" dur="500"/>
                                        <p:tgtEl>
                                          <p:spTgt spid="20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xEl>
                                              <p:pRg st="8" end="8"/>
                                            </p:txEl>
                                          </p:spTgt>
                                        </p:tgtEl>
                                        <p:attrNameLst>
                                          <p:attrName>style.visibility</p:attrName>
                                        </p:attrNameLst>
                                      </p:cBhvr>
                                      <p:to>
                                        <p:strVal val="visible"/>
                                      </p:to>
                                    </p:set>
                                    <p:animEffect transition="in" filter="fade">
                                      <p:cBhvr>
                                        <p:cTn id="22" dur="500"/>
                                        <p:tgtEl>
                                          <p:spTgt spid="20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xEl>
                                              <p:pRg st="10" end="10"/>
                                            </p:txEl>
                                          </p:spTgt>
                                        </p:tgtEl>
                                        <p:attrNameLst>
                                          <p:attrName>style.visibility</p:attrName>
                                        </p:attrNameLst>
                                      </p:cBhvr>
                                      <p:to>
                                        <p:strVal val="visible"/>
                                      </p:to>
                                    </p:set>
                                    <p:animEffect transition="in" filter="fade">
                                      <p:cBhvr>
                                        <p:cTn id="27" dur="500"/>
                                        <p:tgtEl>
                                          <p:spTgt spid="20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xEl>
                                              <p:pRg st="9" end="9"/>
                                            </p:txEl>
                                          </p:spTgt>
                                        </p:tgtEl>
                                        <p:attrNameLst>
                                          <p:attrName>style.visibility</p:attrName>
                                        </p:attrNameLst>
                                      </p:cBhvr>
                                      <p:to>
                                        <p:strVal val="visible"/>
                                      </p:to>
                                    </p:set>
                                    <p:animEffect transition="in" filter="fade">
                                      <p:cBhvr>
                                        <p:cTn id="32" dur="500"/>
                                        <p:tgtEl>
                                          <p:spTgt spid="20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
                                            <p:txEl>
                                              <p:pRg st="11" end="11"/>
                                            </p:txEl>
                                          </p:spTgt>
                                        </p:tgtEl>
                                        <p:attrNameLst>
                                          <p:attrName>style.visibility</p:attrName>
                                        </p:attrNameLst>
                                      </p:cBhvr>
                                      <p:to>
                                        <p:strVal val="visible"/>
                                      </p:to>
                                    </p:set>
                                    <p:animEffect transition="in" filter="fade">
                                      <p:cBhvr>
                                        <p:cTn id="37" dur="500"/>
                                        <p:tgtEl>
                                          <p:spTgt spid="204">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362" y="1445136"/>
            <a:ext cx="4721513" cy="2908022"/>
          </a:xfrm>
          <a:prstGeom prst="rect">
            <a:avLst/>
          </a:prstGeom>
          <a:solidFill>
            <a:srgbClr val="000000">
              <a:alpha val="0"/>
            </a:srgbClr>
          </a:solidFill>
          <a:ln>
            <a:noFill/>
          </a:ln>
          <a:effectLst/>
          <a:extLst/>
        </p:spPr>
      </p:pic>
      <p:sp>
        <p:nvSpPr>
          <p:cNvPr id="3" name="Title 2"/>
          <p:cNvSpPr>
            <a:spLocks noGrp="1"/>
          </p:cNvSpPr>
          <p:nvPr>
            <p:ph type="title"/>
          </p:nvPr>
        </p:nvSpPr>
        <p:spPr>
          <a:xfrm>
            <a:off x="272143" y="140663"/>
            <a:ext cx="8712472" cy="584596"/>
          </a:xfrm>
        </p:spPr>
        <p:txBody>
          <a:bodyPr>
            <a:noAutofit/>
          </a:bodyPr>
          <a:lstStyle/>
          <a:p>
            <a:r>
              <a:rPr lang="en-US" sz="2800" dirty="0"/>
              <a:t>Trusted Compute Pools with Geo-Tagging</a:t>
            </a:r>
          </a:p>
        </p:txBody>
      </p:sp>
      <p:sp>
        <p:nvSpPr>
          <p:cNvPr id="4" name="Content Placeholder 3"/>
          <p:cNvSpPr>
            <a:spLocks noGrp="1"/>
          </p:cNvSpPr>
          <p:nvPr>
            <p:ph idx="1"/>
          </p:nvPr>
        </p:nvSpPr>
        <p:spPr>
          <a:xfrm>
            <a:off x="272143" y="1545139"/>
            <a:ext cx="4223442" cy="1682603"/>
          </a:xfrm>
        </p:spPr>
        <p:txBody>
          <a:bodyPr>
            <a:normAutofit fontScale="77500" lnSpcReduction="20000"/>
          </a:bodyPr>
          <a:lstStyle/>
          <a:p>
            <a:endParaRPr lang="en-US" sz="2000" dirty="0" smtClean="0"/>
          </a:p>
          <a:p>
            <a:r>
              <a:rPr lang="en-US" sz="2000" dirty="0" smtClean="0"/>
              <a:t>OpenStack</a:t>
            </a:r>
            <a:r>
              <a:rPr lang="en-US" sz="1600" baseline="40000" dirty="0" smtClean="0"/>
              <a:t>*</a:t>
            </a:r>
            <a:r>
              <a:rPr lang="en-US" sz="2000" dirty="0" smtClean="0"/>
              <a:t> Enhancements </a:t>
            </a:r>
          </a:p>
          <a:p>
            <a:pPr lvl="1"/>
            <a:r>
              <a:rPr lang="en-US" sz="1200" dirty="0" smtClean="0"/>
              <a:t>Secure mechanism for Provisioning geo certificates</a:t>
            </a:r>
          </a:p>
          <a:p>
            <a:pPr lvl="1"/>
            <a:r>
              <a:rPr lang="en-US" sz="1200" dirty="0" smtClean="0"/>
              <a:t>Dashboard </a:t>
            </a:r>
            <a:r>
              <a:rPr lang="en-US" sz="1200" dirty="0"/>
              <a:t>– display </a:t>
            </a:r>
            <a:r>
              <a:rPr lang="en-US" sz="1200" dirty="0" smtClean="0"/>
              <a:t>VM/storage geo</a:t>
            </a:r>
          </a:p>
          <a:p>
            <a:pPr lvl="1"/>
            <a:r>
              <a:rPr lang="en-US" sz="1200" dirty="0" smtClean="0"/>
              <a:t>Nova flavor extra spec – geo</a:t>
            </a:r>
          </a:p>
          <a:p>
            <a:pPr lvl="1"/>
            <a:r>
              <a:rPr lang="en-US" sz="1200" dirty="0" smtClean="0"/>
              <a:t>Enhanced TCP scheduler filter </a:t>
            </a:r>
          </a:p>
          <a:p>
            <a:pPr lvl="1"/>
            <a:r>
              <a:rPr lang="en-US" sz="1200" dirty="0" smtClean="0"/>
              <a:t>Geo Attestation Service (OAT +)</a:t>
            </a:r>
          </a:p>
          <a:p>
            <a:pPr lvl="1"/>
            <a:r>
              <a:rPr lang="en-US" sz="1200" dirty="0" smtClean="0"/>
              <a:t>Geo-tagged Storage</a:t>
            </a:r>
          </a:p>
          <a:p>
            <a:pPr lvl="2"/>
            <a:r>
              <a:rPr lang="en-US" sz="1200" dirty="0" smtClean="0"/>
              <a:t>Volumes</a:t>
            </a:r>
          </a:p>
          <a:p>
            <a:pPr lvl="2"/>
            <a:r>
              <a:rPr lang="en-US" sz="1200" smtClean="0"/>
              <a:t>Objects</a:t>
            </a:r>
          </a:p>
          <a:p>
            <a:pPr lvl="2"/>
            <a:endParaRPr lang="en-US" sz="1200" dirty="0" smtClean="0"/>
          </a:p>
        </p:txBody>
      </p:sp>
      <p:sp>
        <p:nvSpPr>
          <p:cNvPr id="9" name="Slide Number Placeholder 3"/>
          <p:cNvSpPr>
            <a:spLocks noGrp="1"/>
          </p:cNvSpPr>
          <p:nvPr>
            <p:ph type="sldNum" sz="quarter" idx="4"/>
          </p:nvPr>
        </p:nvSpPr>
        <p:spPr/>
        <p:txBody>
          <a:bodyPr/>
          <a:lstStyle/>
          <a:p>
            <a:fld id="{6A174EDC-730F-0E4F-8F7E-AD594D963D71}" type="slidenum">
              <a:rPr lang="en-US"/>
              <a:pPr/>
              <a:t>12</a:t>
            </a:fld>
            <a:endParaRPr lang="en-US" dirty="0"/>
          </a:p>
        </p:txBody>
      </p:sp>
      <p:sp>
        <p:nvSpPr>
          <p:cNvPr id="6" name="AutoShape 23"/>
          <p:cNvSpPr>
            <a:spLocks noChangeArrowheads="1"/>
          </p:cNvSpPr>
          <p:nvPr/>
        </p:nvSpPr>
        <p:spPr bwMode="auto">
          <a:xfrm>
            <a:off x="1935023" y="4403598"/>
            <a:ext cx="4903595" cy="370332"/>
          </a:xfrm>
          <a:prstGeom prst="roundRect">
            <a:avLst>
              <a:gd name="adj" fmla="val 16667"/>
            </a:avLst>
          </a:prstGeom>
          <a:solidFill>
            <a:schemeClr val="accent4"/>
          </a:solidFill>
          <a:ln w="19050" algn="ctr">
            <a:solidFill>
              <a:srgbClr val="292929">
                <a:alpha val="70000"/>
              </a:srgbClr>
            </a:solidFill>
            <a:round/>
            <a:headEnd/>
            <a:tailEnd/>
          </a:ln>
          <a:effectLst/>
        </p:spPr>
        <p:txBody>
          <a:bodyPr wrap="none" anchor="ctr"/>
          <a:lstStyle/>
          <a:p>
            <a:pPr algn="ctr"/>
            <a:r>
              <a:rPr lang="en-US" b="1" dirty="0" smtClean="0">
                <a:solidFill>
                  <a:schemeClr val="accent1"/>
                </a:solidFill>
              </a:rPr>
              <a:t>Work in progress - Provide feedback, use cases</a:t>
            </a:r>
            <a:endParaRPr lang="en-US" b="1" dirty="0">
              <a:solidFill>
                <a:schemeClr val="accent1"/>
              </a:solidFill>
            </a:endParaRPr>
          </a:p>
        </p:txBody>
      </p:sp>
      <p:sp>
        <p:nvSpPr>
          <p:cNvPr id="2" name="Rectangle 1"/>
          <p:cNvSpPr/>
          <p:nvPr/>
        </p:nvSpPr>
        <p:spPr>
          <a:xfrm>
            <a:off x="348557" y="725258"/>
            <a:ext cx="7574111" cy="769441"/>
          </a:xfrm>
          <a:prstGeom prst="rect">
            <a:avLst/>
          </a:prstGeom>
        </p:spPr>
        <p:txBody>
          <a:bodyPr wrap="square">
            <a:spAutoFit/>
          </a:bodyPr>
          <a:lstStyle/>
          <a:p>
            <a:r>
              <a:rPr lang="en-US" sz="2200" i="1" dirty="0">
                <a:solidFill>
                  <a:schemeClr val="accent1"/>
                </a:solidFill>
              </a:rPr>
              <a:t>Use </a:t>
            </a:r>
            <a:r>
              <a:rPr lang="en-US" sz="2200" i="1" dirty="0" smtClean="0">
                <a:solidFill>
                  <a:schemeClr val="accent1"/>
                </a:solidFill>
              </a:rPr>
              <a:t>geo-location descriptor stored in TPM on Trusted Servers to control workload placement &amp; migration</a:t>
            </a:r>
            <a:endParaRPr lang="en-US" sz="2200" i="1" dirty="0">
              <a:solidFill>
                <a:schemeClr val="accent1"/>
              </a:solidFill>
            </a:endParaRPr>
          </a:p>
        </p:txBody>
      </p:sp>
    </p:spTree>
    <p:extLst>
      <p:ext uri="{BB962C8B-B14F-4D97-AF65-F5344CB8AC3E}">
        <p14:creationId xmlns:p14="http://schemas.microsoft.com/office/powerpoint/2010/main" val="544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41172" y="997668"/>
            <a:ext cx="6264354" cy="3529796"/>
            <a:chOff x="1314450" y="571500"/>
            <a:chExt cx="6518426" cy="4270313"/>
          </a:xfrm>
        </p:grpSpPr>
        <p:sp>
          <p:nvSpPr>
            <p:cNvPr id="75" name="Rectangle 74"/>
            <p:cNvSpPr/>
            <p:nvPr/>
          </p:nvSpPr>
          <p:spPr bwMode="auto">
            <a:xfrm>
              <a:off x="4596344" y="571500"/>
              <a:ext cx="3236532" cy="4114061"/>
            </a:xfrm>
            <a:prstGeom prst="rect">
              <a:avLst/>
            </a:prstGeom>
            <a:gradFill flip="none" rotWithShape="1">
              <a:gsLst>
                <a:gs pos="0">
                  <a:srgbClr val="DDEBCF"/>
                </a:gs>
                <a:gs pos="50000">
                  <a:srgbClr val="9CB86E"/>
                </a:gs>
                <a:gs pos="100000">
                  <a:srgbClr val="156B13"/>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b="1" dirty="0">
                <a:latin typeface="Neo Sans Intel" pitchFamily="34" charset="0"/>
                <a:cs typeface="Arial" pitchFamily="34" charset="0"/>
              </a:endParaRPr>
            </a:p>
            <a:p>
              <a:pPr algn="ctr" eaLnBrk="0" hangingPunct="0"/>
              <a:endParaRPr lang="en-US" b="1" dirty="0">
                <a:latin typeface="Neo Sans Intel" pitchFamily="34" charset="0"/>
                <a:cs typeface="Arial" pitchFamily="34" charset="0"/>
              </a:endParaRPr>
            </a:p>
          </p:txBody>
        </p:sp>
        <p:sp>
          <p:nvSpPr>
            <p:cNvPr id="4" name="Rectangle 3"/>
            <p:cNvSpPr/>
            <p:nvPr/>
          </p:nvSpPr>
          <p:spPr bwMode="auto">
            <a:xfrm>
              <a:off x="4546147" y="3496351"/>
              <a:ext cx="111578" cy="453866"/>
            </a:xfrm>
            <a:prstGeom prst="rect">
              <a:avLst/>
            </a:prstGeom>
            <a:gradFill>
              <a:gsLst>
                <a:gs pos="0">
                  <a:srgbClr val="FFF200">
                    <a:alpha val="50000"/>
                  </a:srgbClr>
                </a:gs>
                <a:gs pos="9000">
                  <a:srgbClr val="FF7A00"/>
                </a:gs>
                <a:gs pos="46000">
                  <a:srgbClr val="FF0300"/>
                </a:gs>
                <a:gs pos="100000">
                  <a:srgbClr val="4D0808"/>
                </a:gs>
              </a:gsLst>
              <a:lin ang="16200000" scaled="0"/>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sz="1500" b="1">
                <a:latin typeface="Neo Sans Intel" pitchFamily="34" charset="0"/>
                <a:cs typeface="Arial" pitchFamily="34" charset="0"/>
              </a:endParaRPr>
            </a:p>
          </p:txBody>
        </p:sp>
        <p:sp>
          <p:nvSpPr>
            <p:cNvPr id="73" name="Rectangle 72"/>
            <p:cNvSpPr/>
            <p:nvPr/>
          </p:nvSpPr>
          <p:spPr bwMode="auto">
            <a:xfrm>
              <a:off x="1314450" y="586843"/>
              <a:ext cx="2000250" cy="4114061"/>
            </a:xfrm>
            <a:prstGeom prst="rect">
              <a:avLst/>
            </a:prstGeom>
            <a:gradFill flip="none" rotWithShape="1">
              <a:gsLst>
                <a:gs pos="5000">
                  <a:schemeClr val="accent2">
                    <a:lumMod val="40000"/>
                    <a:lumOff val="60000"/>
                    <a:alpha val="22000"/>
                  </a:schemeClr>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sz="1500" b="1" dirty="0">
                <a:latin typeface="Neo Sans Intel" pitchFamily="34" charset="0"/>
                <a:cs typeface="Arial" pitchFamily="34" charset="0"/>
              </a:endParaRPr>
            </a:p>
            <a:p>
              <a:pPr algn="ctr" eaLnBrk="0" hangingPunct="0"/>
              <a:endParaRPr lang="en-US" sz="1500" b="1" dirty="0">
                <a:latin typeface="Neo Sans Intel" pitchFamily="34" charset="0"/>
                <a:cs typeface="Arial" pitchFamily="34" charset="0"/>
              </a:endParaRPr>
            </a:p>
          </p:txBody>
        </p:sp>
        <p:sp>
          <p:nvSpPr>
            <p:cNvPr id="3" name="Rounded Rectangle 2"/>
            <p:cNvSpPr/>
            <p:nvPr/>
          </p:nvSpPr>
          <p:spPr bwMode="auto">
            <a:xfrm>
              <a:off x="4755174" y="2518620"/>
              <a:ext cx="1269124" cy="521737"/>
            </a:xfrm>
            <a:prstGeom prst="roundRect">
              <a:avLst/>
            </a:prstGeom>
            <a:gradFill flip="none" rotWithShape="1">
              <a:gsLst>
                <a:gs pos="0">
                  <a:srgbClr val="DDEBCF"/>
                </a:gs>
                <a:gs pos="50000">
                  <a:srgbClr val="9CB86E"/>
                </a:gs>
                <a:gs pos="100000">
                  <a:srgbClr val="156B13"/>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1200" b="1" dirty="0" smtClean="0">
                  <a:latin typeface="Neo Sans Intel" pitchFamily="34" charset="0"/>
                  <a:cs typeface="Arial" pitchFamily="34" charset="0"/>
                </a:rPr>
                <a:t>Cloud Service</a:t>
              </a:r>
            </a:p>
            <a:p>
              <a:pPr algn="ctr" eaLnBrk="0" hangingPunct="0"/>
              <a:r>
                <a:rPr lang="en-US" sz="1200" b="1" dirty="0" smtClean="0">
                  <a:latin typeface="Neo Sans Intel" pitchFamily="34" charset="0"/>
                  <a:cs typeface="Arial" pitchFamily="34" charset="0"/>
                </a:rPr>
                <a:t>Provider  Portal</a:t>
              </a:r>
            </a:p>
          </p:txBody>
        </p:sp>
        <p:sp>
          <p:nvSpPr>
            <p:cNvPr id="5" name="Rectangle 4"/>
            <p:cNvSpPr/>
            <p:nvPr/>
          </p:nvSpPr>
          <p:spPr bwMode="auto">
            <a:xfrm>
              <a:off x="1908127" y="3224687"/>
              <a:ext cx="1223012" cy="1329639"/>
            </a:xfrm>
            <a:prstGeom prst="rect">
              <a:avLst/>
            </a:prstGeom>
            <a:solidFill>
              <a:srgbClr val="FFC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b="1" dirty="0" smtClean="0">
                <a:latin typeface="Neo Sans Intel" pitchFamily="34" charset="0"/>
                <a:cs typeface="Arial" pitchFamily="34" charset="0"/>
              </a:endParaRPr>
            </a:p>
            <a:p>
              <a:pPr algn="ctr" eaLnBrk="0" hangingPunct="0"/>
              <a:endParaRPr lang="en-US" b="1" dirty="0" smtClean="0">
                <a:latin typeface="Neo Sans Intel" pitchFamily="34" charset="0"/>
                <a:cs typeface="Arial" pitchFamily="34" charset="0"/>
              </a:endParaRPr>
            </a:p>
            <a:p>
              <a:pPr algn="ctr" eaLnBrk="0" hangingPunct="0"/>
              <a:endParaRPr lang="en-US" b="1" dirty="0" smtClean="0">
                <a:latin typeface="Neo Sans Intel" pitchFamily="34" charset="0"/>
                <a:cs typeface="Arial" pitchFamily="34" charset="0"/>
              </a:endParaRPr>
            </a:p>
            <a:p>
              <a:pPr algn="ctr" eaLnBrk="0" hangingPunct="0"/>
              <a:endParaRPr lang="en-US" b="1" dirty="0" smtClean="0">
                <a:latin typeface="Neo Sans Intel" pitchFamily="34" charset="0"/>
                <a:cs typeface="Arial" pitchFamily="34" charset="0"/>
              </a:endParaRPr>
            </a:p>
          </p:txBody>
        </p:sp>
        <p:sp>
          <p:nvSpPr>
            <p:cNvPr id="6" name="Rectangle 5"/>
            <p:cNvSpPr/>
            <p:nvPr/>
          </p:nvSpPr>
          <p:spPr bwMode="auto">
            <a:xfrm>
              <a:off x="5625490" y="4194955"/>
              <a:ext cx="827690" cy="306479"/>
            </a:xfrm>
            <a:prstGeom prst="rect">
              <a:avLst/>
            </a:prstGeom>
            <a:solidFill>
              <a:srgbClr val="C00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Trust Attestation</a:t>
              </a:r>
            </a:p>
            <a:p>
              <a:pPr algn="ctr" eaLnBrk="0" hangingPunct="0"/>
              <a:r>
                <a:rPr lang="en-US" sz="825" b="1" dirty="0" smtClean="0">
                  <a:latin typeface="Neo Sans Intel" pitchFamily="34" charset="0"/>
                  <a:cs typeface="Arial" pitchFamily="34" charset="0"/>
                </a:rPr>
                <a:t>OAT/MTW</a:t>
              </a:r>
              <a:endParaRPr lang="en-US" sz="825" b="1" dirty="0">
                <a:latin typeface="Neo Sans Intel" pitchFamily="34" charset="0"/>
                <a:cs typeface="Arial" pitchFamily="34" charset="0"/>
              </a:endParaRPr>
            </a:p>
          </p:txBody>
        </p:sp>
        <p:sp>
          <p:nvSpPr>
            <p:cNvPr id="7" name="Rectangle 6"/>
            <p:cNvSpPr/>
            <p:nvPr/>
          </p:nvSpPr>
          <p:spPr bwMode="auto">
            <a:xfrm>
              <a:off x="2092348" y="3283051"/>
              <a:ext cx="827690" cy="306479"/>
            </a:xfrm>
            <a:prstGeom prst="rect">
              <a:avLst/>
            </a:prstGeom>
            <a:solidFill>
              <a:srgbClr val="FFC000"/>
            </a:soli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1050" b="1" dirty="0">
                  <a:latin typeface="Neo Sans Intel" pitchFamily="34" charset="0"/>
                  <a:cs typeface="Arial" pitchFamily="34" charset="0"/>
                </a:rPr>
                <a:t>Key Mgt</a:t>
              </a:r>
            </a:p>
            <a:p>
              <a:pPr algn="ctr" eaLnBrk="0" hangingPunct="0"/>
              <a:r>
                <a:rPr lang="en-US" sz="1050" b="1" dirty="0">
                  <a:latin typeface="Neo Sans Intel" pitchFamily="34" charset="0"/>
                  <a:cs typeface="Arial" pitchFamily="34" charset="0"/>
                </a:rPr>
                <a:t>Service</a:t>
              </a:r>
            </a:p>
          </p:txBody>
        </p:sp>
        <p:sp>
          <p:nvSpPr>
            <p:cNvPr id="9" name="Flowchart: Magnetic Disk 8"/>
            <p:cNvSpPr/>
            <p:nvPr/>
          </p:nvSpPr>
          <p:spPr bwMode="auto">
            <a:xfrm>
              <a:off x="2212953" y="3714750"/>
              <a:ext cx="331076" cy="203996"/>
            </a:xfrm>
            <a:prstGeom prst="flowChartMagneticDisk">
              <a:avLst/>
            </a:prstGeom>
            <a:solidFill>
              <a:srgbClr val="FFC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sz="1500" b="1">
                <a:latin typeface="Neo Sans Intel" pitchFamily="34" charset="0"/>
                <a:cs typeface="Arial" pitchFamily="34" charset="0"/>
              </a:endParaRPr>
            </a:p>
          </p:txBody>
        </p:sp>
        <p:sp>
          <p:nvSpPr>
            <p:cNvPr id="11" name="TextBox 10"/>
            <p:cNvSpPr txBox="1"/>
            <p:nvPr/>
          </p:nvSpPr>
          <p:spPr>
            <a:xfrm>
              <a:off x="2181421" y="3950216"/>
              <a:ext cx="447479" cy="200055"/>
            </a:xfrm>
            <a:prstGeom prst="rect">
              <a:avLst/>
            </a:prstGeom>
            <a:solidFill>
              <a:srgbClr val="FFC000"/>
            </a:solidFill>
          </p:spPr>
          <p:txBody>
            <a:bodyPr wrap="square" rtlCol="0">
              <a:spAutoFit/>
            </a:bodyPr>
            <a:lstStyle/>
            <a:p>
              <a:r>
                <a:rPr lang="en-US" sz="700" b="1" dirty="0">
                  <a:latin typeface="+mn-lt"/>
                </a:rPr>
                <a:t>Keys</a:t>
              </a:r>
            </a:p>
          </p:txBody>
        </p:sp>
        <p:grpSp>
          <p:nvGrpSpPr>
            <p:cNvPr id="17" name="Group 16"/>
            <p:cNvGrpSpPr/>
            <p:nvPr/>
          </p:nvGrpSpPr>
          <p:grpSpPr>
            <a:xfrm>
              <a:off x="4847803" y="1175302"/>
              <a:ext cx="841176" cy="1139507"/>
              <a:chOff x="10194132" y="2230634"/>
              <a:chExt cx="1121568" cy="1519343"/>
            </a:xfrm>
          </p:grpSpPr>
          <p:sp>
            <p:nvSpPr>
              <p:cNvPr id="52" name="Rounded Rectangle 51"/>
              <p:cNvSpPr/>
              <p:nvPr/>
            </p:nvSpPr>
            <p:spPr bwMode="auto">
              <a:xfrm>
                <a:off x="10194132" y="2230634"/>
                <a:ext cx="1121568" cy="1519343"/>
              </a:xfrm>
              <a:prstGeom prst="roundRect">
                <a:avLst/>
              </a:prstGeom>
              <a:gradFill flip="none" rotWithShape="1">
                <a:gsLst>
                  <a:gs pos="0">
                    <a:srgbClr val="DDEBCF"/>
                  </a:gs>
                  <a:gs pos="50000">
                    <a:srgbClr val="9CB86E"/>
                  </a:gs>
                  <a:gs pos="100000">
                    <a:srgbClr val="156B13"/>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900" b="1" dirty="0" smtClean="0">
                    <a:latin typeface="Neo Sans Intel" pitchFamily="34" charset="0"/>
                    <a:cs typeface="Arial" pitchFamily="34" charset="0"/>
                  </a:rPr>
                  <a:t>CSP-Image </a:t>
                </a:r>
              </a:p>
              <a:p>
                <a:pPr algn="ctr" eaLnBrk="0" hangingPunct="0"/>
                <a:r>
                  <a:rPr lang="en-US" sz="900" b="1" dirty="0" smtClean="0">
                    <a:latin typeface="Neo Sans Intel" pitchFamily="34" charset="0"/>
                    <a:cs typeface="Arial" pitchFamily="34" charset="0"/>
                  </a:rPr>
                  <a:t>Server</a:t>
                </a:r>
                <a:endParaRPr lang="en-US" sz="900" b="1" dirty="0">
                  <a:latin typeface="Neo Sans Intel" pitchFamily="34" charset="0"/>
                  <a:cs typeface="Arial" pitchFamily="34" charset="0"/>
                </a:endParaRPr>
              </a:p>
              <a:p>
                <a:pPr algn="ctr" eaLnBrk="0" hangingPunct="0"/>
                <a:r>
                  <a:rPr lang="en-US" sz="900" b="1" dirty="0" smtClean="0">
                    <a:latin typeface="Neo Sans Intel" pitchFamily="34" charset="0"/>
                    <a:cs typeface="Arial" pitchFamily="34" charset="0"/>
                  </a:rPr>
                  <a:t>(Glance)</a:t>
                </a:r>
                <a:endParaRPr lang="en-US" sz="900" b="1" dirty="0">
                  <a:latin typeface="Neo Sans Intel" pitchFamily="34" charset="0"/>
                  <a:cs typeface="Arial" pitchFamily="34" charset="0"/>
                </a:endParaRPr>
              </a:p>
              <a:p>
                <a:pPr algn="ctr" eaLnBrk="0" hangingPunct="0"/>
                <a:endParaRPr lang="en-US" sz="900" b="1" dirty="0">
                  <a:latin typeface="Neo Sans Intel" pitchFamily="34" charset="0"/>
                  <a:cs typeface="Arial" pitchFamily="34" charset="0"/>
                </a:endParaRPr>
              </a:p>
              <a:p>
                <a:pPr algn="ctr" eaLnBrk="0" hangingPunct="0"/>
                <a:endParaRPr lang="en-US" sz="900" b="1" dirty="0">
                  <a:latin typeface="Neo Sans Intel" pitchFamily="34" charset="0"/>
                  <a:cs typeface="Arial" pitchFamily="34" charset="0"/>
                </a:endParaRPr>
              </a:p>
              <a:p>
                <a:pPr algn="ctr" eaLnBrk="0" hangingPunct="0"/>
                <a:endParaRPr lang="en-US" sz="900" b="1" dirty="0">
                  <a:latin typeface="Neo Sans Intel" pitchFamily="34" charset="0"/>
                  <a:cs typeface="Arial" pitchFamily="34" charset="0"/>
                </a:endParaRPr>
              </a:p>
              <a:p>
                <a:pPr algn="ctr" eaLnBrk="0" hangingPunct="0"/>
                <a:endParaRPr lang="en-US" sz="900" b="1" dirty="0">
                  <a:latin typeface="Neo Sans Intel" pitchFamily="34" charset="0"/>
                  <a:cs typeface="Arial" pitchFamily="34" charset="0"/>
                </a:endParaRPr>
              </a:p>
            </p:txBody>
          </p:sp>
          <p:sp>
            <p:nvSpPr>
              <p:cNvPr id="91" name="Flowchart: Magnetic Disk 90"/>
              <p:cNvSpPr/>
              <p:nvPr/>
            </p:nvSpPr>
            <p:spPr bwMode="auto">
              <a:xfrm>
                <a:off x="10308432" y="3069110"/>
                <a:ext cx="914400" cy="540659"/>
              </a:xfrm>
              <a:prstGeom prst="flowChartMagneticDisk">
                <a:avLst/>
              </a:prstGeom>
              <a:gradFill flip="none" rotWithShape="1">
                <a:gsLst>
                  <a:gs pos="0">
                    <a:srgbClr val="FFEFD1"/>
                  </a:gs>
                  <a:gs pos="64999">
                    <a:srgbClr val="F0EBD5"/>
                  </a:gs>
                  <a:gs pos="100000">
                    <a:srgbClr val="D1C39F"/>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sz="1500" b="1">
                  <a:latin typeface="Neo Sans Intel" pitchFamily="34" charset="0"/>
                  <a:cs typeface="Arial" pitchFamily="34" charset="0"/>
                </a:endParaRPr>
              </a:p>
            </p:txBody>
          </p:sp>
          <p:sp>
            <p:nvSpPr>
              <p:cNvPr id="95" name="Cloud 94"/>
              <p:cNvSpPr/>
              <p:nvPr/>
            </p:nvSpPr>
            <p:spPr bwMode="auto">
              <a:xfrm>
                <a:off x="10479882" y="3327586"/>
                <a:ext cx="285750" cy="201737"/>
              </a:xfrm>
              <a:prstGeom prst="cloud">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sz="1500" b="1">
                  <a:latin typeface="Neo Sans Intel" pitchFamily="34" charset="0"/>
                  <a:cs typeface="Arial" pitchFamily="34" charset="0"/>
                </a:endParaRPr>
              </a:p>
            </p:txBody>
          </p:sp>
        </p:grpSp>
        <p:grpSp>
          <p:nvGrpSpPr>
            <p:cNvPr id="19" name="Group 18"/>
            <p:cNvGrpSpPr/>
            <p:nvPr/>
          </p:nvGrpSpPr>
          <p:grpSpPr>
            <a:xfrm>
              <a:off x="6670092" y="2019938"/>
              <a:ext cx="991195" cy="1096843"/>
              <a:chOff x="9238188" y="-156264"/>
              <a:chExt cx="1321593" cy="1462457"/>
            </a:xfrm>
          </p:grpSpPr>
          <p:sp>
            <p:nvSpPr>
              <p:cNvPr id="45" name="Rounded Rectangle 44"/>
              <p:cNvSpPr/>
              <p:nvPr/>
            </p:nvSpPr>
            <p:spPr bwMode="auto">
              <a:xfrm>
                <a:off x="9238188" y="650543"/>
                <a:ext cx="1321593" cy="655650"/>
              </a:xfrm>
              <a:prstGeom prst="roundRect">
                <a:avLst/>
              </a:prstGeom>
              <a:gradFill flip="none" rotWithShape="1">
                <a:gsLst>
                  <a:gs pos="0">
                    <a:srgbClr val="DDEBCF"/>
                  </a:gs>
                  <a:gs pos="50000">
                    <a:srgbClr val="9CB86E"/>
                  </a:gs>
                  <a:gs pos="100000">
                    <a:srgbClr val="156B13"/>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1050" b="1" dirty="0">
                    <a:latin typeface="Neo Sans Intel" pitchFamily="34" charset="0"/>
                    <a:cs typeface="Arial" pitchFamily="34" charset="0"/>
                  </a:rPr>
                  <a:t>Host + VMM</a:t>
                </a:r>
              </a:p>
            </p:txBody>
          </p:sp>
          <p:sp>
            <p:nvSpPr>
              <p:cNvPr id="86" name="Rectangle 85"/>
              <p:cNvSpPr/>
              <p:nvPr/>
            </p:nvSpPr>
            <p:spPr bwMode="auto">
              <a:xfrm>
                <a:off x="9245330" y="7502"/>
                <a:ext cx="757237" cy="844780"/>
              </a:xfrm>
              <a:prstGeom prst="rect">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sz="825" b="1" dirty="0">
                  <a:latin typeface="Neo Sans Intel" pitchFamily="34" charset="0"/>
                  <a:cs typeface="Arial" pitchFamily="34" charset="0"/>
                </a:endParaRPr>
              </a:p>
            </p:txBody>
          </p:sp>
          <p:sp>
            <p:nvSpPr>
              <p:cNvPr id="87" name="Rectangle 86"/>
              <p:cNvSpPr/>
              <p:nvPr/>
            </p:nvSpPr>
            <p:spPr bwMode="auto">
              <a:xfrm>
                <a:off x="9290739" y="486631"/>
                <a:ext cx="476085" cy="353041"/>
              </a:xfrm>
              <a:prstGeom prst="rect">
                <a:avLst/>
              </a:prstGeom>
              <a:solidFill>
                <a:srgbClr val="C00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600" b="1" dirty="0" smtClean="0">
                    <a:latin typeface="Neo Sans Intel" pitchFamily="34" charset="0"/>
                    <a:cs typeface="Arial" pitchFamily="34" charset="0"/>
                  </a:rPr>
                  <a:t>OAT</a:t>
                </a:r>
                <a:endParaRPr lang="en-US" sz="600" b="1" dirty="0">
                  <a:latin typeface="Neo Sans Intel" pitchFamily="34" charset="0"/>
                  <a:cs typeface="Arial" pitchFamily="34" charset="0"/>
                </a:endParaRPr>
              </a:p>
            </p:txBody>
          </p:sp>
          <p:sp>
            <p:nvSpPr>
              <p:cNvPr id="89" name="Rounded Rectangle 88"/>
              <p:cNvSpPr/>
              <p:nvPr/>
            </p:nvSpPr>
            <p:spPr bwMode="auto">
              <a:xfrm>
                <a:off x="9331056" y="139894"/>
                <a:ext cx="650082" cy="296302"/>
              </a:xfrm>
              <a:prstGeom prst="roundRect">
                <a:avLst/>
              </a:prstGeom>
              <a:solidFill>
                <a:srgbClr val="FFC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600" b="1" dirty="0">
                    <a:latin typeface="Neo Sans Intel" pitchFamily="34" charset="0"/>
                    <a:cs typeface="Arial" pitchFamily="34" charset="0"/>
                  </a:rPr>
                  <a:t>MH: OVF </a:t>
                </a:r>
              </a:p>
              <a:p>
                <a:pPr algn="ctr" eaLnBrk="0" hangingPunct="0"/>
                <a:r>
                  <a:rPr lang="en-US" sz="600" b="1" dirty="0">
                    <a:latin typeface="Neo Sans Intel" pitchFamily="34" charset="0"/>
                    <a:cs typeface="Arial" pitchFamily="34" charset="0"/>
                  </a:rPr>
                  <a:t>Plug-in</a:t>
                </a:r>
                <a:endParaRPr lang="en-US" sz="750" b="1" dirty="0">
                  <a:latin typeface="Neo Sans Intel" pitchFamily="34" charset="0"/>
                  <a:cs typeface="Arial" pitchFamily="34" charset="0"/>
                </a:endParaRPr>
              </a:p>
            </p:txBody>
          </p:sp>
          <p:sp>
            <p:nvSpPr>
              <p:cNvPr id="90" name="TextBox 89"/>
              <p:cNvSpPr txBox="1"/>
              <p:nvPr/>
            </p:nvSpPr>
            <p:spPr>
              <a:xfrm>
                <a:off x="9346493" y="-156264"/>
                <a:ext cx="598883" cy="261611"/>
              </a:xfrm>
              <a:prstGeom prst="rect">
                <a:avLst/>
              </a:prstGeom>
              <a:noFill/>
            </p:spPr>
            <p:txBody>
              <a:bodyPr wrap="none" rtlCol="0">
                <a:spAutoFit/>
              </a:bodyPr>
              <a:lstStyle/>
              <a:p>
                <a:r>
                  <a:rPr lang="en-US" sz="675" dirty="0">
                    <a:latin typeface="+mn-lt"/>
                  </a:rPr>
                  <a:t>DOM0</a:t>
                </a:r>
              </a:p>
            </p:txBody>
          </p:sp>
          <p:cxnSp>
            <p:nvCxnSpPr>
              <p:cNvPr id="115" name="Shape 114"/>
              <p:cNvCxnSpPr>
                <a:endCxn id="87" idx="3"/>
              </p:cNvCxnSpPr>
              <p:nvPr/>
            </p:nvCxnSpPr>
            <p:spPr bwMode="auto">
              <a:xfrm rot="5400000">
                <a:off x="9706086" y="509544"/>
                <a:ext cx="214347" cy="92869"/>
              </a:xfrm>
              <a:prstGeom prst="bentConnector2">
                <a:avLst/>
              </a:prstGeom>
              <a:solidFill>
                <a:schemeClr val="bg1"/>
              </a:solidFill>
              <a:ln w="19050" cap="flat" cmpd="sng" algn="ctr">
                <a:solidFill>
                  <a:srgbClr val="FF0000"/>
                </a:solidFill>
                <a:prstDash val="solid"/>
                <a:round/>
                <a:headEnd type="none" w="sm" len="sm"/>
                <a:tailEnd type="arrow"/>
              </a:ln>
              <a:effectLst/>
            </p:spPr>
          </p:cxnSp>
          <p:sp>
            <p:nvSpPr>
              <p:cNvPr id="46" name="Rectangle 45"/>
              <p:cNvSpPr/>
              <p:nvPr/>
            </p:nvSpPr>
            <p:spPr bwMode="auto">
              <a:xfrm>
                <a:off x="9258221" y="1062860"/>
                <a:ext cx="1271753" cy="21333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900" b="1" dirty="0">
                    <a:latin typeface="Neo Sans Intel" pitchFamily="34" charset="0"/>
                    <a:cs typeface="Arial" pitchFamily="34" charset="0"/>
                  </a:rPr>
                  <a:t>TXT + TPM</a:t>
                </a:r>
              </a:p>
            </p:txBody>
          </p:sp>
        </p:grpSp>
        <p:sp>
          <p:nvSpPr>
            <p:cNvPr id="57" name="Oval 56"/>
            <p:cNvSpPr/>
            <p:nvPr/>
          </p:nvSpPr>
          <p:spPr bwMode="auto">
            <a:xfrm>
              <a:off x="2110135" y="2580531"/>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1</a:t>
              </a:r>
            </a:p>
          </p:txBody>
        </p:sp>
        <p:sp>
          <p:nvSpPr>
            <p:cNvPr id="58" name="Oval 57"/>
            <p:cNvSpPr/>
            <p:nvPr/>
          </p:nvSpPr>
          <p:spPr bwMode="auto">
            <a:xfrm>
              <a:off x="3887369" y="1333481"/>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2</a:t>
              </a:r>
            </a:p>
          </p:txBody>
        </p:sp>
        <p:sp>
          <p:nvSpPr>
            <p:cNvPr id="59" name="Oval 58"/>
            <p:cNvSpPr/>
            <p:nvPr/>
          </p:nvSpPr>
          <p:spPr bwMode="auto">
            <a:xfrm>
              <a:off x="4032459" y="2438039"/>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3</a:t>
              </a:r>
            </a:p>
          </p:txBody>
        </p:sp>
        <p:sp>
          <p:nvSpPr>
            <p:cNvPr id="60" name="Oval 59"/>
            <p:cNvSpPr/>
            <p:nvPr/>
          </p:nvSpPr>
          <p:spPr bwMode="auto">
            <a:xfrm>
              <a:off x="6184823" y="2539499"/>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4</a:t>
              </a:r>
            </a:p>
          </p:txBody>
        </p:sp>
        <p:sp>
          <p:nvSpPr>
            <p:cNvPr id="61" name="Oval 60"/>
            <p:cNvSpPr/>
            <p:nvPr/>
          </p:nvSpPr>
          <p:spPr bwMode="auto">
            <a:xfrm>
              <a:off x="5200650" y="3371850"/>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6</a:t>
              </a:r>
            </a:p>
          </p:txBody>
        </p:sp>
        <p:sp>
          <p:nvSpPr>
            <p:cNvPr id="63" name="Oval 62"/>
            <p:cNvSpPr/>
            <p:nvPr/>
          </p:nvSpPr>
          <p:spPr bwMode="auto">
            <a:xfrm>
              <a:off x="7200333" y="1485247"/>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5</a:t>
              </a:r>
            </a:p>
          </p:txBody>
        </p:sp>
        <p:sp>
          <p:nvSpPr>
            <p:cNvPr id="64" name="Oval 63"/>
            <p:cNvSpPr/>
            <p:nvPr/>
          </p:nvSpPr>
          <p:spPr bwMode="auto">
            <a:xfrm>
              <a:off x="4997342" y="4168294"/>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7</a:t>
              </a:r>
            </a:p>
          </p:txBody>
        </p:sp>
        <p:sp>
          <p:nvSpPr>
            <p:cNvPr id="65" name="Oval 64"/>
            <p:cNvSpPr/>
            <p:nvPr/>
          </p:nvSpPr>
          <p:spPr bwMode="auto">
            <a:xfrm>
              <a:off x="4034639" y="4554325"/>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8</a:t>
              </a:r>
            </a:p>
          </p:txBody>
        </p:sp>
        <p:sp>
          <p:nvSpPr>
            <p:cNvPr id="67" name="Oval 66"/>
            <p:cNvSpPr/>
            <p:nvPr/>
          </p:nvSpPr>
          <p:spPr bwMode="auto">
            <a:xfrm>
              <a:off x="6599087" y="3862360"/>
              <a:ext cx="268356" cy="186359"/>
            </a:xfrm>
            <a:prstGeom prst="ellipse">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825" b="1" dirty="0">
                  <a:latin typeface="Neo Sans Intel" pitchFamily="34" charset="0"/>
                  <a:cs typeface="Arial" pitchFamily="34" charset="0"/>
                </a:rPr>
                <a:t>9</a:t>
              </a:r>
            </a:p>
          </p:txBody>
        </p:sp>
        <p:sp>
          <p:nvSpPr>
            <p:cNvPr id="14" name="TextBox 13"/>
            <p:cNvSpPr txBox="1"/>
            <p:nvPr/>
          </p:nvSpPr>
          <p:spPr>
            <a:xfrm>
              <a:off x="1443842" y="613332"/>
              <a:ext cx="1798122" cy="523220"/>
            </a:xfrm>
            <a:prstGeom prst="rect">
              <a:avLst/>
            </a:prstGeom>
            <a:noFill/>
          </p:spPr>
          <p:txBody>
            <a:bodyPr wrap="square" rtlCol="0">
              <a:spAutoFit/>
            </a:bodyPr>
            <a:lstStyle/>
            <a:p>
              <a:pPr algn="ctr" eaLnBrk="0" hangingPunct="0"/>
              <a:r>
                <a:rPr lang="en-US" sz="1400" b="1" dirty="0">
                  <a:latin typeface="Neo Sans Intel" pitchFamily="34" charset="0"/>
                  <a:cs typeface="Arial" pitchFamily="34" charset="0"/>
                </a:rPr>
                <a:t>Customer </a:t>
              </a:r>
            </a:p>
            <a:p>
              <a:pPr algn="ctr" eaLnBrk="0" hangingPunct="0"/>
              <a:r>
                <a:rPr lang="en-US" sz="1400" b="1" dirty="0">
                  <a:latin typeface="Neo Sans Intel" pitchFamily="34" charset="0"/>
                  <a:cs typeface="Arial" pitchFamily="34" charset="0"/>
                </a:rPr>
                <a:t>Data </a:t>
              </a:r>
              <a:r>
                <a:rPr lang="en-US" sz="1400" b="1" dirty="0" smtClean="0">
                  <a:latin typeface="Neo Sans Intel" pitchFamily="34" charset="0"/>
                  <a:cs typeface="Arial" pitchFamily="34" charset="0"/>
                </a:rPr>
                <a:t>Center</a:t>
              </a:r>
              <a:endParaRPr lang="en-US" sz="1400" b="1" dirty="0">
                <a:latin typeface="Neo Sans Intel" pitchFamily="34" charset="0"/>
                <a:cs typeface="Arial" pitchFamily="34" charset="0"/>
              </a:endParaRPr>
            </a:p>
          </p:txBody>
        </p:sp>
        <p:sp>
          <p:nvSpPr>
            <p:cNvPr id="74" name="Rounded Rectangle 73"/>
            <p:cNvSpPr/>
            <p:nvPr/>
          </p:nvSpPr>
          <p:spPr bwMode="auto">
            <a:xfrm>
              <a:off x="2199289" y="1342062"/>
              <a:ext cx="630620" cy="278260"/>
            </a:xfrm>
            <a:prstGeom prst="roundRect">
              <a:avLst/>
            </a:prstGeom>
            <a:solidFill>
              <a:srgbClr val="FFC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900" b="1" dirty="0">
                  <a:latin typeface="Neo Sans Intel" pitchFamily="34" charset="0"/>
                  <a:cs typeface="Arial" pitchFamily="34" charset="0"/>
                </a:rPr>
                <a:t>MH Client</a:t>
              </a:r>
              <a:endParaRPr lang="en-US" sz="1200" b="1" dirty="0">
                <a:latin typeface="Neo Sans Intel" pitchFamily="34" charset="0"/>
                <a:cs typeface="Arial" pitchFamily="34" charset="0"/>
              </a:endParaRPr>
            </a:p>
          </p:txBody>
        </p:sp>
        <p:sp>
          <p:nvSpPr>
            <p:cNvPr id="76" name="TextBox 75"/>
            <p:cNvSpPr txBox="1"/>
            <p:nvPr/>
          </p:nvSpPr>
          <p:spPr>
            <a:xfrm>
              <a:off x="5119794" y="628651"/>
              <a:ext cx="2378408" cy="646331"/>
            </a:xfrm>
            <a:prstGeom prst="rect">
              <a:avLst/>
            </a:prstGeom>
            <a:noFill/>
          </p:spPr>
          <p:txBody>
            <a:bodyPr wrap="none" rtlCol="0">
              <a:spAutoFit/>
            </a:bodyPr>
            <a:lstStyle/>
            <a:p>
              <a:pPr algn="ctr" eaLnBrk="0" hangingPunct="0"/>
              <a:r>
                <a:rPr lang="en-US" b="1" dirty="0" smtClean="0">
                  <a:latin typeface="Neo Sans Intel" pitchFamily="34" charset="0"/>
                  <a:cs typeface="Arial" pitchFamily="34" charset="0"/>
                </a:rPr>
                <a:t>Cloud Service Provider</a:t>
              </a:r>
            </a:p>
            <a:p>
              <a:pPr algn="ctr" eaLnBrk="0" hangingPunct="0"/>
              <a:r>
                <a:rPr lang="en-US" b="1" dirty="0" smtClean="0">
                  <a:latin typeface="Neo Sans Intel" pitchFamily="34" charset="0"/>
                  <a:cs typeface="Arial" pitchFamily="34" charset="0"/>
                </a:rPr>
                <a:t>Data Center</a:t>
              </a:r>
              <a:endParaRPr lang="en-US" b="1" dirty="0">
                <a:latin typeface="Neo Sans Intel" pitchFamily="34" charset="0"/>
                <a:cs typeface="Arial" pitchFamily="34" charset="0"/>
              </a:endParaRPr>
            </a:p>
          </p:txBody>
        </p:sp>
        <p:cxnSp>
          <p:nvCxnSpPr>
            <p:cNvPr id="62" name="Shape 61"/>
            <p:cNvCxnSpPr>
              <a:stCxn id="74" idx="3"/>
              <a:endCxn id="52" idx="1"/>
            </p:cNvCxnSpPr>
            <p:nvPr/>
          </p:nvCxnSpPr>
          <p:spPr bwMode="auto">
            <a:xfrm>
              <a:off x="2829909" y="1481192"/>
              <a:ext cx="2017894" cy="263864"/>
            </a:xfrm>
            <a:prstGeom prst="bentConnector3">
              <a:avLst>
                <a:gd name="adj1" fmla="val 31620"/>
              </a:avLst>
            </a:prstGeom>
            <a:solidFill>
              <a:schemeClr val="bg1"/>
            </a:solidFill>
            <a:ln w="22225" cap="flat" cmpd="sng" algn="ctr">
              <a:solidFill>
                <a:schemeClr val="tx1"/>
              </a:solidFill>
              <a:prstDash val="solid"/>
              <a:round/>
              <a:headEnd type="none" w="sm" len="sm"/>
              <a:tailEnd type="arrow"/>
            </a:ln>
            <a:effectLst/>
          </p:spPr>
        </p:cxnSp>
        <p:sp>
          <p:nvSpPr>
            <p:cNvPr id="26" name="TextBox 25"/>
            <p:cNvSpPr txBox="1"/>
            <p:nvPr/>
          </p:nvSpPr>
          <p:spPr>
            <a:xfrm>
              <a:off x="3446750" y="1521083"/>
              <a:ext cx="1192955" cy="207749"/>
            </a:xfrm>
            <a:prstGeom prst="rect">
              <a:avLst/>
            </a:prstGeom>
            <a:noFill/>
          </p:spPr>
          <p:txBody>
            <a:bodyPr wrap="none" rtlCol="0">
              <a:spAutoFit/>
            </a:bodyPr>
            <a:lstStyle/>
            <a:p>
              <a:r>
                <a:rPr lang="en-US" sz="750" dirty="0">
                  <a:latin typeface="+mn-lt"/>
                </a:rPr>
                <a:t>Encrypted VM Image</a:t>
              </a:r>
            </a:p>
          </p:txBody>
        </p:sp>
        <p:cxnSp>
          <p:nvCxnSpPr>
            <p:cNvPr id="79" name="Shape 61"/>
            <p:cNvCxnSpPr>
              <a:endCxn id="3" idx="1"/>
            </p:cNvCxnSpPr>
            <p:nvPr/>
          </p:nvCxnSpPr>
          <p:spPr bwMode="auto">
            <a:xfrm>
              <a:off x="3771900" y="2779488"/>
              <a:ext cx="983274" cy="9525"/>
            </a:xfrm>
            <a:prstGeom prst="bentConnector3">
              <a:avLst>
                <a:gd name="adj1" fmla="val 50000"/>
              </a:avLst>
            </a:prstGeom>
            <a:solidFill>
              <a:schemeClr val="bg1"/>
            </a:solidFill>
            <a:ln w="22225" cap="flat" cmpd="sng" algn="ctr">
              <a:solidFill>
                <a:schemeClr val="tx1"/>
              </a:solidFill>
              <a:prstDash val="solid"/>
              <a:round/>
              <a:headEnd type="none" w="sm" len="sm"/>
              <a:tailEnd type="arrow"/>
            </a:ln>
            <a:effectLst/>
          </p:spPr>
        </p:cxnSp>
        <p:sp>
          <p:nvSpPr>
            <p:cNvPr id="83" name="TextBox 82"/>
            <p:cNvSpPr txBox="1"/>
            <p:nvPr/>
          </p:nvSpPr>
          <p:spPr>
            <a:xfrm>
              <a:off x="3543300" y="2615685"/>
              <a:ext cx="926857" cy="323165"/>
            </a:xfrm>
            <a:prstGeom prst="rect">
              <a:avLst/>
            </a:prstGeom>
            <a:noFill/>
          </p:spPr>
          <p:txBody>
            <a:bodyPr wrap="none" rtlCol="0">
              <a:spAutoFit/>
            </a:bodyPr>
            <a:lstStyle/>
            <a:p>
              <a:r>
                <a:rPr lang="en-US" sz="750" dirty="0">
                  <a:latin typeface="+mn-lt"/>
                </a:rPr>
                <a:t>Launch request</a:t>
              </a:r>
            </a:p>
            <a:p>
              <a:r>
                <a:rPr lang="en-US" sz="750" dirty="0"/>
                <a:t>(from anywhere)</a:t>
              </a:r>
              <a:endParaRPr lang="en-US" sz="750" dirty="0">
                <a:latin typeface="+mn-lt"/>
              </a:endParaRPr>
            </a:p>
          </p:txBody>
        </p:sp>
        <p:cxnSp>
          <p:nvCxnSpPr>
            <p:cNvPr id="92" name="Shape 61"/>
            <p:cNvCxnSpPr>
              <a:stCxn id="74" idx="1"/>
              <a:endCxn id="9" idx="2"/>
            </p:cNvCxnSpPr>
            <p:nvPr/>
          </p:nvCxnSpPr>
          <p:spPr bwMode="auto">
            <a:xfrm rot="10800000" flipH="1" flipV="1">
              <a:off x="2199289" y="1481191"/>
              <a:ext cx="13664" cy="2335556"/>
            </a:xfrm>
            <a:prstGeom prst="bentConnector3">
              <a:avLst>
                <a:gd name="adj1" fmla="val -1254803"/>
              </a:avLst>
            </a:prstGeom>
            <a:solidFill>
              <a:schemeClr val="bg1"/>
            </a:solidFill>
            <a:ln w="22225" cap="flat" cmpd="sng" algn="ctr">
              <a:solidFill>
                <a:schemeClr val="tx1"/>
              </a:solidFill>
              <a:prstDash val="solid"/>
              <a:round/>
              <a:headEnd type="none" w="sm" len="sm"/>
              <a:tailEnd type="arrow"/>
            </a:ln>
            <a:effectLst/>
          </p:spPr>
        </p:cxnSp>
        <p:sp>
          <p:nvSpPr>
            <p:cNvPr id="98" name="TextBox 97"/>
            <p:cNvSpPr txBox="1"/>
            <p:nvPr/>
          </p:nvSpPr>
          <p:spPr>
            <a:xfrm>
              <a:off x="5159776" y="3834658"/>
              <a:ext cx="1527982" cy="207749"/>
            </a:xfrm>
            <a:prstGeom prst="rect">
              <a:avLst/>
            </a:prstGeom>
            <a:noFill/>
          </p:spPr>
          <p:txBody>
            <a:bodyPr wrap="none" rtlCol="0">
              <a:spAutoFit/>
            </a:bodyPr>
            <a:lstStyle/>
            <a:p>
              <a:r>
                <a:rPr lang="en-US" sz="750" dirty="0">
                  <a:latin typeface="+mn-lt"/>
                </a:rPr>
                <a:t>Encryption Key (enveloped)</a:t>
              </a:r>
            </a:p>
          </p:txBody>
        </p:sp>
        <p:cxnSp>
          <p:nvCxnSpPr>
            <p:cNvPr id="99" name="Shape 61"/>
            <p:cNvCxnSpPr>
              <a:stCxn id="114" idx="3"/>
              <a:endCxn id="6" idx="1"/>
            </p:cNvCxnSpPr>
            <p:nvPr/>
          </p:nvCxnSpPr>
          <p:spPr bwMode="auto">
            <a:xfrm>
              <a:off x="3067547" y="4307424"/>
              <a:ext cx="2557943" cy="40771"/>
            </a:xfrm>
            <a:prstGeom prst="bentConnector3">
              <a:avLst>
                <a:gd name="adj1" fmla="val 43161"/>
              </a:avLst>
            </a:prstGeom>
            <a:solidFill>
              <a:schemeClr val="bg1"/>
            </a:solidFill>
            <a:ln w="22225" cap="flat" cmpd="sng" algn="ctr">
              <a:solidFill>
                <a:schemeClr val="tx1"/>
              </a:solidFill>
              <a:prstDash val="solid"/>
              <a:round/>
              <a:headEnd type="none" w="sm" len="sm"/>
              <a:tailEnd type="arrow"/>
            </a:ln>
            <a:effectLst/>
          </p:spPr>
        </p:cxnSp>
        <p:sp>
          <p:nvSpPr>
            <p:cNvPr id="114" name="Rounded Rectangle 113"/>
            <p:cNvSpPr/>
            <p:nvPr/>
          </p:nvSpPr>
          <p:spPr bwMode="auto">
            <a:xfrm>
              <a:off x="2436928" y="4168294"/>
              <a:ext cx="630620" cy="278260"/>
            </a:xfrm>
            <a:prstGeom prst="roundRect">
              <a:avLst/>
            </a:prstGeom>
            <a:solidFill>
              <a:srgbClr val="FFC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900" b="1" dirty="0">
                  <a:latin typeface="Neo Sans Intel" pitchFamily="34" charset="0"/>
                  <a:cs typeface="Arial" pitchFamily="34" charset="0"/>
                </a:rPr>
                <a:t>Policy</a:t>
              </a:r>
              <a:endParaRPr lang="en-US" sz="1200" b="1" dirty="0">
                <a:latin typeface="Neo Sans Intel" pitchFamily="34" charset="0"/>
                <a:cs typeface="Arial" pitchFamily="34" charset="0"/>
              </a:endParaRPr>
            </a:p>
          </p:txBody>
        </p:sp>
        <p:cxnSp>
          <p:nvCxnSpPr>
            <p:cNvPr id="116" name="Shape 61"/>
            <p:cNvCxnSpPr>
              <a:stCxn id="52" idx="3"/>
              <a:endCxn id="119" idx="1"/>
            </p:cNvCxnSpPr>
            <p:nvPr/>
          </p:nvCxnSpPr>
          <p:spPr bwMode="auto">
            <a:xfrm>
              <a:off x="5688979" y="1745056"/>
              <a:ext cx="1741434" cy="416705"/>
            </a:xfrm>
            <a:prstGeom prst="bentConnector2">
              <a:avLst/>
            </a:prstGeom>
            <a:solidFill>
              <a:schemeClr val="bg1"/>
            </a:solidFill>
            <a:ln w="22225" cap="flat" cmpd="sng" algn="ctr">
              <a:solidFill>
                <a:schemeClr val="tx1"/>
              </a:solidFill>
              <a:prstDash val="solid"/>
              <a:round/>
              <a:headEnd type="none" w="sm" len="sm"/>
              <a:tailEnd type="arrow"/>
            </a:ln>
            <a:effectLst/>
          </p:spPr>
        </p:cxnSp>
        <p:sp>
          <p:nvSpPr>
            <p:cNvPr id="119" name="Flowchart: Magnetic Disk 118"/>
            <p:cNvSpPr/>
            <p:nvPr/>
          </p:nvSpPr>
          <p:spPr bwMode="auto">
            <a:xfrm>
              <a:off x="7306528" y="2161761"/>
              <a:ext cx="247769" cy="298440"/>
            </a:xfrm>
            <a:prstGeom prst="flowChartMagneticDisk">
              <a:avLst/>
            </a:prstGeom>
            <a:gradFill flip="none" rotWithShape="1">
              <a:gsLst>
                <a:gs pos="0">
                  <a:srgbClr val="FFEFD1"/>
                </a:gs>
                <a:gs pos="64999">
                  <a:srgbClr val="F0EBD5"/>
                </a:gs>
                <a:gs pos="100000">
                  <a:srgbClr val="D1C39F"/>
                </a:gs>
              </a:gsLst>
              <a:lin ang="16200000" scaled="0"/>
              <a:tileRect/>
            </a:gra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sz="1500" b="1">
                <a:latin typeface="Neo Sans Intel" pitchFamily="34" charset="0"/>
                <a:cs typeface="Arial" pitchFamily="34" charset="0"/>
              </a:endParaRPr>
            </a:p>
          </p:txBody>
        </p:sp>
        <p:sp>
          <p:nvSpPr>
            <p:cNvPr id="121" name="TextBox 120"/>
            <p:cNvSpPr txBox="1"/>
            <p:nvPr/>
          </p:nvSpPr>
          <p:spPr>
            <a:xfrm>
              <a:off x="5802623" y="1521083"/>
              <a:ext cx="1192955" cy="207749"/>
            </a:xfrm>
            <a:prstGeom prst="rect">
              <a:avLst/>
            </a:prstGeom>
            <a:noFill/>
          </p:spPr>
          <p:txBody>
            <a:bodyPr wrap="none" rtlCol="0">
              <a:spAutoFit/>
            </a:bodyPr>
            <a:lstStyle/>
            <a:p>
              <a:r>
                <a:rPr lang="en-US" sz="750" dirty="0">
                  <a:latin typeface="+mn-lt"/>
                </a:rPr>
                <a:t>Encrypted VM Image</a:t>
              </a:r>
            </a:p>
          </p:txBody>
        </p:sp>
        <p:cxnSp>
          <p:nvCxnSpPr>
            <p:cNvPr id="122" name="Shape 61"/>
            <p:cNvCxnSpPr>
              <a:stCxn id="3" idx="3"/>
              <a:endCxn id="45" idx="1"/>
            </p:cNvCxnSpPr>
            <p:nvPr/>
          </p:nvCxnSpPr>
          <p:spPr bwMode="auto">
            <a:xfrm>
              <a:off x="6024298" y="2779488"/>
              <a:ext cx="645794" cy="91424"/>
            </a:xfrm>
            <a:prstGeom prst="bentConnector3">
              <a:avLst>
                <a:gd name="adj1" fmla="val 50000"/>
              </a:avLst>
            </a:prstGeom>
            <a:solidFill>
              <a:schemeClr val="bg1"/>
            </a:solidFill>
            <a:ln w="22225" cap="flat" cmpd="sng" algn="ctr">
              <a:solidFill>
                <a:schemeClr val="tx1"/>
              </a:solidFill>
              <a:prstDash val="solid"/>
              <a:round/>
              <a:headEnd type="none" w="sm" len="sm"/>
              <a:tailEnd type="arrow"/>
            </a:ln>
            <a:effectLst/>
          </p:spPr>
        </p:cxnSp>
        <p:sp>
          <p:nvSpPr>
            <p:cNvPr id="125" name="TextBox 124"/>
            <p:cNvSpPr txBox="1"/>
            <p:nvPr/>
          </p:nvSpPr>
          <p:spPr>
            <a:xfrm>
              <a:off x="5715001" y="2272785"/>
              <a:ext cx="1032655" cy="207749"/>
            </a:xfrm>
            <a:prstGeom prst="rect">
              <a:avLst/>
            </a:prstGeom>
            <a:noFill/>
          </p:spPr>
          <p:txBody>
            <a:bodyPr wrap="none" rtlCol="0">
              <a:spAutoFit/>
            </a:bodyPr>
            <a:lstStyle/>
            <a:p>
              <a:r>
                <a:rPr lang="en-US" sz="750" dirty="0">
                  <a:latin typeface="+mn-lt"/>
                </a:rPr>
                <a:t>Launch command</a:t>
              </a:r>
            </a:p>
          </p:txBody>
        </p:sp>
        <p:cxnSp>
          <p:nvCxnSpPr>
            <p:cNvPr id="127" name="Shape 61"/>
            <p:cNvCxnSpPr>
              <a:stCxn id="9" idx="4"/>
            </p:cNvCxnSpPr>
            <p:nvPr/>
          </p:nvCxnSpPr>
          <p:spPr bwMode="auto">
            <a:xfrm flipV="1">
              <a:off x="2544029" y="3283051"/>
              <a:ext cx="4454207" cy="533697"/>
            </a:xfrm>
            <a:prstGeom prst="bentConnector3">
              <a:avLst>
                <a:gd name="adj1" fmla="val 99961"/>
              </a:avLst>
            </a:prstGeom>
            <a:solidFill>
              <a:schemeClr val="bg1"/>
            </a:solidFill>
            <a:ln w="22225" cap="flat" cmpd="sng" algn="ctr">
              <a:solidFill>
                <a:schemeClr val="tx1"/>
              </a:solidFill>
              <a:prstDash val="solid"/>
              <a:round/>
              <a:headEnd type="none" w="sm" len="sm"/>
              <a:tailEnd type="arrow"/>
            </a:ln>
            <a:effectLst/>
          </p:spPr>
        </p:cxnSp>
        <p:sp>
          <p:nvSpPr>
            <p:cNvPr id="130" name="TextBox 129"/>
            <p:cNvSpPr txBox="1"/>
            <p:nvPr/>
          </p:nvSpPr>
          <p:spPr>
            <a:xfrm>
              <a:off x="4962452" y="3543300"/>
              <a:ext cx="1997663" cy="207749"/>
            </a:xfrm>
            <a:prstGeom prst="rect">
              <a:avLst/>
            </a:prstGeom>
            <a:noFill/>
          </p:spPr>
          <p:txBody>
            <a:bodyPr wrap="none" rtlCol="0">
              <a:spAutoFit/>
            </a:bodyPr>
            <a:lstStyle/>
            <a:p>
              <a:r>
                <a:rPr lang="en-US" sz="750" dirty="0">
                  <a:latin typeface="+mn-lt"/>
                </a:rPr>
                <a:t>Request Encryption Key (AIK, </a:t>
              </a:r>
              <a:r>
                <a:rPr lang="en-US" sz="750" dirty="0" err="1">
                  <a:latin typeface="+mn-lt"/>
                </a:rPr>
                <a:t>KeyID</a:t>
              </a:r>
              <a:r>
                <a:rPr lang="en-US" sz="750" dirty="0">
                  <a:latin typeface="+mn-lt"/>
                </a:rPr>
                <a:t>)</a:t>
              </a:r>
            </a:p>
          </p:txBody>
        </p:sp>
        <p:sp>
          <p:nvSpPr>
            <p:cNvPr id="131" name="TextBox 130"/>
            <p:cNvSpPr txBox="1"/>
            <p:nvPr/>
          </p:nvSpPr>
          <p:spPr>
            <a:xfrm>
              <a:off x="3028950" y="4101585"/>
              <a:ext cx="1673856" cy="207749"/>
            </a:xfrm>
            <a:prstGeom prst="rect">
              <a:avLst/>
            </a:prstGeom>
            <a:noFill/>
          </p:spPr>
          <p:txBody>
            <a:bodyPr wrap="none" rtlCol="0">
              <a:spAutoFit/>
            </a:bodyPr>
            <a:lstStyle/>
            <a:p>
              <a:r>
                <a:rPr lang="en-US" sz="750" dirty="0">
                  <a:latin typeface="+mn-lt"/>
                </a:rPr>
                <a:t>Request Host Trust Attestation</a:t>
              </a:r>
            </a:p>
          </p:txBody>
        </p:sp>
        <p:cxnSp>
          <p:nvCxnSpPr>
            <p:cNvPr id="143" name="Shape 61"/>
            <p:cNvCxnSpPr>
              <a:stCxn id="87" idx="2"/>
            </p:cNvCxnSpPr>
            <p:nvPr/>
          </p:nvCxnSpPr>
          <p:spPr bwMode="auto">
            <a:xfrm rot="5400000">
              <a:off x="4255591" y="1082305"/>
              <a:ext cx="947861" cy="4317032"/>
            </a:xfrm>
            <a:prstGeom prst="bentConnector2">
              <a:avLst/>
            </a:prstGeom>
            <a:solidFill>
              <a:schemeClr val="bg1"/>
            </a:solidFill>
            <a:ln w="22225" cap="flat" cmpd="sng" algn="ctr">
              <a:solidFill>
                <a:schemeClr val="tx1"/>
              </a:solidFill>
              <a:prstDash val="solid"/>
              <a:round/>
              <a:headEnd type="none" w="sm" len="sm"/>
              <a:tailEnd type="arrow"/>
            </a:ln>
            <a:effectLst/>
          </p:spPr>
        </p:cxnSp>
        <p:sp>
          <p:nvSpPr>
            <p:cNvPr id="153" name="TextBox 152"/>
            <p:cNvSpPr txBox="1"/>
            <p:nvPr/>
          </p:nvSpPr>
          <p:spPr>
            <a:xfrm>
              <a:off x="2074462" y="2229318"/>
              <a:ext cx="993086" cy="323165"/>
            </a:xfrm>
            <a:prstGeom prst="rect">
              <a:avLst/>
            </a:prstGeom>
            <a:noFill/>
          </p:spPr>
          <p:txBody>
            <a:bodyPr wrap="square" rtlCol="0">
              <a:spAutoFit/>
            </a:bodyPr>
            <a:lstStyle/>
            <a:p>
              <a:r>
                <a:rPr lang="en-US" sz="750" dirty="0">
                  <a:latin typeface="+mn-lt"/>
                </a:rPr>
                <a:t>Encrypted VM </a:t>
              </a:r>
              <a:r>
                <a:rPr lang="en-US" sz="750" dirty="0" err="1">
                  <a:latin typeface="+mn-lt"/>
                </a:rPr>
                <a:t>SymKey</a:t>
              </a:r>
              <a:endParaRPr lang="en-US" sz="750" dirty="0">
                <a:latin typeface="+mn-lt"/>
              </a:endParaRPr>
            </a:p>
          </p:txBody>
        </p:sp>
        <p:cxnSp>
          <p:nvCxnSpPr>
            <p:cNvPr id="77" name="Shape 61"/>
            <p:cNvCxnSpPr/>
            <p:nvPr/>
          </p:nvCxnSpPr>
          <p:spPr bwMode="auto">
            <a:xfrm rot="10800000">
              <a:off x="3067549" y="4457701"/>
              <a:ext cx="2476004" cy="1"/>
            </a:xfrm>
            <a:prstGeom prst="bentConnector3">
              <a:avLst>
                <a:gd name="adj1" fmla="val 50000"/>
              </a:avLst>
            </a:prstGeom>
            <a:solidFill>
              <a:schemeClr val="bg1"/>
            </a:solidFill>
            <a:ln w="22225" cap="flat" cmpd="sng" algn="ctr">
              <a:solidFill>
                <a:schemeClr val="tx1"/>
              </a:solidFill>
              <a:prstDash val="solid"/>
              <a:round/>
              <a:headEnd type="none" w="sm" len="sm"/>
              <a:tailEnd type="arrow"/>
            </a:ln>
            <a:effectLst/>
          </p:spPr>
        </p:cxnSp>
        <p:sp>
          <p:nvSpPr>
            <p:cNvPr id="80" name="TextBox 79"/>
            <p:cNvSpPr txBox="1"/>
            <p:nvPr/>
          </p:nvSpPr>
          <p:spPr>
            <a:xfrm>
              <a:off x="3154649" y="4400550"/>
              <a:ext cx="1914307" cy="207749"/>
            </a:xfrm>
            <a:prstGeom prst="rect">
              <a:avLst/>
            </a:prstGeom>
            <a:noFill/>
          </p:spPr>
          <p:txBody>
            <a:bodyPr wrap="none" rtlCol="0">
              <a:spAutoFit/>
            </a:bodyPr>
            <a:lstStyle/>
            <a:p>
              <a:r>
                <a:rPr lang="en-US" sz="750" dirty="0">
                  <a:latin typeface="+mn-lt"/>
                </a:rPr>
                <a:t>Response Trust Status, </a:t>
              </a:r>
              <a:r>
                <a:rPr lang="en-US" sz="750" dirty="0" err="1">
                  <a:latin typeface="+mn-lt"/>
                </a:rPr>
                <a:t>BindPubKey</a:t>
              </a:r>
              <a:endParaRPr lang="en-US" sz="750" dirty="0">
                <a:latin typeface="+mn-lt"/>
              </a:endParaRPr>
            </a:p>
          </p:txBody>
        </p:sp>
        <p:sp>
          <p:nvSpPr>
            <p:cNvPr id="12" name="Rounded Rectangle 11"/>
            <p:cNvSpPr/>
            <p:nvPr/>
          </p:nvSpPr>
          <p:spPr bwMode="auto">
            <a:xfrm>
              <a:off x="1714500" y="3094280"/>
              <a:ext cx="1732250" cy="1747533"/>
            </a:xfrm>
            <a:prstGeom prst="roundRect">
              <a:avLst/>
            </a:prstGeom>
            <a:noFill/>
            <a:ln w="25400" cap="flat" cmpd="sng" algn="ctr">
              <a:solidFill>
                <a:schemeClr val="tx1"/>
              </a:solidFill>
              <a:prstDash val="dash"/>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endParaRPr lang="en-US" sz="1500" b="1">
                <a:latin typeface="Neo Sans Intel" pitchFamily="34" charset="0"/>
                <a:cs typeface="Arial" pitchFamily="34" charset="0"/>
              </a:endParaRPr>
            </a:p>
          </p:txBody>
        </p:sp>
        <p:sp>
          <p:nvSpPr>
            <p:cNvPr id="66" name="Rounded Rectangle 65"/>
            <p:cNvSpPr/>
            <p:nvPr/>
          </p:nvSpPr>
          <p:spPr bwMode="auto">
            <a:xfrm>
              <a:off x="1443842" y="1147749"/>
              <a:ext cx="630620" cy="278260"/>
            </a:xfrm>
            <a:prstGeom prst="roundRect">
              <a:avLst/>
            </a:prstGeom>
            <a:solidFill>
              <a:srgbClr val="FFC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900" b="1" dirty="0">
                  <a:latin typeface="Neo Sans Intel" pitchFamily="34" charset="0"/>
                  <a:cs typeface="Arial" pitchFamily="34" charset="0"/>
                </a:rPr>
                <a:t>MH Client</a:t>
              </a:r>
              <a:endParaRPr lang="en-US" sz="1200" b="1" dirty="0">
                <a:latin typeface="Neo Sans Intel" pitchFamily="34" charset="0"/>
                <a:cs typeface="Arial" pitchFamily="34" charset="0"/>
              </a:endParaRPr>
            </a:p>
          </p:txBody>
        </p:sp>
        <p:sp>
          <p:nvSpPr>
            <p:cNvPr id="68" name="Rounded Rectangle 67"/>
            <p:cNvSpPr/>
            <p:nvPr/>
          </p:nvSpPr>
          <p:spPr bwMode="auto">
            <a:xfrm>
              <a:off x="1399190" y="1095375"/>
              <a:ext cx="630620" cy="278260"/>
            </a:xfrm>
            <a:prstGeom prst="roundRect">
              <a:avLst/>
            </a:prstGeom>
            <a:solidFill>
              <a:srgbClr val="FFC000"/>
            </a:solidFill>
            <a:ln w="3175" cap="flat" cmpd="sng" algn="ctr">
              <a:solidFill>
                <a:schemeClr val="tx1"/>
              </a:solid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algn="ctr" eaLnBrk="0" hangingPunct="0"/>
              <a:r>
                <a:rPr lang="en-US" sz="900" b="1" dirty="0">
                  <a:latin typeface="Neo Sans Intel" pitchFamily="34" charset="0"/>
                  <a:cs typeface="Arial" pitchFamily="34" charset="0"/>
                </a:rPr>
                <a:t>MH Client</a:t>
              </a:r>
              <a:endParaRPr lang="en-US" sz="1200" b="1" dirty="0">
                <a:latin typeface="Neo Sans Intel" pitchFamily="34" charset="0"/>
                <a:cs typeface="Arial" pitchFamily="34" charset="0"/>
              </a:endParaRPr>
            </a:p>
          </p:txBody>
        </p:sp>
      </p:grpSp>
      <p:sp>
        <p:nvSpPr>
          <p:cNvPr id="70" name="Rectangle 2"/>
          <p:cNvSpPr txBox="1">
            <a:spLocks noChangeArrowheads="1"/>
          </p:cNvSpPr>
          <p:nvPr/>
        </p:nvSpPr>
        <p:spPr>
          <a:xfrm>
            <a:off x="89937" y="7674"/>
            <a:ext cx="8889676" cy="930088"/>
          </a:xfrm>
          <a:prstGeom prst="rect">
            <a:avLst/>
          </a:prstGeom>
        </p:spPr>
        <p:txBody>
          <a:bodyPr anchor="t"/>
          <a:lstStyle>
            <a:lvl1pPr algn="l" rtl="0" eaLnBrk="1" fontAlgn="base" hangingPunct="1">
              <a:lnSpc>
                <a:spcPts val="3060"/>
              </a:lnSpc>
              <a:spcBef>
                <a:spcPct val="0"/>
              </a:spcBef>
              <a:spcAft>
                <a:spcPct val="0"/>
              </a:spcAft>
              <a:defRPr sz="2800" b="1">
                <a:solidFill>
                  <a:srgbClr val="0071C6"/>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cs typeface="Arial" charset="0"/>
              </a:defRPr>
            </a:lvl2pPr>
            <a:lvl3pPr algn="l" rtl="0" eaLnBrk="1" fontAlgn="base" hangingPunct="1">
              <a:spcBef>
                <a:spcPct val="0"/>
              </a:spcBef>
              <a:spcAft>
                <a:spcPct val="0"/>
              </a:spcAft>
              <a:defRPr sz="3200" b="1">
                <a:solidFill>
                  <a:schemeClr val="bg1"/>
                </a:solidFill>
                <a:latin typeface="Verdana" pitchFamily="34" charset="0"/>
                <a:cs typeface="Arial" charset="0"/>
              </a:defRPr>
            </a:lvl3pPr>
            <a:lvl4pPr algn="l" rtl="0" eaLnBrk="1" fontAlgn="base" hangingPunct="1">
              <a:spcBef>
                <a:spcPct val="0"/>
              </a:spcBef>
              <a:spcAft>
                <a:spcPct val="0"/>
              </a:spcAft>
              <a:defRPr sz="3200" b="1">
                <a:solidFill>
                  <a:schemeClr val="bg1"/>
                </a:solidFill>
                <a:latin typeface="Verdana" pitchFamily="34" charset="0"/>
                <a:cs typeface="Arial" charset="0"/>
              </a:defRPr>
            </a:lvl4pPr>
            <a:lvl5pPr algn="l" rtl="0" eaLnBrk="1" fontAlgn="base" hangingPunct="1">
              <a:spcBef>
                <a:spcPct val="0"/>
              </a:spcBef>
              <a:spcAft>
                <a:spcPct val="0"/>
              </a:spcAft>
              <a:defRPr sz="3200" b="1">
                <a:solidFill>
                  <a:schemeClr val="bg1"/>
                </a:solidFill>
                <a:latin typeface="Verdana" pitchFamily="34" charset="0"/>
                <a:cs typeface="Arial" charset="0"/>
              </a:defRPr>
            </a:lvl5pPr>
            <a:lvl6pPr marL="457200" algn="l" rtl="0" eaLnBrk="1" fontAlgn="base" hangingPunct="1">
              <a:spcBef>
                <a:spcPct val="0"/>
              </a:spcBef>
              <a:spcAft>
                <a:spcPct val="0"/>
              </a:spcAft>
              <a:defRPr sz="3200" b="1">
                <a:solidFill>
                  <a:schemeClr val="bg1"/>
                </a:solidFill>
                <a:latin typeface="Verdana" pitchFamily="34" charset="0"/>
                <a:cs typeface="Arial" charset="0"/>
              </a:defRPr>
            </a:lvl6pPr>
            <a:lvl7pPr marL="914400" algn="l" rtl="0" eaLnBrk="1" fontAlgn="base" hangingPunct="1">
              <a:spcBef>
                <a:spcPct val="0"/>
              </a:spcBef>
              <a:spcAft>
                <a:spcPct val="0"/>
              </a:spcAft>
              <a:defRPr sz="3200" b="1">
                <a:solidFill>
                  <a:schemeClr val="bg1"/>
                </a:solidFill>
                <a:latin typeface="Verdana" pitchFamily="34" charset="0"/>
                <a:cs typeface="Arial" charset="0"/>
              </a:defRPr>
            </a:lvl7pPr>
            <a:lvl8pPr marL="1371600" algn="l" rtl="0" eaLnBrk="1" fontAlgn="base" hangingPunct="1">
              <a:spcBef>
                <a:spcPct val="0"/>
              </a:spcBef>
              <a:spcAft>
                <a:spcPct val="0"/>
              </a:spcAft>
              <a:defRPr sz="3200" b="1">
                <a:solidFill>
                  <a:schemeClr val="bg1"/>
                </a:solidFill>
                <a:latin typeface="Verdana" pitchFamily="34" charset="0"/>
                <a:cs typeface="Arial" charset="0"/>
              </a:defRPr>
            </a:lvl8pPr>
            <a:lvl9pPr marL="1828800" algn="l" rtl="0" eaLnBrk="1" fontAlgn="base" hangingPunct="1">
              <a:spcBef>
                <a:spcPct val="0"/>
              </a:spcBef>
              <a:spcAft>
                <a:spcPct val="0"/>
              </a:spcAft>
              <a:defRPr sz="3200" b="1">
                <a:solidFill>
                  <a:schemeClr val="bg1"/>
                </a:solidFill>
                <a:latin typeface="Verdana" pitchFamily="34" charset="0"/>
                <a:cs typeface="Arial" charset="0"/>
              </a:defRPr>
            </a:lvl9pPr>
          </a:lstStyle>
          <a:p>
            <a:r>
              <a:rPr lang="en-US" sz="2400" b="0" kern="0" dirty="0" smtClean="0">
                <a:latin typeface="Verdana" panose="020B0604030504040204" pitchFamily="34" charset="0"/>
                <a:ea typeface="Verdana" panose="020B0604030504040204" pitchFamily="34" charset="0"/>
                <a:cs typeface="Verdana" panose="020B0604030504040204" pitchFamily="34" charset="0"/>
              </a:rPr>
              <a:t>Concept: Trusted Compute Pools (TCP) – VM Protection</a:t>
            </a:r>
          </a:p>
          <a:p>
            <a:r>
              <a:rPr lang="en-US" sz="1600" kern="0" dirty="0">
                <a:cs typeface="Verdana"/>
              </a:rPr>
              <a:t>	</a:t>
            </a:r>
            <a:r>
              <a:rPr lang="en-US" sz="1600" b="0" i="1" dirty="0" smtClean="0">
                <a:cs typeface="Verdana"/>
              </a:rPr>
              <a:t>Tenant-Controlled</a:t>
            </a:r>
            <a:r>
              <a:rPr lang="en-US" sz="1600" b="0" i="1" dirty="0">
                <a:cs typeface="Verdana"/>
              </a:rPr>
              <a:t>, Hardware-Assisted VM Protection in the Cloud </a:t>
            </a:r>
          </a:p>
        </p:txBody>
      </p:sp>
      <p:sp>
        <p:nvSpPr>
          <p:cNvPr id="72" name="AutoShape 23"/>
          <p:cNvSpPr>
            <a:spLocks noChangeArrowheads="1"/>
          </p:cNvSpPr>
          <p:nvPr/>
        </p:nvSpPr>
        <p:spPr bwMode="auto">
          <a:xfrm>
            <a:off x="1325630" y="4632882"/>
            <a:ext cx="5480280" cy="370332"/>
          </a:xfrm>
          <a:prstGeom prst="roundRect">
            <a:avLst>
              <a:gd name="adj" fmla="val 16667"/>
            </a:avLst>
          </a:prstGeom>
          <a:solidFill>
            <a:schemeClr val="accent4"/>
          </a:solidFill>
          <a:ln w="19050" algn="ctr">
            <a:solidFill>
              <a:srgbClr val="292929">
                <a:alpha val="70000"/>
              </a:srgbClr>
            </a:solidFill>
            <a:round/>
            <a:headEnd/>
            <a:tailEnd/>
          </a:ln>
          <a:effectLst/>
        </p:spPr>
        <p:txBody>
          <a:bodyPr wrap="none" anchor="ctr"/>
          <a:lstStyle/>
          <a:p>
            <a:pPr algn="ctr"/>
            <a:r>
              <a:rPr lang="en-US" b="1" dirty="0" smtClean="0">
                <a:solidFill>
                  <a:schemeClr val="accent1"/>
                </a:solidFill>
              </a:rPr>
              <a:t>Concept Demo in Citrix Booth</a:t>
            </a:r>
            <a:endParaRPr lang="en-US" b="1" dirty="0">
              <a:solidFill>
                <a:schemeClr val="accent1"/>
              </a:solidFill>
            </a:endParaRPr>
          </a:p>
        </p:txBody>
      </p:sp>
    </p:spTree>
    <p:extLst>
      <p:ext uri="{BB962C8B-B14F-4D97-AF65-F5344CB8AC3E}">
        <p14:creationId xmlns:p14="http://schemas.microsoft.com/office/powerpoint/2010/main" val="4121212720"/>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023" y="1227369"/>
            <a:ext cx="4689626" cy="234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1679"/>
            <a:ext cx="8229600" cy="517921"/>
          </a:xfrm>
        </p:spPr>
        <p:txBody>
          <a:bodyPr>
            <a:noAutofit/>
          </a:bodyPr>
          <a:lstStyle/>
          <a:p>
            <a:r>
              <a:rPr lang="en-US" sz="2800" dirty="0" smtClean="0"/>
              <a:t>Key Management</a:t>
            </a:r>
            <a:endParaRPr lang="en-US" sz="2800" dirty="0"/>
          </a:p>
        </p:txBody>
      </p:sp>
      <p:sp>
        <p:nvSpPr>
          <p:cNvPr id="3" name="Content Placeholder 2"/>
          <p:cNvSpPr>
            <a:spLocks noGrp="1"/>
          </p:cNvSpPr>
          <p:nvPr>
            <p:ph idx="1"/>
          </p:nvPr>
        </p:nvSpPr>
        <p:spPr>
          <a:xfrm>
            <a:off x="400050" y="609600"/>
            <a:ext cx="8229600" cy="3775473"/>
          </a:xfrm>
        </p:spPr>
        <p:txBody>
          <a:bodyPr>
            <a:noAutofit/>
          </a:bodyPr>
          <a:lstStyle/>
          <a:p>
            <a:pPr marL="0" indent="0">
              <a:buNone/>
            </a:pPr>
            <a:r>
              <a:rPr lang="en-US" sz="2200" i="1" dirty="0">
                <a:solidFill>
                  <a:schemeClr val="accent1"/>
                </a:solidFill>
                <a:latin typeface="+mn-lt"/>
                <a:cs typeface="+mn-cs"/>
              </a:rPr>
              <a:t>Ease Security Adoption, new use cases, compliance</a:t>
            </a:r>
          </a:p>
          <a:p>
            <a:r>
              <a:rPr lang="en-US" sz="1800" i="1" dirty="0">
                <a:solidFill>
                  <a:schemeClr val="accent2">
                    <a:lumMod val="75000"/>
                  </a:schemeClr>
                </a:solidFill>
                <a:latin typeface="+mn-lt"/>
              </a:rPr>
              <a:t>S</a:t>
            </a:r>
            <a:r>
              <a:rPr lang="en-US" sz="1800" i="1" dirty="0" smtClean="0">
                <a:solidFill>
                  <a:schemeClr val="accent2">
                    <a:lumMod val="75000"/>
                  </a:schemeClr>
                </a:solidFill>
                <a:latin typeface="+mn-lt"/>
              </a:rPr>
              <a:t>erver-side encryption</a:t>
            </a:r>
          </a:p>
          <a:p>
            <a:r>
              <a:rPr lang="en-US" sz="1800" i="1" dirty="0" smtClean="0">
                <a:solidFill>
                  <a:schemeClr val="accent2">
                    <a:lumMod val="75000"/>
                  </a:schemeClr>
                </a:solidFill>
                <a:latin typeface="+mn-lt"/>
              </a:rPr>
              <a:t>Data-at-rest securit</a:t>
            </a:r>
            <a:r>
              <a:rPr lang="en-US" sz="1800" dirty="0" smtClean="0">
                <a:solidFill>
                  <a:schemeClr val="accent2">
                    <a:lumMod val="75000"/>
                  </a:schemeClr>
                </a:solidFill>
                <a:latin typeface="+mn-lt"/>
              </a:rPr>
              <a:t>y</a:t>
            </a:r>
          </a:p>
          <a:p>
            <a:endParaRPr lang="en-US" sz="1800" dirty="0">
              <a:solidFill>
                <a:schemeClr val="accent2">
                  <a:lumMod val="75000"/>
                </a:schemeClr>
              </a:solidFill>
            </a:endParaRPr>
          </a:p>
          <a:p>
            <a:endParaRPr lang="en-US" sz="1400" dirty="0" smtClean="0"/>
          </a:p>
          <a:p>
            <a:r>
              <a:rPr lang="en-US" sz="1400" dirty="0" smtClean="0"/>
              <a:t>Random high quality keys </a:t>
            </a:r>
          </a:p>
          <a:p>
            <a:r>
              <a:rPr lang="en-US" sz="1400" dirty="0" smtClean="0"/>
              <a:t>Secure Key Storage </a:t>
            </a:r>
          </a:p>
          <a:p>
            <a:r>
              <a:rPr lang="en-US" sz="1400" dirty="0" smtClean="0"/>
              <a:t>Controlled key access via Keystone   </a:t>
            </a:r>
          </a:p>
          <a:p>
            <a:r>
              <a:rPr lang="en-US" sz="1400" dirty="0" smtClean="0"/>
              <a:t>High availability </a:t>
            </a:r>
          </a:p>
          <a:p>
            <a:r>
              <a:rPr lang="en-US" sz="1400" dirty="0" smtClean="0"/>
              <a:t>Pluggable backend – HSM, TPM</a:t>
            </a:r>
          </a:p>
          <a:p>
            <a:r>
              <a:rPr lang="en-US" sz="1400" b="1" dirty="0" smtClean="0">
                <a:solidFill>
                  <a:schemeClr val="accent2">
                    <a:lumMod val="75000"/>
                  </a:schemeClr>
                </a:solidFill>
                <a:cs typeface="Times New Roman" pitchFamily="18" charset="0"/>
              </a:rPr>
              <a:t>Barbican </a:t>
            </a:r>
            <a:r>
              <a:rPr lang="en-US" sz="1400" b="1" dirty="0">
                <a:solidFill>
                  <a:schemeClr val="accent2">
                    <a:lumMod val="75000"/>
                  </a:schemeClr>
                </a:solidFill>
                <a:cs typeface="Times New Roman" pitchFamily="18" charset="0"/>
              </a:rPr>
              <a:t>Key Manager:</a:t>
            </a:r>
          </a:p>
          <a:p>
            <a:pPr lvl="1">
              <a:spcBef>
                <a:spcPct val="0"/>
              </a:spcBef>
              <a:buFont typeface="Calibri" panose="020F0502020204030204" pitchFamily="34" charset="0"/>
              <a:buChar char="­"/>
            </a:pPr>
            <a:r>
              <a:rPr lang="en-US" sz="1200" b="1" dirty="0">
                <a:solidFill>
                  <a:schemeClr val="accent2">
                    <a:lumMod val="75000"/>
                  </a:schemeClr>
                </a:solidFill>
                <a:cs typeface="Times New Roman" pitchFamily="18" charset="0"/>
              </a:rPr>
              <a:t>https://github.com/cloudkeep/barbican</a:t>
            </a:r>
          </a:p>
          <a:p>
            <a:pPr marL="0" indent="0">
              <a:spcBef>
                <a:spcPct val="0"/>
              </a:spcBef>
              <a:buNone/>
            </a:pPr>
            <a:endParaRPr lang="en-US" sz="1400" b="1" dirty="0" smtClean="0">
              <a:cs typeface="Times New Roman" pitchFamily="18" charset="0"/>
            </a:endParaRPr>
          </a:p>
          <a:p>
            <a:pPr marL="0" indent="0">
              <a:spcBef>
                <a:spcPct val="0"/>
              </a:spcBef>
              <a:buNone/>
            </a:pPr>
            <a:r>
              <a:rPr lang="en-US" sz="1400" b="1" dirty="0" smtClean="0">
                <a:cs typeface="Times New Roman" pitchFamily="18" charset="0"/>
              </a:rPr>
              <a:t>Intel technologies</a:t>
            </a:r>
            <a:r>
              <a:rPr lang="en-US" sz="1400" dirty="0" smtClean="0">
                <a:cs typeface="Times New Roman" pitchFamily="18" charset="0"/>
              </a:rPr>
              <a:t>: </a:t>
            </a:r>
            <a:r>
              <a:rPr lang="en-US" sz="1400" b="1" dirty="0" smtClean="0">
                <a:cs typeface="Times New Roman" pitchFamily="18" charset="0"/>
              </a:rPr>
              <a:t>Intel® Secure Key, Intel® AES-NI</a:t>
            </a:r>
            <a:endParaRPr lang="en-US" sz="1400" b="1" dirty="0">
              <a:cs typeface="Times New Roman" pitchFamily="18" charset="0"/>
            </a:endParaRPr>
          </a:p>
          <a:p>
            <a:endParaRPr lang="en-US" sz="1800" dirty="0" smtClean="0">
              <a:solidFill>
                <a:schemeClr val="tx2"/>
              </a:solidFill>
            </a:endParaRPr>
          </a:p>
        </p:txBody>
      </p:sp>
      <p:sp>
        <p:nvSpPr>
          <p:cNvPr id="9" name="AutoShape 23"/>
          <p:cNvSpPr>
            <a:spLocks noChangeArrowheads="1"/>
          </p:cNvSpPr>
          <p:nvPr/>
        </p:nvSpPr>
        <p:spPr bwMode="auto">
          <a:xfrm>
            <a:off x="3124200" y="4569621"/>
            <a:ext cx="4532170" cy="373322"/>
          </a:xfrm>
          <a:prstGeom prst="roundRect">
            <a:avLst>
              <a:gd name="adj" fmla="val 16667"/>
            </a:avLst>
          </a:prstGeom>
          <a:solidFill>
            <a:schemeClr val="accent4"/>
          </a:solidFill>
          <a:ln w="19050" algn="ctr">
            <a:solidFill>
              <a:srgbClr val="292929">
                <a:alpha val="70000"/>
              </a:srgbClr>
            </a:solidFill>
            <a:round/>
            <a:headEnd/>
            <a:tailEnd/>
          </a:ln>
          <a:effectLst/>
        </p:spPr>
        <p:txBody>
          <a:bodyPr wrap="none" anchor="ctr"/>
          <a:lstStyle/>
          <a:p>
            <a:pPr algn="ctr"/>
            <a:r>
              <a:rPr lang="en-US" b="1" dirty="0" smtClean="0">
                <a:solidFill>
                  <a:schemeClr val="accent1"/>
                </a:solidFill>
              </a:rPr>
              <a:t>Prototype in Havana, incubate in Icehouse</a:t>
            </a:r>
            <a:endParaRPr lang="en-US" b="1" i="1" dirty="0">
              <a:solidFill>
                <a:schemeClr val="accent1"/>
              </a:solidFill>
            </a:endParaRPr>
          </a:p>
        </p:txBody>
      </p:sp>
      <p:sp>
        <p:nvSpPr>
          <p:cNvPr id="13" name="Slide Number Placeholder 3"/>
          <p:cNvSpPr txBox="1">
            <a:spLocks/>
          </p:cNvSpPr>
          <p:nvPr/>
        </p:nvSpPr>
        <p:spPr>
          <a:xfrm>
            <a:off x="6847840" y="4835642"/>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A174EDC-730F-0E4F-8F7E-AD594D963D71}" type="slidenum">
              <a:rPr lang="en-US" sz="1100" smtClean="0">
                <a:solidFill>
                  <a:schemeClr val="bg1"/>
                </a:solidFill>
                <a:latin typeface="Verdana" pitchFamily="34" charset="0"/>
                <a:ea typeface="Verdana" pitchFamily="34" charset="0"/>
                <a:cs typeface="Verdana" pitchFamily="34" charset="0"/>
              </a:rPr>
              <a:pPr algn="r"/>
              <a:t>14</a:t>
            </a:fld>
            <a:endParaRPr lang="en-US" sz="11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00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Effect transition="in" filter="fade">
                                      <p:cBhvr>
                                        <p:cTn id="30" dur="500"/>
                                        <p:tgtEl>
                                          <p:spTgt spid="3">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fade">
                                      <p:cBhvr>
                                        <p:cTn id="33" dur="500"/>
                                        <p:tgtEl>
                                          <p:spTgt spid="61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301451" y="124528"/>
            <a:ext cx="7149777" cy="389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noAutofit/>
          </a:bodyPr>
          <a:lstStyle/>
          <a:p>
            <a:r>
              <a:rPr lang="en-US" sz="2800" dirty="0"/>
              <a:t>Filter Scheduler (Cinder)</a:t>
            </a:r>
          </a:p>
        </p:txBody>
      </p:sp>
      <p:sp>
        <p:nvSpPr>
          <p:cNvPr id="8" name="Rounded Rectangle 7"/>
          <p:cNvSpPr/>
          <p:nvPr/>
        </p:nvSpPr>
        <p:spPr bwMode="auto">
          <a:xfrm>
            <a:off x="1248394" y="727165"/>
            <a:ext cx="995362" cy="215900"/>
          </a:xfrm>
          <a:prstGeom prst="roundRect">
            <a:avLst/>
          </a:prstGeom>
          <a:solidFill>
            <a:schemeClr val="accent2">
              <a:lumMod val="40000"/>
              <a:lumOff val="6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1</a:t>
            </a:r>
          </a:p>
        </p:txBody>
      </p:sp>
      <p:sp>
        <p:nvSpPr>
          <p:cNvPr id="10" name="Rounded Rectangle 9"/>
          <p:cNvSpPr/>
          <p:nvPr/>
        </p:nvSpPr>
        <p:spPr bwMode="auto">
          <a:xfrm>
            <a:off x="1248394" y="1025615"/>
            <a:ext cx="995362" cy="215900"/>
          </a:xfrm>
          <a:prstGeom prst="roundRect">
            <a:avLst/>
          </a:prstGeom>
          <a:solidFill>
            <a:schemeClr val="accent5">
              <a:lumMod val="40000"/>
              <a:lumOff val="6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2</a:t>
            </a:r>
          </a:p>
        </p:txBody>
      </p:sp>
      <p:sp>
        <p:nvSpPr>
          <p:cNvPr id="11" name="Rounded Rectangle 10"/>
          <p:cNvSpPr/>
          <p:nvPr/>
        </p:nvSpPr>
        <p:spPr bwMode="auto">
          <a:xfrm>
            <a:off x="1248394" y="1343115"/>
            <a:ext cx="995362" cy="215900"/>
          </a:xfrm>
          <a:prstGeom prst="roundRect">
            <a:avLst/>
          </a:prstGeom>
          <a:solidFill>
            <a:schemeClr val="accent1">
              <a:lumMod val="75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3</a:t>
            </a:r>
          </a:p>
        </p:txBody>
      </p:sp>
      <p:sp>
        <p:nvSpPr>
          <p:cNvPr id="12" name="Rounded Rectangle 11"/>
          <p:cNvSpPr/>
          <p:nvPr/>
        </p:nvSpPr>
        <p:spPr bwMode="auto">
          <a:xfrm>
            <a:off x="1248394" y="1647914"/>
            <a:ext cx="995362" cy="215900"/>
          </a:xfrm>
          <a:prstGeom prst="roundRect">
            <a:avLst/>
          </a:prstGeom>
          <a:solidFill>
            <a:schemeClr val="tx2">
              <a:lumMod val="60000"/>
              <a:lumOff val="4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4</a:t>
            </a:r>
          </a:p>
        </p:txBody>
      </p:sp>
      <p:sp>
        <p:nvSpPr>
          <p:cNvPr id="13" name="Rounded Rectangle 12"/>
          <p:cNvSpPr/>
          <p:nvPr/>
        </p:nvSpPr>
        <p:spPr bwMode="auto">
          <a:xfrm>
            <a:off x="1248394" y="1990815"/>
            <a:ext cx="995362" cy="215900"/>
          </a:xfrm>
          <a:prstGeom prst="roundRect">
            <a:avLst/>
          </a:prstGeom>
          <a:solidFill>
            <a:schemeClr val="accent6">
              <a:lumMod val="75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solidFill>
                  <a:schemeClr val="bg1"/>
                </a:solidFill>
                <a:latin typeface="Verdana" pitchFamily="34" charset="0"/>
                <a:ea typeface="Verdana" pitchFamily="34" charset="0"/>
                <a:cs typeface="Verdana" pitchFamily="34" charset="0"/>
              </a:rPr>
              <a:t>Volume Service 5</a:t>
            </a:r>
          </a:p>
        </p:txBody>
      </p:sp>
      <p:sp>
        <p:nvSpPr>
          <p:cNvPr id="14" name="Rounded Rectangle 13"/>
          <p:cNvSpPr/>
          <p:nvPr/>
        </p:nvSpPr>
        <p:spPr bwMode="auto">
          <a:xfrm>
            <a:off x="3329550" y="727165"/>
            <a:ext cx="995362" cy="215900"/>
          </a:xfrm>
          <a:prstGeom prst="roundRect">
            <a:avLst/>
          </a:prstGeom>
          <a:solidFill>
            <a:schemeClr val="accent2">
              <a:lumMod val="40000"/>
              <a:lumOff val="6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1</a:t>
            </a:r>
          </a:p>
        </p:txBody>
      </p:sp>
      <p:sp>
        <p:nvSpPr>
          <p:cNvPr id="15" name="Rounded Rectangle 14"/>
          <p:cNvSpPr/>
          <p:nvPr/>
        </p:nvSpPr>
        <p:spPr bwMode="auto">
          <a:xfrm>
            <a:off x="3329550" y="1025615"/>
            <a:ext cx="995362" cy="215900"/>
          </a:xfrm>
          <a:prstGeom prst="roundRect">
            <a:avLst/>
          </a:prstGeom>
          <a:solidFill>
            <a:schemeClr val="accent5">
              <a:lumMod val="40000"/>
              <a:lumOff val="6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2</a:t>
            </a:r>
          </a:p>
        </p:txBody>
      </p:sp>
      <p:sp>
        <p:nvSpPr>
          <p:cNvPr id="16" name="Rounded Rectangle 15"/>
          <p:cNvSpPr/>
          <p:nvPr/>
        </p:nvSpPr>
        <p:spPr bwMode="auto">
          <a:xfrm>
            <a:off x="3329550" y="1343115"/>
            <a:ext cx="995362" cy="215900"/>
          </a:xfrm>
          <a:prstGeom prst="roundRect">
            <a:avLst/>
          </a:prstGeom>
          <a:solidFill>
            <a:schemeClr val="accent1">
              <a:lumMod val="75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3</a:t>
            </a:r>
          </a:p>
        </p:txBody>
      </p:sp>
      <p:sp>
        <p:nvSpPr>
          <p:cNvPr id="17" name="Rounded Rectangle 16"/>
          <p:cNvSpPr/>
          <p:nvPr/>
        </p:nvSpPr>
        <p:spPr bwMode="auto">
          <a:xfrm>
            <a:off x="3329550" y="1647914"/>
            <a:ext cx="995362" cy="215900"/>
          </a:xfrm>
          <a:prstGeom prst="roundRect">
            <a:avLst/>
          </a:prstGeom>
          <a:solidFill>
            <a:schemeClr val="tx2">
              <a:lumMod val="60000"/>
              <a:lumOff val="4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4</a:t>
            </a:r>
          </a:p>
        </p:txBody>
      </p:sp>
      <p:sp>
        <p:nvSpPr>
          <p:cNvPr id="18" name="Rounded Rectangle 17"/>
          <p:cNvSpPr/>
          <p:nvPr/>
        </p:nvSpPr>
        <p:spPr bwMode="auto">
          <a:xfrm>
            <a:off x="3329550" y="1990815"/>
            <a:ext cx="995362" cy="215900"/>
          </a:xfrm>
          <a:prstGeom prst="roundRect">
            <a:avLst/>
          </a:prstGeom>
          <a:solidFill>
            <a:schemeClr val="accent6">
              <a:lumMod val="75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solidFill>
                  <a:schemeClr val="bg1"/>
                </a:solidFill>
                <a:latin typeface="Verdana" pitchFamily="34" charset="0"/>
                <a:ea typeface="Verdana" pitchFamily="34" charset="0"/>
                <a:cs typeface="Verdana" pitchFamily="34" charset="0"/>
              </a:rPr>
              <a:t>Volume Service 5</a:t>
            </a:r>
          </a:p>
        </p:txBody>
      </p:sp>
      <p:sp>
        <p:nvSpPr>
          <p:cNvPr id="27" name="Rounded Rectangle 26"/>
          <p:cNvSpPr/>
          <p:nvPr/>
        </p:nvSpPr>
        <p:spPr bwMode="auto">
          <a:xfrm>
            <a:off x="5636417" y="1025615"/>
            <a:ext cx="838200" cy="215900"/>
          </a:xfrm>
          <a:prstGeom prst="roundRect">
            <a:avLst/>
          </a:prstGeom>
          <a:solidFill>
            <a:schemeClr val="accent5">
              <a:lumMod val="40000"/>
              <a:lumOff val="6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Weight = 25</a:t>
            </a:r>
          </a:p>
        </p:txBody>
      </p:sp>
      <p:sp>
        <p:nvSpPr>
          <p:cNvPr id="28" name="Rounded Rectangle 27"/>
          <p:cNvSpPr/>
          <p:nvPr/>
        </p:nvSpPr>
        <p:spPr bwMode="auto">
          <a:xfrm>
            <a:off x="5636417" y="1343115"/>
            <a:ext cx="838200" cy="215900"/>
          </a:xfrm>
          <a:prstGeom prst="roundRect">
            <a:avLst/>
          </a:prstGeom>
          <a:solidFill>
            <a:schemeClr val="tx2">
              <a:lumMod val="60000"/>
              <a:lumOff val="4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Weight = 20</a:t>
            </a:r>
          </a:p>
        </p:txBody>
      </p:sp>
      <p:sp>
        <p:nvSpPr>
          <p:cNvPr id="29" name="Rounded Rectangle 28"/>
          <p:cNvSpPr/>
          <p:nvPr/>
        </p:nvSpPr>
        <p:spPr bwMode="auto">
          <a:xfrm>
            <a:off x="5636417" y="1647914"/>
            <a:ext cx="838200" cy="215900"/>
          </a:xfrm>
          <a:prstGeom prst="roundRect">
            <a:avLst/>
          </a:prstGeom>
          <a:solidFill>
            <a:schemeClr val="accent6">
              <a:lumMod val="75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solidFill>
                  <a:schemeClr val="bg1"/>
                </a:solidFill>
                <a:latin typeface="Verdana" pitchFamily="34" charset="0"/>
                <a:ea typeface="Verdana" pitchFamily="34" charset="0"/>
                <a:cs typeface="Verdana" pitchFamily="34" charset="0"/>
              </a:rPr>
              <a:t>Weight = 41</a:t>
            </a:r>
          </a:p>
        </p:txBody>
      </p:sp>
      <p:sp>
        <p:nvSpPr>
          <p:cNvPr id="30" name="Rounded Rectangle 29"/>
          <p:cNvSpPr/>
          <p:nvPr/>
        </p:nvSpPr>
        <p:spPr bwMode="auto">
          <a:xfrm>
            <a:off x="6847398" y="1324064"/>
            <a:ext cx="995362" cy="215900"/>
          </a:xfrm>
          <a:prstGeom prst="roundRect">
            <a:avLst/>
          </a:prstGeom>
          <a:solidFill>
            <a:schemeClr val="accent5">
              <a:lumMod val="40000"/>
              <a:lumOff val="6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2</a:t>
            </a:r>
          </a:p>
        </p:txBody>
      </p:sp>
      <p:sp>
        <p:nvSpPr>
          <p:cNvPr id="31" name="Rounded Rectangle 30"/>
          <p:cNvSpPr/>
          <p:nvPr/>
        </p:nvSpPr>
        <p:spPr bwMode="auto">
          <a:xfrm>
            <a:off x="6847398" y="1647914"/>
            <a:ext cx="995362" cy="215900"/>
          </a:xfrm>
          <a:prstGeom prst="roundRect">
            <a:avLst/>
          </a:prstGeom>
          <a:solidFill>
            <a:schemeClr val="tx2">
              <a:lumMod val="60000"/>
              <a:lumOff val="40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Volume Service 4</a:t>
            </a:r>
          </a:p>
        </p:txBody>
      </p:sp>
      <p:sp>
        <p:nvSpPr>
          <p:cNvPr id="32" name="Rounded Rectangle 31"/>
          <p:cNvSpPr/>
          <p:nvPr/>
        </p:nvSpPr>
        <p:spPr bwMode="auto">
          <a:xfrm>
            <a:off x="6847398" y="1019264"/>
            <a:ext cx="995362" cy="215900"/>
          </a:xfrm>
          <a:prstGeom prst="roundRect">
            <a:avLst/>
          </a:prstGeom>
          <a:solidFill>
            <a:schemeClr val="accent6">
              <a:lumMod val="75000"/>
            </a:schemeClr>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solidFill>
                  <a:schemeClr val="bg1"/>
                </a:solidFill>
                <a:latin typeface="Verdana" pitchFamily="34" charset="0"/>
                <a:ea typeface="Verdana" pitchFamily="34" charset="0"/>
                <a:cs typeface="Verdana" pitchFamily="34" charset="0"/>
              </a:rPr>
              <a:t>Volume Service 5</a:t>
            </a:r>
          </a:p>
        </p:txBody>
      </p:sp>
      <p:sp>
        <p:nvSpPr>
          <p:cNvPr id="33" name="Rectangle 32"/>
          <p:cNvSpPr/>
          <p:nvPr/>
        </p:nvSpPr>
        <p:spPr bwMode="auto">
          <a:xfrm>
            <a:off x="2566417" y="1324064"/>
            <a:ext cx="538163" cy="323850"/>
          </a:xfrm>
          <a:prstGeom prst="rect">
            <a:avLst/>
          </a:prstGeom>
          <a:solidFill>
            <a:schemeClr val="accent5"/>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Filters</a:t>
            </a:r>
          </a:p>
        </p:txBody>
      </p:sp>
      <p:sp>
        <p:nvSpPr>
          <p:cNvPr id="34" name="Rectangle 33"/>
          <p:cNvSpPr/>
          <p:nvPr/>
        </p:nvSpPr>
        <p:spPr bwMode="auto">
          <a:xfrm>
            <a:off x="4770561" y="1289139"/>
            <a:ext cx="538163" cy="323850"/>
          </a:xfrm>
          <a:prstGeom prst="rect">
            <a:avLst/>
          </a:prstGeom>
          <a:solidFill>
            <a:schemeClr val="accent5"/>
          </a:solidFill>
          <a:ln w="31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lIns="47997" tIns="23999" rIns="47997" bIns="23999" anchor="ctr"/>
          <a:lstStyle/>
          <a:p>
            <a:pPr algn="ctr" eaLnBrk="0" hangingPunct="0">
              <a:defRPr/>
            </a:pPr>
            <a:r>
              <a:rPr lang="en-US" sz="750" b="1" dirty="0">
                <a:latin typeface="Verdana" pitchFamily="34" charset="0"/>
                <a:ea typeface="Verdana" pitchFamily="34" charset="0"/>
                <a:cs typeface="Verdana" pitchFamily="34" charset="0"/>
              </a:rPr>
              <a:t>Weighers</a:t>
            </a:r>
          </a:p>
        </p:txBody>
      </p:sp>
      <p:sp>
        <p:nvSpPr>
          <p:cNvPr id="39993" name="Rounded Rectangle 40"/>
          <p:cNvSpPr>
            <a:spLocks noChangeArrowheads="1"/>
          </p:cNvSpPr>
          <p:nvPr/>
        </p:nvSpPr>
        <p:spPr bwMode="auto">
          <a:xfrm>
            <a:off x="6785373" y="942975"/>
            <a:ext cx="1135856" cy="346472"/>
          </a:xfrm>
          <a:prstGeom prst="roundRect">
            <a:avLst>
              <a:gd name="adj" fmla="val 16667"/>
            </a:avLst>
          </a:prstGeom>
          <a:noFill/>
          <a:ln w="381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7997" tIns="23999" rIns="47997" bIns="23999" anchor="ctr"/>
          <a:lstStyle/>
          <a:p>
            <a:pPr algn="ctr" eaLnBrk="0" hangingPunct="0"/>
            <a:endParaRPr lang="en-US" sz="750" b="1">
              <a:latin typeface="Verdana" pitchFamily="34" charset="0"/>
            </a:endParaRPr>
          </a:p>
        </p:txBody>
      </p:sp>
      <p:sp>
        <p:nvSpPr>
          <p:cNvPr id="39994" name="Rectangular Callout 41"/>
          <p:cNvSpPr>
            <a:spLocks noChangeArrowheads="1"/>
          </p:cNvSpPr>
          <p:nvPr/>
        </p:nvSpPr>
        <p:spPr bwMode="auto">
          <a:xfrm>
            <a:off x="7459266" y="594122"/>
            <a:ext cx="461963" cy="240506"/>
          </a:xfrm>
          <a:prstGeom prst="wedgeRectCallout">
            <a:avLst>
              <a:gd name="adj1" fmla="val -38361"/>
              <a:gd name="adj2" fmla="val 83551"/>
            </a:avLst>
          </a:prstGeom>
          <a:solidFill>
            <a:srgbClr val="FFC000"/>
          </a:solidFill>
          <a:ln w="3175" algn="ctr">
            <a:solidFill>
              <a:schemeClr val="tx1"/>
            </a:solidFill>
            <a:round/>
            <a:headEnd type="none" w="sm" len="sm"/>
            <a:tailEnd type="none" w="sm" len="sm"/>
          </a:ln>
        </p:spPr>
        <p:txBody>
          <a:bodyPr wrap="none" lIns="47997" tIns="23999" rIns="47997" bIns="23999" anchor="ctr"/>
          <a:lstStyle/>
          <a:p>
            <a:pPr algn="ctr" eaLnBrk="0" hangingPunct="0"/>
            <a:r>
              <a:rPr lang="en-US" sz="750">
                <a:latin typeface="Verdana" pitchFamily="34" charset="0"/>
              </a:rPr>
              <a:t>Winner!</a:t>
            </a:r>
          </a:p>
        </p:txBody>
      </p:sp>
      <p:sp>
        <p:nvSpPr>
          <p:cNvPr id="39995" name="Right Brace 42"/>
          <p:cNvSpPr>
            <a:spLocks/>
          </p:cNvSpPr>
          <p:nvPr/>
        </p:nvSpPr>
        <p:spPr bwMode="auto">
          <a:xfrm>
            <a:off x="6515100" y="1096565"/>
            <a:ext cx="247650" cy="747713"/>
          </a:xfrm>
          <a:prstGeom prst="rightBrace">
            <a:avLst>
              <a:gd name="adj1" fmla="val 8331"/>
              <a:gd name="adj2" fmla="val 50000"/>
            </a:avLst>
          </a:prstGeom>
          <a:noFill/>
          <a:ln w="1905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7997" tIns="23999" rIns="47997" bIns="23999" anchor="ctr"/>
          <a:lstStyle/>
          <a:p>
            <a:pPr defTabSz="479822" eaLnBrk="0" hangingPunct="0"/>
            <a:endParaRPr lang="en-US" sz="750" b="1">
              <a:latin typeface="Verdana" pitchFamily="34" charset="0"/>
            </a:endParaRPr>
          </a:p>
        </p:txBody>
      </p:sp>
      <p:sp>
        <p:nvSpPr>
          <p:cNvPr id="39996" name="Right Bracket 43"/>
          <p:cNvSpPr>
            <a:spLocks/>
          </p:cNvSpPr>
          <p:nvPr/>
        </p:nvSpPr>
        <p:spPr bwMode="auto">
          <a:xfrm>
            <a:off x="2244329" y="819150"/>
            <a:ext cx="123825" cy="1323975"/>
          </a:xfrm>
          <a:prstGeom prst="rightBracket">
            <a:avLst>
              <a:gd name="adj" fmla="val 8316"/>
            </a:avLst>
          </a:prstGeom>
          <a:noFill/>
          <a:ln w="28575"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7997" tIns="23999" rIns="47997" bIns="23999" anchor="ctr"/>
          <a:lstStyle/>
          <a:p>
            <a:pPr defTabSz="479822" eaLnBrk="0" hangingPunct="0"/>
            <a:endParaRPr lang="en-US" sz="750" b="1">
              <a:latin typeface="Verdana" pitchFamily="34" charset="0"/>
            </a:endParaRPr>
          </a:p>
        </p:txBody>
      </p:sp>
      <p:sp>
        <p:nvSpPr>
          <p:cNvPr id="39997" name="Right Bracket 44"/>
          <p:cNvSpPr>
            <a:spLocks/>
          </p:cNvSpPr>
          <p:nvPr/>
        </p:nvSpPr>
        <p:spPr bwMode="auto">
          <a:xfrm>
            <a:off x="4339829" y="789384"/>
            <a:ext cx="123825" cy="1323975"/>
          </a:xfrm>
          <a:prstGeom prst="rightBracket">
            <a:avLst>
              <a:gd name="adj" fmla="val 8316"/>
            </a:avLst>
          </a:prstGeom>
          <a:noFill/>
          <a:ln w="28575"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7997" tIns="23999" rIns="47997" bIns="23999" anchor="ctr"/>
          <a:lstStyle/>
          <a:p>
            <a:pPr defTabSz="479822" eaLnBrk="0" hangingPunct="0"/>
            <a:endParaRPr lang="en-US" sz="750" b="1">
              <a:latin typeface="Verdana" pitchFamily="34" charset="0"/>
            </a:endParaRPr>
          </a:p>
        </p:txBody>
      </p:sp>
      <p:cxnSp>
        <p:nvCxnSpPr>
          <p:cNvPr id="39998" name="Straight Arrow Connector 48"/>
          <p:cNvCxnSpPr>
            <a:cxnSpLocks noChangeShapeType="1"/>
            <a:stCxn id="39996" idx="2"/>
          </p:cNvCxnSpPr>
          <p:nvPr/>
        </p:nvCxnSpPr>
        <p:spPr bwMode="auto">
          <a:xfrm>
            <a:off x="2368154" y="1481137"/>
            <a:ext cx="180975" cy="4763"/>
          </a:xfrm>
          <a:prstGeom prst="straightConnector1">
            <a:avLst/>
          </a:prstGeom>
          <a:noFill/>
          <a:ln w="19050" algn="ctr">
            <a:solidFill>
              <a:schemeClr val="accent1"/>
            </a:solidFill>
            <a:round/>
            <a:headEnd type="none" w="sm" len="sm"/>
            <a:tailEnd type="arrow" w="med" len="med"/>
          </a:ln>
        </p:spPr>
      </p:cxnSp>
      <p:cxnSp>
        <p:nvCxnSpPr>
          <p:cNvPr id="39999" name="Straight Arrow Connector 50"/>
          <p:cNvCxnSpPr>
            <a:cxnSpLocks noChangeShapeType="1"/>
            <a:stCxn id="39997" idx="2"/>
          </p:cNvCxnSpPr>
          <p:nvPr/>
        </p:nvCxnSpPr>
        <p:spPr bwMode="auto">
          <a:xfrm>
            <a:off x="4463654" y="1451372"/>
            <a:ext cx="323850" cy="0"/>
          </a:xfrm>
          <a:prstGeom prst="straightConnector1">
            <a:avLst/>
          </a:prstGeom>
          <a:noFill/>
          <a:ln w="19050" algn="ctr">
            <a:solidFill>
              <a:schemeClr val="accent1"/>
            </a:solidFill>
            <a:round/>
            <a:headEnd type="none" w="sm" len="sm"/>
            <a:tailEnd type="arrow" w="med" len="med"/>
          </a:ln>
        </p:spPr>
      </p:cxnSp>
      <p:cxnSp>
        <p:nvCxnSpPr>
          <p:cNvPr id="40000" name="Straight Arrow Connector 52"/>
          <p:cNvCxnSpPr>
            <a:cxnSpLocks noChangeShapeType="1"/>
          </p:cNvCxnSpPr>
          <p:nvPr/>
        </p:nvCxnSpPr>
        <p:spPr bwMode="auto">
          <a:xfrm>
            <a:off x="3146822" y="1495425"/>
            <a:ext cx="152400" cy="0"/>
          </a:xfrm>
          <a:prstGeom prst="straightConnector1">
            <a:avLst/>
          </a:prstGeom>
          <a:noFill/>
          <a:ln w="19050" algn="ctr">
            <a:solidFill>
              <a:schemeClr val="accent1"/>
            </a:solidFill>
            <a:round/>
            <a:headEnd type="none" w="sm" len="sm"/>
            <a:tailEnd type="arrow" w="med" len="med"/>
          </a:ln>
        </p:spPr>
      </p:cxnSp>
      <p:cxnSp>
        <p:nvCxnSpPr>
          <p:cNvPr id="40001" name="Straight Arrow Connector 54"/>
          <p:cNvCxnSpPr>
            <a:cxnSpLocks noChangeShapeType="1"/>
          </p:cNvCxnSpPr>
          <p:nvPr/>
        </p:nvCxnSpPr>
        <p:spPr bwMode="auto">
          <a:xfrm>
            <a:off x="5320904" y="1451372"/>
            <a:ext cx="294084" cy="0"/>
          </a:xfrm>
          <a:prstGeom prst="straightConnector1">
            <a:avLst/>
          </a:prstGeom>
          <a:noFill/>
          <a:ln w="19050" algn="ctr">
            <a:solidFill>
              <a:schemeClr val="accent1"/>
            </a:solidFill>
            <a:round/>
            <a:headEnd type="none" w="sm" len="sm"/>
            <a:tailEnd type="arrow" w="med" len="med"/>
          </a:ln>
        </p:spPr>
      </p:cxnSp>
      <p:sp>
        <p:nvSpPr>
          <p:cNvPr id="40002" name="TextBox 55"/>
          <p:cNvSpPr txBox="1">
            <a:spLocks noChangeArrowheads="1"/>
          </p:cNvSpPr>
          <p:nvPr/>
        </p:nvSpPr>
        <p:spPr bwMode="auto">
          <a:xfrm>
            <a:off x="2068116" y="1713310"/>
            <a:ext cx="1714500" cy="9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997" tIns="23999" rIns="47997" bIns="23999">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marL="432197" lvl="1" indent="-89297" eaLnBrk="1" hangingPunct="1">
              <a:buFont typeface="Arial" panose="020B0604020202020204" pitchFamily="34" charset="0"/>
              <a:buChar char="•"/>
            </a:pPr>
            <a:r>
              <a:rPr lang="en-US" sz="750" dirty="0">
                <a:solidFill>
                  <a:schemeClr val="accent1"/>
                </a:solidFill>
                <a:latin typeface="Verdana" pitchFamily="34" charset="0"/>
              </a:rPr>
              <a:t>AvailabilityZone</a:t>
            </a:r>
            <a:br>
              <a:rPr lang="en-US" sz="750" dirty="0">
                <a:solidFill>
                  <a:schemeClr val="accent1"/>
                </a:solidFill>
                <a:latin typeface="Verdana" pitchFamily="34" charset="0"/>
              </a:rPr>
            </a:br>
            <a:r>
              <a:rPr lang="en-US" sz="750" dirty="0">
                <a:solidFill>
                  <a:schemeClr val="accent1"/>
                </a:solidFill>
                <a:latin typeface="Verdana" pitchFamily="34" charset="0"/>
              </a:rPr>
              <a:t>Filter</a:t>
            </a:r>
          </a:p>
          <a:p>
            <a:pPr marL="432197" lvl="1" indent="-89297" eaLnBrk="1" hangingPunct="1">
              <a:buFont typeface="Arial" panose="020B0604020202020204" pitchFamily="34" charset="0"/>
              <a:buChar char="•"/>
            </a:pPr>
            <a:r>
              <a:rPr lang="en-US" sz="750" dirty="0">
                <a:solidFill>
                  <a:schemeClr val="accent1"/>
                </a:solidFill>
                <a:latin typeface="Verdana" pitchFamily="34" charset="0"/>
              </a:rPr>
              <a:t>Capabilities</a:t>
            </a:r>
            <a:br>
              <a:rPr lang="en-US" sz="750" dirty="0">
                <a:solidFill>
                  <a:schemeClr val="accent1"/>
                </a:solidFill>
                <a:latin typeface="Verdana" pitchFamily="34" charset="0"/>
              </a:rPr>
            </a:br>
            <a:r>
              <a:rPr lang="en-US" sz="750" dirty="0">
                <a:solidFill>
                  <a:schemeClr val="accent1"/>
                </a:solidFill>
                <a:latin typeface="Verdana" pitchFamily="34" charset="0"/>
              </a:rPr>
              <a:t>Filter</a:t>
            </a:r>
          </a:p>
          <a:p>
            <a:pPr marL="432197" lvl="1" indent="-89297" eaLnBrk="1" hangingPunct="1">
              <a:buFont typeface="Arial" panose="020B0604020202020204" pitchFamily="34" charset="0"/>
              <a:buChar char="•"/>
            </a:pPr>
            <a:r>
              <a:rPr lang="en-US" sz="750" dirty="0">
                <a:solidFill>
                  <a:schemeClr val="accent1"/>
                </a:solidFill>
                <a:latin typeface="Verdana" pitchFamily="34" charset="0"/>
              </a:rPr>
              <a:t>JsonFilter</a:t>
            </a:r>
          </a:p>
          <a:p>
            <a:pPr marL="432197" lvl="1" indent="-89297" eaLnBrk="1" hangingPunct="1">
              <a:buFont typeface="Arial" panose="020B0604020202020204" pitchFamily="34" charset="0"/>
              <a:buChar char="•"/>
            </a:pPr>
            <a:r>
              <a:rPr lang="en-US" sz="750" dirty="0">
                <a:solidFill>
                  <a:schemeClr val="accent1"/>
                </a:solidFill>
                <a:latin typeface="Verdana" pitchFamily="34" charset="0"/>
              </a:rPr>
              <a:t>CapacityFilter</a:t>
            </a:r>
          </a:p>
          <a:p>
            <a:pPr marL="432197" lvl="1" indent="-89297" eaLnBrk="1" hangingPunct="1">
              <a:buFont typeface="Arial" panose="020B0604020202020204" pitchFamily="34" charset="0"/>
              <a:buChar char="•"/>
            </a:pPr>
            <a:r>
              <a:rPr lang="en-US" sz="750" dirty="0">
                <a:solidFill>
                  <a:schemeClr val="accent1"/>
                </a:solidFill>
                <a:latin typeface="Verdana" pitchFamily="34" charset="0"/>
              </a:rPr>
              <a:t>RetryFilter</a:t>
            </a:r>
          </a:p>
          <a:p>
            <a:pPr eaLnBrk="1" hangingPunct="1"/>
            <a:endParaRPr lang="en-US" sz="750" b="1" dirty="0">
              <a:solidFill>
                <a:schemeClr val="accent1"/>
              </a:solidFill>
              <a:latin typeface="Verdana" pitchFamily="34" charset="0"/>
            </a:endParaRPr>
          </a:p>
        </p:txBody>
      </p:sp>
      <p:sp>
        <p:nvSpPr>
          <p:cNvPr id="40003" name="TextBox 56"/>
          <p:cNvSpPr txBox="1">
            <a:spLocks noChangeArrowheads="1"/>
          </p:cNvSpPr>
          <p:nvPr/>
        </p:nvSpPr>
        <p:spPr bwMode="auto">
          <a:xfrm>
            <a:off x="4191000" y="1749028"/>
            <a:ext cx="2095500" cy="51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997" tIns="23999" rIns="47997" bIns="23999">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marL="432197" lvl="1" indent="-89297" eaLnBrk="1" hangingPunct="1">
              <a:buFont typeface="Arial" panose="020B0604020202020204" pitchFamily="34" charset="0"/>
              <a:buChar char="•"/>
            </a:pPr>
            <a:r>
              <a:rPr lang="en-US" sz="750" dirty="0">
                <a:solidFill>
                  <a:schemeClr val="accent1"/>
                </a:solidFill>
                <a:latin typeface="Verdana" pitchFamily="34" charset="0"/>
              </a:rPr>
              <a:t>CapacityWeigher</a:t>
            </a:r>
          </a:p>
          <a:p>
            <a:pPr marL="432197" lvl="1" indent="-89297" eaLnBrk="1" hangingPunct="1">
              <a:buFont typeface="Arial" panose="020B0604020202020204" pitchFamily="34" charset="0"/>
              <a:buChar char="•"/>
            </a:pPr>
            <a:r>
              <a:rPr lang="en-US" sz="750" dirty="0">
                <a:solidFill>
                  <a:schemeClr val="accent1"/>
                </a:solidFill>
                <a:latin typeface="Verdana" pitchFamily="34" charset="0"/>
              </a:rPr>
              <a:t>AllocatedVolumesWeigher</a:t>
            </a:r>
          </a:p>
          <a:p>
            <a:pPr marL="432197" lvl="1" indent="-89297" eaLnBrk="1" hangingPunct="1">
              <a:buFont typeface="Arial" panose="020B0604020202020204" pitchFamily="34" charset="0"/>
              <a:buChar char="•"/>
            </a:pPr>
            <a:r>
              <a:rPr lang="en-US" sz="750" dirty="0">
                <a:solidFill>
                  <a:schemeClr val="accent1"/>
                </a:solidFill>
                <a:latin typeface="Verdana" pitchFamily="34" charset="0"/>
              </a:rPr>
              <a:t>AllocatedSpaceWeigher</a:t>
            </a:r>
          </a:p>
          <a:p>
            <a:pPr eaLnBrk="1" hangingPunct="1"/>
            <a:endParaRPr lang="en-US" sz="750" dirty="0">
              <a:solidFill>
                <a:schemeClr val="accent1"/>
              </a:solidFill>
              <a:latin typeface="Verdana" pitchFamily="34" charset="0"/>
            </a:endParaRPr>
          </a:p>
        </p:txBody>
      </p:sp>
      <p:grpSp>
        <p:nvGrpSpPr>
          <p:cNvPr id="2" name="Group 1"/>
          <p:cNvGrpSpPr/>
          <p:nvPr/>
        </p:nvGrpSpPr>
        <p:grpSpPr>
          <a:xfrm>
            <a:off x="1250157" y="2800350"/>
            <a:ext cx="6671072" cy="1626878"/>
            <a:chOff x="142875" y="3733800"/>
            <a:chExt cx="8894763" cy="2169171"/>
          </a:xfrm>
        </p:grpSpPr>
        <p:pic>
          <p:nvPicPr>
            <p:cNvPr id="40004"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 y="4275138"/>
              <a:ext cx="299085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05" name="Rectangle 61"/>
            <p:cNvSpPr>
              <a:spLocks noChangeArrowheads="1"/>
            </p:cNvSpPr>
            <p:nvPr/>
          </p:nvSpPr>
          <p:spPr bwMode="auto">
            <a:xfrm>
              <a:off x="142875" y="3733800"/>
              <a:ext cx="8823930" cy="3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7997" tIns="23999" rIns="47997" bIns="23999">
              <a:spAutoFit/>
            </a:bodyPr>
            <a:lstStyle/>
            <a:p>
              <a:r>
                <a:rPr lang="en-US" sz="1200" b="1" dirty="0">
                  <a:solidFill>
                    <a:schemeClr val="accent1"/>
                  </a:solidFill>
                  <a:latin typeface="Verdana" pitchFamily="34" charset="0"/>
                </a:rPr>
                <a:t>Example Use Case: Differentiated Service with Different Storage Back-ends</a:t>
              </a:r>
            </a:p>
          </p:txBody>
        </p:sp>
        <p:sp>
          <p:nvSpPr>
            <p:cNvPr id="40006" name="Rectangle 62"/>
            <p:cNvSpPr>
              <a:spLocks noChangeArrowheads="1"/>
            </p:cNvSpPr>
            <p:nvPr/>
          </p:nvSpPr>
          <p:spPr bwMode="auto">
            <a:xfrm>
              <a:off x="4194175" y="4114800"/>
              <a:ext cx="4843463" cy="178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997" tIns="23999" rIns="47997" bIns="23999">
              <a:spAutoFit/>
            </a:bodyPr>
            <a:lstStyle/>
            <a:p>
              <a:pPr marL="130969" indent="-130969">
                <a:buFont typeface="Arial" pitchFamily="34" charset="0"/>
                <a:buChar char="•"/>
              </a:pPr>
              <a:r>
                <a:rPr lang="en-US" sz="1050" dirty="0">
                  <a:solidFill>
                    <a:schemeClr val="accent1"/>
                  </a:solidFill>
                  <a:latin typeface="Verdana" pitchFamily="34" charset="0"/>
                </a:rPr>
                <a:t>CSP: 3 different storage systems, offers 4 levels of volume services</a:t>
              </a:r>
              <a:br>
                <a:rPr lang="en-US" sz="1050" dirty="0">
                  <a:solidFill>
                    <a:schemeClr val="accent1"/>
                  </a:solidFill>
                  <a:latin typeface="Verdana" pitchFamily="34" charset="0"/>
                </a:rPr>
              </a:br>
              <a:endParaRPr lang="en-US" sz="1050" dirty="0">
                <a:solidFill>
                  <a:schemeClr val="accent1"/>
                </a:solidFill>
                <a:latin typeface="Verdana" pitchFamily="34" charset="0"/>
              </a:endParaRPr>
            </a:p>
            <a:p>
              <a:pPr marL="130969" indent="-130969">
                <a:buFont typeface="Arial" pitchFamily="34" charset="0"/>
                <a:buChar char="•"/>
              </a:pPr>
              <a:r>
                <a:rPr lang="en-US" sz="1050" dirty="0">
                  <a:solidFill>
                    <a:schemeClr val="accent1"/>
                  </a:solidFill>
                  <a:latin typeface="Verdana" pitchFamily="34" charset="0"/>
                </a:rPr>
                <a:t>Volume service criteria dictates which storage system can be used</a:t>
              </a:r>
              <a:br>
                <a:rPr lang="en-US" sz="1050" dirty="0">
                  <a:solidFill>
                    <a:schemeClr val="accent1"/>
                  </a:solidFill>
                  <a:latin typeface="Verdana" pitchFamily="34" charset="0"/>
                </a:rPr>
              </a:br>
              <a:endParaRPr lang="en-US" sz="1050" dirty="0">
                <a:solidFill>
                  <a:schemeClr val="accent1"/>
                </a:solidFill>
                <a:latin typeface="Verdana" pitchFamily="34" charset="0"/>
              </a:endParaRPr>
            </a:p>
            <a:p>
              <a:pPr marL="130969" indent="-130969">
                <a:buFont typeface="Arial" pitchFamily="34" charset="0"/>
                <a:buChar char="•"/>
              </a:pPr>
              <a:r>
                <a:rPr lang="en-US" sz="1050" dirty="0">
                  <a:solidFill>
                    <a:schemeClr val="accent1"/>
                  </a:solidFill>
                  <a:latin typeface="Verdana" pitchFamily="34" charset="0"/>
                </a:rPr>
                <a:t>Filter scheduler allows CSP to name storage services and allocate correct volume</a:t>
              </a:r>
            </a:p>
          </p:txBody>
        </p:sp>
      </p:grpSp>
      <p:sp>
        <p:nvSpPr>
          <p:cNvPr id="39" name="&quot;No&quot; Symbol 38"/>
          <p:cNvSpPr/>
          <p:nvPr/>
        </p:nvSpPr>
        <p:spPr bwMode="auto">
          <a:xfrm>
            <a:off x="3698081" y="686990"/>
            <a:ext cx="258366" cy="252413"/>
          </a:xfrm>
          <a:prstGeom prst="noSmoking">
            <a:avLst/>
          </a:prstGeom>
          <a:solidFill>
            <a:srgbClr val="FF0000"/>
          </a:solidFill>
          <a:ln w="3175" cap="flat" cmpd="sng" algn="ctr">
            <a:solidFill>
              <a:schemeClr val="tx1"/>
            </a:solidFill>
            <a:prstDash val="solid"/>
            <a:round/>
            <a:headEnd type="none" w="sm" len="sm"/>
            <a:tailEnd type="none" w="sm" len="sm"/>
          </a:ln>
          <a:effectLst/>
        </p:spPr>
        <p:txBody>
          <a:bodyPr wrap="none" lIns="62209" tIns="31105" rIns="62209" bIns="31105" anchor="ctr"/>
          <a:lstStyle/>
          <a:p>
            <a:pPr algn="ctr" eaLnBrk="0" hangingPunct="0">
              <a:defRPr/>
            </a:pPr>
            <a:endParaRPr lang="en-US" sz="1350" dirty="0">
              <a:latin typeface="Verdana" pitchFamily="34" charset="0"/>
              <a:ea typeface="Verdana" pitchFamily="34" charset="0"/>
              <a:cs typeface="Verdana" pitchFamily="34" charset="0"/>
            </a:endParaRPr>
          </a:p>
        </p:txBody>
      </p:sp>
      <p:sp>
        <p:nvSpPr>
          <p:cNvPr id="40" name="&quot;No&quot; Symbol 39"/>
          <p:cNvSpPr/>
          <p:nvPr/>
        </p:nvSpPr>
        <p:spPr bwMode="auto">
          <a:xfrm>
            <a:off x="3709988" y="1343025"/>
            <a:ext cx="258366" cy="252413"/>
          </a:xfrm>
          <a:prstGeom prst="noSmoking">
            <a:avLst/>
          </a:prstGeom>
          <a:solidFill>
            <a:srgbClr val="FF0000"/>
          </a:solidFill>
          <a:ln w="3175" cap="flat" cmpd="sng" algn="ctr">
            <a:solidFill>
              <a:schemeClr val="tx1"/>
            </a:solidFill>
            <a:prstDash val="solid"/>
            <a:round/>
            <a:headEnd type="none" w="sm" len="sm"/>
            <a:tailEnd type="none" w="sm" len="sm"/>
          </a:ln>
          <a:effectLst/>
        </p:spPr>
        <p:txBody>
          <a:bodyPr wrap="none" lIns="62209" tIns="31105" rIns="62209" bIns="31105" anchor="ctr"/>
          <a:lstStyle/>
          <a:p>
            <a:pPr algn="ctr" eaLnBrk="0" hangingPunct="0">
              <a:defRPr/>
            </a:pPr>
            <a:endParaRPr lang="en-US" sz="1350" dirty="0">
              <a:latin typeface="Verdana" pitchFamily="34" charset="0"/>
              <a:ea typeface="Verdana" pitchFamily="34" charset="0"/>
              <a:cs typeface="Verdana" pitchFamily="34" charset="0"/>
            </a:endParaRPr>
          </a:p>
        </p:txBody>
      </p:sp>
      <p:sp>
        <p:nvSpPr>
          <p:cNvPr id="38" name="Slide Number Placeholder 2"/>
          <p:cNvSpPr txBox="1">
            <a:spLocks/>
          </p:cNvSpPr>
          <p:nvPr/>
        </p:nvSpPr>
        <p:spPr>
          <a:xfrm>
            <a:off x="1143000" y="4869657"/>
            <a:ext cx="1600200" cy="273844"/>
          </a:xfrm>
          <a:prstGeom prst="rect">
            <a:avLst/>
          </a:prstGeom>
        </p:spPr>
        <p:txBody>
          <a:bodyPr/>
          <a:lstStyle>
            <a:defPPr>
              <a:defRPr lang="en-US"/>
            </a:defPPr>
            <a:lvl1pPr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1pPr>
            <a:lvl2pPr marL="457200"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2pPr>
            <a:lvl3pPr marL="914400"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3pPr>
            <a:lvl4pPr marL="1371600"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4pPr>
            <a:lvl5pPr marL="1828800"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9pPr>
          </a:lstStyle>
          <a:p>
            <a:pPr>
              <a:defRPr/>
            </a:pPr>
            <a:fld id="{13807A08-5F3B-4ECA-BF05-DCFFC8FE0B63}" type="slidenum">
              <a:rPr lang="en-US" sz="900">
                <a:solidFill>
                  <a:schemeClr val="bg2">
                    <a:lumMod val="60000"/>
                    <a:lumOff val="40000"/>
                  </a:schemeClr>
                </a:solidFill>
              </a:rPr>
              <a:pPr>
                <a:defRPr/>
              </a:pPr>
              <a:t>15</a:t>
            </a:fld>
            <a:endParaRPr lang="en-US" sz="900" dirty="0">
              <a:solidFill>
                <a:schemeClr val="bg2">
                  <a:lumMod val="60000"/>
                  <a:lumOff val="40000"/>
                </a:schemeClr>
              </a:solidFill>
            </a:endParaRPr>
          </a:p>
        </p:txBody>
      </p:sp>
      <p:sp>
        <p:nvSpPr>
          <p:cNvPr id="41" name="Slide Number Placeholder 3"/>
          <p:cNvSpPr txBox="1">
            <a:spLocks/>
          </p:cNvSpPr>
          <p:nvPr/>
        </p:nvSpPr>
        <p:spPr>
          <a:xfrm>
            <a:off x="8524875" y="4773930"/>
            <a:ext cx="45974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912C224-1A8C-493A-9D95-4845380CEB41}" type="slidenum">
              <a:rPr lang="en-US" sz="1400" smtClean="0">
                <a:solidFill>
                  <a:schemeClr val="bg1"/>
                </a:solidFill>
              </a:rPr>
              <a:t>15</a:t>
            </a:fld>
            <a:endParaRPr lang="en-US" sz="1400" dirty="0">
              <a:solidFill>
                <a:schemeClr val="bg1"/>
              </a:solidFill>
            </a:endParaRPr>
          </a:p>
        </p:txBody>
      </p:sp>
    </p:spTree>
    <p:extLst>
      <p:ext uri="{BB962C8B-B14F-4D97-AF65-F5344CB8AC3E}">
        <p14:creationId xmlns:p14="http://schemas.microsoft.com/office/powerpoint/2010/main" val="345529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72629"/>
            <a:ext cx="8658044" cy="857250"/>
          </a:xfrm>
        </p:spPr>
        <p:txBody>
          <a:bodyPr>
            <a:noAutofit/>
          </a:bodyPr>
          <a:lstStyle/>
          <a:p>
            <a:r>
              <a:rPr lang="en-US" sz="2800" dirty="0" smtClean="0"/>
              <a:t>Data Collection for Efficiency:</a:t>
            </a:r>
            <a:br>
              <a:rPr lang="en-US" sz="2800" dirty="0" smtClean="0"/>
            </a:br>
            <a:r>
              <a:rPr lang="en-US" sz="2800" dirty="0" smtClean="0"/>
              <a:t>Intelligent Workload Scheduling</a:t>
            </a:r>
            <a:endParaRPr lang="en-US" sz="2800" dirty="0"/>
          </a:p>
        </p:txBody>
      </p:sp>
      <p:sp>
        <p:nvSpPr>
          <p:cNvPr id="3" name="Content Placeholder 2"/>
          <p:cNvSpPr>
            <a:spLocks noGrp="1"/>
          </p:cNvSpPr>
          <p:nvPr>
            <p:ph idx="1"/>
          </p:nvPr>
        </p:nvSpPr>
        <p:spPr>
          <a:xfrm>
            <a:off x="457200" y="1025246"/>
            <a:ext cx="8229600" cy="3394472"/>
          </a:xfrm>
        </p:spPr>
        <p:txBody>
          <a:bodyPr>
            <a:noAutofit/>
          </a:bodyPr>
          <a:lstStyle/>
          <a:p>
            <a:pPr marL="0" indent="0">
              <a:buNone/>
            </a:pPr>
            <a:r>
              <a:rPr lang="en-US" sz="2200" dirty="0">
                <a:solidFill>
                  <a:schemeClr val="accent2">
                    <a:lumMod val="75000"/>
                  </a:schemeClr>
                </a:solidFill>
              </a:rPr>
              <a:t>Enhanced usage statistics allow advanced scheduling </a:t>
            </a:r>
            <a:r>
              <a:rPr lang="en-US" sz="2200" dirty="0" smtClean="0">
                <a:solidFill>
                  <a:schemeClr val="accent2">
                    <a:lumMod val="75000"/>
                  </a:schemeClr>
                </a:solidFill>
              </a:rPr>
              <a:t>decisions</a:t>
            </a:r>
          </a:p>
          <a:p>
            <a:pPr marL="0" indent="0">
              <a:buNone/>
            </a:pPr>
            <a:endParaRPr lang="en-US" sz="2200" dirty="0">
              <a:solidFill>
                <a:schemeClr val="accent2">
                  <a:lumMod val="75000"/>
                </a:schemeClr>
              </a:solidFill>
            </a:endParaRPr>
          </a:p>
          <a:p>
            <a:r>
              <a:rPr lang="en-US" sz="1600" dirty="0" smtClean="0"/>
              <a:t>Pluggable metric data </a:t>
            </a:r>
            <a:br>
              <a:rPr lang="en-US" sz="1600" dirty="0" smtClean="0"/>
            </a:br>
            <a:r>
              <a:rPr lang="en-US" sz="1600" dirty="0" smtClean="0"/>
              <a:t>collecting framework</a:t>
            </a:r>
          </a:p>
          <a:p>
            <a:pPr>
              <a:spcAft>
                <a:spcPts val="0"/>
              </a:spcAft>
            </a:pPr>
            <a:r>
              <a:rPr lang="en-US" sz="1600" dirty="0" smtClean="0"/>
              <a:t>Compute </a:t>
            </a:r>
            <a:r>
              <a:rPr lang="en-US" sz="1600" dirty="0"/>
              <a:t>(Nova) </a:t>
            </a:r>
            <a:r>
              <a:rPr lang="en-US" sz="1600" dirty="0" smtClean="0"/>
              <a:t>- </a:t>
            </a:r>
            <a:r>
              <a:rPr lang="en-US" sz="1600" dirty="0"/>
              <a:t>New </a:t>
            </a:r>
            <a:r>
              <a:rPr lang="en-US" sz="1600" dirty="0" smtClean="0"/>
              <a:t>filters</a:t>
            </a:r>
          </a:p>
          <a:p>
            <a:pPr indent="0">
              <a:spcAft>
                <a:spcPts val="0"/>
              </a:spcAft>
              <a:buNone/>
            </a:pPr>
            <a:r>
              <a:rPr lang="en-US" sz="1600" dirty="0" smtClean="0"/>
              <a:t>/ weighers </a:t>
            </a:r>
            <a:r>
              <a:rPr lang="en-US" sz="1600" dirty="0"/>
              <a:t>for </a:t>
            </a:r>
            <a:r>
              <a:rPr lang="en-US" sz="1600" dirty="0" smtClean="0"/>
              <a:t>utilization-based</a:t>
            </a:r>
          </a:p>
          <a:p>
            <a:pPr indent="0">
              <a:spcAft>
                <a:spcPts val="0"/>
              </a:spcAft>
              <a:buNone/>
            </a:pPr>
            <a:r>
              <a:rPr lang="en-US" sz="1600" dirty="0" smtClean="0"/>
              <a:t>scheduling </a:t>
            </a:r>
            <a:endParaRPr lang="en-US" sz="1600" dirty="0"/>
          </a:p>
          <a:p>
            <a:endParaRPr lang="en-US" sz="1700" dirty="0" smtClean="0"/>
          </a:p>
        </p:txBody>
      </p:sp>
      <p:sp>
        <p:nvSpPr>
          <p:cNvPr id="7" name="Slide Number Placeholder 3"/>
          <p:cNvSpPr>
            <a:spLocks noGrp="1"/>
          </p:cNvSpPr>
          <p:nvPr>
            <p:ph type="sldNum" sz="quarter" idx="4"/>
          </p:nvPr>
        </p:nvSpPr>
        <p:spPr/>
        <p:txBody>
          <a:bodyPr/>
          <a:lstStyle/>
          <a:p>
            <a:fld id="{6A174EDC-730F-0E4F-8F7E-AD594D963D71}" type="slidenum">
              <a:rPr lang="en-US"/>
              <a:pPr/>
              <a:t>16</a:t>
            </a:fld>
            <a:endParaRPr lang="en-US"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0821" y="1545060"/>
            <a:ext cx="5110328" cy="252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7"/>
          <p:cNvSpPr>
            <a:spLocks noChangeArrowheads="1"/>
          </p:cNvSpPr>
          <p:nvPr/>
        </p:nvSpPr>
        <p:spPr bwMode="auto">
          <a:xfrm>
            <a:off x="3316478" y="4505337"/>
            <a:ext cx="5208397" cy="357545"/>
          </a:xfrm>
          <a:prstGeom prst="roundRect">
            <a:avLst>
              <a:gd name="adj" fmla="val 16667"/>
            </a:avLst>
          </a:prstGeom>
          <a:solidFill>
            <a:schemeClr val="accent4"/>
          </a:solidFill>
          <a:ln w="19050" algn="ctr">
            <a:noFill/>
            <a:round/>
            <a:headEnd/>
            <a:tailEnd/>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anchor="ctr">
            <a:spAutoFit/>
          </a:bodyPr>
          <a:lstStyle/>
          <a:p>
            <a:r>
              <a:rPr lang="en-US" sz="1500" b="1" dirty="0" smtClean="0">
                <a:solidFill>
                  <a:schemeClr val="accent1"/>
                </a:solidFill>
              </a:rPr>
              <a:t>Metering in Havana release, scheduling in future release</a:t>
            </a:r>
            <a:endParaRPr lang="en-US" sz="1400" dirty="0">
              <a:solidFill>
                <a:schemeClr val="accent1"/>
              </a:solidFill>
            </a:endParaRPr>
          </a:p>
        </p:txBody>
      </p:sp>
    </p:spTree>
    <p:extLst>
      <p:ext uri="{BB962C8B-B14F-4D97-AF65-F5344CB8AC3E}">
        <p14:creationId xmlns:p14="http://schemas.microsoft.com/office/powerpoint/2010/main" val="10640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35"/>
            <a:ext cx="8229600" cy="780721"/>
          </a:xfrm>
        </p:spPr>
        <p:txBody>
          <a:bodyPr>
            <a:normAutofit/>
          </a:bodyPr>
          <a:lstStyle/>
          <a:p>
            <a:r>
              <a:rPr lang="en-US" sz="2800" dirty="0" smtClean="0"/>
              <a:t>Enhanced Platform Awareness</a:t>
            </a:r>
            <a:endParaRPr lang="en-US" sz="2800" dirty="0"/>
          </a:p>
        </p:txBody>
      </p:sp>
      <p:sp>
        <p:nvSpPr>
          <p:cNvPr id="3" name="Content Placeholder 2"/>
          <p:cNvSpPr>
            <a:spLocks noGrp="1"/>
          </p:cNvSpPr>
          <p:nvPr>
            <p:ph idx="1"/>
          </p:nvPr>
        </p:nvSpPr>
        <p:spPr>
          <a:xfrm>
            <a:off x="273269" y="836663"/>
            <a:ext cx="7903779" cy="3629368"/>
          </a:xfrm>
        </p:spPr>
        <p:txBody>
          <a:bodyPr>
            <a:noAutofit/>
          </a:bodyPr>
          <a:lstStyle/>
          <a:p>
            <a:pPr marL="0" indent="0">
              <a:buNone/>
            </a:pPr>
            <a:r>
              <a:rPr lang="en-US" sz="2000" dirty="0">
                <a:solidFill>
                  <a:schemeClr val="accent2">
                    <a:lumMod val="75000"/>
                  </a:schemeClr>
                </a:solidFill>
              </a:rPr>
              <a:t>Allows OpenStack* to have a greater awareness of the capabilities of the hardware </a:t>
            </a:r>
            <a:r>
              <a:rPr lang="en-US" sz="2000" dirty="0" smtClean="0">
                <a:solidFill>
                  <a:schemeClr val="accent2">
                    <a:lumMod val="75000"/>
                  </a:schemeClr>
                </a:solidFill>
              </a:rPr>
              <a:t>platforms</a:t>
            </a:r>
          </a:p>
          <a:p>
            <a:pPr marL="0" indent="0">
              <a:buNone/>
            </a:pPr>
            <a:endParaRPr lang="en-US" sz="2000" dirty="0">
              <a:solidFill>
                <a:schemeClr val="accent2">
                  <a:lumMod val="75000"/>
                </a:schemeClr>
              </a:solidFill>
            </a:endParaRPr>
          </a:p>
          <a:p>
            <a:r>
              <a:rPr lang="en-US" sz="1600" dirty="0" smtClean="0"/>
              <a:t>Expose CPU &amp; platform features </a:t>
            </a:r>
            <a:r>
              <a:rPr lang="en-US" sz="1600" dirty="0"/>
              <a:t>to </a:t>
            </a:r>
            <a:r>
              <a:rPr lang="en-US" sz="1600" dirty="0" smtClean="0"/>
              <a:t/>
            </a:r>
            <a:br>
              <a:rPr lang="en-US" sz="1600" dirty="0" smtClean="0"/>
            </a:br>
            <a:r>
              <a:rPr lang="en-US" sz="1600" dirty="0" smtClean="0"/>
              <a:t>OpenStack Nova scheduler</a:t>
            </a:r>
            <a:endParaRPr lang="en-US" sz="1600" dirty="0"/>
          </a:p>
          <a:p>
            <a:r>
              <a:rPr lang="en-US" sz="1600" dirty="0"/>
              <a:t>Use ComputeCapabilities filter to </a:t>
            </a:r>
            <a:r>
              <a:rPr lang="en-US" sz="1600" dirty="0" smtClean="0"/>
              <a:t/>
            </a:r>
            <a:br>
              <a:rPr lang="en-US" sz="1600" dirty="0" smtClean="0"/>
            </a:br>
            <a:r>
              <a:rPr lang="en-US" sz="1600" dirty="0" smtClean="0"/>
              <a:t>select </a:t>
            </a:r>
            <a:r>
              <a:rPr lang="en-US" sz="1600" dirty="0"/>
              <a:t>hosts with required features</a:t>
            </a:r>
          </a:p>
          <a:p>
            <a:pPr marL="628650" lvl="1" indent="-279400">
              <a:buFont typeface="Calibri" panose="020F0502020204030204" pitchFamily="34" charset="0"/>
              <a:buChar char="­"/>
            </a:pPr>
            <a:r>
              <a:rPr lang="en-US" sz="1400" dirty="0" smtClean="0"/>
              <a:t>Intel</a:t>
            </a:r>
            <a:r>
              <a:rPr lang="en-US" sz="1400" dirty="0"/>
              <a:t>® </a:t>
            </a:r>
            <a:r>
              <a:rPr lang="en-US" sz="1400" dirty="0" smtClean="0"/>
              <a:t>AES-NI or PCI Express accelerators</a:t>
            </a:r>
            <a:br>
              <a:rPr lang="en-US" sz="1400" dirty="0" smtClean="0"/>
            </a:br>
            <a:r>
              <a:rPr lang="en-US" sz="1400" dirty="0" smtClean="0"/>
              <a:t>for security and I/O workloads</a:t>
            </a:r>
          </a:p>
          <a:p>
            <a:pPr marL="628650" lvl="1" indent="-279400">
              <a:buFont typeface="Calibri" panose="020F0502020204030204" pitchFamily="34" charset="0"/>
              <a:buChar char="­"/>
            </a:pPr>
            <a:r>
              <a:rPr lang="en-US" sz="1400" dirty="0" err="1" smtClean="0"/>
              <a:t>Upto</a:t>
            </a:r>
            <a:r>
              <a:rPr lang="en-US" sz="1400" dirty="0" smtClean="0"/>
              <a:t> 10x encryption &amp; 8x decryption performance</a:t>
            </a:r>
            <a:br>
              <a:rPr lang="en-US" sz="1400" dirty="0" smtClean="0"/>
            </a:br>
            <a:r>
              <a:rPr lang="en-US" sz="1400" dirty="0" smtClean="0"/>
              <a:t>improvement observed </a:t>
            </a:r>
            <a:r>
              <a:rPr lang="en-US" sz="1400" baseline="30000" dirty="0" smtClean="0"/>
              <a:t>1</a:t>
            </a:r>
          </a:p>
        </p:txBody>
      </p:sp>
      <p:sp>
        <p:nvSpPr>
          <p:cNvPr id="15" name="Slide Number Placeholder 3"/>
          <p:cNvSpPr>
            <a:spLocks noGrp="1"/>
          </p:cNvSpPr>
          <p:nvPr>
            <p:ph type="sldNum" sz="quarter" idx="4"/>
          </p:nvPr>
        </p:nvSpPr>
        <p:spPr/>
        <p:txBody>
          <a:bodyPr/>
          <a:lstStyle/>
          <a:p>
            <a:fld id="{6A174EDC-730F-0E4F-8F7E-AD594D963D71}" type="slidenum">
              <a:rPr lang="en-US"/>
              <a:pPr/>
              <a:t>17</a:t>
            </a:fld>
            <a:endParaRPr lang="en-US" dirty="0"/>
          </a:p>
        </p:txBody>
      </p:sp>
      <p:sp>
        <p:nvSpPr>
          <p:cNvPr id="8" name="Rectangle 7"/>
          <p:cNvSpPr/>
          <p:nvPr/>
        </p:nvSpPr>
        <p:spPr>
          <a:xfrm>
            <a:off x="847330" y="4780880"/>
            <a:ext cx="3757188" cy="338554"/>
          </a:xfrm>
          <a:prstGeom prst="rect">
            <a:avLst/>
          </a:prstGeom>
        </p:spPr>
        <p:txBody>
          <a:bodyPr wrap="square">
            <a:spAutoFit/>
          </a:bodyPr>
          <a:lstStyle/>
          <a:p>
            <a:r>
              <a:rPr lang="en-US" sz="800" dirty="0">
                <a:solidFill>
                  <a:schemeClr val="accent1"/>
                </a:solidFill>
                <a:cs typeface="Times New Roman" pitchFamily="18" charset="0"/>
              </a:rPr>
              <a:t>Intel® </a:t>
            </a:r>
            <a:r>
              <a:rPr lang="en-US" sz="800" dirty="0" smtClean="0">
                <a:solidFill>
                  <a:schemeClr val="accent1"/>
                </a:solidFill>
                <a:cs typeface="Times New Roman" pitchFamily="18" charset="0"/>
              </a:rPr>
              <a:t>AES-NI = Intel® Advanced </a:t>
            </a:r>
            <a:r>
              <a:rPr lang="en-US" sz="800" dirty="0">
                <a:solidFill>
                  <a:schemeClr val="accent1"/>
                </a:solidFill>
                <a:cs typeface="Times New Roman" pitchFamily="18" charset="0"/>
              </a:rPr>
              <a:t>Encryption Standard New </a:t>
            </a:r>
            <a:r>
              <a:rPr lang="en-US" sz="800" dirty="0" smtClean="0">
                <a:solidFill>
                  <a:schemeClr val="accent1"/>
                </a:solidFill>
                <a:cs typeface="Times New Roman" pitchFamily="18" charset="0"/>
              </a:rPr>
              <a:t>Instructions</a:t>
            </a:r>
          </a:p>
          <a:p>
            <a:r>
              <a:rPr lang="en-US" sz="800" dirty="0">
                <a:solidFill>
                  <a:schemeClr val="accent1"/>
                </a:solidFill>
                <a:cs typeface="Times New Roman" pitchFamily="18" charset="0"/>
              </a:rPr>
              <a:t>See </a:t>
            </a:r>
            <a:r>
              <a:rPr lang="en-US" sz="800" dirty="0">
                <a:solidFill>
                  <a:schemeClr val="accent1"/>
                </a:solidFill>
                <a:cs typeface="Times New Roman" pitchFamily="18" charset="0"/>
                <a:hlinkClick r:id="rId3"/>
              </a:rPr>
              <a:t>http://</a:t>
            </a:r>
            <a:r>
              <a:rPr lang="en-US" sz="800" dirty="0" smtClean="0">
                <a:solidFill>
                  <a:schemeClr val="accent1"/>
                </a:solidFill>
                <a:cs typeface="Times New Roman" pitchFamily="18" charset="0"/>
                <a:hlinkClick r:id="rId3"/>
              </a:rPr>
              <a:t>www.oracle.com/us/corporate/press/173758</a:t>
            </a:r>
            <a:r>
              <a:rPr lang="en-US" sz="800" dirty="0" smtClean="0">
                <a:solidFill>
                  <a:schemeClr val="accent1"/>
                </a:solidFill>
                <a:cs typeface="Times New Roman" pitchFamily="18" charset="0"/>
              </a:rPr>
              <a:t>  </a:t>
            </a:r>
            <a:endParaRPr lang="en-US" sz="800" dirty="0">
              <a:solidFill>
                <a:schemeClr val="accent1"/>
              </a:solidFill>
            </a:endParaRPr>
          </a:p>
        </p:txBody>
      </p:sp>
      <p:sp>
        <p:nvSpPr>
          <p:cNvPr id="10" name="AutoShape 23"/>
          <p:cNvSpPr>
            <a:spLocks noChangeArrowheads="1"/>
          </p:cNvSpPr>
          <p:nvPr/>
        </p:nvSpPr>
        <p:spPr bwMode="auto">
          <a:xfrm>
            <a:off x="1448891" y="4363206"/>
            <a:ext cx="6017141" cy="370332"/>
          </a:xfrm>
          <a:prstGeom prst="roundRect">
            <a:avLst>
              <a:gd name="adj" fmla="val 16667"/>
            </a:avLst>
          </a:prstGeom>
          <a:solidFill>
            <a:schemeClr val="accent4"/>
          </a:solidFill>
          <a:ln w="19050" algn="ctr">
            <a:solidFill>
              <a:srgbClr val="292929">
                <a:alpha val="70000"/>
              </a:srgbClr>
            </a:solidFill>
            <a:round/>
            <a:headEnd/>
            <a:tailEnd/>
          </a:ln>
          <a:effectLst/>
        </p:spPr>
        <p:txBody>
          <a:bodyPr wrap="none" anchor="ctr"/>
          <a:lstStyle/>
          <a:p>
            <a:pPr algn="ctr"/>
            <a:r>
              <a:rPr lang="en-US" b="1" dirty="0" smtClean="0">
                <a:solidFill>
                  <a:schemeClr val="accent1"/>
                </a:solidFill>
              </a:rPr>
              <a:t>Some features in Havana, more in future releases</a:t>
            </a:r>
          </a:p>
        </p:txBody>
      </p:sp>
      <p:grpSp>
        <p:nvGrpSpPr>
          <p:cNvPr id="136" name="Group 135"/>
          <p:cNvGrpSpPr/>
          <p:nvPr/>
        </p:nvGrpSpPr>
        <p:grpSpPr>
          <a:xfrm>
            <a:off x="4455829" y="1469033"/>
            <a:ext cx="4497699" cy="751328"/>
            <a:chOff x="725415" y="2367362"/>
            <a:chExt cx="8712065" cy="2690327"/>
          </a:xfrm>
        </p:grpSpPr>
        <p:sp>
          <p:nvSpPr>
            <p:cNvPr id="106" name="Right Arrow 105"/>
            <p:cNvSpPr/>
            <p:nvPr/>
          </p:nvSpPr>
          <p:spPr>
            <a:xfrm>
              <a:off x="2138159" y="2493559"/>
              <a:ext cx="7299321" cy="990600"/>
            </a:xfrm>
            <a:prstGeom prst="rightArrow">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07" name="Straight Connector 106"/>
            <p:cNvCxnSpPr>
              <a:stCxn id="106" idx="1"/>
            </p:cNvCxnSpPr>
            <p:nvPr/>
          </p:nvCxnSpPr>
          <p:spPr>
            <a:xfrm>
              <a:off x="2138159" y="2988859"/>
              <a:ext cx="6295258" cy="0"/>
            </a:xfrm>
            <a:prstGeom prst="line">
              <a:avLst/>
            </a:prstGeom>
            <a:noFill/>
            <a:ln w="92075" cap="flat" cmpd="sng" algn="ctr">
              <a:solidFill>
                <a:srgbClr val="D7DF27"/>
              </a:solidFill>
              <a:prstDash val="solid"/>
            </a:ln>
            <a:effectLst/>
          </p:spPr>
        </p:cxnSp>
        <p:sp>
          <p:nvSpPr>
            <p:cNvPr id="108" name="Right Arrow 107"/>
            <p:cNvSpPr/>
            <p:nvPr/>
          </p:nvSpPr>
          <p:spPr>
            <a:xfrm rot="10800000">
              <a:off x="725415" y="4027643"/>
              <a:ext cx="7283571" cy="990600"/>
            </a:xfrm>
            <a:prstGeom prst="rightArrow">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a:endParaRPr>
            </a:p>
          </p:txBody>
        </p:sp>
        <p:cxnSp>
          <p:nvCxnSpPr>
            <p:cNvPr id="109" name="Straight Connector 108"/>
            <p:cNvCxnSpPr/>
            <p:nvPr/>
          </p:nvCxnSpPr>
          <p:spPr>
            <a:xfrm>
              <a:off x="2876575" y="4522943"/>
              <a:ext cx="5342804" cy="0"/>
            </a:xfrm>
            <a:prstGeom prst="line">
              <a:avLst/>
            </a:prstGeom>
            <a:noFill/>
            <a:ln w="92075" cap="flat" cmpd="sng" algn="ctr">
              <a:solidFill>
                <a:srgbClr val="D7DF27"/>
              </a:solidFill>
              <a:prstDash val="solid"/>
            </a:ln>
            <a:effectLst/>
          </p:spPr>
        </p:cxnSp>
        <p:grpSp>
          <p:nvGrpSpPr>
            <p:cNvPr id="110" name="Group 109"/>
            <p:cNvGrpSpPr/>
            <p:nvPr/>
          </p:nvGrpSpPr>
          <p:grpSpPr>
            <a:xfrm>
              <a:off x="1612178" y="2449319"/>
              <a:ext cx="1540798" cy="2482700"/>
              <a:chOff x="533400" y="1371600"/>
              <a:chExt cx="1524000" cy="838200"/>
            </a:xfrm>
          </p:grpSpPr>
          <p:sp>
            <p:nvSpPr>
              <p:cNvPr id="111" name="Rectangle 110"/>
              <p:cNvSpPr/>
              <p:nvPr/>
            </p:nvSpPr>
            <p:spPr>
              <a:xfrm>
                <a:off x="533400" y="1371600"/>
                <a:ext cx="1524000" cy="838200"/>
              </a:xfrm>
              <a:prstGeom prst="rect">
                <a:avLst/>
              </a:prstGeom>
              <a:solidFill>
                <a:srgbClr val="E6E7E8">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2" name="TextBox 111"/>
              <p:cNvSpPr txBox="1"/>
              <p:nvPr/>
            </p:nvSpPr>
            <p:spPr>
              <a:xfrm>
                <a:off x="609601" y="1392583"/>
                <a:ext cx="1371601" cy="2418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rPr>
                  <a:t>Processor</a:t>
                </a:r>
              </a:p>
            </p:txBody>
          </p:sp>
        </p:grpSp>
        <p:grpSp>
          <p:nvGrpSpPr>
            <p:cNvPr id="113" name="Group 112"/>
            <p:cNvGrpSpPr/>
            <p:nvPr/>
          </p:nvGrpSpPr>
          <p:grpSpPr>
            <a:xfrm>
              <a:off x="1691828" y="2918345"/>
              <a:ext cx="1454561" cy="1983737"/>
              <a:chOff x="374433" y="1457683"/>
              <a:chExt cx="1939414" cy="882960"/>
            </a:xfrm>
          </p:grpSpPr>
          <p:sp>
            <p:nvSpPr>
              <p:cNvPr id="114" name="Rectangle 113"/>
              <p:cNvSpPr/>
              <p:nvPr/>
            </p:nvSpPr>
            <p:spPr>
              <a:xfrm>
                <a:off x="533400" y="1518928"/>
                <a:ext cx="1524000" cy="635566"/>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 name="TextBox 114"/>
              <p:cNvSpPr txBox="1"/>
              <p:nvPr/>
            </p:nvSpPr>
            <p:spPr>
              <a:xfrm>
                <a:off x="374433" y="1457683"/>
                <a:ext cx="1939414" cy="8829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Unencrypted</a:t>
                </a:r>
                <a:b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br>
                <a: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Data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ABCDEFGH</a:t>
                </a:r>
                <a:b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br>
                <a: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IJKLMNOP</a:t>
                </a:r>
                <a:b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br>
                <a: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QRSTUVW</a:t>
                </a:r>
              </a:p>
            </p:txBody>
          </p:sp>
        </p:grpSp>
        <p:grpSp>
          <p:nvGrpSpPr>
            <p:cNvPr id="116" name="Group 115"/>
            <p:cNvGrpSpPr/>
            <p:nvPr/>
          </p:nvGrpSpPr>
          <p:grpSpPr>
            <a:xfrm>
              <a:off x="3492589" y="2367362"/>
              <a:ext cx="3229878" cy="2564656"/>
              <a:chOff x="533400" y="1341051"/>
              <a:chExt cx="1524000" cy="868749"/>
            </a:xfrm>
          </p:grpSpPr>
          <p:sp>
            <p:nvSpPr>
              <p:cNvPr id="117" name="Rectangle 116"/>
              <p:cNvSpPr/>
              <p:nvPr/>
            </p:nvSpPr>
            <p:spPr>
              <a:xfrm>
                <a:off x="533400" y="1371600"/>
                <a:ext cx="1524000" cy="838200"/>
              </a:xfrm>
              <a:prstGeom prst="rect">
                <a:avLst/>
              </a:prstGeom>
              <a:solidFill>
                <a:srgbClr val="E6E7E8"/>
              </a:solidFill>
              <a:ln w="3175" cap="flat" cmpd="sng" algn="ctr">
                <a:solidFill>
                  <a:srgbClr val="A7A9A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 name="TextBox 117"/>
              <p:cNvSpPr txBox="1"/>
              <p:nvPr/>
            </p:nvSpPr>
            <p:spPr>
              <a:xfrm>
                <a:off x="609600" y="1341051"/>
                <a:ext cx="1371600" cy="2426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Faster Encryptions</a:t>
                </a:r>
              </a:p>
            </p:txBody>
          </p:sp>
        </p:grpSp>
        <p:sp>
          <p:nvSpPr>
            <p:cNvPr id="119" name="TextBox 118"/>
            <p:cNvSpPr txBox="1"/>
            <p:nvPr/>
          </p:nvSpPr>
          <p:spPr>
            <a:xfrm>
              <a:off x="3725785" y="4341340"/>
              <a:ext cx="2754136" cy="716349"/>
            </a:xfrm>
            <a:prstGeom prst="rect">
              <a:avLst/>
            </a:prstGeom>
            <a:noFill/>
          </p:spPr>
          <p:txBody>
            <a:bodyPr wrap="square" rtlCol="0">
              <a:spAutoFit/>
            </a:bodyPr>
            <a:lstStyle/>
            <a:p>
              <a:pPr algn="ctr" defTabSz="914400"/>
              <a:r>
                <a:rPr lang="en-US" sz="700" b="1" dirty="0" smtClean="0">
                  <a:latin typeface="Verdana" panose="020B0604030504040204" pitchFamily="34" charset="0"/>
                  <a:ea typeface="Verdana" panose="020B0604030504040204" pitchFamily="34" charset="0"/>
                  <a:cs typeface="Verdana" panose="020B0604030504040204" pitchFamily="34" charset="0"/>
                </a:rPr>
                <a:t>Faster Decryptions</a:t>
              </a:r>
              <a:endParaRPr lang="en-US" sz="900" b="1" dirty="0">
                <a:latin typeface="Verdana" panose="020B0604030504040204" pitchFamily="34" charset="0"/>
                <a:ea typeface="Verdana" panose="020B0604030504040204" pitchFamily="34" charset="0"/>
                <a:cs typeface="Verdana" panose="020B0604030504040204" pitchFamily="34" charset="0"/>
              </a:endParaRPr>
            </a:p>
          </p:txBody>
        </p:sp>
        <p:sp>
          <p:nvSpPr>
            <p:cNvPr id="120" name="Rectangle 119"/>
            <p:cNvSpPr/>
            <p:nvPr/>
          </p:nvSpPr>
          <p:spPr>
            <a:xfrm>
              <a:off x="3731363" y="3012013"/>
              <a:ext cx="2744527" cy="1426821"/>
            </a:xfrm>
            <a:prstGeom prst="rect">
              <a:avLst/>
            </a:prstGeom>
            <a:solidFill>
              <a:srgbClr val="A7A9A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21" name="Group 120"/>
            <p:cNvGrpSpPr/>
            <p:nvPr/>
          </p:nvGrpSpPr>
          <p:grpSpPr>
            <a:xfrm>
              <a:off x="6996137" y="2461122"/>
              <a:ext cx="1656783" cy="2470897"/>
              <a:chOff x="457200" y="1371600"/>
              <a:chExt cx="1676400" cy="838200"/>
            </a:xfrm>
          </p:grpSpPr>
          <p:sp>
            <p:nvSpPr>
              <p:cNvPr id="122" name="Rectangle 121"/>
              <p:cNvSpPr/>
              <p:nvPr/>
            </p:nvSpPr>
            <p:spPr>
              <a:xfrm>
                <a:off x="533400" y="1371600"/>
                <a:ext cx="1524000" cy="838200"/>
              </a:xfrm>
              <a:prstGeom prst="rect">
                <a:avLst/>
              </a:prstGeom>
              <a:solidFill>
                <a:srgbClr val="1A447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 name="TextBox 122"/>
              <p:cNvSpPr txBox="1"/>
              <p:nvPr/>
            </p:nvSpPr>
            <p:spPr>
              <a:xfrm>
                <a:off x="457200" y="1381625"/>
                <a:ext cx="1676400" cy="2243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rPr>
                  <a:t>Data In Motion</a:t>
                </a:r>
              </a:p>
            </p:txBody>
          </p:sp>
        </p:grpSp>
        <p:grpSp>
          <p:nvGrpSpPr>
            <p:cNvPr id="124" name="Group 123"/>
            <p:cNvGrpSpPr/>
            <p:nvPr/>
          </p:nvGrpSpPr>
          <p:grpSpPr>
            <a:xfrm>
              <a:off x="7084807" y="2897699"/>
              <a:ext cx="1495647" cy="1983736"/>
              <a:chOff x="313197" y="1442964"/>
              <a:chExt cx="1994196" cy="952324"/>
            </a:xfrm>
          </p:grpSpPr>
          <p:sp>
            <p:nvSpPr>
              <p:cNvPr id="125" name="Rectangle 124"/>
              <p:cNvSpPr/>
              <p:nvPr/>
            </p:nvSpPr>
            <p:spPr>
              <a:xfrm>
                <a:off x="533400" y="1518928"/>
                <a:ext cx="1524000" cy="690872"/>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 name="TextBox 125"/>
              <p:cNvSpPr txBox="1"/>
              <p:nvPr/>
            </p:nvSpPr>
            <p:spPr>
              <a:xfrm>
                <a:off x="313197" y="1442964"/>
                <a:ext cx="1994196" cy="952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Encrypted</a:t>
                </a:r>
                <a:b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br>
                <a: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Data</a:t>
                </a:r>
                <a:b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br>
                <a:endPar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#@$%&amp;%@#&amp;%@#$@&amp;%$@#$@%&amp;&amp;</a:t>
                </a:r>
              </a:p>
            </p:txBody>
          </p:sp>
        </p:grpSp>
        <p:sp>
          <p:nvSpPr>
            <p:cNvPr id="127" name="Rectangle 126"/>
            <p:cNvSpPr/>
            <p:nvPr/>
          </p:nvSpPr>
          <p:spPr>
            <a:xfrm flipH="1">
              <a:off x="3814542" y="3189160"/>
              <a:ext cx="197634" cy="1166285"/>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8" name="Rectangle 127"/>
            <p:cNvSpPr/>
            <p:nvPr/>
          </p:nvSpPr>
          <p:spPr>
            <a:xfrm flipH="1">
              <a:off x="4110905" y="3108716"/>
              <a:ext cx="197634" cy="1246729"/>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9" name="Rectangle 128"/>
            <p:cNvSpPr/>
            <p:nvPr/>
          </p:nvSpPr>
          <p:spPr>
            <a:xfrm flipH="1">
              <a:off x="4407268" y="3235550"/>
              <a:ext cx="197634" cy="1119895"/>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0" name="Rectangle 129"/>
            <p:cNvSpPr/>
            <p:nvPr/>
          </p:nvSpPr>
          <p:spPr>
            <a:xfrm flipH="1">
              <a:off x="4703631" y="3190104"/>
              <a:ext cx="197634" cy="1165341"/>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1" name="Rectangle 130"/>
            <p:cNvSpPr/>
            <p:nvPr/>
          </p:nvSpPr>
          <p:spPr>
            <a:xfrm flipH="1">
              <a:off x="4999994" y="3108716"/>
              <a:ext cx="197634" cy="1246729"/>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2" name="Rectangle 131"/>
            <p:cNvSpPr/>
            <p:nvPr/>
          </p:nvSpPr>
          <p:spPr>
            <a:xfrm flipH="1">
              <a:off x="5296357" y="3157260"/>
              <a:ext cx="197634" cy="1198185"/>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3" name="Rectangle 132"/>
            <p:cNvSpPr/>
            <p:nvPr/>
          </p:nvSpPr>
          <p:spPr>
            <a:xfrm flipH="1">
              <a:off x="5592720" y="3198688"/>
              <a:ext cx="197634" cy="1156757"/>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4" name="Rectangle 133"/>
            <p:cNvSpPr/>
            <p:nvPr/>
          </p:nvSpPr>
          <p:spPr>
            <a:xfrm flipH="1">
              <a:off x="5889083" y="3108716"/>
              <a:ext cx="197634" cy="1246729"/>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5" name="Rectangle 134"/>
            <p:cNvSpPr/>
            <p:nvPr/>
          </p:nvSpPr>
          <p:spPr>
            <a:xfrm flipH="1">
              <a:off x="6185447" y="3236212"/>
              <a:ext cx="197634" cy="1119233"/>
            </a:xfrm>
            <a:prstGeom prst="rect">
              <a:avLst/>
            </a:prstGeom>
            <a:solidFill>
              <a:srgbClr val="007D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6E7E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pic>
        <p:nvPicPr>
          <p:cNvPr id="4" name="Picture 3"/>
          <p:cNvPicPr>
            <a:picLocks noChangeAspect="1"/>
          </p:cNvPicPr>
          <p:nvPr/>
        </p:nvPicPr>
        <p:blipFill>
          <a:blip r:embed="rId4"/>
          <a:stretch>
            <a:fillRect/>
          </a:stretch>
        </p:blipFill>
        <p:spPr>
          <a:xfrm>
            <a:off x="5076193" y="2322560"/>
            <a:ext cx="3686175" cy="257175"/>
          </a:xfrm>
          <a:prstGeom prst="rect">
            <a:avLst/>
          </a:prstGeom>
        </p:spPr>
      </p:pic>
      <p:pic>
        <p:nvPicPr>
          <p:cNvPr id="5" name="Picture 4"/>
          <p:cNvPicPr>
            <a:picLocks noChangeAspect="1"/>
          </p:cNvPicPr>
          <p:nvPr/>
        </p:nvPicPr>
        <p:blipFill>
          <a:blip r:embed="rId5"/>
          <a:stretch>
            <a:fillRect/>
          </a:stretch>
        </p:blipFill>
        <p:spPr>
          <a:xfrm>
            <a:off x="4915278" y="2618018"/>
            <a:ext cx="4219403" cy="524353"/>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189435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a:spLocks noGrp="1"/>
          </p:cNvSpPr>
          <p:nvPr>
            <p:ph type="title"/>
          </p:nvPr>
        </p:nvSpPr>
        <p:spPr>
          <a:xfrm>
            <a:off x="0" y="1"/>
            <a:ext cx="9144000" cy="620332"/>
          </a:xfrm>
        </p:spPr>
        <p:txBody>
          <a:bodyPr>
            <a:normAutofit/>
          </a:bodyPr>
          <a:lstStyle/>
          <a:p>
            <a:r>
              <a:rPr lang="en-US" sz="2800" dirty="0"/>
              <a:t>SDN </a:t>
            </a:r>
            <a:r>
              <a:rPr lang="en-US" sz="2800" dirty="0" smtClean="0"/>
              <a:t>&amp; </a:t>
            </a:r>
            <a:r>
              <a:rPr lang="en-US" sz="2800" dirty="0" err="1" smtClean="0"/>
              <a:t>NFV</a:t>
            </a:r>
            <a:r>
              <a:rPr lang="en-US" sz="2800" dirty="0" smtClean="0"/>
              <a:t>:	Driving Architectural Transformation</a:t>
            </a:r>
            <a:endParaRPr lang="en-US" sz="2800" dirty="0"/>
          </a:p>
        </p:txBody>
      </p:sp>
      <p:sp>
        <p:nvSpPr>
          <p:cNvPr id="17" name="Right Arrow 16"/>
          <p:cNvSpPr/>
          <p:nvPr/>
        </p:nvSpPr>
        <p:spPr bwMode="auto">
          <a:xfrm>
            <a:off x="3854292" y="2123754"/>
            <a:ext cx="1393302" cy="1003004"/>
          </a:xfrm>
          <a:prstGeom prst="rightArrow">
            <a:avLst>
              <a:gd name="adj1" fmla="val 50000"/>
              <a:gd name="adj2" fmla="val 34604"/>
            </a:avLst>
          </a:prstGeom>
          <a:gradFill flip="none" rotWithShape="1">
            <a:gsLst>
              <a:gs pos="0">
                <a:srgbClr val="00B0F0"/>
              </a:gs>
              <a:gs pos="100000">
                <a:schemeClr val="tx1"/>
              </a:gs>
              <a:gs pos="100000">
                <a:schemeClr val="tx1"/>
              </a:gs>
            </a:gsLst>
            <a:lin ang="0" scaled="1"/>
            <a:tileRect/>
          </a:grad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algn="ctr" eaLnBrk="0" fontAlgn="base" hangingPunct="0">
              <a:lnSpc>
                <a:spcPct val="80000"/>
              </a:lnSpc>
              <a:spcBef>
                <a:spcPct val="50000"/>
              </a:spcBef>
              <a:spcAft>
                <a:spcPct val="0"/>
              </a:spcAft>
            </a:pPr>
            <a:endParaRPr lang="en-US" sz="1600" dirty="0"/>
          </a:p>
        </p:txBody>
      </p:sp>
      <p:grpSp>
        <p:nvGrpSpPr>
          <p:cNvPr id="2" name="Group 21"/>
          <p:cNvGrpSpPr/>
          <p:nvPr/>
        </p:nvGrpSpPr>
        <p:grpSpPr>
          <a:xfrm>
            <a:off x="4893782" y="2948093"/>
            <a:ext cx="4070653" cy="988775"/>
            <a:chOff x="4872724" y="4323806"/>
            <a:chExt cx="4210522" cy="1294483"/>
          </a:xfrm>
        </p:grpSpPr>
        <p:pic>
          <p:nvPicPr>
            <p:cNvPr id="5" name="Picture 8" descr="G:\2012_02_Global Foundries_Nikkei\assets\ds.png"/>
            <p:cNvPicPr>
              <a:picLocks noChangeAspect="1" noChangeArrowheads="1"/>
            </p:cNvPicPr>
            <p:nvPr/>
          </p:nvPicPr>
          <p:blipFill>
            <a:blip r:embed="rId3" cstate="email"/>
            <a:srcRect/>
            <a:stretch>
              <a:fillRect/>
            </a:stretch>
          </p:blipFill>
          <p:spPr bwMode="auto">
            <a:xfrm>
              <a:off x="4872724" y="4760153"/>
              <a:ext cx="4210522" cy="858136"/>
            </a:xfrm>
            <a:prstGeom prst="rect">
              <a:avLst/>
            </a:prstGeom>
            <a:noFill/>
            <a:ln w="9525">
              <a:noFill/>
              <a:miter lim="800000"/>
              <a:headEnd/>
              <a:tailEnd/>
            </a:ln>
          </p:spPr>
        </p:pic>
        <p:pic>
          <p:nvPicPr>
            <p:cNvPr id="4" name="Picture 3" descr="C:\Users\rtorres2\Pictures\Intel\da7b5a45-QC-Xeon-(1U).png"/>
            <p:cNvPicPr>
              <a:picLocks noChangeAspect="1" noChangeArrowheads="1"/>
            </p:cNvPicPr>
            <p:nvPr/>
          </p:nvPicPr>
          <p:blipFill>
            <a:blip r:embed="rId4" cstate="email"/>
            <a:srcRect/>
            <a:stretch>
              <a:fillRect/>
            </a:stretch>
          </p:blipFill>
          <p:spPr bwMode="auto">
            <a:xfrm>
              <a:off x="4872724" y="4323806"/>
              <a:ext cx="3899057" cy="1078739"/>
            </a:xfrm>
            <a:prstGeom prst="rect">
              <a:avLst/>
            </a:prstGeom>
            <a:noFill/>
          </p:spPr>
        </p:pic>
      </p:grpSp>
      <p:grpSp>
        <p:nvGrpSpPr>
          <p:cNvPr id="3" name="Group 20"/>
          <p:cNvGrpSpPr/>
          <p:nvPr/>
        </p:nvGrpSpPr>
        <p:grpSpPr>
          <a:xfrm>
            <a:off x="336884" y="2760328"/>
            <a:ext cx="4304051" cy="1216912"/>
            <a:chOff x="159249" y="2422648"/>
            <a:chExt cx="4451940" cy="1593153"/>
          </a:xfrm>
        </p:grpSpPr>
        <p:pic>
          <p:nvPicPr>
            <p:cNvPr id="16" name="Picture 8" descr="G:\2012_02_Global Foundries_Nikkei\assets\ds.png"/>
            <p:cNvPicPr>
              <a:picLocks noChangeAspect="1" noChangeArrowheads="1"/>
            </p:cNvPicPr>
            <p:nvPr/>
          </p:nvPicPr>
          <p:blipFill>
            <a:blip r:embed="rId3" cstate="email"/>
            <a:srcRect/>
            <a:stretch>
              <a:fillRect/>
            </a:stretch>
          </p:blipFill>
          <p:spPr bwMode="auto">
            <a:xfrm>
              <a:off x="159249" y="3157665"/>
              <a:ext cx="4451940" cy="858136"/>
            </a:xfrm>
            <a:prstGeom prst="rect">
              <a:avLst/>
            </a:prstGeom>
            <a:noFill/>
            <a:ln w="9525">
              <a:noFill/>
              <a:miter lim="800000"/>
              <a:headEnd/>
              <a:tailEnd/>
            </a:ln>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60244" y="2422648"/>
              <a:ext cx="1146935" cy="1312058"/>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38259" y="2498597"/>
              <a:ext cx="852502" cy="1081532"/>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28364" y="2648717"/>
              <a:ext cx="1177763" cy="1085989"/>
            </a:xfrm>
            <a:prstGeom prst="rect">
              <a:avLst/>
            </a:prstGeom>
          </p:spPr>
        </p:pic>
      </p:grpSp>
      <p:sp>
        <p:nvSpPr>
          <p:cNvPr id="30" name="Rounded Rectangle 29"/>
          <p:cNvSpPr/>
          <p:nvPr/>
        </p:nvSpPr>
        <p:spPr bwMode="auto">
          <a:xfrm>
            <a:off x="5390166" y="656082"/>
            <a:ext cx="2866767" cy="2162297"/>
          </a:xfrm>
          <a:prstGeom prst="roundRect">
            <a:avLst>
              <a:gd name="adj" fmla="val 7484"/>
            </a:avLst>
          </a:prstGeom>
          <a:gradFill flip="none" rotWithShape="1">
            <a:gsLst>
              <a:gs pos="0">
                <a:srgbClr val="AD1115">
                  <a:alpha val="0"/>
                </a:srgbClr>
              </a:gs>
              <a:gs pos="100000">
                <a:srgbClr val="0860A8"/>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4" tIns="137153" rIns="68564" bIns="34283" numCol="1" rtlCol="0" anchor="t" anchorCtr="1" compatLnSpc="1">
            <a:prstTxWarp prst="textNoShape">
              <a:avLst/>
            </a:prstTxWarp>
          </a:bodyPr>
          <a:lstStyle/>
          <a:p>
            <a:pPr algn="ctr">
              <a:spcBef>
                <a:spcPts val="225"/>
              </a:spcBef>
              <a:spcAft>
                <a:spcPts val="225"/>
              </a:spcAft>
              <a:defRPr/>
            </a:pPr>
            <a:r>
              <a:rPr lang="en-US" sz="1600" b="1" u="sng" kern="0" dirty="0"/>
              <a:t>To </a:t>
            </a:r>
            <a:r>
              <a:rPr lang="en-US" sz="1600" b="1" u="sng" kern="0" dirty="0" smtClean="0"/>
              <a:t>This:</a:t>
            </a:r>
          </a:p>
          <a:p>
            <a:pPr algn="ctr">
              <a:spcBef>
                <a:spcPts val="225"/>
              </a:spcBef>
              <a:spcAft>
                <a:spcPts val="225"/>
              </a:spcAft>
              <a:defRPr/>
            </a:pPr>
            <a:r>
              <a:rPr lang="en-US" sz="1600" kern="0" dirty="0" smtClean="0"/>
              <a:t>Networking </a:t>
            </a:r>
            <a:r>
              <a:rPr lang="en-US" sz="1600" kern="0" dirty="0"/>
              <a:t>within VMs</a:t>
            </a:r>
          </a:p>
          <a:p>
            <a:pPr algn="ctr">
              <a:spcBef>
                <a:spcPts val="225"/>
              </a:spcBef>
              <a:spcAft>
                <a:spcPts val="225"/>
              </a:spcAft>
              <a:defRPr/>
            </a:pPr>
            <a:r>
              <a:rPr lang="en-US" sz="1600" kern="0" dirty="0"/>
              <a:t>Standard x86 COTS HW</a:t>
            </a:r>
          </a:p>
          <a:p>
            <a:pPr algn="ctr">
              <a:spcBef>
                <a:spcPts val="225"/>
              </a:spcBef>
              <a:spcAft>
                <a:spcPts val="225"/>
              </a:spcAft>
              <a:defRPr/>
            </a:pPr>
            <a:r>
              <a:rPr lang="en-US" sz="1600" kern="0" dirty="0"/>
              <a:t>Open SDN standard solutions</a:t>
            </a:r>
          </a:p>
        </p:txBody>
      </p:sp>
      <p:sp>
        <p:nvSpPr>
          <p:cNvPr id="31" name="Rounded Rectangle 30"/>
          <p:cNvSpPr/>
          <p:nvPr/>
        </p:nvSpPr>
        <p:spPr bwMode="auto">
          <a:xfrm>
            <a:off x="630115" y="656082"/>
            <a:ext cx="3167262" cy="2162297"/>
          </a:xfrm>
          <a:prstGeom prst="roundRect">
            <a:avLst>
              <a:gd name="adj" fmla="val 7484"/>
            </a:avLst>
          </a:prstGeom>
          <a:gradFill flip="none" rotWithShape="1">
            <a:gsLst>
              <a:gs pos="0">
                <a:srgbClr val="AD1115">
                  <a:alpha val="0"/>
                </a:srgbClr>
              </a:gs>
              <a:gs pos="100000">
                <a:srgbClr val="0860A8"/>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4" tIns="137153" rIns="68564" bIns="34283" numCol="1" rtlCol="0" anchor="t" anchorCtr="1" compatLnSpc="1">
            <a:prstTxWarp prst="textNoShape">
              <a:avLst/>
            </a:prstTxWarp>
          </a:bodyPr>
          <a:lstStyle/>
          <a:p>
            <a:pPr algn="ctr">
              <a:spcBef>
                <a:spcPts val="225"/>
              </a:spcBef>
              <a:spcAft>
                <a:spcPts val="225"/>
              </a:spcAft>
              <a:defRPr/>
            </a:pPr>
            <a:r>
              <a:rPr lang="en-US" sz="1600" b="1" u="sng" kern="0" dirty="0"/>
              <a:t>From </a:t>
            </a:r>
            <a:r>
              <a:rPr lang="en-US" sz="1600" b="1" u="sng" kern="0" dirty="0" smtClean="0"/>
              <a:t>This:</a:t>
            </a:r>
            <a:endParaRPr lang="en-US" sz="1600" b="1" u="sng" kern="0" dirty="0"/>
          </a:p>
          <a:p>
            <a:pPr algn="ctr">
              <a:spcBef>
                <a:spcPts val="225"/>
              </a:spcBef>
              <a:spcAft>
                <a:spcPts val="225"/>
              </a:spcAft>
              <a:defRPr/>
            </a:pPr>
            <a:r>
              <a:rPr lang="en-US" sz="1600" kern="0" dirty="0"/>
              <a:t>Traditional networking topology</a:t>
            </a:r>
          </a:p>
          <a:p>
            <a:pPr algn="ctr">
              <a:spcBef>
                <a:spcPts val="225"/>
              </a:spcBef>
              <a:spcAft>
                <a:spcPts val="225"/>
              </a:spcAft>
              <a:defRPr/>
            </a:pPr>
            <a:r>
              <a:rPr lang="en-US" sz="1600" kern="0" dirty="0"/>
              <a:t>Monolithic vertical integrated box</a:t>
            </a:r>
          </a:p>
          <a:p>
            <a:pPr algn="ctr">
              <a:spcBef>
                <a:spcPts val="225"/>
              </a:spcBef>
              <a:spcAft>
                <a:spcPts val="225"/>
              </a:spcAft>
              <a:defRPr/>
            </a:pPr>
            <a:r>
              <a:rPr lang="en-US" sz="1600" kern="0" dirty="0"/>
              <a:t>TEM proprietary solutions</a:t>
            </a:r>
          </a:p>
        </p:txBody>
      </p:sp>
      <p:grpSp>
        <p:nvGrpSpPr>
          <p:cNvPr id="6" name="Group 21"/>
          <p:cNvGrpSpPr/>
          <p:nvPr/>
        </p:nvGrpSpPr>
        <p:grpSpPr>
          <a:xfrm>
            <a:off x="4893782" y="2048203"/>
            <a:ext cx="4070653" cy="1888666"/>
            <a:chOff x="4872724" y="3145690"/>
            <a:chExt cx="4210522" cy="2472599"/>
          </a:xfrm>
        </p:grpSpPr>
        <p:pic>
          <p:nvPicPr>
            <p:cNvPr id="40" name="Picture 8" descr="G:\2012_02_Global Foundries_Nikkei\assets\ds.png"/>
            <p:cNvPicPr>
              <a:picLocks noChangeAspect="1" noChangeArrowheads="1"/>
            </p:cNvPicPr>
            <p:nvPr/>
          </p:nvPicPr>
          <p:blipFill>
            <a:blip r:embed="rId3" cstate="email"/>
            <a:srcRect/>
            <a:stretch>
              <a:fillRect/>
            </a:stretch>
          </p:blipFill>
          <p:spPr bwMode="auto">
            <a:xfrm>
              <a:off x="4872724" y="4760153"/>
              <a:ext cx="4210522" cy="858136"/>
            </a:xfrm>
            <a:prstGeom prst="rect">
              <a:avLst/>
            </a:prstGeom>
            <a:noFill/>
            <a:ln w="9525">
              <a:noFill/>
              <a:miter lim="800000"/>
              <a:headEnd/>
              <a:tailEnd/>
            </a:ln>
          </p:spPr>
        </p:pic>
        <p:pic>
          <p:nvPicPr>
            <p:cNvPr id="41" name="Picture 40" descr="C:\Users\rtorres2\Pictures\Intel\da7b5a45-QC-Xeon-(1U).png"/>
            <p:cNvPicPr>
              <a:picLocks noChangeAspect="1" noChangeArrowheads="1"/>
            </p:cNvPicPr>
            <p:nvPr/>
          </p:nvPicPr>
          <p:blipFill>
            <a:blip r:embed="rId4" cstate="email"/>
            <a:srcRect/>
            <a:stretch>
              <a:fillRect/>
            </a:stretch>
          </p:blipFill>
          <p:spPr bwMode="auto">
            <a:xfrm>
              <a:off x="4872724" y="4323806"/>
              <a:ext cx="3899057" cy="1078739"/>
            </a:xfrm>
            <a:prstGeom prst="rect">
              <a:avLst/>
            </a:prstGeom>
            <a:noFill/>
          </p:spPr>
        </p:pic>
        <p:sp>
          <p:nvSpPr>
            <p:cNvPr id="42" name="Rounded Rectangle 41"/>
            <p:cNvSpPr/>
            <p:nvPr/>
          </p:nvSpPr>
          <p:spPr bwMode="auto">
            <a:xfrm>
              <a:off x="5269033" y="3145690"/>
              <a:ext cx="1027265" cy="1675838"/>
            </a:xfrm>
            <a:prstGeom prst="roundRect">
              <a:avLst>
                <a:gd name="adj" fmla="val 7484"/>
              </a:avLst>
            </a:prstGeom>
            <a:gradFill flip="none" rotWithShape="1">
              <a:gsLst>
                <a:gs pos="0">
                  <a:srgbClr val="AD1115">
                    <a:alpha val="0"/>
                  </a:srgbClr>
                </a:gs>
                <a:gs pos="100000">
                  <a:srgbClr val="0860A8">
                    <a:lumMod val="60000"/>
                    <a:lumOff val="4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8" tIns="137160" rIns="68568" bIns="34285" numCol="1" rtlCol="0" anchor="t" anchorCtr="1" compatLnSpc="1">
              <a:prstTxWarp prst="textNoShape">
                <a:avLst/>
              </a:prstTxWarp>
            </a:bodyPr>
            <a:lstStyle/>
            <a:p>
              <a:pPr algn="ctr">
                <a:spcBef>
                  <a:spcPts val="450"/>
                </a:spcBef>
                <a:spcAft>
                  <a:spcPts val="450"/>
                </a:spcAft>
                <a:defRPr/>
              </a:pPr>
              <a:r>
                <a:rPr lang="en-US" sz="1600" kern="0" dirty="0"/>
                <a:t>VM:    Firewall</a:t>
              </a:r>
            </a:p>
          </p:txBody>
        </p:sp>
        <p:sp>
          <p:nvSpPr>
            <p:cNvPr id="43" name="Rounded Rectangle 42"/>
            <p:cNvSpPr/>
            <p:nvPr/>
          </p:nvSpPr>
          <p:spPr bwMode="auto">
            <a:xfrm>
              <a:off x="6355168" y="3145690"/>
              <a:ext cx="1027265" cy="1675838"/>
            </a:xfrm>
            <a:prstGeom prst="roundRect">
              <a:avLst>
                <a:gd name="adj" fmla="val 7484"/>
              </a:avLst>
            </a:prstGeom>
            <a:gradFill flip="none" rotWithShape="1">
              <a:gsLst>
                <a:gs pos="0">
                  <a:srgbClr val="AD1115">
                    <a:alpha val="0"/>
                  </a:srgbClr>
                </a:gs>
                <a:gs pos="100000">
                  <a:srgbClr val="0860A8">
                    <a:lumMod val="60000"/>
                    <a:lumOff val="4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8" tIns="137160" rIns="68568" bIns="34285" numCol="1" rtlCol="0" anchor="t" anchorCtr="1" compatLnSpc="1">
              <a:prstTxWarp prst="textNoShape">
                <a:avLst/>
              </a:prstTxWarp>
            </a:bodyPr>
            <a:lstStyle/>
            <a:p>
              <a:pPr algn="ctr">
                <a:spcBef>
                  <a:spcPts val="450"/>
                </a:spcBef>
                <a:spcAft>
                  <a:spcPts val="450"/>
                </a:spcAft>
                <a:defRPr/>
              </a:pPr>
              <a:r>
                <a:rPr lang="en-US" sz="1600" kern="0" dirty="0" err="1"/>
                <a:t>VM</a:t>
              </a:r>
              <a:r>
                <a:rPr lang="en-US" sz="1600" kern="0" dirty="0" smtClean="0"/>
                <a:t>:</a:t>
              </a:r>
              <a:br>
                <a:rPr lang="en-US" sz="1600" kern="0" dirty="0" smtClean="0"/>
              </a:br>
              <a:r>
                <a:rPr lang="en-US" sz="1600" kern="0" dirty="0" smtClean="0"/>
                <a:t>VPN</a:t>
              </a:r>
              <a:endParaRPr lang="en-US" sz="1600" kern="0" dirty="0"/>
            </a:p>
          </p:txBody>
        </p:sp>
        <p:sp>
          <p:nvSpPr>
            <p:cNvPr id="44" name="Rounded Rectangle 43"/>
            <p:cNvSpPr/>
            <p:nvPr/>
          </p:nvSpPr>
          <p:spPr bwMode="auto">
            <a:xfrm>
              <a:off x="7441304" y="3145690"/>
              <a:ext cx="1027265" cy="1675838"/>
            </a:xfrm>
            <a:prstGeom prst="roundRect">
              <a:avLst>
                <a:gd name="adj" fmla="val 7484"/>
              </a:avLst>
            </a:prstGeom>
            <a:gradFill flip="none" rotWithShape="1">
              <a:gsLst>
                <a:gs pos="0">
                  <a:srgbClr val="AD1115">
                    <a:alpha val="0"/>
                  </a:srgbClr>
                </a:gs>
                <a:gs pos="100000">
                  <a:srgbClr val="0860A8">
                    <a:lumMod val="60000"/>
                    <a:lumOff val="4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8" tIns="137160" rIns="68568" bIns="34285" numCol="1" rtlCol="0" anchor="t" anchorCtr="1" compatLnSpc="1">
              <a:prstTxWarp prst="textNoShape">
                <a:avLst/>
              </a:prstTxWarp>
            </a:bodyPr>
            <a:lstStyle/>
            <a:p>
              <a:pPr algn="ctr">
                <a:spcBef>
                  <a:spcPts val="450"/>
                </a:spcBef>
                <a:spcAft>
                  <a:spcPts val="450"/>
                </a:spcAft>
                <a:defRPr/>
              </a:pPr>
              <a:r>
                <a:rPr lang="en-US" sz="1600" kern="0" dirty="0" err="1" smtClean="0"/>
                <a:t>VM</a:t>
              </a:r>
              <a:r>
                <a:rPr lang="en-US" sz="1600" kern="0" dirty="0" smtClean="0"/>
                <a:t>: IDS/</a:t>
              </a:r>
              <a:r>
                <a:rPr lang="en-US" sz="1600" kern="0" dirty="0" err="1" smtClean="0"/>
                <a:t>IPS</a:t>
              </a:r>
              <a:endParaRPr lang="en-US" sz="1600" kern="0" dirty="0"/>
            </a:p>
          </p:txBody>
        </p:sp>
        <p:sp>
          <p:nvSpPr>
            <p:cNvPr id="45" name="Rounded Rectangle 44"/>
            <p:cNvSpPr/>
            <p:nvPr/>
          </p:nvSpPr>
          <p:spPr bwMode="auto">
            <a:xfrm>
              <a:off x="5212341" y="4153989"/>
              <a:ext cx="3256227" cy="473492"/>
            </a:xfrm>
            <a:prstGeom prst="roundRect">
              <a:avLst>
                <a:gd name="adj" fmla="val 7484"/>
              </a:avLst>
            </a:prstGeom>
            <a:gradFill flip="none" rotWithShape="1">
              <a:gsLst>
                <a:gs pos="49600">
                  <a:srgbClr val="0860A8">
                    <a:lumMod val="60000"/>
                    <a:lumOff val="40000"/>
                  </a:srgbClr>
                </a:gs>
                <a:gs pos="0">
                  <a:srgbClr val="AD1115">
                    <a:alpha val="0"/>
                  </a:srgbClr>
                </a:gs>
                <a:gs pos="100000">
                  <a:srgbClr val="0860A8">
                    <a:lumMod val="60000"/>
                    <a:lumOff val="40000"/>
                    <a:alpha val="0"/>
                  </a:srgbClr>
                </a:gs>
              </a:gsLst>
              <a:lin ang="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8" tIns="34290" rIns="68568" bIns="34285" numCol="1" rtlCol="0" anchor="ctr" anchorCtr="1" compatLnSpc="1">
              <a:prstTxWarp prst="textNoShape">
                <a:avLst/>
              </a:prstTxWarp>
            </a:bodyPr>
            <a:lstStyle/>
            <a:p>
              <a:pPr algn="ctr">
                <a:spcBef>
                  <a:spcPts val="450"/>
                </a:spcBef>
                <a:spcAft>
                  <a:spcPts val="450"/>
                </a:spcAft>
                <a:defRPr/>
              </a:pPr>
              <a:r>
                <a:rPr lang="en-US" sz="1600" kern="0" dirty="0"/>
                <a:t>SDN/NFV</a:t>
              </a:r>
            </a:p>
          </p:txBody>
        </p:sp>
      </p:grpSp>
      <p:grpSp>
        <p:nvGrpSpPr>
          <p:cNvPr id="7" name="Group 20"/>
          <p:cNvGrpSpPr/>
          <p:nvPr/>
        </p:nvGrpSpPr>
        <p:grpSpPr>
          <a:xfrm>
            <a:off x="336884" y="2007830"/>
            <a:ext cx="4304051" cy="1969409"/>
            <a:chOff x="159249" y="1437495"/>
            <a:chExt cx="4451940" cy="2578306"/>
          </a:xfrm>
        </p:grpSpPr>
        <p:pic>
          <p:nvPicPr>
            <p:cNvPr id="55" name="Picture 8" descr="G:\2012_02_Global Foundries_Nikkei\assets\ds.png"/>
            <p:cNvPicPr>
              <a:picLocks noChangeAspect="1" noChangeArrowheads="1"/>
            </p:cNvPicPr>
            <p:nvPr/>
          </p:nvPicPr>
          <p:blipFill>
            <a:blip r:embed="rId3" cstate="email"/>
            <a:srcRect/>
            <a:stretch>
              <a:fillRect/>
            </a:stretch>
          </p:blipFill>
          <p:spPr bwMode="auto">
            <a:xfrm>
              <a:off x="159249" y="3157665"/>
              <a:ext cx="4451940" cy="858136"/>
            </a:xfrm>
            <a:prstGeom prst="rect">
              <a:avLst/>
            </a:prstGeom>
            <a:noFill/>
            <a:ln w="9525">
              <a:noFill/>
              <a:miter lim="800000"/>
              <a:headEnd/>
              <a:tailEnd/>
            </a:ln>
          </p:spPr>
        </p:pic>
        <p:pic>
          <p:nvPicPr>
            <p:cNvPr id="56" name="Picture 5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60244" y="2422648"/>
              <a:ext cx="1146935" cy="1312058"/>
            </a:xfrm>
            <a:prstGeom prst="rect">
              <a:avLst/>
            </a:prstGeom>
          </p:spPr>
        </p:pic>
        <p:pic>
          <p:nvPicPr>
            <p:cNvPr id="57" name="Picture 5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38259" y="2498597"/>
              <a:ext cx="852502" cy="1081532"/>
            </a:xfrm>
            <a:prstGeom prst="rect">
              <a:avLst/>
            </a:prstGeom>
          </p:spPr>
        </p:pic>
        <p:pic>
          <p:nvPicPr>
            <p:cNvPr id="58" name="Picture 5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28364" y="2648717"/>
              <a:ext cx="1177763" cy="1085989"/>
            </a:xfrm>
            <a:prstGeom prst="rect">
              <a:avLst/>
            </a:prstGeom>
          </p:spPr>
        </p:pic>
        <p:sp>
          <p:nvSpPr>
            <p:cNvPr id="59" name="Rounded Rectangle 58"/>
            <p:cNvSpPr/>
            <p:nvPr/>
          </p:nvSpPr>
          <p:spPr bwMode="auto">
            <a:xfrm>
              <a:off x="352698" y="1437495"/>
              <a:ext cx="1230431" cy="1675838"/>
            </a:xfrm>
            <a:prstGeom prst="roundRect">
              <a:avLst>
                <a:gd name="adj" fmla="val 7484"/>
              </a:avLst>
            </a:prstGeom>
            <a:gradFill flip="none" rotWithShape="1">
              <a:gsLst>
                <a:gs pos="0">
                  <a:srgbClr val="AD1115">
                    <a:alpha val="0"/>
                  </a:srgbClr>
                </a:gs>
                <a:gs pos="100000">
                  <a:srgbClr val="0860A8">
                    <a:lumMod val="60000"/>
                    <a:lumOff val="4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8" tIns="137160" rIns="68568" bIns="34285" numCol="1" rtlCol="0" anchor="t" anchorCtr="1" compatLnSpc="1">
              <a:prstTxWarp prst="textNoShape">
                <a:avLst/>
              </a:prstTxWarp>
            </a:bodyPr>
            <a:lstStyle/>
            <a:p>
              <a:pPr algn="ctr">
                <a:spcBef>
                  <a:spcPts val="450"/>
                </a:spcBef>
                <a:spcAft>
                  <a:spcPts val="450"/>
                </a:spcAft>
                <a:defRPr/>
              </a:pPr>
              <a:r>
                <a:rPr lang="en-US" sz="1600" kern="0" dirty="0"/>
                <a:t>Firewall</a:t>
              </a:r>
            </a:p>
          </p:txBody>
        </p:sp>
        <p:sp>
          <p:nvSpPr>
            <p:cNvPr id="60" name="Rounded Rectangle 59"/>
            <p:cNvSpPr/>
            <p:nvPr/>
          </p:nvSpPr>
          <p:spPr bwMode="auto">
            <a:xfrm>
              <a:off x="1741414" y="1437495"/>
              <a:ext cx="1027265" cy="1675838"/>
            </a:xfrm>
            <a:prstGeom prst="roundRect">
              <a:avLst>
                <a:gd name="adj" fmla="val 7484"/>
              </a:avLst>
            </a:prstGeom>
            <a:gradFill flip="none" rotWithShape="1">
              <a:gsLst>
                <a:gs pos="0">
                  <a:srgbClr val="AD1115">
                    <a:alpha val="0"/>
                  </a:srgbClr>
                </a:gs>
                <a:gs pos="100000">
                  <a:srgbClr val="0860A8">
                    <a:lumMod val="60000"/>
                    <a:lumOff val="4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8" tIns="137160" rIns="68568" bIns="34285" numCol="1" rtlCol="0" anchor="t" anchorCtr="1" compatLnSpc="1">
              <a:prstTxWarp prst="textNoShape">
                <a:avLst/>
              </a:prstTxWarp>
            </a:bodyPr>
            <a:lstStyle/>
            <a:p>
              <a:pPr algn="ctr">
                <a:spcBef>
                  <a:spcPts val="450"/>
                </a:spcBef>
                <a:spcAft>
                  <a:spcPts val="450"/>
                </a:spcAft>
                <a:defRPr/>
              </a:pPr>
              <a:r>
                <a:rPr lang="en-US" sz="1600" kern="0" dirty="0"/>
                <a:t>VPN</a:t>
              </a:r>
            </a:p>
          </p:txBody>
        </p:sp>
        <p:sp>
          <p:nvSpPr>
            <p:cNvPr id="61" name="Rounded Rectangle 60"/>
            <p:cNvSpPr/>
            <p:nvPr/>
          </p:nvSpPr>
          <p:spPr bwMode="auto">
            <a:xfrm>
              <a:off x="2927475" y="1437495"/>
              <a:ext cx="1027265" cy="1675838"/>
            </a:xfrm>
            <a:prstGeom prst="roundRect">
              <a:avLst>
                <a:gd name="adj" fmla="val 7484"/>
              </a:avLst>
            </a:prstGeom>
            <a:gradFill flip="none" rotWithShape="1">
              <a:gsLst>
                <a:gs pos="0">
                  <a:srgbClr val="AD1115">
                    <a:alpha val="0"/>
                  </a:srgbClr>
                </a:gs>
                <a:gs pos="100000">
                  <a:srgbClr val="0860A8">
                    <a:lumMod val="60000"/>
                    <a:lumOff val="4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extrusionH="209550" prstMaterial="plastic"/>
          </p:spPr>
          <p:txBody>
            <a:bodyPr vert="horz" wrap="square" lIns="68568" tIns="137160" rIns="68568" bIns="34285" numCol="1" rtlCol="0" anchor="t" anchorCtr="1" compatLnSpc="1">
              <a:prstTxWarp prst="textNoShape">
                <a:avLst/>
              </a:prstTxWarp>
            </a:bodyPr>
            <a:lstStyle/>
            <a:p>
              <a:pPr algn="ctr">
                <a:spcBef>
                  <a:spcPts val="450"/>
                </a:spcBef>
                <a:spcAft>
                  <a:spcPts val="450"/>
                </a:spcAft>
                <a:defRPr/>
              </a:pPr>
              <a:r>
                <a:rPr lang="en-US" sz="1600" kern="0" dirty="0" smtClean="0"/>
                <a:t>IDS/</a:t>
              </a:r>
              <a:r>
                <a:rPr lang="en-US" sz="1600" kern="0" dirty="0" err="1" smtClean="0"/>
                <a:t>IPS</a:t>
              </a:r>
              <a:endParaRPr lang="en-US" sz="1600" kern="0" dirty="0"/>
            </a:p>
          </p:txBody>
        </p:sp>
      </p:grpSp>
      <p:pic>
        <p:nvPicPr>
          <p:cNvPr id="63" name="Picture 920" descr="chipset"/>
          <p:cNvPicPr>
            <a:picLocks noChangeAspect="1" noChangeArrowheads="1"/>
          </p:cNvPicPr>
          <p:nvPr/>
        </p:nvPicPr>
        <p:blipFill>
          <a:blip r:embed="rId8" cstate="email"/>
          <a:srcRect/>
          <a:stretch>
            <a:fillRect/>
          </a:stretch>
        </p:blipFill>
        <p:spPr bwMode="auto">
          <a:xfrm>
            <a:off x="6437654" y="3780830"/>
            <a:ext cx="509277" cy="349996"/>
          </a:xfrm>
          <a:prstGeom prst="rect">
            <a:avLst/>
          </a:prstGeom>
          <a:noFill/>
          <a:ln w="9525">
            <a:noFill/>
            <a:miter lim="800000"/>
            <a:headEnd/>
            <a:tailEnd/>
          </a:ln>
        </p:spPr>
      </p:pic>
      <p:pic>
        <p:nvPicPr>
          <p:cNvPr id="64" name="Picture 24" descr="xeonchip"/>
          <p:cNvPicPr>
            <a:picLocks noChangeAspect="1" noChangeArrowheads="1"/>
          </p:cNvPicPr>
          <p:nvPr/>
        </p:nvPicPr>
        <p:blipFill>
          <a:blip r:embed="rId9" cstate="email"/>
          <a:srcRect/>
          <a:stretch>
            <a:fillRect/>
          </a:stretch>
        </p:blipFill>
        <p:spPr bwMode="auto">
          <a:xfrm>
            <a:off x="4470114" y="3670298"/>
            <a:ext cx="811720" cy="627495"/>
          </a:xfrm>
          <a:prstGeom prst="rect">
            <a:avLst/>
          </a:prstGeom>
          <a:noFill/>
          <a:ln w="9525">
            <a:noFill/>
            <a:miter lim="800000"/>
            <a:headEnd/>
            <a:tailEnd/>
          </a:ln>
        </p:spPr>
      </p:pic>
      <p:sp>
        <p:nvSpPr>
          <p:cNvPr id="65" name="TextBox 64"/>
          <p:cNvSpPr txBox="1"/>
          <p:nvPr/>
        </p:nvSpPr>
        <p:spPr>
          <a:xfrm>
            <a:off x="4587355" y="4264330"/>
            <a:ext cx="747320" cy="338554"/>
          </a:xfrm>
          <a:prstGeom prst="rect">
            <a:avLst/>
          </a:prstGeom>
          <a:noFill/>
        </p:spPr>
        <p:txBody>
          <a:bodyPr wrap="none" rtlCol="0">
            <a:spAutoFit/>
          </a:bodyPr>
          <a:lstStyle/>
          <a:p>
            <a:r>
              <a:rPr lang="en-US" sz="1600" dirty="0"/>
              <a:t>IA CPU</a:t>
            </a:r>
          </a:p>
        </p:txBody>
      </p:sp>
      <p:sp>
        <p:nvSpPr>
          <p:cNvPr id="66" name="TextBox 65"/>
          <p:cNvSpPr txBox="1"/>
          <p:nvPr/>
        </p:nvSpPr>
        <p:spPr>
          <a:xfrm>
            <a:off x="6063652" y="4143752"/>
            <a:ext cx="1223668" cy="584775"/>
          </a:xfrm>
          <a:prstGeom prst="rect">
            <a:avLst/>
          </a:prstGeom>
          <a:noFill/>
        </p:spPr>
        <p:txBody>
          <a:bodyPr wrap="none" rtlCol="0">
            <a:spAutoFit/>
          </a:bodyPr>
          <a:lstStyle/>
          <a:p>
            <a:pPr algn="ctr"/>
            <a:r>
              <a:rPr lang="en-US" sz="1600" dirty="0"/>
              <a:t>Chipset</a:t>
            </a:r>
          </a:p>
          <a:p>
            <a:pPr algn="ctr"/>
            <a:r>
              <a:rPr lang="en-US" sz="1600" dirty="0"/>
              <a:t>Acceleration</a:t>
            </a:r>
          </a:p>
        </p:txBody>
      </p:sp>
      <p:pic>
        <p:nvPicPr>
          <p:cNvPr id="67" name="Picture 38" descr="CD"/>
          <p:cNvPicPr>
            <a:picLocks noChangeAspect="1" noChangeArrowheads="1"/>
          </p:cNvPicPr>
          <p:nvPr/>
        </p:nvPicPr>
        <p:blipFill>
          <a:blip r:embed="rId10" cstate="email"/>
          <a:srcRect/>
          <a:stretch>
            <a:fillRect/>
          </a:stretch>
        </p:blipFill>
        <p:spPr bwMode="auto">
          <a:xfrm>
            <a:off x="1095712" y="3704085"/>
            <a:ext cx="554054" cy="528478"/>
          </a:xfrm>
          <a:prstGeom prst="rect">
            <a:avLst/>
          </a:prstGeom>
          <a:noFill/>
          <a:ln w="9525">
            <a:noFill/>
            <a:miter lim="800000"/>
            <a:headEnd/>
            <a:tailEnd/>
          </a:ln>
        </p:spPr>
      </p:pic>
      <p:pic>
        <p:nvPicPr>
          <p:cNvPr id="70" name="Picture 6" descr="http://www.takistmr.com/wp-content/uploads/2011/07/cisco-switch-icon.png"/>
          <p:cNvPicPr>
            <a:picLocks noChangeAspect="1" noChangeArrowheads="1"/>
          </p:cNvPicPr>
          <p:nvPr/>
        </p:nvPicPr>
        <p:blipFill>
          <a:blip r:embed="rId11" cstate="email">
            <a:clrChange>
              <a:clrFrom>
                <a:srgbClr val="000000">
                  <a:alpha val="0"/>
                </a:srgbClr>
              </a:clrFrom>
              <a:clrTo>
                <a:srgbClr val="000000">
                  <a:alpha val="0"/>
                </a:srgbClr>
              </a:clrTo>
            </a:clrChange>
          </a:blip>
          <a:srcRect/>
          <a:stretch>
            <a:fillRect/>
          </a:stretch>
        </p:blipFill>
        <p:spPr bwMode="auto">
          <a:xfrm>
            <a:off x="7172570" y="3820929"/>
            <a:ext cx="811007" cy="269796"/>
          </a:xfrm>
          <a:prstGeom prst="rect">
            <a:avLst/>
          </a:prstGeom>
          <a:noFill/>
        </p:spPr>
      </p:pic>
      <p:grpSp>
        <p:nvGrpSpPr>
          <p:cNvPr id="8" name="Group 75"/>
          <p:cNvGrpSpPr/>
          <p:nvPr/>
        </p:nvGrpSpPr>
        <p:grpSpPr>
          <a:xfrm>
            <a:off x="5464394" y="3843857"/>
            <a:ext cx="635106" cy="223938"/>
            <a:chOff x="15066963" y="-590550"/>
            <a:chExt cx="4225925" cy="1885950"/>
          </a:xfrm>
        </p:grpSpPr>
        <p:sp>
          <p:nvSpPr>
            <p:cNvPr id="77" name="Freeform 108"/>
            <p:cNvSpPr>
              <a:spLocks/>
            </p:cNvSpPr>
            <p:nvPr/>
          </p:nvSpPr>
          <p:spPr bwMode="auto">
            <a:xfrm>
              <a:off x="15066963" y="-590550"/>
              <a:ext cx="4225925" cy="1885950"/>
            </a:xfrm>
            <a:custGeom>
              <a:avLst/>
              <a:gdLst>
                <a:gd name="T0" fmla="*/ 0 w 2662"/>
                <a:gd name="T1" fmla="*/ 0 h 1188"/>
                <a:gd name="T2" fmla="*/ 0 w 2662"/>
                <a:gd name="T3" fmla="*/ 973 h 1188"/>
                <a:gd name="T4" fmla="*/ 1462 w 2662"/>
                <a:gd name="T5" fmla="*/ 973 h 1188"/>
                <a:gd name="T6" fmla="*/ 1462 w 2662"/>
                <a:gd name="T7" fmla="*/ 1188 h 1188"/>
                <a:gd name="T8" fmla="*/ 2253 w 2662"/>
                <a:gd name="T9" fmla="*/ 1188 h 1188"/>
                <a:gd name="T10" fmla="*/ 2253 w 2662"/>
                <a:gd name="T11" fmla="*/ 973 h 1188"/>
                <a:gd name="T12" fmla="*/ 2662 w 2662"/>
                <a:gd name="T13" fmla="*/ 973 h 1188"/>
                <a:gd name="T14" fmla="*/ 2662 w 2662"/>
                <a:gd name="T15" fmla="*/ 0 h 1188"/>
                <a:gd name="T16" fmla="*/ 0 w 2662"/>
                <a:gd name="T17" fmla="*/ 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2" h="1188">
                  <a:moveTo>
                    <a:pt x="0" y="0"/>
                  </a:moveTo>
                  <a:lnTo>
                    <a:pt x="0" y="973"/>
                  </a:lnTo>
                  <a:lnTo>
                    <a:pt x="1462" y="973"/>
                  </a:lnTo>
                  <a:lnTo>
                    <a:pt x="1462" y="1188"/>
                  </a:lnTo>
                  <a:lnTo>
                    <a:pt x="2253" y="1188"/>
                  </a:lnTo>
                  <a:lnTo>
                    <a:pt x="2253" y="973"/>
                  </a:lnTo>
                  <a:lnTo>
                    <a:pt x="2662" y="973"/>
                  </a:lnTo>
                  <a:lnTo>
                    <a:pt x="2662" y="0"/>
                  </a:lnTo>
                  <a:lnTo>
                    <a:pt x="0" y="0"/>
                  </a:lnTo>
                  <a:close/>
                </a:path>
              </a:pathLst>
            </a:custGeom>
            <a:gradFill flip="none" rotWithShape="1">
              <a:gsLst>
                <a:gs pos="5000">
                  <a:srgbClr val="D6DF27"/>
                </a:gs>
                <a:gs pos="95000">
                  <a:srgbClr val="8CC640"/>
                </a:gs>
              </a:gsLst>
              <a:lin ang="5400000" scaled="1"/>
              <a:tileRect/>
            </a:gradFill>
            <a:ln w="19050">
              <a:solidFill>
                <a:schemeClr val="accent5"/>
              </a:solidFill>
              <a:round/>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hangingPunct="0"/>
              <a:endParaRPr lang="en-US" sz="1600" b="1" dirty="0"/>
            </a:p>
          </p:txBody>
        </p:sp>
        <p:sp>
          <p:nvSpPr>
            <p:cNvPr id="78" name="Rectangle 109"/>
            <p:cNvSpPr>
              <a:spLocks noChangeArrowheads="1"/>
            </p:cNvSpPr>
            <p:nvPr/>
          </p:nvSpPr>
          <p:spPr bwMode="auto">
            <a:xfrm>
              <a:off x="17800638"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79" name="Freeform 110"/>
            <p:cNvSpPr>
              <a:spLocks/>
            </p:cNvSpPr>
            <p:nvPr/>
          </p:nvSpPr>
          <p:spPr bwMode="auto">
            <a:xfrm>
              <a:off x="17800638"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0" name="Rectangle 111"/>
            <p:cNvSpPr>
              <a:spLocks noChangeArrowheads="1"/>
            </p:cNvSpPr>
            <p:nvPr/>
          </p:nvSpPr>
          <p:spPr bwMode="auto">
            <a:xfrm>
              <a:off x="17960975"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1" name="Freeform 112"/>
            <p:cNvSpPr>
              <a:spLocks/>
            </p:cNvSpPr>
            <p:nvPr/>
          </p:nvSpPr>
          <p:spPr bwMode="auto">
            <a:xfrm>
              <a:off x="17960975"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2" name="Rectangle 113"/>
            <p:cNvSpPr>
              <a:spLocks noChangeArrowheads="1"/>
            </p:cNvSpPr>
            <p:nvPr/>
          </p:nvSpPr>
          <p:spPr bwMode="auto">
            <a:xfrm>
              <a:off x="17473613"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3" name="Freeform 114"/>
            <p:cNvSpPr>
              <a:spLocks/>
            </p:cNvSpPr>
            <p:nvPr/>
          </p:nvSpPr>
          <p:spPr bwMode="auto">
            <a:xfrm>
              <a:off x="17473613"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4" name="Rectangle 115"/>
            <p:cNvSpPr>
              <a:spLocks noChangeArrowheads="1"/>
            </p:cNvSpPr>
            <p:nvPr/>
          </p:nvSpPr>
          <p:spPr bwMode="auto">
            <a:xfrm>
              <a:off x="17635538"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5" name="Freeform 116"/>
            <p:cNvSpPr>
              <a:spLocks/>
            </p:cNvSpPr>
            <p:nvPr/>
          </p:nvSpPr>
          <p:spPr bwMode="auto">
            <a:xfrm>
              <a:off x="17635538"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6" name="Rectangle 117"/>
            <p:cNvSpPr>
              <a:spLocks noChangeArrowheads="1"/>
            </p:cNvSpPr>
            <p:nvPr/>
          </p:nvSpPr>
          <p:spPr bwMode="auto">
            <a:xfrm>
              <a:off x="18126075"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7" name="Freeform 118"/>
            <p:cNvSpPr>
              <a:spLocks/>
            </p:cNvSpPr>
            <p:nvPr/>
          </p:nvSpPr>
          <p:spPr bwMode="auto">
            <a:xfrm>
              <a:off x="18126075"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8" name="Rectangle 119"/>
            <p:cNvSpPr>
              <a:spLocks noChangeArrowheads="1"/>
            </p:cNvSpPr>
            <p:nvPr/>
          </p:nvSpPr>
          <p:spPr bwMode="auto">
            <a:xfrm>
              <a:off x="18291175"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89" name="Freeform 120"/>
            <p:cNvSpPr>
              <a:spLocks/>
            </p:cNvSpPr>
            <p:nvPr/>
          </p:nvSpPr>
          <p:spPr bwMode="auto">
            <a:xfrm>
              <a:off x="18291175"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90" name="Rectangle 121"/>
            <p:cNvSpPr>
              <a:spLocks noChangeArrowheads="1"/>
            </p:cNvSpPr>
            <p:nvPr/>
          </p:nvSpPr>
          <p:spPr bwMode="auto">
            <a:xfrm>
              <a:off x="18453100" y="1146175"/>
              <a:ext cx="85725" cy="146050"/>
            </a:xfrm>
            <a:prstGeom prst="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91" name="Freeform 122"/>
            <p:cNvSpPr>
              <a:spLocks/>
            </p:cNvSpPr>
            <p:nvPr/>
          </p:nvSpPr>
          <p:spPr bwMode="auto">
            <a:xfrm>
              <a:off x="18453100" y="1146175"/>
              <a:ext cx="85725" cy="146050"/>
            </a:xfrm>
            <a:custGeom>
              <a:avLst/>
              <a:gdLst>
                <a:gd name="T0" fmla="*/ 54 w 54"/>
                <a:gd name="T1" fmla="*/ 0 h 92"/>
                <a:gd name="T2" fmla="*/ 54 w 54"/>
                <a:gd name="T3" fmla="*/ 92 h 92"/>
                <a:gd name="T4" fmla="*/ 0 w 54"/>
                <a:gd name="T5" fmla="*/ 92 h 92"/>
                <a:gd name="T6" fmla="*/ 0 w 54"/>
                <a:gd name="T7" fmla="*/ 0 h 92"/>
              </a:gdLst>
              <a:ahLst/>
              <a:cxnLst>
                <a:cxn ang="0">
                  <a:pos x="T0" y="T1"/>
                </a:cxn>
                <a:cxn ang="0">
                  <a:pos x="T2" y="T3"/>
                </a:cxn>
                <a:cxn ang="0">
                  <a:pos x="T4" y="T5"/>
                </a:cxn>
                <a:cxn ang="0">
                  <a:pos x="T6" y="T7"/>
                </a:cxn>
              </a:cxnLst>
              <a:rect l="0" t="0" r="r" b="b"/>
              <a:pathLst>
                <a:path w="54" h="92">
                  <a:moveTo>
                    <a:pt x="54" y="0"/>
                  </a:moveTo>
                  <a:lnTo>
                    <a:pt x="54" y="92"/>
                  </a:lnTo>
                  <a:lnTo>
                    <a:pt x="0" y="92"/>
                  </a:lnTo>
                  <a:lnTo>
                    <a:pt x="0" y="0"/>
                  </a:lnTo>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b="1" dirty="0"/>
            </a:p>
          </p:txBody>
        </p:sp>
        <p:sp>
          <p:nvSpPr>
            <p:cNvPr id="92" name="Rectangle 123"/>
            <p:cNvSpPr>
              <a:spLocks noChangeArrowheads="1"/>
            </p:cNvSpPr>
            <p:nvPr/>
          </p:nvSpPr>
          <p:spPr bwMode="auto">
            <a:xfrm>
              <a:off x="17694275" y="-387350"/>
              <a:ext cx="87313"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93" name="Rectangle 124"/>
            <p:cNvSpPr>
              <a:spLocks noChangeArrowheads="1"/>
            </p:cNvSpPr>
            <p:nvPr/>
          </p:nvSpPr>
          <p:spPr bwMode="auto">
            <a:xfrm>
              <a:off x="17859375" y="-387350"/>
              <a:ext cx="87313"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94" name="Rectangle 125"/>
            <p:cNvSpPr>
              <a:spLocks noChangeArrowheads="1"/>
            </p:cNvSpPr>
            <p:nvPr/>
          </p:nvSpPr>
          <p:spPr bwMode="auto">
            <a:xfrm>
              <a:off x="18021300" y="-387350"/>
              <a:ext cx="85725"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95" name="Rectangle 126"/>
            <p:cNvSpPr>
              <a:spLocks noChangeArrowheads="1"/>
            </p:cNvSpPr>
            <p:nvPr/>
          </p:nvSpPr>
          <p:spPr bwMode="auto">
            <a:xfrm>
              <a:off x="18186400" y="-387350"/>
              <a:ext cx="85725"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96" name="Rectangle 127"/>
            <p:cNvSpPr>
              <a:spLocks noChangeArrowheads="1"/>
            </p:cNvSpPr>
            <p:nvPr/>
          </p:nvSpPr>
          <p:spPr bwMode="auto">
            <a:xfrm>
              <a:off x="18346738" y="-387350"/>
              <a:ext cx="87313" cy="107950"/>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97" name="Rectangle 128"/>
            <p:cNvSpPr>
              <a:spLocks noChangeArrowheads="1"/>
            </p:cNvSpPr>
            <p:nvPr/>
          </p:nvSpPr>
          <p:spPr bwMode="auto">
            <a:xfrm>
              <a:off x="17694275" y="673100"/>
              <a:ext cx="87313"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98" name="Rectangle 129"/>
            <p:cNvSpPr>
              <a:spLocks noChangeArrowheads="1"/>
            </p:cNvSpPr>
            <p:nvPr/>
          </p:nvSpPr>
          <p:spPr bwMode="auto">
            <a:xfrm>
              <a:off x="17859375" y="673100"/>
              <a:ext cx="87313"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99" name="Rectangle 130"/>
            <p:cNvSpPr>
              <a:spLocks noChangeArrowheads="1"/>
            </p:cNvSpPr>
            <p:nvPr/>
          </p:nvSpPr>
          <p:spPr bwMode="auto">
            <a:xfrm>
              <a:off x="18021300" y="673100"/>
              <a:ext cx="85725"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0" name="Rectangle 131"/>
            <p:cNvSpPr>
              <a:spLocks noChangeArrowheads="1"/>
            </p:cNvSpPr>
            <p:nvPr/>
          </p:nvSpPr>
          <p:spPr bwMode="auto">
            <a:xfrm>
              <a:off x="18186400" y="673100"/>
              <a:ext cx="85725"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1" name="Rectangle 132"/>
            <p:cNvSpPr>
              <a:spLocks noChangeArrowheads="1"/>
            </p:cNvSpPr>
            <p:nvPr/>
          </p:nvSpPr>
          <p:spPr bwMode="auto">
            <a:xfrm>
              <a:off x="18346738" y="673100"/>
              <a:ext cx="87313" cy="109538"/>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2" name="Rectangle 133"/>
            <p:cNvSpPr>
              <a:spLocks noChangeArrowheads="1"/>
            </p:cNvSpPr>
            <p:nvPr/>
          </p:nvSpPr>
          <p:spPr bwMode="auto">
            <a:xfrm>
              <a:off x="18535650" y="482600"/>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3" name="Rectangle 134"/>
            <p:cNvSpPr>
              <a:spLocks noChangeArrowheads="1"/>
            </p:cNvSpPr>
            <p:nvPr/>
          </p:nvSpPr>
          <p:spPr bwMode="auto">
            <a:xfrm>
              <a:off x="18535650" y="317500"/>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4" name="Rectangle 135"/>
            <p:cNvSpPr>
              <a:spLocks noChangeArrowheads="1"/>
            </p:cNvSpPr>
            <p:nvPr/>
          </p:nvSpPr>
          <p:spPr bwMode="auto">
            <a:xfrm>
              <a:off x="18535650" y="155575"/>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5" name="Rectangle 136"/>
            <p:cNvSpPr>
              <a:spLocks noChangeArrowheads="1"/>
            </p:cNvSpPr>
            <p:nvPr/>
          </p:nvSpPr>
          <p:spPr bwMode="auto">
            <a:xfrm>
              <a:off x="18535650" y="-9525"/>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6" name="Rectangle 137"/>
            <p:cNvSpPr>
              <a:spLocks noChangeArrowheads="1"/>
            </p:cNvSpPr>
            <p:nvPr/>
          </p:nvSpPr>
          <p:spPr bwMode="auto">
            <a:xfrm>
              <a:off x="18535650" y="-169863"/>
              <a:ext cx="107950"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7" name="Rectangle 138"/>
            <p:cNvSpPr>
              <a:spLocks noChangeArrowheads="1"/>
            </p:cNvSpPr>
            <p:nvPr/>
          </p:nvSpPr>
          <p:spPr bwMode="auto">
            <a:xfrm>
              <a:off x="17473613" y="482600"/>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8" name="Rectangle 139"/>
            <p:cNvSpPr>
              <a:spLocks noChangeArrowheads="1"/>
            </p:cNvSpPr>
            <p:nvPr/>
          </p:nvSpPr>
          <p:spPr bwMode="auto">
            <a:xfrm>
              <a:off x="17473613" y="317500"/>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09" name="Rectangle 140"/>
            <p:cNvSpPr>
              <a:spLocks noChangeArrowheads="1"/>
            </p:cNvSpPr>
            <p:nvPr/>
          </p:nvSpPr>
          <p:spPr bwMode="auto">
            <a:xfrm>
              <a:off x="17473613" y="155575"/>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10" name="Rectangle 141"/>
            <p:cNvSpPr>
              <a:spLocks noChangeArrowheads="1"/>
            </p:cNvSpPr>
            <p:nvPr/>
          </p:nvSpPr>
          <p:spPr bwMode="auto">
            <a:xfrm>
              <a:off x="17473613" y="-9525"/>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11" name="Rectangle 142"/>
            <p:cNvSpPr>
              <a:spLocks noChangeArrowheads="1"/>
            </p:cNvSpPr>
            <p:nvPr/>
          </p:nvSpPr>
          <p:spPr bwMode="auto">
            <a:xfrm>
              <a:off x="17473613" y="-169863"/>
              <a:ext cx="112713" cy="85725"/>
            </a:xfrm>
            <a:prstGeom prst="rect">
              <a:avLst/>
            </a:prstGeom>
            <a:gradFill>
              <a:gsLst>
                <a:gs pos="100000">
                  <a:schemeClr val="bg2">
                    <a:lumMod val="60000"/>
                    <a:lumOff val="40000"/>
                  </a:schemeClr>
                </a:gs>
                <a:gs pos="0">
                  <a:schemeClr val="bg2">
                    <a:lumMod val="20000"/>
                    <a:lumOff val="80000"/>
                  </a:schemeClr>
                </a:gs>
              </a:gsLst>
              <a:lin ang="16200000" scaled="0"/>
            </a:gradFill>
            <a:ln w="38100" algn="ctr">
              <a:noFill/>
              <a:miter lim="800000"/>
              <a:headEnd type="none" w="sm" len="sm"/>
              <a:tailEnd type="none" w="sm" len="sm"/>
            </a:ln>
          </p:spPr>
          <p:txBody>
            <a:bodyPr lIns="68573" tIns="34287" rIns="68573" bIns="34287" rtlCol="0" anchor="ctr"/>
            <a:lstStyle/>
            <a:p>
              <a:pPr algn="ctr"/>
              <a:endParaRPr lang="en-US" sz="1600" kern="0" dirty="0"/>
            </a:p>
          </p:txBody>
        </p:sp>
        <p:sp>
          <p:nvSpPr>
            <p:cNvPr id="112" name="Rectangle 143"/>
            <p:cNvSpPr>
              <a:spLocks noChangeArrowheads="1"/>
            </p:cNvSpPr>
            <p:nvPr/>
          </p:nvSpPr>
          <p:spPr bwMode="auto">
            <a:xfrm>
              <a:off x="17583150" y="-279400"/>
              <a:ext cx="952500" cy="952500"/>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13" name="Rectangle 144"/>
            <p:cNvSpPr>
              <a:spLocks noChangeArrowheads="1"/>
            </p:cNvSpPr>
            <p:nvPr/>
          </p:nvSpPr>
          <p:spPr bwMode="auto">
            <a:xfrm>
              <a:off x="16589375" y="-252413"/>
              <a:ext cx="606425" cy="228600"/>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14" name="Rectangle 145"/>
            <p:cNvSpPr>
              <a:spLocks noChangeArrowheads="1"/>
            </p:cNvSpPr>
            <p:nvPr/>
          </p:nvSpPr>
          <p:spPr bwMode="auto">
            <a:xfrm>
              <a:off x="16589375" y="69850"/>
              <a:ext cx="606425" cy="231775"/>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15" name="Rectangle 146"/>
            <p:cNvSpPr>
              <a:spLocks noChangeArrowheads="1"/>
            </p:cNvSpPr>
            <p:nvPr/>
          </p:nvSpPr>
          <p:spPr bwMode="auto">
            <a:xfrm>
              <a:off x="16589375" y="376238"/>
              <a:ext cx="606425" cy="233363"/>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16" name="Rectangle 147"/>
            <p:cNvSpPr>
              <a:spLocks noChangeArrowheads="1"/>
            </p:cNvSpPr>
            <p:nvPr/>
          </p:nvSpPr>
          <p:spPr bwMode="auto">
            <a:xfrm>
              <a:off x="18954750" y="-358775"/>
              <a:ext cx="244475" cy="230188"/>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17" name="Rectangle 148"/>
            <p:cNvSpPr>
              <a:spLocks noChangeArrowheads="1"/>
            </p:cNvSpPr>
            <p:nvPr/>
          </p:nvSpPr>
          <p:spPr bwMode="auto">
            <a:xfrm>
              <a:off x="18954750" y="-69850"/>
              <a:ext cx="244475" cy="228600"/>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18" name="Rectangle 149"/>
            <p:cNvSpPr>
              <a:spLocks noChangeArrowheads="1"/>
            </p:cNvSpPr>
            <p:nvPr/>
          </p:nvSpPr>
          <p:spPr bwMode="auto">
            <a:xfrm>
              <a:off x="18954750" y="219075"/>
              <a:ext cx="244475" cy="228600"/>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19" name="Rectangle 150"/>
            <p:cNvSpPr>
              <a:spLocks noChangeArrowheads="1"/>
            </p:cNvSpPr>
            <p:nvPr/>
          </p:nvSpPr>
          <p:spPr bwMode="auto">
            <a:xfrm>
              <a:off x="18957925" y="508000"/>
              <a:ext cx="241300" cy="228600"/>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20" name="Rectangle 151"/>
            <p:cNvSpPr>
              <a:spLocks noChangeArrowheads="1"/>
            </p:cNvSpPr>
            <p:nvPr/>
          </p:nvSpPr>
          <p:spPr bwMode="auto">
            <a:xfrm>
              <a:off x="15913100" y="-252413"/>
              <a:ext cx="608013" cy="228600"/>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21" name="Rectangle 152"/>
            <p:cNvSpPr>
              <a:spLocks noChangeArrowheads="1"/>
            </p:cNvSpPr>
            <p:nvPr/>
          </p:nvSpPr>
          <p:spPr bwMode="auto">
            <a:xfrm>
              <a:off x="15913100" y="69850"/>
              <a:ext cx="608013" cy="231775"/>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22" name="Rectangle 153"/>
            <p:cNvSpPr>
              <a:spLocks noChangeArrowheads="1"/>
            </p:cNvSpPr>
            <p:nvPr/>
          </p:nvSpPr>
          <p:spPr bwMode="auto">
            <a:xfrm>
              <a:off x="15913100" y="376238"/>
              <a:ext cx="608013" cy="233363"/>
            </a:xfrm>
            <a:prstGeom prst="rect">
              <a:avLst/>
            </a:prstGeom>
            <a:solidFill>
              <a:srgbClr val="1E1F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600"/>
            </a:p>
          </p:txBody>
        </p:sp>
        <p:sp>
          <p:nvSpPr>
            <p:cNvPr id="123" name="Rectangle 154"/>
            <p:cNvSpPr>
              <a:spLocks noChangeArrowheads="1"/>
            </p:cNvSpPr>
            <p:nvPr/>
          </p:nvSpPr>
          <p:spPr bwMode="auto">
            <a:xfrm>
              <a:off x="15232063" y="-252413"/>
              <a:ext cx="606425" cy="228600"/>
            </a:xfrm>
            <a:prstGeom prst="rect">
              <a:avLst/>
            </a:pr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68573" tIns="34287" rIns="68573" bIns="34287" rtlCol="0" anchor="ctr"/>
            <a:lstStyle/>
            <a:p>
              <a:pPr algn="ctr"/>
              <a:endParaRPr lang="en-US" sz="1600" kern="0" dirty="0"/>
            </a:p>
          </p:txBody>
        </p:sp>
        <p:sp>
          <p:nvSpPr>
            <p:cNvPr id="124" name="Rectangle 155"/>
            <p:cNvSpPr>
              <a:spLocks noChangeArrowheads="1"/>
            </p:cNvSpPr>
            <p:nvPr/>
          </p:nvSpPr>
          <p:spPr bwMode="auto">
            <a:xfrm>
              <a:off x="15232063" y="69850"/>
              <a:ext cx="606425" cy="231775"/>
            </a:xfrm>
            <a:prstGeom prst="rect">
              <a:avLst/>
            </a:pr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68573" tIns="34287" rIns="68573" bIns="34287" rtlCol="0" anchor="ctr"/>
            <a:lstStyle/>
            <a:p>
              <a:pPr algn="ctr"/>
              <a:endParaRPr lang="en-US" sz="1600" kern="0" dirty="0"/>
            </a:p>
          </p:txBody>
        </p:sp>
        <p:sp>
          <p:nvSpPr>
            <p:cNvPr id="125" name="Rectangle 156"/>
            <p:cNvSpPr>
              <a:spLocks noChangeArrowheads="1"/>
            </p:cNvSpPr>
            <p:nvPr/>
          </p:nvSpPr>
          <p:spPr bwMode="auto">
            <a:xfrm>
              <a:off x="15232063" y="376238"/>
              <a:ext cx="606425" cy="233363"/>
            </a:xfrm>
            <a:prstGeom prst="rect">
              <a:avLst/>
            </a:pr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68573" tIns="34287" rIns="68573" bIns="34287" rtlCol="0" anchor="ctr"/>
            <a:lstStyle/>
            <a:p>
              <a:pPr algn="ctr"/>
              <a:endParaRPr lang="en-US" sz="1600" kern="0" dirty="0"/>
            </a:p>
          </p:txBody>
        </p:sp>
      </p:grpSp>
      <p:sp>
        <p:nvSpPr>
          <p:cNvPr id="72" name="TextBox 71"/>
          <p:cNvSpPr txBox="1"/>
          <p:nvPr/>
        </p:nvSpPr>
        <p:spPr>
          <a:xfrm>
            <a:off x="7192539" y="4140341"/>
            <a:ext cx="731867" cy="584775"/>
          </a:xfrm>
          <a:prstGeom prst="rect">
            <a:avLst/>
          </a:prstGeom>
          <a:noFill/>
        </p:spPr>
        <p:txBody>
          <a:bodyPr wrap="none" rtlCol="0">
            <a:spAutoFit/>
          </a:bodyPr>
          <a:lstStyle/>
          <a:p>
            <a:pPr algn="ctr"/>
            <a:r>
              <a:rPr lang="en-US" sz="1600" dirty="0"/>
              <a:t>Switch</a:t>
            </a:r>
            <a:br>
              <a:rPr lang="en-US" sz="1600" dirty="0"/>
            </a:br>
            <a:r>
              <a:rPr lang="en-US" sz="1600" dirty="0"/>
              <a:t>Silicon</a:t>
            </a:r>
          </a:p>
        </p:txBody>
      </p:sp>
      <p:sp>
        <p:nvSpPr>
          <p:cNvPr id="73" name="TextBox 72"/>
          <p:cNvSpPr txBox="1"/>
          <p:nvPr/>
        </p:nvSpPr>
        <p:spPr>
          <a:xfrm>
            <a:off x="5372281" y="4143752"/>
            <a:ext cx="719942" cy="584775"/>
          </a:xfrm>
          <a:prstGeom prst="rect">
            <a:avLst/>
          </a:prstGeom>
          <a:noFill/>
        </p:spPr>
        <p:txBody>
          <a:bodyPr wrap="none" rtlCol="0">
            <a:spAutoFit/>
          </a:bodyPr>
          <a:lstStyle/>
          <a:p>
            <a:pPr algn="ctr"/>
            <a:r>
              <a:rPr lang="en-US" sz="1600" dirty="0"/>
              <a:t>NIC</a:t>
            </a:r>
            <a:br>
              <a:rPr lang="en-US" sz="1600" dirty="0"/>
            </a:br>
            <a:r>
              <a:rPr lang="en-US" sz="1600" dirty="0"/>
              <a:t>Silicon</a:t>
            </a:r>
          </a:p>
        </p:txBody>
      </p:sp>
      <p:pic>
        <p:nvPicPr>
          <p:cNvPr id="75" name="Picture 38" descr="CD"/>
          <p:cNvPicPr>
            <a:picLocks noChangeAspect="1" noChangeArrowheads="1"/>
          </p:cNvPicPr>
          <p:nvPr/>
        </p:nvPicPr>
        <p:blipFill>
          <a:blip r:embed="rId10" cstate="email"/>
          <a:srcRect/>
          <a:stretch>
            <a:fillRect/>
          </a:stretch>
        </p:blipFill>
        <p:spPr bwMode="auto">
          <a:xfrm>
            <a:off x="8142764" y="3639870"/>
            <a:ext cx="554054" cy="528478"/>
          </a:xfrm>
          <a:prstGeom prst="rect">
            <a:avLst/>
          </a:prstGeom>
          <a:noFill/>
          <a:ln w="9525">
            <a:noFill/>
            <a:miter lim="800000"/>
            <a:headEnd/>
            <a:tailEnd/>
          </a:ln>
        </p:spPr>
      </p:pic>
      <p:sp>
        <p:nvSpPr>
          <p:cNvPr id="76" name="TextBox 75"/>
          <p:cNvSpPr txBox="1"/>
          <p:nvPr/>
        </p:nvSpPr>
        <p:spPr>
          <a:xfrm>
            <a:off x="7844670" y="4116225"/>
            <a:ext cx="1228798" cy="584775"/>
          </a:xfrm>
          <a:prstGeom prst="rect">
            <a:avLst/>
          </a:prstGeom>
          <a:noFill/>
        </p:spPr>
        <p:txBody>
          <a:bodyPr wrap="none" rtlCol="0">
            <a:spAutoFit/>
          </a:bodyPr>
          <a:lstStyle/>
          <a:p>
            <a:pPr algn="ctr"/>
            <a:r>
              <a:rPr lang="en-US" sz="1600" dirty="0"/>
              <a:t>Wind River</a:t>
            </a:r>
          </a:p>
          <a:p>
            <a:pPr algn="ctr"/>
            <a:r>
              <a:rPr lang="en-US" sz="1600" dirty="0"/>
              <a:t>Linux + Apps</a:t>
            </a:r>
          </a:p>
        </p:txBody>
      </p:sp>
      <p:sp>
        <p:nvSpPr>
          <p:cNvPr id="126" name="TextBox 125"/>
          <p:cNvSpPr txBox="1"/>
          <p:nvPr/>
        </p:nvSpPr>
        <p:spPr>
          <a:xfrm>
            <a:off x="630114" y="4221189"/>
            <a:ext cx="1403461" cy="584775"/>
          </a:xfrm>
          <a:prstGeom prst="rect">
            <a:avLst/>
          </a:prstGeom>
          <a:noFill/>
        </p:spPr>
        <p:txBody>
          <a:bodyPr wrap="none" rtlCol="0">
            <a:spAutoFit/>
          </a:bodyPr>
          <a:lstStyle/>
          <a:p>
            <a:pPr algn="ctr"/>
            <a:r>
              <a:rPr lang="en-US" sz="1600" dirty="0" smtClean="0"/>
              <a:t>TEM/OEM</a:t>
            </a:r>
          </a:p>
          <a:p>
            <a:pPr algn="ctr"/>
            <a:r>
              <a:rPr lang="en-US" sz="1600" dirty="0" smtClean="0"/>
              <a:t>Proprietary </a:t>
            </a:r>
            <a:r>
              <a:rPr lang="en-US" sz="1600" dirty="0"/>
              <a:t>OS</a:t>
            </a:r>
          </a:p>
        </p:txBody>
      </p:sp>
      <p:sp>
        <p:nvSpPr>
          <p:cNvPr id="127" name="TextBox 126"/>
          <p:cNvSpPr txBox="1"/>
          <p:nvPr/>
        </p:nvSpPr>
        <p:spPr>
          <a:xfrm>
            <a:off x="2124613" y="4214158"/>
            <a:ext cx="2016066" cy="338554"/>
          </a:xfrm>
          <a:prstGeom prst="rect">
            <a:avLst/>
          </a:prstGeom>
          <a:noFill/>
        </p:spPr>
        <p:txBody>
          <a:bodyPr wrap="none" rtlCol="0">
            <a:spAutoFit/>
          </a:bodyPr>
          <a:lstStyle/>
          <a:p>
            <a:pPr algn="ctr"/>
            <a:r>
              <a:rPr lang="en-US" sz="1600" dirty="0"/>
              <a:t>ASIC, DSP, FPGA, ASSP</a:t>
            </a:r>
          </a:p>
        </p:txBody>
      </p:sp>
      <p:pic>
        <p:nvPicPr>
          <p:cNvPr id="130" name="Picture 129" descr="1995_powerchip.png"/>
          <p:cNvPicPr>
            <a:picLocks noChangeAspect="1"/>
          </p:cNvPicPr>
          <p:nvPr/>
        </p:nvPicPr>
        <p:blipFill>
          <a:blip r:embed="rId12" cstate="email"/>
          <a:stretch>
            <a:fillRect/>
          </a:stretch>
        </p:blipFill>
        <p:spPr>
          <a:xfrm>
            <a:off x="2755090" y="3640106"/>
            <a:ext cx="624709" cy="560016"/>
          </a:xfrm>
          <a:prstGeom prst="rect">
            <a:avLst/>
          </a:prstGeom>
        </p:spPr>
      </p:pic>
      <p:sp>
        <p:nvSpPr>
          <p:cNvPr id="128" name="Slide Number Placeholder 3"/>
          <p:cNvSpPr>
            <a:spLocks noGrp="1"/>
          </p:cNvSpPr>
          <p:nvPr>
            <p:ph type="sldNum" sz="quarter" idx="4"/>
          </p:nvPr>
        </p:nvSpPr>
        <p:spPr>
          <a:xfrm>
            <a:off x="8524875" y="4773930"/>
            <a:ext cx="459740" cy="273844"/>
          </a:xfrm>
        </p:spPr>
        <p:txBody>
          <a:bodyPr/>
          <a:lstStyle/>
          <a:p>
            <a:fld id="{61B2B556-E3DC-4BAF-8675-E5DDAE83A2E2}" type="slidenum">
              <a:rPr lang="en-US" smtClean="0"/>
              <a:t>18</a:t>
            </a:fld>
            <a:endParaRPr lang="en-US" dirty="0"/>
          </a:p>
        </p:txBody>
      </p:sp>
    </p:spTree>
    <p:extLst>
      <p:ext uri="{BB962C8B-B14F-4D97-AF65-F5344CB8AC3E}">
        <p14:creationId xmlns:p14="http://schemas.microsoft.com/office/powerpoint/2010/main" val="399350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stretch>
            <a:fillRect/>
          </a:stretch>
        </p:blipFill>
        <p:spPr>
          <a:xfrm>
            <a:off x="2862231" y="986555"/>
            <a:ext cx="1485714" cy="1419048"/>
          </a:xfrm>
          <a:prstGeom prst="rect">
            <a:avLst/>
          </a:prstGeom>
        </p:spPr>
      </p:pic>
      <p:pic>
        <p:nvPicPr>
          <p:cNvPr id="62" name="Picture 61"/>
          <p:cNvPicPr>
            <a:picLocks noChangeAspect="1"/>
          </p:cNvPicPr>
          <p:nvPr/>
        </p:nvPicPr>
        <p:blipFill>
          <a:blip r:embed="rId4"/>
          <a:stretch>
            <a:fillRect/>
          </a:stretch>
        </p:blipFill>
        <p:spPr>
          <a:xfrm>
            <a:off x="290917" y="986555"/>
            <a:ext cx="1457143" cy="1419048"/>
          </a:xfrm>
          <a:prstGeom prst="rect">
            <a:avLst/>
          </a:prstGeom>
        </p:spPr>
      </p:pic>
      <p:sp>
        <p:nvSpPr>
          <p:cNvPr id="129" name="Title 1"/>
          <p:cNvSpPr>
            <a:spLocks noGrp="1"/>
          </p:cNvSpPr>
          <p:nvPr>
            <p:ph type="title"/>
          </p:nvPr>
        </p:nvSpPr>
        <p:spPr>
          <a:xfrm>
            <a:off x="113516" y="55258"/>
            <a:ext cx="8229600" cy="437766"/>
          </a:xfrm>
        </p:spPr>
        <p:txBody>
          <a:bodyPr>
            <a:normAutofit fontScale="90000"/>
          </a:bodyPr>
          <a:lstStyle/>
          <a:p>
            <a:r>
              <a:rPr lang="en-US" sz="2800" dirty="0" smtClean="0"/>
              <a:t>Intel</a:t>
            </a:r>
            <a:r>
              <a:rPr lang="en-US" sz="2800" baseline="30000" dirty="0" smtClean="0"/>
              <a:t>® </a:t>
            </a:r>
            <a:r>
              <a:rPr lang="en-US" sz="2800" dirty="0" err="1" smtClean="0"/>
              <a:t>DPDK</a:t>
            </a:r>
            <a:r>
              <a:rPr lang="en-US" sz="2800" dirty="0" smtClean="0"/>
              <a:t> Accelerated Open </a:t>
            </a:r>
            <a:r>
              <a:rPr lang="en-US" sz="2800" dirty="0" err="1" smtClean="0"/>
              <a:t>vSwitch</a:t>
            </a:r>
            <a:r>
              <a:rPr lang="en-US" sz="2800" dirty="0" smtClean="0"/>
              <a:t> In Neutron </a:t>
            </a:r>
            <a:endParaRPr lang="en-US" sz="2800" dirty="0"/>
          </a:p>
        </p:txBody>
      </p:sp>
      <p:sp>
        <p:nvSpPr>
          <p:cNvPr id="45" name="Content Placeholder 44"/>
          <p:cNvSpPr>
            <a:spLocks noGrp="1"/>
          </p:cNvSpPr>
          <p:nvPr>
            <p:ph idx="1"/>
          </p:nvPr>
        </p:nvSpPr>
        <p:spPr>
          <a:xfrm>
            <a:off x="136687" y="715342"/>
            <a:ext cx="1875014" cy="374979"/>
          </a:xfrm>
        </p:spPr>
        <p:txBody>
          <a:bodyPr>
            <a:noAutofit/>
          </a:bodyPr>
          <a:lstStyle/>
          <a:p>
            <a:pPr marL="0" indent="0">
              <a:buNone/>
            </a:pPr>
            <a:r>
              <a:rPr lang="en-IE" sz="1800" dirty="0" smtClean="0"/>
              <a:t>Open </a:t>
            </a:r>
            <a:r>
              <a:rPr lang="en-IE" sz="1800" dirty="0" err="1" smtClean="0"/>
              <a:t>vSwitch</a:t>
            </a:r>
            <a:endParaRPr lang="en-IE" sz="1800" dirty="0"/>
          </a:p>
        </p:txBody>
      </p:sp>
      <p:sp>
        <p:nvSpPr>
          <p:cNvPr id="46" name="Content Placeholder 45"/>
          <p:cNvSpPr>
            <a:spLocks noGrp="1"/>
          </p:cNvSpPr>
          <p:nvPr>
            <p:ph idx="13"/>
          </p:nvPr>
        </p:nvSpPr>
        <p:spPr>
          <a:xfrm>
            <a:off x="4683008" y="715342"/>
            <a:ext cx="4364287" cy="499672"/>
          </a:xfrm>
        </p:spPr>
        <p:txBody>
          <a:bodyPr>
            <a:noAutofit/>
          </a:bodyPr>
          <a:lstStyle/>
          <a:p>
            <a:pPr marL="0" indent="0" algn="ctr">
              <a:buNone/>
            </a:pPr>
            <a:r>
              <a:rPr lang="en-IE" sz="1800" dirty="0" smtClean="0"/>
              <a:t>ML2 Driver/Agent in Development</a:t>
            </a:r>
            <a:endParaRPr lang="en-IE" sz="1800" dirty="0"/>
          </a:p>
        </p:txBody>
      </p:sp>
      <p:grpSp>
        <p:nvGrpSpPr>
          <p:cNvPr id="57" name="Group 56"/>
          <p:cNvGrpSpPr/>
          <p:nvPr/>
        </p:nvGrpSpPr>
        <p:grpSpPr>
          <a:xfrm>
            <a:off x="4859502" y="1255334"/>
            <a:ext cx="3982281" cy="3239174"/>
            <a:chOff x="5665996" y="1255334"/>
            <a:chExt cx="2513393" cy="3044944"/>
          </a:xfrm>
        </p:grpSpPr>
        <p:sp>
          <p:nvSpPr>
            <p:cNvPr id="5" name="Rounded Rectangle 4"/>
            <p:cNvSpPr/>
            <p:nvPr/>
          </p:nvSpPr>
          <p:spPr>
            <a:xfrm>
              <a:off x="5902822" y="1255334"/>
              <a:ext cx="2276567" cy="119436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Rounded Rectangle 6"/>
            <p:cNvSpPr/>
            <p:nvPr/>
          </p:nvSpPr>
          <p:spPr>
            <a:xfrm>
              <a:off x="5932414" y="1315177"/>
              <a:ext cx="1243281" cy="411057"/>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Neutron API</a:t>
              </a:r>
              <a:endParaRPr lang="en-US" sz="1400" dirty="0">
                <a:solidFill>
                  <a:schemeClr val="bg1"/>
                </a:solidFill>
              </a:endParaRPr>
            </a:p>
          </p:txBody>
        </p:sp>
        <p:sp>
          <p:nvSpPr>
            <p:cNvPr id="8" name="Rounded Rectangle 7"/>
            <p:cNvSpPr/>
            <p:nvPr/>
          </p:nvSpPr>
          <p:spPr>
            <a:xfrm>
              <a:off x="7189655" y="1315177"/>
              <a:ext cx="933302" cy="411057"/>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API</a:t>
              </a:r>
            </a:p>
            <a:p>
              <a:pPr algn="ctr"/>
              <a:r>
                <a:rPr lang="en-US" sz="1400" dirty="0" smtClean="0">
                  <a:solidFill>
                    <a:schemeClr val="bg1"/>
                  </a:solidFill>
                </a:rPr>
                <a:t>Extensions</a:t>
              </a:r>
              <a:endParaRPr lang="en-US" sz="1400" dirty="0">
                <a:solidFill>
                  <a:schemeClr val="bg1"/>
                </a:solidFill>
              </a:endParaRPr>
            </a:p>
          </p:txBody>
        </p:sp>
        <p:sp>
          <p:nvSpPr>
            <p:cNvPr id="9" name="Rounded Rectangle 8"/>
            <p:cNvSpPr/>
            <p:nvPr/>
          </p:nvSpPr>
          <p:spPr>
            <a:xfrm>
              <a:off x="5932414" y="1726234"/>
              <a:ext cx="2190542" cy="41105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Neutron-ML2-Plugin</a:t>
              </a:r>
              <a:endParaRPr lang="en-US" sz="1400" dirty="0">
                <a:solidFill>
                  <a:schemeClr val="tx1"/>
                </a:solidFill>
              </a:endParaRPr>
            </a:p>
          </p:txBody>
        </p:sp>
        <p:sp>
          <p:nvSpPr>
            <p:cNvPr id="10" name="Flowchart: Magnetic Disk 9"/>
            <p:cNvSpPr/>
            <p:nvPr/>
          </p:nvSpPr>
          <p:spPr>
            <a:xfrm>
              <a:off x="5665996" y="1914833"/>
              <a:ext cx="384825" cy="294643"/>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DB</a:t>
              </a:r>
              <a:endParaRPr lang="en-US" sz="1400" dirty="0">
                <a:solidFill>
                  <a:schemeClr val="tx1"/>
                </a:solidFill>
              </a:endParaRPr>
            </a:p>
          </p:txBody>
        </p:sp>
        <p:sp>
          <p:nvSpPr>
            <p:cNvPr id="16" name="Rounded Rectangle 15"/>
            <p:cNvSpPr/>
            <p:nvPr/>
          </p:nvSpPr>
          <p:spPr>
            <a:xfrm>
              <a:off x="5932414" y="2527532"/>
              <a:ext cx="948095" cy="411057"/>
            </a:xfrm>
            <a:prstGeom prst="roundRect">
              <a:avLst/>
            </a:prstGeom>
            <a:solidFill>
              <a:schemeClr val="accent6">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External Controller</a:t>
              </a:r>
              <a:endParaRPr lang="en-US" sz="1400" dirty="0">
                <a:solidFill>
                  <a:schemeClr val="tx1"/>
                </a:solidFill>
              </a:endParaRPr>
            </a:p>
          </p:txBody>
        </p:sp>
        <p:cxnSp>
          <p:nvCxnSpPr>
            <p:cNvPr id="17" name="Straight Arrow Connector 16"/>
            <p:cNvCxnSpPr>
              <a:endCxn id="16" idx="0"/>
            </p:cNvCxnSpPr>
            <p:nvPr/>
          </p:nvCxnSpPr>
          <p:spPr>
            <a:xfrm flipH="1">
              <a:off x="6406462" y="2137291"/>
              <a:ext cx="112170" cy="390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889402" y="3098417"/>
              <a:ext cx="1061164" cy="1201861"/>
              <a:chOff x="4979293" y="4256864"/>
              <a:chExt cx="1320932" cy="1745271"/>
            </a:xfrm>
          </p:grpSpPr>
          <p:sp>
            <p:nvSpPr>
              <p:cNvPr id="32" name="Rounded Rectangle 31"/>
              <p:cNvSpPr/>
              <p:nvPr/>
            </p:nvSpPr>
            <p:spPr>
              <a:xfrm>
                <a:off x="4979293" y="4256864"/>
                <a:ext cx="1320932" cy="174527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3" name="Rounded Rectangle 32"/>
              <p:cNvSpPr/>
              <p:nvPr/>
            </p:nvSpPr>
            <p:spPr>
              <a:xfrm>
                <a:off x="5053664" y="4926795"/>
                <a:ext cx="968926" cy="365402"/>
              </a:xfrm>
              <a:prstGeom prst="round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vSwitch</a:t>
                </a:r>
                <a:endParaRPr lang="en-US" sz="1400" dirty="0">
                  <a:solidFill>
                    <a:schemeClr val="tx1"/>
                  </a:solidFill>
                </a:endParaRPr>
              </a:p>
            </p:txBody>
          </p:sp>
          <p:grpSp>
            <p:nvGrpSpPr>
              <p:cNvPr id="34" name="Group 33"/>
              <p:cNvGrpSpPr/>
              <p:nvPr/>
            </p:nvGrpSpPr>
            <p:grpSpPr>
              <a:xfrm>
                <a:off x="5062464" y="5387655"/>
                <a:ext cx="1157291" cy="533298"/>
                <a:chOff x="5062464" y="5507242"/>
                <a:chExt cx="1157291" cy="759356"/>
              </a:xfrm>
            </p:grpSpPr>
            <p:sp>
              <p:nvSpPr>
                <p:cNvPr id="36" name="Rounded Rectangle 35"/>
                <p:cNvSpPr/>
                <p:nvPr/>
              </p:nvSpPr>
              <p:spPr>
                <a:xfrm>
                  <a:off x="5062464" y="5507242"/>
                  <a:ext cx="700091" cy="533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a:t>
                  </a:r>
                </a:p>
              </p:txBody>
            </p:sp>
            <p:sp>
              <p:nvSpPr>
                <p:cNvPr id="37" name="Rounded Rectangle 36"/>
                <p:cNvSpPr/>
                <p:nvPr/>
              </p:nvSpPr>
              <p:spPr>
                <a:xfrm>
                  <a:off x="5214864" y="5584052"/>
                  <a:ext cx="700091" cy="533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a:t>
                  </a:r>
                </a:p>
              </p:txBody>
            </p:sp>
            <p:sp>
              <p:nvSpPr>
                <p:cNvPr id="38" name="Rounded Rectangle 37"/>
                <p:cNvSpPr/>
                <p:nvPr/>
              </p:nvSpPr>
              <p:spPr>
                <a:xfrm>
                  <a:off x="5367264" y="5660862"/>
                  <a:ext cx="700091" cy="533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a:t>
                  </a:r>
                </a:p>
              </p:txBody>
            </p:sp>
            <p:sp>
              <p:nvSpPr>
                <p:cNvPr id="39" name="Rounded Rectangle 38"/>
                <p:cNvSpPr/>
                <p:nvPr/>
              </p:nvSpPr>
              <p:spPr>
                <a:xfrm>
                  <a:off x="5519664" y="5733300"/>
                  <a:ext cx="700091" cy="533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a:t>
                  </a:r>
                </a:p>
              </p:txBody>
            </p:sp>
          </p:grpSp>
          <p:sp>
            <p:nvSpPr>
              <p:cNvPr id="35" name="Rounded Rectangle 34"/>
              <p:cNvSpPr/>
              <p:nvPr/>
            </p:nvSpPr>
            <p:spPr>
              <a:xfrm>
                <a:off x="5053664" y="4322831"/>
                <a:ext cx="968926" cy="56555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L2 Agent</a:t>
                </a:r>
                <a:endParaRPr lang="en-US" sz="1400" dirty="0">
                  <a:solidFill>
                    <a:schemeClr val="tx1"/>
                  </a:solidFill>
                </a:endParaRPr>
              </a:p>
            </p:txBody>
          </p:sp>
        </p:grpSp>
        <p:grpSp>
          <p:nvGrpSpPr>
            <p:cNvPr id="19" name="Group 18"/>
            <p:cNvGrpSpPr/>
            <p:nvPr/>
          </p:nvGrpSpPr>
          <p:grpSpPr>
            <a:xfrm>
              <a:off x="7041106" y="3098417"/>
              <a:ext cx="1061164" cy="1201861"/>
              <a:chOff x="4979293" y="4256864"/>
              <a:chExt cx="1320932" cy="1745271"/>
            </a:xfrm>
          </p:grpSpPr>
          <p:sp>
            <p:nvSpPr>
              <p:cNvPr id="24" name="Rounded Rectangle 23"/>
              <p:cNvSpPr/>
              <p:nvPr/>
            </p:nvSpPr>
            <p:spPr>
              <a:xfrm>
                <a:off x="4979293" y="4256864"/>
                <a:ext cx="1320932" cy="174527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ounded Rectangle 24"/>
              <p:cNvSpPr/>
              <p:nvPr/>
            </p:nvSpPr>
            <p:spPr>
              <a:xfrm>
                <a:off x="5053665" y="4926793"/>
                <a:ext cx="1166089" cy="365402"/>
              </a:xfrm>
              <a:prstGeom prst="round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DPDK</a:t>
                </a:r>
                <a:r>
                  <a:rPr lang="en-US" sz="1400" dirty="0" smtClean="0">
                    <a:solidFill>
                      <a:schemeClr val="tx1"/>
                    </a:solidFill>
                  </a:rPr>
                  <a:t> </a:t>
                </a:r>
                <a:r>
                  <a:rPr lang="en-US" sz="1400" dirty="0" err="1" smtClean="0">
                    <a:solidFill>
                      <a:schemeClr val="tx1"/>
                    </a:solidFill>
                  </a:rPr>
                  <a:t>vSwitch</a:t>
                </a:r>
                <a:endParaRPr lang="en-US" sz="1400" dirty="0">
                  <a:solidFill>
                    <a:schemeClr val="tx1"/>
                  </a:solidFill>
                </a:endParaRPr>
              </a:p>
            </p:txBody>
          </p:sp>
          <p:grpSp>
            <p:nvGrpSpPr>
              <p:cNvPr id="26" name="Group 25"/>
              <p:cNvGrpSpPr/>
              <p:nvPr/>
            </p:nvGrpSpPr>
            <p:grpSpPr>
              <a:xfrm>
                <a:off x="5062464" y="5387655"/>
                <a:ext cx="1157291" cy="533298"/>
                <a:chOff x="5062464" y="5507242"/>
                <a:chExt cx="1157291" cy="759356"/>
              </a:xfrm>
            </p:grpSpPr>
            <p:sp>
              <p:nvSpPr>
                <p:cNvPr id="28" name="Rounded Rectangle 27"/>
                <p:cNvSpPr/>
                <p:nvPr/>
              </p:nvSpPr>
              <p:spPr>
                <a:xfrm>
                  <a:off x="5062464" y="5507242"/>
                  <a:ext cx="700091" cy="533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a:t>
                  </a:r>
                </a:p>
              </p:txBody>
            </p:sp>
            <p:sp>
              <p:nvSpPr>
                <p:cNvPr id="29" name="Rounded Rectangle 28"/>
                <p:cNvSpPr/>
                <p:nvPr/>
              </p:nvSpPr>
              <p:spPr>
                <a:xfrm>
                  <a:off x="5214864" y="5584052"/>
                  <a:ext cx="700091" cy="533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a:t>
                  </a:r>
                </a:p>
              </p:txBody>
            </p:sp>
            <p:sp>
              <p:nvSpPr>
                <p:cNvPr id="30" name="Rounded Rectangle 29"/>
                <p:cNvSpPr/>
                <p:nvPr/>
              </p:nvSpPr>
              <p:spPr>
                <a:xfrm>
                  <a:off x="5367264" y="5660862"/>
                  <a:ext cx="700091" cy="533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a:t>
                  </a:r>
                </a:p>
              </p:txBody>
            </p:sp>
            <p:sp>
              <p:nvSpPr>
                <p:cNvPr id="31" name="Rounded Rectangle 30"/>
                <p:cNvSpPr/>
                <p:nvPr/>
              </p:nvSpPr>
              <p:spPr>
                <a:xfrm>
                  <a:off x="5519664" y="5733300"/>
                  <a:ext cx="700091" cy="533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a:t>
                  </a:r>
                </a:p>
              </p:txBody>
            </p:sp>
          </p:grpSp>
          <p:sp>
            <p:nvSpPr>
              <p:cNvPr id="27" name="Rounded Rectangle 26"/>
              <p:cNvSpPr/>
              <p:nvPr/>
            </p:nvSpPr>
            <p:spPr>
              <a:xfrm>
                <a:off x="5053665" y="4322829"/>
                <a:ext cx="1166089" cy="565559"/>
              </a:xfrm>
              <a:prstGeom prst="roundRect">
                <a:avLst/>
              </a:prstGeom>
              <a:solidFill>
                <a:srgbClr val="EB7A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DPDK</a:t>
                </a:r>
                <a:r>
                  <a:rPr lang="en-US" sz="1400" dirty="0" smtClean="0">
                    <a:solidFill>
                      <a:schemeClr val="tx1"/>
                    </a:solidFill>
                  </a:rPr>
                  <a:t> </a:t>
                </a:r>
                <a:r>
                  <a:rPr lang="en-US" sz="1400" dirty="0" err="1" smtClean="0">
                    <a:solidFill>
                      <a:schemeClr val="tx1"/>
                    </a:solidFill>
                  </a:rPr>
                  <a:t>vSwitch</a:t>
                </a:r>
                <a:endParaRPr lang="en-US" sz="1400" dirty="0" smtClean="0">
                  <a:solidFill>
                    <a:schemeClr val="tx1"/>
                  </a:solidFill>
                </a:endParaRPr>
              </a:p>
              <a:p>
                <a:pPr algn="ctr"/>
                <a:r>
                  <a:rPr lang="en-US" sz="1400" dirty="0" smtClean="0">
                    <a:solidFill>
                      <a:schemeClr val="tx1"/>
                    </a:solidFill>
                  </a:rPr>
                  <a:t>L2 Agent</a:t>
                </a:r>
                <a:endParaRPr lang="en-US" sz="1400" dirty="0">
                  <a:solidFill>
                    <a:schemeClr val="tx1"/>
                  </a:solidFill>
                </a:endParaRPr>
              </a:p>
            </p:txBody>
          </p:sp>
        </p:grpSp>
        <p:cxnSp>
          <p:nvCxnSpPr>
            <p:cNvPr id="20" name="Straight Arrow Connector 19"/>
            <p:cNvCxnSpPr>
              <a:stCxn id="16" idx="2"/>
              <a:endCxn id="35" idx="0"/>
            </p:cNvCxnSpPr>
            <p:nvPr/>
          </p:nvCxnSpPr>
          <p:spPr>
            <a:xfrm flipH="1">
              <a:off x="6338339" y="2938589"/>
              <a:ext cx="68123" cy="20525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2" idx="2"/>
              <a:endCxn id="27" idx="0"/>
            </p:cNvCxnSpPr>
            <p:nvPr/>
          </p:nvCxnSpPr>
          <p:spPr>
            <a:xfrm>
              <a:off x="7485659" y="2404209"/>
              <a:ext cx="83580" cy="7396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6848361" y="2038641"/>
              <a:ext cx="1274595" cy="365568"/>
            </a:xfrm>
            <a:prstGeom prst="roundRect">
              <a:avLst/>
            </a:prstGeom>
            <a:solidFill>
              <a:srgbClr val="EB7A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DPDK</a:t>
              </a:r>
              <a:r>
                <a:rPr lang="en-US" sz="1400" dirty="0" smtClean="0">
                  <a:solidFill>
                    <a:schemeClr val="tx1"/>
                  </a:solidFill>
                </a:rPr>
                <a:t> </a:t>
              </a:r>
              <a:r>
                <a:rPr lang="en-US" sz="1400" dirty="0" err="1" smtClean="0">
                  <a:solidFill>
                    <a:schemeClr val="tx1"/>
                  </a:solidFill>
                </a:rPr>
                <a:t>vSwitch</a:t>
              </a:r>
              <a:r>
                <a:rPr lang="en-US" sz="1400" dirty="0" smtClean="0">
                  <a:solidFill>
                    <a:schemeClr val="tx1"/>
                  </a:solidFill>
                </a:rPr>
                <a:t> Mechanism Driver</a:t>
              </a:r>
              <a:endParaRPr lang="en-US" sz="1400" dirty="0">
                <a:solidFill>
                  <a:schemeClr val="tx1"/>
                </a:solidFill>
              </a:endParaRPr>
            </a:p>
          </p:txBody>
        </p:sp>
      </p:grpSp>
      <p:sp>
        <p:nvSpPr>
          <p:cNvPr id="49" name="Content Placeholder 44"/>
          <p:cNvSpPr txBox="1">
            <a:spLocks/>
          </p:cNvSpPr>
          <p:nvPr/>
        </p:nvSpPr>
        <p:spPr>
          <a:xfrm>
            <a:off x="2084623" y="715342"/>
            <a:ext cx="2556006" cy="406915"/>
          </a:xfrm>
          <a:prstGeom prst="rect">
            <a:avLst/>
          </a:prstGeom>
        </p:spPr>
        <p:txBody>
          <a:bodyPr vert="horz" lIns="91440" tIns="45720" rIns="91440" bIns="45720" rtlCol="0">
            <a:normAutofit/>
          </a:bodyPr>
          <a:lstStyle>
            <a:lvl1pPr marL="233363" indent="-233363" algn="l" defTabSz="457200" rtl="0" eaLnBrk="1" latinLnBrk="0" hangingPunct="1">
              <a:spcBef>
                <a:spcPct val="20000"/>
              </a:spcBef>
              <a:buClr>
                <a:schemeClr val="accent1"/>
              </a:buClr>
              <a:buFont typeface="Arial"/>
              <a:buChar char="•"/>
              <a:defRPr sz="2400" kern="1200">
                <a:solidFill>
                  <a:schemeClr val="tx1"/>
                </a:solidFill>
                <a:latin typeface="Verdana"/>
                <a:ea typeface="+mn-ea"/>
                <a:cs typeface="Verdana"/>
              </a:defRPr>
            </a:lvl1pPr>
            <a:lvl2pPr marL="690563" indent="-233363" algn="l" defTabSz="457200" rtl="0" eaLnBrk="1" latinLnBrk="0" hangingPunct="1">
              <a:spcBef>
                <a:spcPct val="20000"/>
              </a:spcBef>
              <a:buClr>
                <a:schemeClr val="accent1"/>
              </a:buClr>
              <a:buFont typeface="Arial"/>
              <a:buChar char="•"/>
              <a:defRPr sz="2000" kern="1200">
                <a:solidFill>
                  <a:schemeClr val="tx1"/>
                </a:solidFill>
                <a:latin typeface="Verdana"/>
                <a:ea typeface="+mn-ea"/>
                <a:cs typeface="Verdana"/>
              </a:defRPr>
            </a:lvl2pPr>
            <a:lvl3pPr marL="1087438" indent="-173038" algn="l" defTabSz="457200" rtl="0" eaLnBrk="1" latinLnBrk="0" hangingPunct="1">
              <a:spcBef>
                <a:spcPct val="20000"/>
              </a:spcBef>
              <a:buClr>
                <a:schemeClr val="accent1"/>
              </a:buClr>
              <a:buFont typeface="Arial"/>
              <a:buChar char="•"/>
              <a:defRPr sz="1800" kern="1200">
                <a:solidFill>
                  <a:schemeClr val="tx1"/>
                </a:solidFill>
                <a:latin typeface="Verdana"/>
                <a:ea typeface="+mn-ea"/>
                <a:cs typeface="Verdana"/>
              </a:defRPr>
            </a:lvl3pPr>
            <a:lvl4pPr marL="1544638" indent="-173038"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4pPr>
            <a:lvl5pPr marL="2001838" indent="-173038"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IE" sz="1800" dirty="0" smtClean="0"/>
              <a:t>Intel </a:t>
            </a:r>
            <a:r>
              <a:rPr lang="en-IE" sz="1800" dirty="0" err="1" smtClean="0"/>
              <a:t>DPDK</a:t>
            </a:r>
            <a:r>
              <a:rPr lang="en-IE" sz="1800" dirty="0" smtClean="0"/>
              <a:t> </a:t>
            </a:r>
            <a:r>
              <a:rPr lang="en-IE" sz="1800" dirty="0" err="1" smtClean="0"/>
              <a:t>vSwitch</a:t>
            </a:r>
            <a:endParaRPr lang="en-IE" sz="1800" dirty="0"/>
          </a:p>
        </p:txBody>
      </p:sp>
      <p:sp>
        <p:nvSpPr>
          <p:cNvPr id="48" name="Rectangle 47"/>
          <p:cNvSpPr/>
          <p:nvPr/>
        </p:nvSpPr>
        <p:spPr>
          <a:xfrm>
            <a:off x="72124" y="603191"/>
            <a:ext cx="4610884" cy="4005687"/>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53" name="Rectangle 52"/>
          <p:cNvSpPr/>
          <p:nvPr/>
        </p:nvSpPr>
        <p:spPr>
          <a:xfrm>
            <a:off x="4683008" y="605259"/>
            <a:ext cx="4364287" cy="4005687"/>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54" name="Right Arrow 53"/>
          <p:cNvSpPr/>
          <p:nvPr/>
        </p:nvSpPr>
        <p:spPr>
          <a:xfrm>
            <a:off x="1666807" y="1468955"/>
            <a:ext cx="1301118" cy="4569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dirty="0" smtClean="0"/>
              <a:t>10x</a:t>
            </a:r>
            <a:endParaRPr lang="en-IE" sz="2000" dirty="0"/>
          </a:p>
        </p:txBody>
      </p:sp>
      <p:pic>
        <p:nvPicPr>
          <p:cNvPr id="56" name="Picture 55"/>
          <p:cNvPicPr>
            <a:picLocks noChangeAspect="1"/>
          </p:cNvPicPr>
          <p:nvPr/>
        </p:nvPicPr>
        <p:blipFill>
          <a:blip r:embed="rId5"/>
          <a:stretch>
            <a:fillRect/>
          </a:stretch>
        </p:blipFill>
        <p:spPr>
          <a:xfrm>
            <a:off x="171671" y="2406727"/>
            <a:ext cx="4190270" cy="2029088"/>
          </a:xfrm>
          <a:prstGeom prst="rect">
            <a:avLst/>
          </a:prstGeom>
        </p:spPr>
      </p:pic>
      <p:sp>
        <p:nvSpPr>
          <p:cNvPr id="59" name="AutoShape 23"/>
          <p:cNvSpPr>
            <a:spLocks noChangeArrowheads="1"/>
          </p:cNvSpPr>
          <p:nvPr/>
        </p:nvSpPr>
        <p:spPr bwMode="auto">
          <a:xfrm>
            <a:off x="1496291" y="4620133"/>
            <a:ext cx="6538935" cy="370332"/>
          </a:xfrm>
          <a:prstGeom prst="roundRect">
            <a:avLst>
              <a:gd name="adj" fmla="val 16667"/>
            </a:avLst>
          </a:prstGeom>
          <a:solidFill>
            <a:schemeClr val="accent4"/>
          </a:solidFill>
          <a:ln w="19050" algn="ctr">
            <a:solidFill>
              <a:srgbClr val="292929">
                <a:alpha val="70000"/>
              </a:srgbClr>
            </a:solidFill>
            <a:round/>
            <a:headEnd/>
            <a:tailEnd/>
          </a:ln>
          <a:effectLst/>
        </p:spPr>
        <p:txBody>
          <a:bodyPr wrap="none" anchor="ctr"/>
          <a:lstStyle/>
          <a:p>
            <a:pPr algn="ctr"/>
            <a:r>
              <a:rPr lang="en-US" b="1" dirty="0" smtClean="0">
                <a:solidFill>
                  <a:schemeClr val="accent1"/>
                </a:solidFill>
              </a:rPr>
              <a:t>Unleashing Intel® </a:t>
            </a:r>
            <a:r>
              <a:rPr lang="en-US" b="1" dirty="0" err="1" smtClean="0">
                <a:solidFill>
                  <a:schemeClr val="accent1"/>
                </a:solidFill>
              </a:rPr>
              <a:t>DPDK</a:t>
            </a:r>
            <a:r>
              <a:rPr lang="en-US" b="1" dirty="0" smtClean="0">
                <a:solidFill>
                  <a:schemeClr val="accent1"/>
                </a:solidFill>
              </a:rPr>
              <a:t> </a:t>
            </a:r>
            <a:r>
              <a:rPr lang="en-US" b="1" dirty="0" err="1" smtClean="0">
                <a:solidFill>
                  <a:schemeClr val="accent1"/>
                </a:solidFill>
              </a:rPr>
              <a:t>vSwitch</a:t>
            </a:r>
            <a:r>
              <a:rPr lang="en-US" b="1" dirty="0" smtClean="0">
                <a:solidFill>
                  <a:schemeClr val="accent1"/>
                </a:solidFill>
              </a:rPr>
              <a:t> Performance in Neutron</a:t>
            </a:r>
          </a:p>
        </p:txBody>
      </p:sp>
    </p:spTree>
    <p:extLst>
      <p:ext uri="{BB962C8B-B14F-4D97-AF65-F5344CB8AC3E}">
        <p14:creationId xmlns:p14="http://schemas.microsoft.com/office/powerpoint/2010/main" val="405319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46" grpId="0" build="p"/>
      <p:bldP spid="49" grpId="0"/>
      <p:bldP spid="48" grpId="0" animBg="1"/>
      <p:bldP spid="53" grpId="0" animBg="1"/>
      <p:bldP spid="54"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347472" y="171450"/>
            <a:ext cx="8244977" cy="537210"/>
          </a:xfrm>
          <a:prstGeom prst="rect">
            <a:avLst/>
          </a:prstGeom>
        </p:spPr>
        <p:txBody>
          <a:bodyPr lIns="68547" tIns="34275" rIns="68547" bIns="34275"/>
          <a:lst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a:lstStyle>
          <a:p>
            <a:pPr>
              <a:lnSpc>
                <a:spcPct val="100000"/>
              </a:lnSpc>
              <a:defRPr/>
            </a:pPr>
            <a:r>
              <a:rPr lang="en-US" sz="2800" b="0" dirty="0">
                <a:effectLst>
                  <a:innerShdw blurRad="63500" dist="50800" dir="8100000">
                    <a:prstClr val="black">
                      <a:alpha val="50000"/>
                    </a:prstClr>
                  </a:innerShdw>
                </a:effectLst>
                <a:latin typeface="Verdana" panose="020B0604030504040204" pitchFamily="34" charset="0"/>
                <a:ea typeface="Verdana" panose="020B0604030504040204" pitchFamily="34" charset="0"/>
                <a:cs typeface="Verdana" panose="020B0604030504040204" pitchFamily="34" charset="0"/>
              </a:rPr>
              <a:t>Helping Fuel Innovation—and Opportunities</a:t>
            </a:r>
          </a:p>
        </p:txBody>
      </p:sp>
      <p:sp>
        <p:nvSpPr>
          <p:cNvPr id="27" name="TextBox 26"/>
          <p:cNvSpPr txBox="1"/>
          <p:nvPr/>
        </p:nvSpPr>
        <p:spPr>
          <a:xfrm>
            <a:off x="1371600" y="2339243"/>
            <a:ext cx="2571750" cy="479618"/>
          </a:xfrm>
          <a:prstGeom prst="rect">
            <a:avLst/>
          </a:prstGeom>
          <a:noFill/>
        </p:spPr>
        <p:txBody>
          <a:bodyPr wrap="square" rtlCol="0">
            <a:spAutoFit/>
          </a:bodyPr>
          <a:lstStyle/>
          <a:p>
            <a:pPr>
              <a:spcAft>
                <a:spcPts val="450"/>
              </a:spcAft>
            </a:pPr>
            <a:r>
              <a:rPr lang="en-US" sz="1050" dirty="0">
                <a:solidFill>
                  <a:prstClr val="black">
                    <a:lumMod val="85000"/>
                    <a:lumOff val="15000"/>
                  </a:prstClr>
                </a:solidFill>
                <a:latin typeface="Neo Sans Intel Medium"/>
                <a:cs typeface="Neo Sans Intel Medium"/>
              </a:rPr>
              <a:t>#2 Linux Contributor</a:t>
            </a:r>
          </a:p>
          <a:p>
            <a:pPr>
              <a:spcAft>
                <a:spcPts val="450"/>
              </a:spcAft>
            </a:pPr>
            <a:r>
              <a:rPr lang="en-US" sz="1050" dirty="0">
                <a:solidFill>
                  <a:prstClr val="black">
                    <a:lumMod val="85000"/>
                    <a:lumOff val="15000"/>
                  </a:prstClr>
                </a:solidFill>
                <a:latin typeface="Neo Sans Intel Light"/>
                <a:cs typeface="Neo Sans Intel"/>
              </a:rPr>
              <a:t>improving performance, stability &amp; efficiency</a:t>
            </a:r>
          </a:p>
        </p:txBody>
      </p:sp>
      <p:sp>
        <p:nvSpPr>
          <p:cNvPr id="22" name="TextBox 21"/>
          <p:cNvSpPr txBox="1"/>
          <p:nvPr/>
        </p:nvSpPr>
        <p:spPr>
          <a:xfrm>
            <a:off x="5143500" y="2334823"/>
            <a:ext cx="2628900" cy="479618"/>
          </a:xfrm>
          <a:prstGeom prst="rect">
            <a:avLst/>
          </a:prstGeom>
          <a:noFill/>
        </p:spPr>
        <p:txBody>
          <a:bodyPr wrap="square" rtlCol="0">
            <a:spAutoFit/>
          </a:bodyPr>
          <a:lstStyle/>
          <a:p>
            <a:pPr>
              <a:spcAft>
                <a:spcPts val="450"/>
              </a:spcAft>
            </a:pPr>
            <a:r>
              <a:rPr lang="en-US" sz="1050" dirty="0">
                <a:solidFill>
                  <a:prstClr val="black">
                    <a:lumMod val="85000"/>
                    <a:lumOff val="15000"/>
                  </a:prstClr>
                </a:solidFill>
                <a:latin typeface="Neo Sans Intel Medium"/>
                <a:cs typeface="Neo Sans Intel Medium"/>
              </a:rPr>
              <a:t>Across the Stack</a:t>
            </a:r>
          </a:p>
          <a:p>
            <a:pPr>
              <a:spcAft>
                <a:spcPts val="450"/>
              </a:spcAft>
            </a:pPr>
            <a:r>
              <a:rPr lang="en-US" sz="1050" dirty="0">
                <a:solidFill>
                  <a:prstClr val="black">
                    <a:lumMod val="85000"/>
                    <a:lumOff val="15000"/>
                  </a:prstClr>
                </a:solidFill>
                <a:latin typeface="Neo Sans Intel Light"/>
                <a:cs typeface="Neo Sans Intel"/>
              </a:rPr>
              <a:t>contributions span every layer of the stack</a:t>
            </a:r>
          </a:p>
        </p:txBody>
      </p:sp>
      <p:sp>
        <p:nvSpPr>
          <p:cNvPr id="23" name="Rectangle 22"/>
          <p:cNvSpPr/>
          <p:nvPr/>
        </p:nvSpPr>
        <p:spPr bwMode="auto">
          <a:xfrm>
            <a:off x="1525637" y="914400"/>
            <a:ext cx="474613" cy="1143000"/>
          </a:xfrm>
          <a:prstGeom prst="rect">
            <a:avLst/>
          </a:prstGeom>
          <a:solidFill>
            <a:srgbClr val="004D6F"/>
          </a:solidFill>
          <a:ln w="25400" cap="flat" cmpd="sng" algn="ctr">
            <a:noFill/>
            <a:prstDash val="solid"/>
            <a:round/>
            <a:headEnd type="none" w="med" len="med"/>
            <a:tailEnd type="none" w="med" len="med"/>
          </a:ln>
          <a:effectLst>
            <a:reflection stA="50000" endPos="22000" dir="5400000" sy="-100000" algn="bl" rotWithShape="0"/>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24" name="Rectangle 23"/>
          <p:cNvSpPr/>
          <p:nvPr/>
        </p:nvSpPr>
        <p:spPr bwMode="auto">
          <a:xfrm>
            <a:off x="2114550" y="1085850"/>
            <a:ext cx="457200" cy="971550"/>
          </a:xfrm>
          <a:prstGeom prst="rect">
            <a:avLst/>
          </a:prstGeom>
          <a:solidFill>
            <a:srgbClr val="004D6F"/>
          </a:solidFill>
          <a:ln w="25400" cap="flat" cmpd="sng" algn="ctr">
            <a:noFill/>
            <a:prstDash val="solid"/>
            <a:round/>
            <a:headEnd type="none" w="med" len="med"/>
            <a:tailEnd type="none" w="med" len="med"/>
          </a:ln>
          <a:effectLst>
            <a:reflection stA="50000" endPos="26000" dir="5400000" sy="-100000" algn="bl" rotWithShape="0"/>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25" name="Rectangle 24"/>
          <p:cNvSpPr/>
          <p:nvPr/>
        </p:nvSpPr>
        <p:spPr bwMode="auto">
          <a:xfrm>
            <a:off x="2686050" y="1543050"/>
            <a:ext cx="457200" cy="514350"/>
          </a:xfrm>
          <a:prstGeom prst="rect">
            <a:avLst/>
          </a:prstGeom>
          <a:solidFill>
            <a:srgbClr val="004D6F"/>
          </a:solidFill>
          <a:ln w="25400" cap="flat" cmpd="sng" algn="ctr">
            <a:noFill/>
            <a:prstDash val="solid"/>
            <a:round/>
            <a:headEnd type="none" w="med" len="med"/>
            <a:tailEnd type="none" w="med" len="med"/>
          </a:ln>
          <a:effectLst>
            <a:reflection stA="50000" endPos="48000" dir="5400000" sy="-100000" algn="bl" rotWithShape="0"/>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26" name="Rectangle 25"/>
          <p:cNvSpPr/>
          <p:nvPr/>
        </p:nvSpPr>
        <p:spPr bwMode="auto">
          <a:xfrm>
            <a:off x="3257550" y="1600200"/>
            <a:ext cx="457200" cy="457200"/>
          </a:xfrm>
          <a:prstGeom prst="rect">
            <a:avLst/>
          </a:prstGeom>
          <a:solidFill>
            <a:srgbClr val="004D6F"/>
          </a:solidFill>
          <a:ln w="25400" cap="flat" cmpd="sng" algn="ctr">
            <a:noFill/>
            <a:prstDash val="solid"/>
            <a:round/>
            <a:headEnd type="none" w="med" len="med"/>
            <a:tailEnd type="none" w="med" len="med"/>
          </a:ln>
          <a:effectLst>
            <a:reflection stA="50000" endPos="50000" dir="5400000" sy="-100000" algn="bl" rotWithShape="0"/>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32" name="TextBox 31"/>
          <p:cNvSpPr txBox="1"/>
          <p:nvPr/>
        </p:nvSpPr>
        <p:spPr>
          <a:xfrm>
            <a:off x="1457325" y="2057400"/>
            <a:ext cx="685800" cy="207749"/>
          </a:xfrm>
          <a:prstGeom prst="rect">
            <a:avLst/>
          </a:prstGeom>
          <a:noFill/>
        </p:spPr>
        <p:txBody>
          <a:bodyPr wrap="square" rtlCol="0">
            <a:spAutoFit/>
          </a:bodyPr>
          <a:lstStyle/>
          <a:p>
            <a:r>
              <a:rPr lang="en-US" sz="750" dirty="0">
                <a:solidFill>
                  <a:srgbClr val="FFFFFF"/>
                </a:solidFill>
                <a:latin typeface="Neo Sans Intel Medium"/>
                <a:cs typeface="Neo Sans Intel Medium"/>
              </a:rPr>
              <a:t>Red Hat</a:t>
            </a:r>
          </a:p>
        </p:txBody>
      </p:sp>
      <p:sp>
        <p:nvSpPr>
          <p:cNvPr id="34" name="TextBox 33"/>
          <p:cNvSpPr txBox="1"/>
          <p:nvPr/>
        </p:nvSpPr>
        <p:spPr>
          <a:xfrm>
            <a:off x="1457325" y="914400"/>
            <a:ext cx="685800" cy="196208"/>
          </a:xfrm>
          <a:prstGeom prst="rect">
            <a:avLst/>
          </a:prstGeom>
          <a:noFill/>
        </p:spPr>
        <p:txBody>
          <a:bodyPr wrap="square" rtlCol="0">
            <a:spAutoFit/>
          </a:bodyPr>
          <a:lstStyle/>
          <a:p>
            <a:r>
              <a:rPr lang="en-US" sz="675" dirty="0">
                <a:solidFill>
                  <a:srgbClr val="FFFFFF"/>
                </a:solidFill>
                <a:latin typeface="Neo Sans Intel Medium"/>
                <a:cs typeface="Neo Sans Intel Medium"/>
              </a:rPr>
              <a:t>11.1%</a:t>
            </a:r>
          </a:p>
        </p:txBody>
      </p:sp>
      <p:sp>
        <p:nvSpPr>
          <p:cNvPr id="35" name="TextBox 34"/>
          <p:cNvSpPr txBox="1"/>
          <p:nvPr/>
        </p:nvSpPr>
        <p:spPr>
          <a:xfrm>
            <a:off x="2057400" y="2057400"/>
            <a:ext cx="628650" cy="207749"/>
          </a:xfrm>
          <a:prstGeom prst="rect">
            <a:avLst/>
          </a:prstGeom>
          <a:noFill/>
        </p:spPr>
        <p:txBody>
          <a:bodyPr wrap="square" rtlCol="0">
            <a:spAutoFit/>
          </a:bodyPr>
          <a:lstStyle/>
          <a:p>
            <a:r>
              <a:rPr lang="en-US" sz="750" dirty="0">
                <a:solidFill>
                  <a:srgbClr val="FFFFFF"/>
                </a:solidFill>
                <a:latin typeface="Neo Sans Intel Medium"/>
                <a:cs typeface="Neo Sans Intel Medium"/>
              </a:rPr>
              <a:t>Intel</a:t>
            </a:r>
          </a:p>
        </p:txBody>
      </p:sp>
      <p:sp>
        <p:nvSpPr>
          <p:cNvPr id="36" name="TextBox 35"/>
          <p:cNvSpPr txBox="1"/>
          <p:nvPr/>
        </p:nvSpPr>
        <p:spPr>
          <a:xfrm>
            <a:off x="2628900" y="2057400"/>
            <a:ext cx="628650" cy="207749"/>
          </a:xfrm>
          <a:prstGeom prst="rect">
            <a:avLst/>
          </a:prstGeom>
          <a:noFill/>
        </p:spPr>
        <p:txBody>
          <a:bodyPr wrap="square" rtlCol="0">
            <a:spAutoFit/>
          </a:bodyPr>
          <a:lstStyle/>
          <a:p>
            <a:r>
              <a:rPr lang="en-US" sz="750" dirty="0">
                <a:solidFill>
                  <a:srgbClr val="FFFFFF"/>
                </a:solidFill>
                <a:latin typeface="Neo Sans Intel Medium"/>
                <a:cs typeface="Neo Sans Intel Medium"/>
              </a:rPr>
              <a:t>SUSE</a:t>
            </a:r>
          </a:p>
        </p:txBody>
      </p:sp>
      <p:sp>
        <p:nvSpPr>
          <p:cNvPr id="37" name="TextBox 36"/>
          <p:cNvSpPr txBox="1"/>
          <p:nvPr/>
        </p:nvSpPr>
        <p:spPr>
          <a:xfrm>
            <a:off x="3200400" y="2057400"/>
            <a:ext cx="628650" cy="207749"/>
          </a:xfrm>
          <a:prstGeom prst="rect">
            <a:avLst/>
          </a:prstGeom>
          <a:noFill/>
        </p:spPr>
        <p:txBody>
          <a:bodyPr wrap="square" rtlCol="0">
            <a:spAutoFit/>
          </a:bodyPr>
          <a:lstStyle/>
          <a:p>
            <a:r>
              <a:rPr lang="en-US" sz="750" dirty="0">
                <a:solidFill>
                  <a:srgbClr val="FFFFFF"/>
                </a:solidFill>
                <a:latin typeface="Neo Sans Intel Medium"/>
                <a:cs typeface="Neo Sans Intel Medium"/>
              </a:rPr>
              <a:t>IBM</a:t>
            </a:r>
          </a:p>
        </p:txBody>
      </p:sp>
      <p:sp>
        <p:nvSpPr>
          <p:cNvPr id="39" name="TextBox 38"/>
          <p:cNvSpPr txBox="1"/>
          <p:nvPr/>
        </p:nvSpPr>
        <p:spPr>
          <a:xfrm>
            <a:off x="2171700" y="1085850"/>
            <a:ext cx="400050" cy="196208"/>
          </a:xfrm>
          <a:prstGeom prst="rect">
            <a:avLst/>
          </a:prstGeom>
          <a:noFill/>
        </p:spPr>
        <p:txBody>
          <a:bodyPr wrap="square" rtlCol="0">
            <a:spAutoFit/>
          </a:bodyPr>
          <a:lstStyle/>
          <a:p>
            <a:r>
              <a:rPr lang="en-US" sz="675" dirty="0">
                <a:solidFill>
                  <a:srgbClr val="FFFFFF"/>
                </a:solidFill>
                <a:latin typeface="Neo Sans Intel Medium"/>
                <a:cs typeface="Neo Sans Intel Medium"/>
              </a:rPr>
              <a:t>9.3%</a:t>
            </a:r>
          </a:p>
        </p:txBody>
      </p:sp>
      <p:sp>
        <p:nvSpPr>
          <p:cNvPr id="41" name="TextBox 40"/>
          <p:cNvSpPr txBox="1"/>
          <p:nvPr/>
        </p:nvSpPr>
        <p:spPr>
          <a:xfrm>
            <a:off x="2743200" y="1543050"/>
            <a:ext cx="400050" cy="196208"/>
          </a:xfrm>
          <a:prstGeom prst="rect">
            <a:avLst/>
          </a:prstGeom>
          <a:noFill/>
        </p:spPr>
        <p:txBody>
          <a:bodyPr wrap="square" rtlCol="0">
            <a:spAutoFit/>
          </a:bodyPr>
          <a:lstStyle/>
          <a:p>
            <a:r>
              <a:rPr lang="en-US" sz="675" dirty="0">
                <a:solidFill>
                  <a:srgbClr val="FFFFFF"/>
                </a:solidFill>
                <a:latin typeface="Neo Sans Intel Medium"/>
                <a:cs typeface="Neo Sans Intel Medium"/>
              </a:rPr>
              <a:t>4.9%</a:t>
            </a:r>
          </a:p>
        </p:txBody>
      </p:sp>
      <p:sp>
        <p:nvSpPr>
          <p:cNvPr id="42" name="TextBox 41"/>
          <p:cNvSpPr txBox="1"/>
          <p:nvPr/>
        </p:nvSpPr>
        <p:spPr>
          <a:xfrm>
            <a:off x="3314700" y="1600200"/>
            <a:ext cx="400050" cy="196208"/>
          </a:xfrm>
          <a:prstGeom prst="rect">
            <a:avLst/>
          </a:prstGeom>
          <a:noFill/>
        </p:spPr>
        <p:txBody>
          <a:bodyPr wrap="square" rtlCol="0">
            <a:spAutoFit/>
          </a:bodyPr>
          <a:lstStyle/>
          <a:p>
            <a:r>
              <a:rPr lang="en-US" sz="675" dirty="0">
                <a:solidFill>
                  <a:srgbClr val="FFFFFF"/>
                </a:solidFill>
                <a:latin typeface="Neo Sans Intel Medium"/>
                <a:cs typeface="Neo Sans Intel Medium"/>
              </a:rPr>
              <a:t>4.2%</a:t>
            </a:r>
          </a:p>
        </p:txBody>
      </p:sp>
      <p:cxnSp>
        <p:nvCxnSpPr>
          <p:cNvPr id="43" name="Straight Connector 42"/>
          <p:cNvCxnSpPr/>
          <p:nvPr/>
        </p:nvCxnSpPr>
        <p:spPr bwMode="auto">
          <a:xfrm flipV="1">
            <a:off x="1485900" y="2036550"/>
            <a:ext cx="2400300" cy="20851"/>
          </a:xfrm>
          <a:prstGeom prst="line">
            <a:avLst/>
          </a:prstGeom>
          <a:solidFill>
            <a:schemeClr val="accent1"/>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a:endCxn id="53" idx="4"/>
          </p:cNvCxnSpPr>
          <p:nvPr/>
        </p:nvCxnSpPr>
        <p:spPr bwMode="auto">
          <a:xfrm>
            <a:off x="4514850" y="1085850"/>
            <a:ext cx="0" cy="228600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p:cNvCxnSpPr/>
          <p:nvPr/>
        </p:nvCxnSpPr>
        <p:spPr bwMode="auto">
          <a:xfrm>
            <a:off x="1257300" y="2857500"/>
            <a:ext cx="662940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1" name="TextBox 80"/>
          <p:cNvSpPr txBox="1"/>
          <p:nvPr/>
        </p:nvSpPr>
        <p:spPr>
          <a:xfrm>
            <a:off x="2057400" y="4577343"/>
            <a:ext cx="4972050" cy="479618"/>
          </a:xfrm>
          <a:prstGeom prst="rect">
            <a:avLst/>
          </a:prstGeom>
          <a:noFill/>
        </p:spPr>
        <p:txBody>
          <a:bodyPr wrap="square" rtlCol="0">
            <a:spAutoFit/>
          </a:bodyPr>
          <a:lstStyle/>
          <a:p>
            <a:pPr>
              <a:spcAft>
                <a:spcPts val="450"/>
              </a:spcAft>
            </a:pPr>
            <a:r>
              <a:rPr lang="en-US" sz="1050" dirty="0">
                <a:solidFill>
                  <a:prstClr val="black">
                    <a:lumMod val="85000"/>
                    <a:lumOff val="15000"/>
                  </a:prstClr>
                </a:solidFill>
                <a:latin typeface="Neo Sans Intel Medium"/>
                <a:cs typeface="Neo Sans Intel Medium"/>
              </a:rPr>
              <a:t>Proven Components</a:t>
            </a:r>
          </a:p>
          <a:p>
            <a:pPr>
              <a:spcAft>
                <a:spcPts val="450"/>
              </a:spcAft>
            </a:pPr>
            <a:r>
              <a:rPr lang="en-US" sz="1050" dirty="0">
                <a:solidFill>
                  <a:prstClr val="black">
                    <a:lumMod val="85000"/>
                    <a:lumOff val="15000"/>
                  </a:prstClr>
                </a:solidFill>
                <a:latin typeface="Neo Sans Intel Light"/>
                <a:cs typeface="Neo Sans Intel"/>
              </a:rPr>
              <a:t>building blocks simplify development, reduce costs and speed time-to-market</a:t>
            </a:r>
          </a:p>
        </p:txBody>
      </p:sp>
      <p:sp>
        <p:nvSpPr>
          <p:cNvPr id="128" name="TextBox 6"/>
          <p:cNvSpPr txBox="1"/>
          <p:nvPr/>
        </p:nvSpPr>
        <p:spPr bwMode="auto">
          <a:xfrm rot="5400000">
            <a:off x="1994491" y="2167269"/>
            <a:ext cx="1438941" cy="3141922"/>
          </a:xfrm>
          <a:prstGeom prst="roundRect">
            <a:avLst>
              <a:gd name="adj" fmla="val 0"/>
            </a:avLst>
          </a:prstGeom>
          <a:gradFill flip="none" rotWithShape="1">
            <a:gsLst>
              <a:gs pos="47000">
                <a:srgbClr val="005777"/>
              </a:gs>
              <a:gs pos="0">
                <a:schemeClr val="accent2">
                  <a:lumMod val="50000"/>
                  <a:alpha val="0"/>
                </a:schemeClr>
              </a:gs>
              <a:gs pos="100000">
                <a:schemeClr val="accent2">
                  <a:lumMod val="50000"/>
                  <a:alpha val="0"/>
                </a:schemeClr>
              </a:gs>
            </a:gsLst>
            <a:lin ang="5400000" scaled="1"/>
            <a:tileRect/>
          </a:gradFill>
          <a:ln w="19050">
            <a:noFill/>
          </a:ln>
          <a:effectLst>
            <a:outerShdw blurRad="50800" dist="38100" dir="2700000">
              <a:srgbClr val="000000">
                <a:alpha val="43000"/>
              </a:srgbClr>
            </a:outerShdw>
          </a:effectLst>
        </p:spPr>
        <p:style>
          <a:lnRef idx="3">
            <a:schemeClr val="lt1"/>
          </a:lnRef>
          <a:fillRef idx="1">
            <a:schemeClr val="accent2"/>
          </a:fillRef>
          <a:effectRef idx="1">
            <a:schemeClr val="accent2"/>
          </a:effectRef>
          <a:fontRef idx="minor">
            <a:schemeClr val="lt1"/>
          </a:fontRef>
        </p:style>
        <p:txBody>
          <a:bodyPr lIns="48217" tIns="24108" rIns="48217" bIns="24108" anchor="ctr"/>
          <a:lstStyle/>
          <a:p>
            <a:pPr>
              <a:defRPr/>
            </a:pPr>
            <a:endParaRPr lang="en-US" sz="1200" dirty="0">
              <a:solidFill>
                <a:srgbClr val="FFFFFF"/>
              </a:solidFill>
              <a:cs typeface="Verdana"/>
            </a:endParaRPr>
          </a:p>
        </p:txBody>
      </p:sp>
      <p:sp>
        <p:nvSpPr>
          <p:cNvPr id="129" name="TextBox 128"/>
          <p:cNvSpPr txBox="1"/>
          <p:nvPr/>
        </p:nvSpPr>
        <p:spPr bwMode="auto">
          <a:xfrm rot="5400000">
            <a:off x="2609233" y="1514517"/>
            <a:ext cx="209459" cy="3141922"/>
          </a:xfrm>
          <a:prstGeom prst="roundRect">
            <a:avLst>
              <a:gd name="adj" fmla="val 0"/>
            </a:avLst>
          </a:prstGeom>
          <a:gradFill flip="none" rotWithShape="1">
            <a:gsLst>
              <a:gs pos="47000">
                <a:schemeClr val="bg1">
                  <a:lumMod val="40000"/>
                  <a:lumOff val="60000"/>
                </a:schemeClr>
              </a:gs>
              <a:gs pos="0">
                <a:schemeClr val="accent2">
                  <a:lumMod val="50000"/>
                  <a:alpha val="0"/>
                </a:schemeClr>
              </a:gs>
              <a:gs pos="100000">
                <a:schemeClr val="accent2">
                  <a:lumMod val="50000"/>
                  <a:alpha val="0"/>
                </a:schemeClr>
              </a:gs>
            </a:gsLst>
            <a:lin ang="5400000" scaled="1"/>
            <a:tileRect/>
          </a:gradFill>
          <a:ln w="19050">
            <a:noFill/>
          </a:ln>
          <a:effectLst>
            <a:outerShdw blurRad="50800" dist="38100" dir="2700000">
              <a:srgbClr val="000000">
                <a:alpha val="43000"/>
              </a:srgbClr>
            </a:outerShdw>
          </a:effectLst>
        </p:spPr>
        <p:style>
          <a:lnRef idx="3">
            <a:schemeClr val="lt1"/>
          </a:lnRef>
          <a:fillRef idx="1">
            <a:schemeClr val="accent2"/>
          </a:fillRef>
          <a:effectRef idx="1">
            <a:schemeClr val="accent2"/>
          </a:effectRef>
          <a:fontRef idx="minor">
            <a:schemeClr val="lt1"/>
          </a:fontRef>
        </p:style>
        <p:txBody>
          <a:bodyPr lIns="48217" tIns="24108" rIns="48217" bIns="24108" anchor="ctr"/>
          <a:lstStyle/>
          <a:p>
            <a:pPr>
              <a:defRPr/>
            </a:pPr>
            <a:endParaRPr lang="en-US" sz="1200" dirty="0">
              <a:solidFill>
                <a:srgbClr val="FFFFFF"/>
              </a:solidFill>
              <a:cs typeface="Verdana"/>
            </a:endParaRPr>
          </a:p>
        </p:txBody>
      </p:sp>
      <p:graphicFrame>
        <p:nvGraphicFramePr>
          <p:cNvPr id="84" name="Chart 83"/>
          <p:cNvGraphicFramePr/>
          <p:nvPr>
            <p:extLst/>
          </p:nvPr>
        </p:nvGraphicFramePr>
        <p:xfrm>
          <a:off x="1433431" y="3163968"/>
          <a:ext cx="2481854" cy="1293733"/>
        </p:xfrm>
        <a:graphic>
          <a:graphicData uri="http://schemas.openxmlformats.org/drawingml/2006/chart">
            <c:chart xmlns:c="http://schemas.openxmlformats.org/drawingml/2006/chart" xmlns:r="http://schemas.openxmlformats.org/officeDocument/2006/relationships" r:id="rId3"/>
          </a:graphicData>
        </a:graphic>
      </p:graphicFrame>
      <p:sp>
        <p:nvSpPr>
          <p:cNvPr id="86" name="TextBox 85"/>
          <p:cNvSpPr txBox="1"/>
          <p:nvPr/>
        </p:nvSpPr>
        <p:spPr>
          <a:xfrm>
            <a:off x="1285465" y="2991256"/>
            <a:ext cx="2715035" cy="219291"/>
          </a:xfrm>
          <a:prstGeom prst="rect">
            <a:avLst/>
          </a:prstGeom>
          <a:noFill/>
        </p:spPr>
        <p:txBody>
          <a:bodyPr wrap="square" rtlCol="0">
            <a:spAutoFit/>
          </a:bodyPr>
          <a:lstStyle/>
          <a:p>
            <a:r>
              <a:rPr lang="en-US" sz="825" dirty="0">
                <a:solidFill>
                  <a:srgbClr val="005777"/>
                </a:solidFill>
                <a:latin typeface="Neo Sans Intel"/>
              </a:rPr>
              <a:t>Code Contributions to Open Source Projects </a:t>
            </a:r>
            <a:endParaRPr lang="en-US" sz="825" dirty="0">
              <a:solidFill>
                <a:srgbClr val="005777"/>
              </a:solidFill>
            </a:endParaRPr>
          </a:p>
        </p:txBody>
      </p:sp>
      <p:grpSp>
        <p:nvGrpSpPr>
          <p:cNvPr id="2" name="Group 4"/>
          <p:cNvGrpSpPr/>
          <p:nvPr/>
        </p:nvGrpSpPr>
        <p:grpSpPr>
          <a:xfrm>
            <a:off x="1652440" y="4500835"/>
            <a:ext cx="185465" cy="185465"/>
            <a:chOff x="6900021" y="4048858"/>
            <a:chExt cx="247286" cy="247286"/>
          </a:xfrm>
        </p:grpSpPr>
        <p:grpSp>
          <p:nvGrpSpPr>
            <p:cNvPr id="3" name="Group 27"/>
            <p:cNvGrpSpPr/>
            <p:nvPr/>
          </p:nvGrpSpPr>
          <p:grpSpPr>
            <a:xfrm>
              <a:off x="6900021" y="4048858"/>
              <a:ext cx="247286" cy="247286"/>
              <a:chOff x="1038971" y="1843151"/>
              <a:chExt cx="761858" cy="761858"/>
            </a:xfrm>
          </p:grpSpPr>
          <p:sp>
            <p:nvSpPr>
              <p:cNvPr id="123" name="Oval 122"/>
              <p:cNvSpPr/>
              <p:nvPr/>
            </p:nvSpPr>
            <p:spPr bwMode="auto">
              <a:xfrm>
                <a:off x="1038971" y="1843151"/>
                <a:ext cx="761858" cy="761858"/>
              </a:xfrm>
              <a:prstGeom prst="ellipse">
                <a:avLst/>
              </a:prstGeom>
              <a:gradFill flip="none" rotWithShape="1">
                <a:gsLst>
                  <a:gs pos="5000">
                    <a:schemeClr val="accent4">
                      <a:lumMod val="20000"/>
                      <a:lumOff val="80000"/>
                    </a:schemeClr>
                  </a:gs>
                  <a:gs pos="67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24" name="32-Point Star 19"/>
              <p:cNvSpPr/>
              <p:nvPr/>
            </p:nvSpPr>
            <p:spPr bwMode="auto">
              <a:xfrm>
                <a:off x="1122845" y="1893682"/>
                <a:ext cx="578118" cy="578118"/>
              </a:xfrm>
              <a:prstGeom prst="star32">
                <a:avLst>
                  <a:gd name="adj" fmla="val 9851"/>
                </a:avLst>
              </a:prstGeom>
              <a:gradFill flip="none" rotWithShape="1">
                <a:gsLst>
                  <a:gs pos="0">
                    <a:schemeClr val="bg1">
                      <a:alpha val="60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25" name="32-Point Star 124"/>
              <p:cNvSpPr/>
              <p:nvPr/>
            </p:nvSpPr>
            <p:spPr bwMode="auto">
              <a:xfrm rot="21268184">
                <a:off x="1130674" y="1900789"/>
                <a:ext cx="578118" cy="578118"/>
              </a:xfrm>
              <a:prstGeom prst="star32">
                <a:avLst>
                  <a:gd name="adj" fmla="val 9851"/>
                </a:avLst>
              </a:prstGeom>
              <a:gradFill flip="none" rotWithShape="1">
                <a:gsLst>
                  <a:gs pos="0">
                    <a:schemeClr val="bg1">
                      <a:alpha val="47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26" name="32-Point Star 125"/>
              <p:cNvSpPr/>
              <p:nvPr/>
            </p:nvSpPr>
            <p:spPr bwMode="auto">
              <a:xfrm rot="21127135">
                <a:off x="1134202" y="1911195"/>
                <a:ext cx="578117" cy="578118"/>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27" name="32-Point Star 126"/>
              <p:cNvSpPr/>
              <p:nvPr/>
            </p:nvSpPr>
            <p:spPr bwMode="auto">
              <a:xfrm rot="20762553">
                <a:off x="1140015" y="1913896"/>
                <a:ext cx="578116" cy="578116"/>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grpSp>
        <p:sp>
          <p:nvSpPr>
            <p:cNvPr id="122" name="Oval 121"/>
            <p:cNvSpPr/>
            <p:nvPr/>
          </p:nvSpPr>
          <p:spPr bwMode="auto">
            <a:xfrm>
              <a:off x="6970975" y="4112954"/>
              <a:ext cx="105379" cy="105379"/>
            </a:xfrm>
            <a:prstGeom prst="ellipse">
              <a:avLst/>
            </a:prstGeom>
            <a:solidFill>
              <a:srgbClr val="37A7DC"/>
            </a:soli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endParaRPr lang="en-US" sz="1350"/>
            </a:p>
          </p:txBody>
        </p:sp>
      </p:grpSp>
      <p:sp>
        <p:nvSpPr>
          <p:cNvPr id="88" name="TextBox 87"/>
          <p:cNvSpPr txBox="1"/>
          <p:nvPr/>
        </p:nvSpPr>
        <p:spPr>
          <a:xfrm>
            <a:off x="1780755" y="4500836"/>
            <a:ext cx="1933996" cy="196208"/>
          </a:xfrm>
          <a:prstGeom prst="rect">
            <a:avLst/>
          </a:prstGeom>
          <a:noFill/>
        </p:spPr>
        <p:txBody>
          <a:bodyPr wrap="square" rtlCol="0">
            <a:spAutoFit/>
          </a:bodyPr>
          <a:lstStyle/>
          <a:p>
            <a:pPr algn="l"/>
            <a:r>
              <a:rPr lang="en-US" sz="675" dirty="0">
                <a:solidFill>
                  <a:srgbClr val="333333">
                    <a:lumMod val="90000"/>
                    <a:lumOff val="10000"/>
                  </a:srgbClr>
                </a:solidFill>
                <a:latin typeface="Neo Sans Intel Light"/>
              </a:rPr>
              <a:t>Intel is single largest contributor to these projects</a:t>
            </a:r>
          </a:p>
        </p:txBody>
      </p:sp>
      <p:grpSp>
        <p:nvGrpSpPr>
          <p:cNvPr id="4" name="Group 24"/>
          <p:cNvGrpSpPr/>
          <p:nvPr/>
        </p:nvGrpSpPr>
        <p:grpSpPr>
          <a:xfrm>
            <a:off x="3313373" y="3270217"/>
            <a:ext cx="185465" cy="185465"/>
            <a:chOff x="1038971" y="1898673"/>
            <a:chExt cx="761858" cy="761858"/>
          </a:xfrm>
        </p:grpSpPr>
        <p:grpSp>
          <p:nvGrpSpPr>
            <p:cNvPr id="5" name="Group 27"/>
            <p:cNvGrpSpPr/>
            <p:nvPr/>
          </p:nvGrpSpPr>
          <p:grpSpPr>
            <a:xfrm>
              <a:off x="1038971" y="1898673"/>
              <a:ext cx="761858" cy="761858"/>
              <a:chOff x="1038971" y="1843151"/>
              <a:chExt cx="761858" cy="761858"/>
            </a:xfrm>
          </p:grpSpPr>
          <p:sp>
            <p:nvSpPr>
              <p:cNvPr id="116" name="Oval 115"/>
              <p:cNvSpPr/>
              <p:nvPr/>
            </p:nvSpPr>
            <p:spPr bwMode="auto">
              <a:xfrm>
                <a:off x="1038971" y="1843151"/>
                <a:ext cx="761858" cy="761858"/>
              </a:xfrm>
              <a:prstGeom prst="ellipse">
                <a:avLst/>
              </a:prstGeom>
              <a:gradFill flip="none" rotWithShape="1">
                <a:gsLst>
                  <a:gs pos="5000">
                    <a:schemeClr val="accent4">
                      <a:lumMod val="20000"/>
                      <a:lumOff val="80000"/>
                    </a:schemeClr>
                  </a:gs>
                  <a:gs pos="67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17" name="32-Point Star 116"/>
              <p:cNvSpPr/>
              <p:nvPr/>
            </p:nvSpPr>
            <p:spPr bwMode="auto">
              <a:xfrm>
                <a:off x="1122845" y="1893682"/>
                <a:ext cx="578118" cy="578118"/>
              </a:xfrm>
              <a:prstGeom prst="star32">
                <a:avLst>
                  <a:gd name="adj" fmla="val 9851"/>
                </a:avLst>
              </a:prstGeom>
              <a:gradFill flip="none" rotWithShape="1">
                <a:gsLst>
                  <a:gs pos="0">
                    <a:schemeClr val="bg1">
                      <a:alpha val="60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18" name="32-Point Star 117"/>
              <p:cNvSpPr/>
              <p:nvPr/>
            </p:nvSpPr>
            <p:spPr bwMode="auto">
              <a:xfrm rot="21268184">
                <a:off x="1130674" y="1900789"/>
                <a:ext cx="578118" cy="578118"/>
              </a:xfrm>
              <a:prstGeom prst="star32">
                <a:avLst>
                  <a:gd name="adj" fmla="val 9851"/>
                </a:avLst>
              </a:prstGeom>
              <a:gradFill flip="none" rotWithShape="1">
                <a:gsLst>
                  <a:gs pos="0">
                    <a:schemeClr val="bg1">
                      <a:alpha val="47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19" name="32-Point Star 118"/>
              <p:cNvSpPr/>
              <p:nvPr/>
            </p:nvSpPr>
            <p:spPr bwMode="auto">
              <a:xfrm rot="21127135">
                <a:off x="1134202" y="1911195"/>
                <a:ext cx="578118" cy="578118"/>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20" name="32-Point Star 119"/>
              <p:cNvSpPr/>
              <p:nvPr/>
            </p:nvSpPr>
            <p:spPr bwMode="auto">
              <a:xfrm rot="20762553">
                <a:off x="1140015" y="1913896"/>
                <a:ext cx="578116" cy="578116"/>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grpSp>
        <p:sp>
          <p:nvSpPr>
            <p:cNvPr id="115" name="Oval 26"/>
            <p:cNvSpPr/>
            <p:nvPr/>
          </p:nvSpPr>
          <p:spPr bwMode="auto">
            <a:xfrm>
              <a:off x="1249574" y="2096145"/>
              <a:ext cx="324660" cy="324660"/>
            </a:xfrm>
            <a:prstGeom prst="ellipse">
              <a:avLst/>
            </a:prstGeom>
            <a:solidFill>
              <a:srgbClr val="37A7DC"/>
            </a:soli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endParaRPr lang="en-US" sz="1350"/>
            </a:p>
          </p:txBody>
        </p:sp>
      </p:grpSp>
      <p:grpSp>
        <p:nvGrpSpPr>
          <p:cNvPr id="6" name="Group 32"/>
          <p:cNvGrpSpPr/>
          <p:nvPr/>
        </p:nvGrpSpPr>
        <p:grpSpPr>
          <a:xfrm>
            <a:off x="2570423" y="3400519"/>
            <a:ext cx="185465" cy="185465"/>
            <a:chOff x="1038971" y="1898673"/>
            <a:chExt cx="761858" cy="761858"/>
          </a:xfrm>
        </p:grpSpPr>
        <p:grpSp>
          <p:nvGrpSpPr>
            <p:cNvPr id="7" name="Group 27"/>
            <p:cNvGrpSpPr/>
            <p:nvPr/>
          </p:nvGrpSpPr>
          <p:grpSpPr>
            <a:xfrm>
              <a:off x="1038971" y="1898673"/>
              <a:ext cx="761858" cy="761858"/>
              <a:chOff x="1038971" y="1843151"/>
              <a:chExt cx="761858" cy="761858"/>
            </a:xfrm>
          </p:grpSpPr>
          <p:sp>
            <p:nvSpPr>
              <p:cNvPr id="109" name="Oval 108"/>
              <p:cNvSpPr/>
              <p:nvPr/>
            </p:nvSpPr>
            <p:spPr bwMode="auto">
              <a:xfrm>
                <a:off x="1038971" y="1843151"/>
                <a:ext cx="761858" cy="761858"/>
              </a:xfrm>
              <a:prstGeom prst="ellipse">
                <a:avLst/>
              </a:prstGeom>
              <a:gradFill flip="none" rotWithShape="1">
                <a:gsLst>
                  <a:gs pos="5000">
                    <a:schemeClr val="accent4">
                      <a:lumMod val="20000"/>
                      <a:lumOff val="80000"/>
                    </a:schemeClr>
                  </a:gs>
                  <a:gs pos="67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10" name="32-Point Star 109"/>
              <p:cNvSpPr/>
              <p:nvPr/>
            </p:nvSpPr>
            <p:spPr bwMode="auto">
              <a:xfrm>
                <a:off x="1122845" y="1893682"/>
                <a:ext cx="578118" cy="578118"/>
              </a:xfrm>
              <a:prstGeom prst="star32">
                <a:avLst>
                  <a:gd name="adj" fmla="val 9851"/>
                </a:avLst>
              </a:prstGeom>
              <a:gradFill flip="none" rotWithShape="1">
                <a:gsLst>
                  <a:gs pos="0">
                    <a:schemeClr val="bg1">
                      <a:alpha val="60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11" name="32-Point Star 110"/>
              <p:cNvSpPr/>
              <p:nvPr/>
            </p:nvSpPr>
            <p:spPr bwMode="auto">
              <a:xfrm rot="21268184">
                <a:off x="1130674" y="1900789"/>
                <a:ext cx="578118" cy="578118"/>
              </a:xfrm>
              <a:prstGeom prst="star32">
                <a:avLst>
                  <a:gd name="adj" fmla="val 9851"/>
                </a:avLst>
              </a:prstGeom>
              <a:gradFill flip="none" rotWithShape="1">
                <a:gsLst>
                  <a:gs pos="0">
                    <a:schemeClr val="bg1">
                      <a:alpha val="47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12" name="32-Point Star 111"/>
              <p:cNvSpPr/>
              <p:nvPr/>
            </p:nvSpPr>
            <p:spPr bwMode="auto">
              <a:xfrm rot="21127135">
                <a:off x="1134202" y="1911195"/>
                <a:ext cx="578118" cy="578118"/>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13" name="32-Point Star 112"/>
              <p:cNvSpPr/>
              <p:nvPr/>
            </p:nvSpPr>
            <p:spPr bwMode="auto">
              <a:xfrm rot="20762553">
                <a:off x="1140015" y="1913896"/>
                <a:ext cx="578116" cy="578116"/>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grpSp>
        <p:sp>
          <p:nvSpPr>
            <p:cNvPr id="108" name="Oval 107"/>
            <p:cNvSpPr/>
            <p:nvPr/>
          </p:nvSpPr>
          <p:spPr bwMode="auto">
            <a:xfrm>
              <a:off x="1249574" y="2096145"/>
              <a:ext cx="324660" cy="324660"/>
            </a:xfrm>
            <a:prstGeom prst="ellipse">
              <a:avLst/>
            </a:prstGeom>
            <a:solidFill>
              <a:srgbClr val="37A7DC"/>
            </a:soli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endParaRPr lang="en-US" sz="1350"/>
            </a:p>
          </p:txBody>
        </p:sp>
      </p:grpSp>
      <p:grpSp>
        <p:nvGrpSpPr>
          <p:cNvPr id="8" name="Group 40"/>
          <p:cNvGrpSpPr/>
          <p:nvPr/>
        </p:nvGrpSpPr>
        <p:grpSpPr>
          <a:xfrm>
            <a:off x="2457697" y="3537679"/>
            <a:ext cx="185465" cy="185465"/>
            <a:chOff x="1038971" y="1898673"/>
            <a:chExt cx="761858" cy="761858"/>
          </a:xfrm>
        </p:grpSpPr>
        <p:grpSp>
          <p:nvGrpSpPr>
            <p:cNvPr id="9" name="Group 27"/>
            <p:cNvGrpSpPr/>
            <p:nvPr/>
          </p:nvGrpSpPr>
          <p:grpSpPr>
            <a:xfrm>
              <a:off x="1038971" y="1898673"/>
              <a:ext cx="761858" cy="761858"/>
              <a:chOff x="1038971" y="1843151"/>
              <a:chExt cx="761858" cy="761858"/>
            </a:xfrm>
          </p:grpSpPr>
          <p:sp>
            <p:nvSpPr>
              <p:cNvPr id="102" name="Oval 101"/>
              <p:cNvSpPr/>
              <p:nvPr/>
            </p:nvSpPr>
            <p:spPr bwMode="auto">
              <a:xfrm>
                <a:off x="1038971" y="1843151"/>
                <a:ext cx="761858" cy="761858"/>
              </a:xfrm>
              <a:prstGeom prst="ellipse">
                <a:avLst/>
              </a:prstGeom>
              <a:gradFill flip="none" rotWithShape="1">
                <a:gsLst>
                  <a:gs pos="5000">
                    <a:schemeClr val="accent4">
                      <a:lumMod val="20000"/>
                      <a:lumOff val="80000"/>
                    </a:schemeClr>
                  </a:gs>
                  <a:gs pos="67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03" name="32-Point Star 102"/>
              <p:cNvSpPr/>
              <p:nvPr/>
            </p:nvSpPr>
            <p:spPr bwMode="auto">
              <a:xfrm>
                <a:off x="1122845" y="1893682"/>
                <a:ext cx="578118" cy="578118"/>
              </a:xfrm>
              <a:prstGeom prst="star32">
                <a:avLst>
                  <a:gd name="adj" fmla="val 9851"/>
                </a:avLst>
              </a:prstGeom>
              <a:gradFill flip="none" rotWithShape="1">
                <a:gsLst>
                  <a:gs pos="0">
                    <a:schemeClr val="bg1">
                      <a:alpha val="60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04" name="32-Point Star 103"/>
              <p:cNvSpPr/>
              <p:nvPr/>
            </p:nvSpPr>
            <p:spPr bwMode="auto">
              <a:xfrm rot="21268184">
                <a:off x="1130674" y="1900789"/>
                <a:ext cx="578118" cy="578118"/>
              </a:xfrm>
              <a:prstGeom prst="star32">
                <a:avLst>
                  <a:gd name="adj" fmla="val 9851"/>
                </a:avLst>
              </a:prstGeom>
              <a:gradFill flip="none" rotWithShape="1">
                <a:gsLst>
                  <a:gs pos="0">
                    <a:schemeClr val="bg1">
                      <a:alpha val="47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05" name="32-Point Star 104"/>
              <p:cNvSpPr/>
              <p:nvPr/>
            </p:nvSpPr>
            <p:spPr bwMode="auto">
              <a:xfrm rot="21127135">
                <a:off x="1134202" y="1911195"/>
                <a:ext cx="578118" cy="578118"/>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106" name="32-Point Star 105"/>
              <p:cNvSpPr/>
              <p:nvPr/>
            </p:nvSpPr>
            <p:spPr bwMode="auto">
              <a:xfrm rot="20762553">
                <a:off x="1140015" y="1913896"/>
                <a:ext cx="578116" cy="578116"/>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grpSp>
        <p:sp>
          <p:nvSpPr>
            <p:cNvPr id="101" name="Oval 100"/>
            <p:cNvSpPr/>
            <p:nvPr/>
          </p:nvSpPr>
          <p:spPr bwMode="auto">
            <a:xfrm>
              <a:off x="1249574" y="2096145"/>
              <a:ext cx="324660" cy="324660"/>
            </a:xfrm>
            <a:prstGeom prst="ellipse">
              <a:avLst/>
            </a:prstGeom>
            <a:solidFill>
              <a:srgbClr val="37A7DC"/>
            </a:soli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endParaRPr lang="en-US" sz="1350"/>
            </a:p>
          </p:txBody>
        </p:sp>
      </p:grpSp>
      <p:grpSp>
        <p:nvGrpSpPr>
          <p:cNvPr id="10" name="Group 48"/>
          <p:cNvGrpSpPr/>
          <p:nvPr/>
        </p:nvGrpSpPr>
        <p:grpSpPr>
          <a:xfrm>
            <a:off x="2286204" y="3667731"/>
            <a:ext cx="185465" cy="185465"/>
            <a:chOff x="1038971" y="1898673"/>
            <a:chExt cx="761858" cy="761858"/>
          </a:xfrm>
        </p:grpSpPr>
        <p:grpSp>
          <p:nvGrpSpPr>
            <p:cNvPr id="11" name="Group 27"/>
            <p:cNvGrpSpPr/>
            <p:nvPr/>
          </p:nvGrpSpPr>
          <p:grpSpPr>
            <a:xfrm>
              <a:off x="1038971" y="1898673"/>
              <a:ext cx="761858" cy="761858"/>
              <a:chOff x="1038971" y="1843151"/>
              <a:chExt cx="761858" cy="761858"/>
            </a:xfrm>
          </p:grpSpPr>
          <p:sp>
            <p:nvSpPr>
              <p:cNvPr id="95" name="Oval 94"/>
              <p:cNvSpPr/>
              <p:nvPr/>
            </p:nvSpPr>
            <p:spPr bwMode="auto">
              <a:xfrm>
                <a:off x="1038971" y="1843151"/>
                <a:ext cx="761858" cy="761858"/>
              </a:xfrm>
              <a:prstGeom prst="ellipse">
                <a:avLst/>
              </a:prstGeom>
              <a:gradFill flip="none" rotWithShape="1">
                <a:gsLst>
                  <a:gs pos="5000">
                    <a:schemeClr val="accent4">
                      <a:lumMod val="20000"/>
                      <a:lumOff val="80000"/>
                    </a:schemeClr>
                  </a:gs>
                  <a:gs pos="67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96" name="32-Point Star 95"/>
              <p:cNvSpPr/>
              <p:nvPr/>
            </p:nvSpPr>
            <p:spPr bwMode="auto">
              <a:xfrm>
                <a:off x="1122845" y="1893682"/>
                <a:ext cx="578118" cy="578118"/>
              </a:xfrm>
              <a:prstGeom prst="star32">
                <a:avLst>
                  <a:gd name="adj" fmla="val 9851"/>
                </a:avLst>
              </a:prstGeom>
              <a:gradFill flip="none" rotWithShape="1">
                <a:gsLst>
                  <a:gs pos="0">
                    <a:schemeClr val="bg1">
                      <a:alpha val="60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97" name="32-Point Star 96"/>
              <p:cNvSpPr/>
              <p:nvPr/>
            </p:nvSpPr>
            <p:spPr bwMode="auto">
              <a:xfrm rot="21268184">
                <a:off x="1130674" y="1900789"/>
                <a:ext cx="578118" cy="578118"/>
              </a:xfrm>
              <a:prstGeom prst="star32">
                <a:avLst>
                  <a:gd name="adj" fmla="val 9851"/>
                </a:avLst>
              </a:prstGeom>
              <a:gradFill flip="none" rotWithShape="1">
                <a:gsLst>
                  <a:gs pos="0">
                    <a:schemeClr val="bg1">
                      <a:alpha val="47000"/>
                    </a:schemeClr>
                  </a:gs>
                  <a:gs pos="52000">
                    <a:schemeClr val="bg1">
                      <a:alpha val="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98" name="32-Point Star 97"/>
              <p:cNvSpPr/>
              <p:nvPr/>
            </p:nvSpPr>
            <p:spPr bwMode="auto">
              <a:xfrm rot="21127135">
                <a:off x="1134202" y="1911195"/>
                <a:ext cx="578118" cy="578118"/>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sp>
            <p:nvSpPr>
              <p:cNvPr id="99" name="32-Point Star 98"/>
              <p:cNvSpPr/>
              <p:nvPr/>
            </p:nvSpPr>
            <p:spPr bwMode="auto">
              <a:xfrm rot="20762553">
                <a:off x="1140015" y="1913896"/>
                <a:ext cx="578116" cy="578116"/>
              </a:xfrm>
              <a:prstGeom prst="star32">
                <a:avLst>
                  <a:gd name="adj" fmla="val 9851"/>
                </a:avLst>
              </a:prstGeom>
              <a:gradFill flip="none" rotWithShape="1">
                <a:gsLst>
                  <a:gs pos="0">
                    <a:schemeClr val="bg1">
                      <a:alpha val="14000"/>
                    </a:schemeClr>
                  </a:gs>
                  <a:gs pos="26000">
                    <a:schemeClr val="bg1">
                      <a:alpha val="8000"/>
                    </a:schemeClr>
                  </a:gs>
                </a:gsLst>
                <a:path path="circle">
                  <a:fillToRect l="50000" t="50000" r="50000" b="50000"/>
                </a:path>
                <a:tileRect/>
              </a:gradFill>
              <a:ln w="3175" cap="flat" cmpd="sng" algn="ctr">
                <a:noFill/>
                <a:prstDash val="solid"/>
                <a:round/>
                <a:headEnd type="none" w="sm" len="sm"/>
                <a:tailEnd type="none" w="sm" len="sm"/>
              </a:ln>
              <a:effectLst/>
            </p:spPr>
            <p:txBody>
              <a:bodyPr vert="horz" wrap="none" lIns="68580" tIns="34290" rIns="68580" bIns="34290" numCol="1" rtlCol="0" anchor="ctr" anchorCtr="0" compatLnSpc="1">
                <a:prstTxWarp prst="textNoShape">
                  <a:avLst/>
                </a:prstTxWarp>
              </a:bodyPr>
              <a:lstStyle/>
              <a:p>
                <a:pPr eaLnBrk="0" hangingPunct="0"/>
                <a:endParaRPr lang="en-US" sz="1500" b="1" dirty="0">
                  <a:latin typeface="Neo Sans Intel" pitchFamily="34" charset="0"/>
                  <a:cs typeface="Arial" pitchFamily="34" charset="0"/>
                </a:endParaRPr>
              </a:p>
            </p:txBody>
          </p:sp>
        </p:grpSp>
        <p:sp>
          <p:nvSpPr>
            <p:cNvPr id="94" name="Oval 93"/>
            <p:cNvSpPr/>
            <p:nvPr/>
          </p:nvSpPr>
          <p:spPr bwMode="auto">
            <a:xfrm>
              <a:off x="1249574" y="2096145"/>
              <a:ext cx="324660" cy="324660"/>
            </a:xfrm>
            <a:prstGeom prst="ellipse">
              <a:avLst/>
            </a:prstGeom>
            <a:solidFill>
              <a:srgbClr val="37A7DC"/>
            </a:soli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8580" tIns="34290" rIns="68580" bIns="34290" numCol="1" rtlCol="0" anchor="t" anchorCtr="0" compatLnSpc="1">
              <a:prstTxWarp prst="textNoShape">
                <a:avLst/>
              </a:prstTxWarp>
            </a:bodyPr>
            <a:lstStyle/>
            <a:p>
              <a:endParaRPr lang="en-US" sz="1350"/>
            </a:p>
          </p:txBody>
        </p:sp>
      </p:grpSp>
      <p:sp>
        <p:nvSpPr>
          <p:cNvPr id="53" name="Oval 52"/>
          <p:cNvSpPr/>
          <p:nvPr/>
        </p:nvSpPr>
        <p:spPr bwMode="auto">
          <a:xfrm>
            <a:off x="3886200" y="2286000"/>
            <a:ext cx="1257300" cy="1085850"/>
          </a:xfrm>
          <a:prstGeom prst="ellipse">
            <a:avLst/>
          </a:prstGeom>
          <a:solidFill>
            <a:schemeClr val="accent2"/>
          </a:solidFill>
          <a:ln>
            <a:solidFill>
              <a:schemeClr val="accent2"/>
            </a:solidFill>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a:ex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endParaRPr lang="en-US" sz="1350">
              <a:solidFill>
                <a:srgbClr val="000000"/>
              </a:solidFill>
              <a:latin typeface="Gill Sans" charset="0"/>
            </a:endParaRPr>
          </a:p>
        </p:txBody>
      </p:sp>
      <p:sp>
        <p:nvSpPr>
          <p:cNvPr id="54" name="TextBox 53"/>
          <p:cNvSpPr txBox="1"/>
          <p:nvPr/>
        </p:nvSpPr>
        <p:spPr>
          <a:xfrm>
            <a:off x="3829050" y="2474394"/>
            <a:ext cx="1371600" cy="641201"/>
          </a:xfrm>
          <a:prstGeom prst="rect">
            <a:avLst/>
          </a:prstGeom>
          <a:noFill/>
        </p:spPr>
        <p:txBody>
          <a:bodyPr wrap="square" rtlCol="0">
            <a:spAutoFit/>
          </a:bodyPr>
          <a:lstStyle/>
          <a:p>
            <a:pPr algn="ctr">
              <a:spcAft>
                <a:spcPts val="450"/>
              </a:spcAft>
            </a:pPr>
            <a:r>
              <a:rPr lang="en-US" sz="1050" dirty="0">
                <a:solidFill>
                  <a:prstClr val="white"/>
                </a:solidFill>
                <a:latin typeface="Neo Sans Intel Medium"/>
                <a:cs typeface="Neo Sans Intel Medium"/>
              </a:rPr>
              <a:t>Intel in                Open Source</a:t>
            </a:r>
          </a:p>
          <a:p>
            <a:pPr algn="ctr">
              <a:spcAft>
                <a:spcPts val="450"/>
              </a:spcAft>
            </a:pPr>
            <a:r>
              <a:rPr lang="en-US" sz="1050" dirty="0">
                <a:solidFill>
                  <a:prstClr val="white"/>
                </a:solidFill>
                <a:latin typeface="Neo Sans Intel Light"/>
                <a:cs typeface="Neo Sans Intel"/>
              </a:rPr>
              <a:t>Project Contributor</a:t>
            </a:r>
          </a:p>
        </p:txBody>
      </p:sp>
      <p:pic>
        <p:nvPicPr>
          <p:cNvPr id="135" name="Picture 134" descr="inukshuk2_0.png"/>
          <p:cNvPicPr>
            <a:picLocks noChangeAspect="1"/>
          </p:cNvPicPr>
          <p:nvPr/>
        </p:nvPicPr>
        <p:blipFill>
          <a:blip r:embed="rId4"/>
          <a:stretch>
            <a:fillRect/>
          </a:stretch>
        </p:blipFill>
        <p:spPr>
          <a:xfrm>
            <a:off x="4914900" y="914400"/>
            <a:ext cx="1011287" cy="1454468"/>
          </a:xfrm>
          <a:prstGeom prst="rect">
            <a:avLst/>
          </a:prstGeom>
        </p:spPr>
      </p:pic>
      <p:sp>
        <p:nvSpPr>
          <p:cNvPr id="136" name="TextBox 135"/>
          <p:cNvSpPr txBox="1"/>
          <p:nvPr/>
        </p:nvSpPr>
        <p:spPr>
          <a:xfrm>
            <a:off x="6057900" y="971550"/>
            <a:ext cx="514350" cy="253916"/>
          </a:xfrm>
          <a:prstGeom prst="rect">
            <a:avLst/>
          </a:prstGeom>
          <a:noFill/>
        </p:spPr>
        <p:txBody>
          <a:bodyPr wrap="square" rtlCol="0">
            <a:spAutoFit/>
          </a:bodyPr>
          <a:lstStyle/>
          <a:p>
            <a:pPr>
              <a:spcAft>
                <a:spcPts val="450"/>
              </a:spcAft>
            </a:pPr>
            <a:r>
              <a:rPr lang="en-US" sz="1050" dirty="0">
                <a:solidFill>
                  <a:srgbClr val="004D6F"/>
                </a:solidFill>
                <a:latin typeface="Neo Sans Intel Medium"/>
                <a:cs typeface="Neo Sans Intel Medium"/>
              </a:rPr>
              <a:t>X.org</a:t>
            </a:r>
            <a:endParaRPr lang="en-US" sz="1050" dirty="0">
              <a:solidFill>
                <a:srgbClr val="004D6F"/>
              </a:solidFill>
              <a:latin typeface="Neo Sans Intel Light"/>
              <a:cs typeface="Neo Sans Intel"/>
            </a:endParaRPr>
          </a:p>
        </p:txBody>
      </p:sp>
      <p:sp>
        <p:nvSpPr>
          <p:cNvPr id="137" name="TextBox 136"/>
          <p:cNvSpPr txBox="1"/>
          <p:nvPr/>
        </p:nvSpPr>
        <p:spPr>
          <a:xfrm>
            <a:off x="6743700" y="971550"/>
            <a:ext cx="514350" cy="253916"/>
          </a:xfrm>
          <a:prstGeom prst="rect">
            <a:avLst/>
          </a:prstGeom>
          <a:noFill/>
        </p:spPr>
        <p:txBody>
          <a:bodyPr wrap="square" rtlCol="0">
            <a:spAutoFit/>
          </a:bodyPr>
          <a:lstStyle/>
          <a:p>
            <a:pPr>
              <a:spcAft>
                <a:spcPts val="450"/>
              </a:spcAft>
            </a:pPr>
            <a:r>
              <a:rPr lang="en-US" sz="1050" dirty="0">
                <a:solidFill>
                  <a:srgbClr val="004D6F"/>
                </a:solidFill>
                <a:latin typeface="Neo Sans Intel Medium"/>
                <a:cs typeface="Neo Sans Intel Medium"/>
              </a:rPr>
              <a:t>GNU</a:t>
            </a:r>
            <a:endParaRPr lang="en-US" sz="1050" dirty="0">
              <a:solidFill>
                <a:srgbClr val="004D6F"/>
              </a:solidFill>
              <a:latin typeface="Neo Sans Intel Light"/>
              <a:cs typeface="Neo Sans Intel"/>
            </a:endParaRPr>
          </a:p>
        </p:txBody>
      </p:sp>
      <p:sp>
        <p:nvSpPr>
          <p:cNvPr id="138" name="TextBox 137"/>
          <p:cNvSpPr txBox="1"/>
          <p:nvPr/>
        </p:nvSpPr>
        <p:spPr>
          <a:xfrm>
            <a:off x="6286500" y="1312217"/>
            <a:ext cx="628650" cy="253916"/>
          </a:xfrm>
          <a:prstGeom prst="rect">
            <a:avLst/>
          </a:prstGeom>
          <a:noFill/>
        </p:spPr>
        <p:txBody>
          <a:bodyPr wrap="square" rtlCol="0">
            <a:spAutoFit/>
          </a:bodyPr>
          <a:lstStyle/>
          <a:p>
            <a:pPr>
              <a:spcAft>
                <a:spcPts val="450"/>
              </a:spcAft>
            </a:pPr>
            <a:r>
              <a:rPr lang="en-US" sz="1050" dirty="0">
                <a:solidFill>
                  <a:srgbClr val="004D6F"/>
                </a:solidFill>
                <a:latin typeface="Neo Sans Intel Medium"/>
                <a:cs typeface="Neo Sans Intel Medium"/>
              </a:rPr>
              <a:t>Webkit</a:t>
            </a:r>
            <a:endParaRPr lang="en-US" sz="1050" dirty="0">
              <a:solidFill>
                <a:srgbClr val="004D6F"/>
              </a:solidFill>
              <a:latin typeface="Neo Sans Intel Light"/>
              <a:cs typeface="Neo Sans Intel"/>
            </a:endParaRPr>
          </a:p>
        </p:txBody>
      </p:sp>
      <p:sp>
        <p:nvSpPr>
          <p:cNvPr id="139" name="TextBox 138"/>
          <p:cNvSpPr txBox="1"/>
          <p:nvPr/>
        </p:nvSpPr>
        <p:spPr>
          <a:xfrm>
            <a:off x="7143750" y="1309985"/>
            <a:ext cx="628650" cy="253916"/>
          </a:xfrm>
          <a:prstGeom prst="rect">
            <a:avLst/>
          </a:prstGeom>
          <a:noFill/>
        </p:spPr>
        <p:txBody>
          <a:bodyPr wrap="square" rtlCol="0">
            <a:spAutoFit/>
          </a:bodyPr>
          <a:lstStyle/>
          <a:p>
            <a:pPr>
              <a:spcAft>
                <a:spcPts val="450"/>
              </a:spcAft>
            </a:pPr>
            <a:r>
              <a:rPr lang="en-US" sz="1050" dirty="0">
                <a:solidFill>
                  <a:srgbClr val="004D6F"/>
                </a:solidFill>
                <a:latin typeface="Neo Sans Intel Medium"/>
                <a:cs typeface="Neo Sans Intel Medium"/>
              </a:rPr>
              <a:t>JQuery</a:t>
            </a:r>
            <a:endParaRPr lang="en-US" sz="1050" dirty="0">
              <a:solidFill>
                <a:srgbClr val="004D6F"/>
              </a:solidFill>
              <a:latin typeface="Neo Sans Intel Light"/>
              <a:cs typeface="Neo Sans Intel"/>
            </a:endParaRPr>
          </a:p>
        </p:txBody>
      </p:sp>
      <p:sp>
        <p:nvSpPr>
          <p:cNvPr id="140" name="TextBox 139"/>
          <p:cNvSpPr txBox="1"/>
          <p:nvPr/>
        </p:nvSpPr>
        <p:spPr>
          <a:xfrm>
            <a:off x="7315200" y="969317"/>
            <a:ext cx="628650" cy="253916"/>
          </a:xfrm>
          <a:prstGeom prst="rect">
            <a:avLst/>
          </a:prstGeom>
          <a:noFill/>
        </p:spPr>
        <p:txBody>
          <a:bodyPr wrap="square" rtlCol="0">
            <a:spAutoFit/>
          </a:bodyPr>
          <a:lstStyle/>
          <a:p>
            <a:pPr>
              <a:spcAft>
                <a:spcPts val="450"/>
              </a:spcAft>
            </a:pPr>
            <a:r>
              <a:rPr lang="en-US" sz="1050" dirty="0">
                <a:solidFill>
                  <a:srgbClr val="004D6F"/>
                </a:solidFill>
                <a:latin typeface="Neo Sans Intel Medium"/>
                <a:cs typeface="Neo Sans Intel Medium"/>
              </a:rPr>
              <a:t>Eclipse</a:t>
            </a:r>
            <a:endParaRPr lang="en-US" sz="1050" dirty="0">
              <a:solidFill>
                <a:srgbClr val="004D6F"/>
              </a:solidFill>
              <a:latin typeface="Neo Sans Intel Light"/>
              <a:cs typeface="Neo Sans Intel"/>
            </a:endParaRPr>
          </a:p>
        </p:txBody>
      </p:sp>
      <p:sp>
        <p:nvSpPr>
          <p:cNvPr id="141" name="TextBox 140"/>
          <p:cNvSpPr txBox="1"/>
          <p:nvPr/>
        </p:nvSpPr>
        <p:spPr>
          <a:xfrm>
            <a:off x="7029450" y="1652885"/>
            <a:ext cx="857250" cy="253916"/>
          </a:xfrm>
          <a:prstGeom prst="rect">
            <a:avLst/>
          </a:prstGeom>
          <a:noFill/>
        </p:spPr>
        <p:txBody>
          <a:bodyPr wrap="square" rtlCol="0">
            <a:spAutoFit/>
          </a:bodyPr>
          <a:lstStyle/>
          <a:p>
            <a:pPr>
              <a:spcAft>
                <a:spcPts val="450"/>
              </a:spcAft>
            </a:pPr>
            <a:r>
              <a:rPr lang="en-US" sz="1050" dirty="0">
                <a:solidFill>
                  <a:srgbClr val="004D6F"/>
                </a:solidFill>
                <a:latin typeface="Neo Sans Intel Medium"/>
                <a:cs typeface="Neo Sans Intel Medium"/>
              </a:rPr>
              <a:t>OpenStack</a:t>
            </a:r>
            <a:endParaRPr lang="en-US" sz="1050" dirty="0">
              <a:solidFill>
                <a:srgbClr val="004D6F"/>
              </a:solidFill>
              <a:latin typeface="Neo Sans Intel Light"/>
              <a:cs typeface="Neo Sans Intel"/>
            </a:endParaRPr>
          </a:p>
        </p:txBody>
      </p:sp>
      <p:sp>
        <p:nvSpPr>
          <p:cNvPr id="142" name="TextBox 141"/>
          <p:cNvSpPr txBox="1"/>
          <p:nvPr/>
        </p:nvSpPr>
        <p:spPr>
          <a:xfrm>
            <a:off x="6000750" y="1655117"/>
            <a:ext cx="971550" cy="415498"/>
          </a:xfrm>
          <a:prstGeom prst="rect">
            <a:avLst/>
          </a:prstGeom>
          <a:noFill/>
        </p:spPr>
        <p:txBody>
          <a:bodyPr wrap="square" rtlCol="0">
            <a:spAutoFit/>
          </a:bodyPr>
          <a:lstStyle/>
          <a:p>
            <a:pPr>
              <a:spcAft>
                <a:spcPts val="450"/>
              </a:spcAft>
            </a:pPr>
            <a:r>
              <a:rPr lang="en-US" sz="1050" dirty="0">
                <a:solidFill>
                  <a:srgbClr val="004D6F"/>
                </a:solidFill>
                <a:latin typeface="Neo Sans Intel Medium"/>
                <a:cs typeface="Neo Sans Intel Medium"/>
              </a:rPr>
              <a:t>Yocto Project</a:t>
            </a:r>
            <a:endParaRPr lang="en-US" sz="1050" dirty="0">
              <a:solidFill>
                <a:srgbClr val="004D6F"/>
              </a:solidFill>
              <a:latin typeface="Neo Sans Intel Light"/>
              <a:cs typeface="Neo Sans Intel"/>
            </a:endParaRPr>
          </a:p>
        </p:txBody>
      </p:sp>
      <p:sp>
        <p:nvSpPr>
          <p:cNvPr id="143" name="TextBox 142"/>
          <p:cNvSpPr txBox="1"/>
          <p:nvPr/>
        </p:nvSpPr>
        <p:spPr>
          <a:xfrm>
            <a:off x="6800849" y="2055167"/>
            <a:ext cx="714375" cy="253916"/>
          </a:xfrm>
          <a:prstGeom prst="rect">
            <a:avLst/>
          </a:prstGeom>
          <a:noFill/>
        </p:spPr>
        <p:txBody>
          <a:bodyPr wrap="square" rtlCol="0">
            <a:spAutoFit/>
          </a:bodyPr>
          <a:lstStyle/>
          <a:p>
            <a:pPr>
              <a:spcAft>
                <a:spcPts val="450"/>
              </a:spcAft>
            </a:pPr>
            <a:r>
              <a:rPr lang="en-US" sz="1050" dirty="0">
                <a:solidFill>
                  <a:srgbClr val="004D6F"/>
                </a:solidFill>
                <a:latin typeface="Neo Sans Intel Medium"/>
                <a:cs typeface="Neo Sans Intel Medium"/>
              </a:rPr>
              <a:t>Hadoop</a:t>
            </a:r>
            <a:endParaRPr lang="en-US" sz="1050" dirty="0">
              <a:solidFill>
                <a:srgbClr val="004D6F"/>
              </a:solidFill>
              <a:latin typeface="Neo Sans Intel Light"/>
              <a:cs typeface="Neo Sans Intel"/>
            </a:endParaRPr>
          </a:p>
        </p:txBody>
      </p:sp>
      <p:sp>
        <p:nvSpPr>
          <p:cNvPr id="144" name="Rectangle 143"/>
          <p:cNvSpPr/>
          <p:nvPr/>
        </p:nvSpPr>
        <p:spPr bwMode="auto">
          <a:xfrm>
            <a:off x="5694150" y="2971800"/>
            <a:ext cx="1885950" cy="1460754"/>
          </a:xfrm>
          <a:prstGeom prst="rect">
            <a:avLst/>
          </a:prstGeom>
          <a:solidFill>
            <a:srgbClr val="29424D"/>
          </a:solidFill>
          <a:ln w="25400" cap="flat" cmpd="sng" algn="ctr">
            <a:noFill/>
            <a:prstDash val="solid"/>
            <a:round/>
            <a:headEnd type="none" w="med" len="med"/>
            <a:tailEnd type="none" w="med" len="med"/>
          </a:ln>
          <a:effectLst>
            <a:outerShdw blurRad="50800" dist="38100" dir="2700000" algn="tl" rotWithShape="0">
              <a:srgbClr val="000000">
                <a:alpha val="43000"/>
              </a:srgbClr>
            </a:outerShdw>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145" name="TextBox 144"/>
          <p:cNvSpPr txBox="1"/>
          <p:nvPr/>
        </p:nvSpPr>
        <p:spPr>
          <a:xfrm>
            <a:off x="5236950" y="3199106"/>
            <a:ext cx="457200" cy="1358064"/>
          </a:xfrm>
          <a:prstGeom prst="rect">
            <a:avLst/>
          </a:prstGeom>
          <a:noFill/>
        </p:spPr>
        <p:txBody>
          <a:bodyPr wrap="square" rtlCol="0">
            <a:spAutoFit/>
          </a:bodyPr>
          <a:lstStyle/>
          <a:p>
            <a:pPr algn="r">
              <a:spcAft>
                <a:spcPts val="675"/>
              </a:spcAft>
            </a:pPr>
            <a:r>
              <a:rPr lang="en-US" sz="675" dirty="0">
                <a:solidFill>
                  <a:srgbClr val="474747"/>
                </a:solidFill>
                <a:latin typeface="Neo Sans Intel"/>
                <a:cs typeface="Neo Sans Intel Medium"/>
              </a:rPr>
              <a:t>3,000</a:t>
            </a:r>
          </a:p>
          <a:p>
            <a:pPr algn="r">
              <a:spcAft>
                <a:spcPts val="675"/>
              </a:spcAft>
            </a:pPr>
            <a:r>
              <a:rPr lang="en-US" sz="675" dirty="0">
                <a:solidFill>
                  <a:srgbClr val="474747"/>
                </a:solidFill>
                <a:latin typeface="Neo Sans Intel"/>
                <a:cs typeface="Neo Sans Intel Medium"/>
              </a:rPr>
              <a:t>2,500</a:t>
            </a:r>
          </a:p>
          <a:p>
            <a:pPr algn="r">
              <a:spcAft>
                <a:spcPts val="675"/>
              </a:spcAft>
            </a:pPr>
            <a:r>
              <a:rPr lang="en-US" sz="675" dirty="0">
                <a:solidFill>
                  <a:srgbClr val="474747"/>
                </a:solidFill>
                <a:latin typeface="Neo Sans Intel"/>
                <a:cs typeface="Neo Sans Intel Medium"/>
              </a:rPr>
              <a:t>2,000</a:t>
            </a:r>
          </a:p>
          <a:p>
            <a:pPr algn="r">
              <a:spcAft>
                <a:spcPts val="675"/>
              </a:spcAft>
            </a:pPr>
            <a:r>
              <a:rPr lang="en-US" sz="675" dirty="0">
                <a:solidFill>
                  <a:srgbClr val="474747"/>
                </a:solidFill>
                <a:latin typeface="Neo Sans Intel"/>
                <a:cs typeface="Neo Sans Intel Medium"/>
              </a:rPr>
              <a:t>1,500</a:t>
            </a:r>
          </a:p>
          <a:p>
            <a:pPr algn="r">
              <a:spcAft>
                <a:spcPts val="675"/>
              </a:spcAft>
            </a:pPr>
            <a:r>
              <a:rPr lang="en-US" sz="675" dirty="0">
                <a:solidFill>
                  <a:srgbClr val="474747"/>
                </a:solidFill>
                <a:latin typeface="Neo Sans Intel"/>
                <a:cs typeface="Neo Sans Intel Medium"/>
              </a:rPr>
              <a:t>1,000</a:t>
            </a:r>
          </a:p>
          <a:p>
            <a:pPr algn="r">
              <a:spcAft>
                <a:spcPts val="675"/>
              </a:spcAft>
            </a:pPr>
            <a:r>
              <a:rPr lang="en-US" sz="675" dirty="0">
                <a:solidFill>
                  <a:srgbClr val="474747"/>
                </a:solidFill>
                <a:latin typeface="Neo Sans Intel"/>
                <a:cs typeface="Neo Sans Intel Medium"/>
              </a:rPr>
              <a:t>500</a:t>
            </a:r>
          </a:p>
          <a:p>
            <a:pPr algn="r">
              <a:spcAft>
                <a:spcPts val="675"/>
              </a:spcAft>
            </a:pPr>
            <a:r>
              <a:rPr lang="en-US" sz="675" dirty="0">
                <a:solidFill>
                  <a:srgbClr val="474747"/>
                </a:solidFill>
                <a:latin typeface="Neo Sans Intel"/>
                <a:cs typeface="Neo Sans Intel Medium"/>
              </a:rPr>
              <a:t>0</a:t>
            </a:r>
          </a:p>
        </p:txBody>
      </p:sp>
      <p:sp>
        <p:nvSpPr>
          <p:cNvPr id="146" name="TextBox 145"/>
          <p:cNvSpPr txBox="1"/>
          <p:nvPr/>
        </p:nvSpPr>
        <p:spPr>
          <a:xfrm>
            <a:off x="5579850" y="4592851"/>
            <a:ext cx="2000250" cy="230832"/>
          </a:xfrm>
          <a:prstGeom prst="rect">
            <a:avLst/>
          </a:prstGeom>
          <a:noFill/>
        </p:spPr>
        <p:txBody>
          <a:bodyPr wrap="square" rtlCol="0">
            <a:spAutoFit/>
          </a:bodyPr>
          <a:lstStyle/>
          <a:p>
            <a:r>
              <a:rPr lang="en-US" sz="900" dirty="0">
                <a:latin typeface="Neo Sans Intel Light"/>
              </a:rPr>
              <a:t>KVM</a:t>
            </a:r>
          </a:p>
        </p:txBody>
      </p:sp>
      <p:cxnSp>
        <p:nvCxnSpPr>
          <p:cNvPr id="147" name="Straight Connector 146"/>
          <p:cNvCxnSpPr/>
          <p:nvPr/>
        </p:nvCxnSpPr>
        <p:spPr bwMode="auto">
          <a:xfrm>
            <a:off x="5694150" y="4305092"/>
            <a:ext cx="1885950" cy="2009"/>
          </a:xfrm>
          <a:prstGeom prst="line">
            <a:avLst/>
          </a:prstGeom>
          <a:solidFill>
            <a:schemeClr val="accent1"/>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8" name="TextBox 147"/>
          <p:cNvSpPr txBox="1"/>
          <p:nvPr/>
        </p:nvSpPr>
        <p:spPr>
          <a:xfrm rot="16200000">
            <a:off x="4575863" y="3670771"/>
            <a:ext cx="1457325" cy="230832"/>
          </a:xfrm>
          <a:prstGeom prst="rect">
            <a:avLst/>
          </a:prstGeom>
          <a:noFill/>
        </p:spPr>
        <p:txBody>
          <a:bodyPr wrap="square" rtlCol="0">
            <a:spAutoFit/>
          </a:bodyPr>
          <a:lstStyle/>
          <a:p>
            <a:r>
              <a:rPr lang="en-US" sz="900" dirty="0">
                <a:latin typeface="Neo Sans Intel Light"/>
              </a:rPr>
              <a:t>Throughput</a:t>
            </a:r>
          </a:p>
        </p:txBody>
      </p:sp>
      <p:sp>
        <p:nvSpPr>
          <p:cNvPr id="149" name="Rectangle 148"/>
          <p:cNvSpPr/>
          <p:nvPr/>
        </p:nvSpPr>
        <p:spPr bwMode="auto">
          <a:xfrm>
            <a:off x="5751300" y="4031939"/>
            <a:ext cx="285750" cy="410313"/>
          </a:xfrm>
          <a:prstGeom prst="rect">
            <a:avLst/>
          </a:prstGeom>
          <a:solidFill>
            <a:srgbClr val="0860A8"/>
          </a:solidFill>
          <a:ln w="25400" cap="flat" cmpd="sng" algn="ctr">
            <a:noFill/>
            <a:prstDash val="solid"/>
            <a:round/>
            <a:headEnd type="none" w="med" len="med"/>
            <a:tailEnd type="none" w="med" len="med"/>
          </a:ln>
          <a:effectLst>
            <a:reflection stA="30000" endPos="46000" dir="5400000" sy="-100000" algn="bl" rotWithShape="0"/>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150" name="Rectangle 149"/>
          <p:cNvSpPr/>
          <p:nvPr/>
        </p:nvSpPr>
        <p:spPr bwMode="auto">
          <a:xfrm>
            <a:off x="6208500" y="3986348"/>
            <a:ext cx="285750" cy="455904"/>
          </a:xfrm>
          <a:prstGeom prst="rect">
            <a:avLst/>
          </a:prstGeom>
          <a:solidFill>
            <a:schemeClr val="accent1">
              <a:lumMod val="75000"/>
            </a:schemeClr>
          </a:solidFill>
          <a:ln w="25400" cap="flat" cmpd="sng" algn="ctr">
            <a:noFill/>
            <a:prstDash val="solid"/>
            <a:round/>
            <a:headEnd type="none" w="med" len="med"/>
            <a:tailEnd type="none" w="med" len="med"/>
          </a:ln>
          <a:effectLst>
            <a:reflection stA="30000" endPos="45000" dir="5400000" sy="-100000" algn="bl" rotWithShape="0"/>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151" name="Rectangle 150"/>
          <p:cNvSpPr/>
          <p:nvPr/>
        </p:nvSpPr>
        <p:spPr bwMode="auto">
          <a:xfrm>
            <a:off x="6665700" y="3943350"/>
            <a:ext cx="285750" cy="498902"/>
          </a:xfrm>
          <a:prstGeom prst="rect">
            <a:avLst/>
          </a:prstGeom>
          <a:solidFill>
            <a:schemeClr val="accent2"/>
          </a:solidFill>
          <a:ln w="25400" cap="flat" cmpd="sng" algn="ctr">
            <a:noFill/>
            <a:prstDash val="solid"/>
            <a:round/>
            <a:headEnd type="none" w="med" len="med"/>
            <a:tailEnd type="none" w="med" len="med"/>
          </a:ln>
          <a:effectLst>
            <a:reflection stA="30000" endPos="34000" dir="5400000" sy="-100000" algn="bl" rotWithShape="0"/>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152" name="Rectangle 151"/>
          <p:cNvSpPr/>
          <p:nvPr/>
        </p:nvSpPr>
        <p:spPr bwMode="auto">
          <a:xfrm>
            <a:off x="7122900" y="3371850"/>
            <a:ext cx="285750" cy="1070402"/>
          </a:xfrm>
          <a:prstGeom prst="rect">
            <a:avLst/>
          </a:prstGeom>
          <a:solidFill>
            <a:schemeClr val="accent3"/>
          </a:solidFill>
          <a:ln w="25400" cap="flat" cmpd="sng" algn="ctr">
            <a:noFill/>
            <a:prstDash val="solid"/>
            <a:round/>
            <a:headEnd type="none" w="med" len="med"/>
            <a:tailEnd type="none" w="med" len="med"/>
          </a:ln>
          <a:effectLst>
            <a:reflection stA="30000" endPos="16000" dir="5400000" sy="-100000" algn="bl" rotWithShape="0"/>
          </a:effectLst>
          <a:extLst/>
        </p:spPr>
        <p:txBody>
          <a:bodyPr vert="horz" wrap="square" lIns="68580" tIns="34290" rIns="68580" bIns="34290" numCol="1" rtlCol="0" anchor="t" anchorCtr="0" compatLnSpc="1">
            <a:prstTxWarp prst="textNoShape">
              <a:avLst/>
            </a:prstTxWarp>
          </a:bodyPr>
          <a:lstStyle/>
          <a:p>
            <a:endParaRPr lang="en-US" sz="1350"/>
          </a:p>
        </p:txBody>
      </p:sp>
      <p:sp>
        <p:nvSpPr>
          <p:cNvPr id="153" name="TextBox 152"/>
          <p:cNvSpPr txBox="1"/>
          <p:nvPr/>
        </p:nvSpPr>
        <p:spPr>
          <a:xfrm>
            <a:off x="5544131" y="4442252"/>
            <a:ext cx="685800" cy="207749"/>
          </a:xfrm>
          <a:prstGeom prst="rect">
            <a:avLst/>
          </a:prstGeom>
          <a:noFill/>
        </p:spPr>
        <p:txBody>
          <a:bodyPr wrap="square" rtlCol="0">
            <a:spAutoFit/>
          </a:bodyPr>
          <a:lstStyle/>
          <a:p>
            <a:r>
              <a:rPr lang="en-US" sz="750" dirty="0">
                <a:solidFill>
                  <a:srgbClr val="333333">
                    <a:lumMod val="90000"/>
                    <a:lumOff val="10000"/>
                  </a:srgbClr>
                </a:solidFill>
                <a:latin typeface="Neo Sans Intel"/>
                <a:cs typeface="Neo Sans Intel Medium"/>
              </a:rPr>
              <a:t>MC-DP</a:t>
            </a:r>
          </a:p>
        </p:txBody>
      </p:sp>
      <p:sp>
        <p:nvSpPr>
          <p:cNvPr id="154" name="TextBox 153"/>
          <p:cNvSpPr txBox="1"/>
          <p:nvPr/>
        </p:nvSpPr>
        <p:spPr>
          <a:xfrm>
            <a:off x="6037050" y="4442252"/>
            <a:ext cx="628650" cy="207749"/>
          </a:xfrm>
          <a:prstGeom prst="rect">
            <a:avLst/>
          </a:prstGeom>
          <a:noFill/>
        </p:spPr>
        <p:txBody>
          <a:bodyPr wrap="square" rtlCol="0">
            <a:spAutoFit/>
          </a:bodyPr>
          <a:lstStyle/>
          <a:p>
            <a:r>
              <a:rPr lang="en-US" sz="750" dirty="0">
                <a:solidFill>
                  <a:srgbClr val="333333">
                    <a:lumMod val="90000"/>
                    <a:lumOff val="10000"/>
                  </a:srgbClr>
                </a:solidFill>
                <a:latin typeface="Neo Sans Intel"/>
                <a:cs typeface="Neo Sans Intel Medium"/>
              </a:rPr>
              <a:t>WSM-EP</a:t>
            </a:r>
          </a:p>
        </p:txBody>
      </p:sp>
      <p:sp>
        <p:nvSpPr>
          <p:cNvPr id="155" name="TextBox 154"/>
          <p:cNvSpPr txBox="1"/>
          <p:nvPr/>
        </p:nvSpPr>
        <p:spPr>
          <a:xfrm>
            <a:off x="6494250" y="4442252"/>
            <a:ext cx="628650" cy="207749"/>
          </a:xfrm>
          <a:prstGeom prst="rect">
            <a:avLst/>
          </a:prstGeom>
          <a:noFill/>
        </p:spPr>
        <p:txBody>
          <a:bodyPr wrap="square" rtlCol="0">
            <a:spAutoFit/>
          </a:bodyPr>
          <a:lstStyle/>
          <a:p>
            <a:r>
              <a:rPr lang="en-US" sz="750" dirty="0">
                <a:solidFill>
                  <a:srgbClr val="333333">
                    <a:lumMod val="90000"/>
                    <a:lumOff val="10000"/>
                  </a:srgbClr>
                </a:solidFill>
                <a:latin typeface="Neo Sans Intel"/>
                <a:cs typeface="Neo Sans Intel Medium"/>
              </a:rPr>
              <a:t>SNB-EP</a:t>
            </a:r>
          </a:p>
        </p:txBody>
      </p:sp>
      <p:sp>
        <p:nvSpPr>
          <p:cNvPr id="156" name="TextBox 155"/>
          <p:cNvSpPr txBox="1"/>
          <p:nvPr/>
        </p:nvSpPr>
        <p:spPr>
          <a:xfrm>
            <a:off x="6951450" y="4442252"/>
            <a:ext cx="628650" cy="207749"/>
          </a:xfrm>
          <a:prstGeom prst="rect">
            <a:avLst/>
          </a:prstGeom>
          <a:noFill/>
        </p:spPr>
        <p:txBody>
          <a:bodyPr wrap="square" rtlCol="0">
            <a:spAutoFit/>
          </a:bodyPr>
          <a:lstStyle/>
          <a:p>
            <a:r>
              <a:rPr lang="en-US" sz="750" dirty="0">
                <a:solidFill>
                  <a:srgbClr val="333333">
                    <a:lumMod val="90000"/>
                    <a:lumOff val="10000"/>
                  </a:srgbClr>
                </a:solidFill>
                <a:latin typeface="Neo Sans Intel"/>
                <a:cs typeface="Neo Sans Intel Medium"/>
              </a:rPr>
              <a:t>WSM-EX</a:t>
            </a:r>
          </a:p>
        </p:txBody>
      </p:sp>
      <p:cxnSp>
        <p:nvCxnSpPr>
          <p:cNvPr id="157" name="Straight Connector 156"/>
          <p:cNvCxnSpPr/>
          <p:nvPr/>
        </p:nvCxnSpPr>
        <p:spPr bwMode="auto">
          <a:xfrm flipV="1">
            <a:off x="5694150" y="4421401"/>
            <a:ext cx="1885950" cy="20851"/>
          </a:xfrm>
          <a:prstGeom prst="line">
            <a:avLst/>
          </a:prstGeom>
          <a:solidFill>
            <a:schemeClr val="accent1"/>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8" name="TextBox 157"/>
          <p:cNvSpPr txBox="1"/>
          <p:nvPr/>
        </p:nvSpPr>
        <p:spPr>
          <a:xfrm>
            <a:off x="5751300" y="2978944"/>
            <a:ext cx="1771650" cy="207749"/>
          </a:xfrm>
          <a:prstGeom prst="rect">
            <a:avLst/>
          </a:prstGeom>
          <a:noFill/>
        </p:spPr>
        <p:txBody>
          <a:bodyPr wrap="square" rtlCol="0">
            <a:spAutoFit/>
          </a:bodyPr>
          <a:lstStyle/>
          <a:p>
            <a:r>
              <a:rPr lang="en-US" sz="750" dirty="0">
                <a:solidFill>
                  <a:prstClr val="white"/>
                </a:solidFill>
                <a:latin typeface="Neo Sans Intel"/>
              </a:rPr>
              <a:t>SPCEvirt_sc2010* Performance</a:t>
            </a:r>
          </a:p>
        </p:txBody>
      </p:sp>
      <p:cxnSp>
        <p:nvCxnSpPr>
          <p:cNvPr id="159" name="Straight Connector 158"/>
          <p:cNvCxnSpPr/>
          <p:nvPr/>
        </p:nvCxnSpPr>
        <p:spPr bwMode="auto">
          <a:xfrm>
            <a:off x="5694150" y="3964201"/>
            <a:ext cx="1885950" cy="2009"/>
          </a:xfrm>
          <a:prstGeom prst="line">
            <a:avLst/>
          </a:prstGeom>
          <a:solidFill>
            <a:schemeClr val="accent1"/>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0" name="Straight Connector 159"/>
          <p:cNvCxnSpPr/>
          <p:nvPr/>
        </p:nvCxnSpPr>
        <p:spPr bwMode="auto">
          <a:xfrm>
            <a:off x="5694150" y="3619292"/>
            <a:ext cx="1885950" cy="2009"/>
          </a:xfrm>
          <a:prstGeom prst="line">
            <a:avLst/>
          </a:prstGeom>
          <a:solidFill>
            <a:schemeClr val="accent1"/>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1" name="Straight Connector 160"/>
          <p:cNvCxnSpPr/>
          <p:nvPr/>
        </p:nvCxnSpPr>
        <p:spPr bwMode="auto">
          <a:xfrm>
            <a:off x="5694150" y="3278401"/>
            <a:ext cx="1885950" cy="2009"/>
          </a:xfrm>
          <a:prstGeom prst="line">
            <a:avLst/>
          </a:prstGeom>
          <a:solidFill>
            <a:schemeClr val="accent1"/>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2" name="Straight Connector 161"/>
          <p:cNvCxnSpPr/>
          <p:nvPr/>
        </p:nvCxnSpPr>
        <p:spPr bwMode="auto">
          <a:xfrm>
            <a:off x="5694150" y="2956933"/>
            <a:ext cx="1885950" cy="2009"/>
          </a:xfrm>
          <a:prstGeom prst="line">
            <a:avLst/>
          </a:prstGeom>
          <a:solidFill>
            <a:schemeClr val="accent1"/>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3" name="Right Arrow 162"/>
          <p:cNvSpPr/>
          <p:nvPr/>
        </p:nvSpPr>
        <p:spPr bwMode="auto">
          <a:xfrm>
            <a:off x="5694150" y="3543300"/>
            <a:ext cx="1485900" cy="228600"/>
          </a:xfrm>
          <a:prstGeom prst="rightArrow">
            <a:avLst/>
          </a:prstGeom>
          <a:solidFill>
            <a:schemeClr val="bg1">
              <a:lumMod val="50000"/>
              <a:lumOff val="50000"/>
              <a:alpha val="73000"/>
            </a:schemeClr>
          </a:solidFill>
          <a:ln w="25400" cap="flat" cmpd="sng" algn="ctr">
            <a:noFill/>
            <a:prstDash val="solid"/>
            <a:round/>
            <a:headEnd type="none" w="med" len="med"/>
            <a:tailEnd type="none" w="med" len="med"/>
          </a:ln>
          <a:effectLst>
            <a:outerShdw blurRad="50800" dist="38100" dir="2700000" algn="tl" rotWithShape="0">
              <a:srgbClr val="000000">
                <a:alpha val="43000"/>
              </a:srgbClr>
            </a:outerShdw>
          </a:effectLst>
          <a:scene3d>
            <a:camera prst="orthographicFront">
              <a:rot lat="0" lon="0" rev="1620000"/>
            </a:camera>
            <a:lightRig rig="threePt" dir="t"/>
          </a:scene3d>
          <a:extLst/>
        </p:spPr>
        <p:txBody>
          <a:bodyPr vert="horz" wrap="square" lIns="68580" tIns="34290" rIns="68580" bIns="34290" numCol="1" rtlCol="0" anchor="t" anchorCtr="0" compatLnSpc="1">
            <a:prstTxWarp prst="textNoShape">
              <a:avLst/>
            </a:prstTxWarp>
          </a:bodyPr>
          <a:lstStyle/>
          <a:p>
            <a:endParaRPr lang="en-US" sz="1350"/>
          </a:p>
        </p:txBody>
      </p:sp>
      <p:sp>
        <p:nvSpPr>
          <p:cNvPr id="164" name="TextBox 163"/>
          <p:cNvSpPr txBox="1"/>
          <p:nvPr/>
        </p:nvSpPr>
        <p:spPr>
          <a:xfrm>
            <a:off x="5522700" y="3586162"/>
            <a:ext cx="1657350" cy="207749"/>
          </a:xfrm>
          <a:prstGeom prst="rect">
            <a:avLst/>
          </a:prstGeom>
          <a:noFill/>
          <a:scene3d>
            <a:camera prst="orthographicFront">
              <a:rot lat="0" lon="0" rev="1620000"/>
            </a:camera>
            <a:lightRig rig="threePt" dir="t"/>
          </a:scene3d>
        </p:spPr>
        <p:txBody>
          <a:bodyPr wrap="square" rtlCol="0">
            <a:spAutoFit/>
          </a:bodyPr>
          <a:lstStyle/>
          <a:p>
            <a:r>
              <a:rPr lang="en-US" sz="750" dirty="0">
                <a:solidFill>
                  <a:prstClr val="white"/>
                </a:solidFill>
                <a:latin typeface="Neo Sans Intel"/>
                <a:cs typeface="Neo Sans Intel Medium"/>
              </a:rPr>
              <a:t>3x improvement over 3 years</a:t>
            </a:r>
          </a:p>
        </p:txBody>
      </p:sp>
      <p:grpSp>
        <p:nvGrpSpPr>
          <p:cNvPr id="12" name="Group 167"/>
          <p:cNvGrpSpPr/>
          <p:nvPr/>
        </p:nvGrpSpPr>
        <p:grpSpPr>
          <a:xfrm>
            <a:off x="7658100" y="2914651"/>
            <a:ext cx="228600" cy="1657350"/>
            <a:chOff x="9448800" y="1382293"/>
            <a:chExt cx="304800" cy="2209800"/>
          </a:xfrm>
        </p:grpSpPr>
        <p:sp>
          <p:nvSpPr>
            <p:cNvPr id="166" name="Right Arrow 165"/>
            <p:cNvSpPr/>
            <p:nvPr/>
          </p:nvSpPr>
          <p:spPr bwMode="auto">
            <a:xfrm rot="17820982">
              <a:off x="8610600" y="2286000"/>
              <a:ext cx="1981200" cy="304800"/>
            </a:xfrm>
            <a:prstGeom prst="rightArrow">
              <a:avLst/>
            </a:prstGeom>
            <a:solidFill>
              <a:schemeClr val="bg1">
                <a:lumMod val="50000"/>
                <a:lumOff val="50000"/>
                <a:alpha val="73000"/>
              </a:schemeClr>
            </a:solidFill>
            <a:ln w="25400" cap="flat" cmpd="sng" algn="ctr">
              <a:noFill/>
              <a:prstDash val="solid"/>
              <a:round/>
              <a:headEnd type="none" w="med" len="med"/>
              <a:tailEnd type="none" w="med" len="med"/>
            </a:ln>
            <a:effectLst>
              <a:outerShdw blurRad="50800" dist="38100" dir="2700000" algn="tl" rotWithShape="0">
                <a:srgbClr val="000000">
                  <a:alpha val="43000"/>
                </a:srgbClr>
              </a:outerShdw>
            </a:effectLst>
            <a:scene3d>
              <a:camera prst="orthographicFront">
                <a:rot lat="0" lon="0" rev="1620000"/>
              </a:camera>
              <a:lightRig rig="threePt" dir="t"/>
            </a:scene3d>
            <a:extLst/>
          </p:spPr>
          <p:txBody>
            <a:bodyPr vert="horz" wrap="square" lIns="68580" tIns="34290" rIns="68580" bIns="34290" numCol="1" rtlCol="0" anchor="t" anchorCtr="0" compatLnSpc="1">
              <a:prstTxWarp prst="textNoShape">
                <a:avLst/>
              </a:prstTxWarp>
            </a:bodyPr>
            <a:lstStyle/>
            <a:p>
              <a:endParaRPr lang="en-US" sz="1350"/>
            </a:p>
          </p:txBody>
        </p:sp>
        <p:sp>
          <p:nvSpPr>
            <p:cNvPr id="167" name="TextBox 166"/>
            <p:cNvSpPr txBox="1"/>
            <p:nvPr/>
          </p:nvSpPr>
          <p:spPr>
            <a:xfrm rot="17828510">
              <a:off x="8490779" y="2348693"/>
              <a:ext cx="2209800" cy="276999"/>
            </a:xfrm>
            <a:prstGeom prst="rect">
              <a:avLst/>
            </a:prstGeom>
            <a:noFill/>
            <a:scene3d>
              <a:camera prst="orthographicFront">
                <a:rot lat="0" lon="0" rev="1620000"/>
              </a:camera>
              <a:lightRig rig="threePt" dir="t"/>
            </a:scene3d>
          </p:spPr>
          <p:txBody>
            <a:bodyPr wrap="square" rtlCol="0">
              <a:spAutoFit/>
            </a:bodyPr>
            <a:lstStyle/>
            <a:p>
              <a:r>
                <a:rPr lang="en-US" sz="750" dirty="0">
                  <a:solidFill>
                    <a:prstClr val="white"/>
                  </a:solidFill>
                  <a:latin typeface="Neo Sans Intel"/>
                  <a:cs typeface="Neo Sans Intel Medium"/>
                </a:rPr>
                <a:t>Higher is Better</a:t>
              </a:r>
            </a:p>
          </p:txBody>
        </p:sp>
      </p:grpSp>
      <p:sp>
        <p:nvSpPr>
          <p:cNvPr id="107" name="TextBox 106"/>
          <p:cNvSpPr txBox="1"/>
          <p:nvPr/>
        </p:nvSpPr>
        <p:spPr>
          <a:xfrm>
            <a:off x="7532636" y="1911115"/>
            <a:ext cx="857250" cy="253916"/>
          </a:xfrm>
          <a:prstGeom prst="rect">
            <a:avLst/>
          </a:prstGeom>
          <a:noFill/>
        </p:spPr>
        <p:txBody>
          <a:bodyPr wrap="square" rtlCol="0">
            <a:spAutoFit/>
          </a:bodyPr>
          <a:lstStyle/>
          <a:p>
            <a:pPr>
              <a:spcAft>
                <a:spcPts val="450"/>
              </a:spcAft>
            </a:pPr>
            <a:r>
              <a:rPr lang="en-US" sz="1050" dirty="0" smtClean="0">
                <a:solidFill>
                  <a:srgbClr val="004D6F"/>
                </a:solidFill>
                <a:latin typeface="Neo Sans Intel Medium"/>
                <a:cs typeface="Neo Sans Intel Medium"/>
              </a:rPr>
              <a:t>01.org</a:t>
            </a:r>
            <a:endParaRPr lang="en-US" sz="1050" dirty="0">
              <a:solidFill>
                <a:srgbClr val="004D6F"/>
              </a:solidFill>
              <a:latin typeface="Neo Sans Intel Light"/>
              <a:cs typeface="Neo Sans Intel"/>
            </a:endParaRPr>
          </a:p>
        </p:txBody>
      </p:sp>
      <p:sp>
        <p:nvSpPr>
          <p:cNvPr id="114" name="TextBox 113"/>
          <p:cNvSpPr txBox="1"/>
          <p:nvPr/>
        </p:nvSpPr>
        <p:spPr>
          <a:xfrm>
            <a:off x="7735200" y="1436943"/>
            <a:ext cx="857250" cy="253916"/>
          </a:xfrm>
          <a:prstGeom prst="rect">
            <a:avLst/>
          </a:prstGeom>
          <a:noFill/>
        </p:spPr>
        <p:txBody>
          <a:bodyPr wrap="square" rtlCol="0">
            <a:spAutoFit/>
          </a:bodyPr>
          <a:lstStyle/>
          <a:p>
            <a:pPr>
              <a:spcAft>
                <a:spcPts val="450"/>
              </a:spcAft>
            </a:pPr>
            <a:r>
              <a:rPr lang="en-US" sz="1050" dirty="0" smtClean="0">
                <a:solidFill>
                  <a:srgbClr val="004D6F"/>
                </a:solidFill>
                <a:latin typeface="Neo Sans Intel Medium"/>
                <a:cs typeface="Neo Sans Intel Medium"/>
              </a:rPr>
              <a:t>kernel.org</a:t>
            </a:r>
            <a:endParaRPr lang="en-US" sz="1050" dirty="0">
              <a:solidFill>
                <a:srgbClr val="004D6F"/>
              </a:solidFill>
              <a:latin typeface="Neo Sans Intel Light"/>
              <a:cs typeface="Neo Sans Intel"/>
            </a:endParaRPr>
          </a:p>
        </p:txBody>
      </p:sp>
      <p:sp>
        <p:nvSpPr>
          <p:cNvPr id="121" name="Slide Number Placeholder 3"/>
          <p:cNvSpPr>
            <a:spLocks noGrp="1"/>
          </p:cNvSpPr>
          <p:nvPr>
            <p:ph type="sldNum" sz="quarter" idx="4"/>
          </p:nvPr>
        </p:nvSpPr>
        <p:spPr>
          <a:xfrm>
            <a:off x="8524875" y="4773930"/>
            <a:ext cx="459740" cy="273844"/>
          </a:xfrm>
        </p:spPr>
        <p:txBody>
          <a:bodyPr/>
          <a:lstStyle/>
          <a:p>
            <a:fld id="{0A1187C1-A9AF-433C-AF3D-72657250A964}" type="slidenum">
              <a:rPr lang="en-US" smtClean="0"/>
              <a:t>2</a:t>
            </a:fld>
            <a:endParaRPr lang="en-US" dirty="0"/>
          </a:p>
        </p:txBody>
      </p:sp>
    </p:spTree>
    <p:extLst>
      <p:ext uri="{BB962C8B-B14F-4D97-AF65-F5344CB8AC3E}">
        <p14:creationId xmlns:p14="http://schemas.microsoft.com/office/powerpoint/2010/main" val="15875716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035144" y="6736081"/>
            <a:ext cx="45719" cy="45719"/>
          </a:xfrm>
          <a:prstGeom prst="ellipse">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7"/>
          <p:cNvSpPr>
            <a:spLocks noChangeArrowheads="1"/>
          </p:cNvSpPr>
          <p:nvPr/>
        </p:nvSpPr>
        <p:spPr bwMode="auto">
          <a:xfrm>
            <a:off x="175846" y="2874490"/>
            <a:ext cx="8418879" cy="1736646"/>
          </a:xfrm>
          <a:prstGeom prst="roundRect">
            <a:avLst>
              <a:gd name="adj" fmla="val 16667"/>
            </a:avLst>
          </a:prstGeom>
          <a:gradFill rotWithShape="1">
            <a:gsLst>
              <a:gs pos="0">
                <a:schemeClr val="tx2">
                  <a:lumMod val="75000"/>
                </a:schemeClr>
              </a:gs>
              <a:gs pos="97000">
                <a:srgbClr val="005998"/>
              </a:gs>
              <a:gs pos="100000">
                <a:srgbClr val="003A5D"/>
              </a:gs>
            </a:gsLst>
            <a:lin ang="2700000" scaled="1"/>
          </a:gradFill>
          <a:ln w="19050" algn="ctr">
            <a:solidFill>
              <a:srgbClr val="292929">
                <a:alpha val="70000"/>
              </a:srgbClr>
            </a:solidFill>
            <a:round/>
            <a:headEnd/>
            <a:tailEnd/>
          </a:ln>
          <a:effectLst/>
        </p:spPr>
        <p:txBody>
          <a:bodyPr wrap="square" anchor="ctr">
            <a:spAutoFit/>
          </a:bodyPr>
          <a:lstStyle/>
          <a:p>
            <a:r>
              <a:rPr lang="en-US" sz="1600" b="1" i="1" dirty="0" smtClean="0">
                <a:solidFill>
                  <a:schemeClr val="bg1"/>
                </a:solidFill>
              </a:rPr>
              <a:t>Capacity Tier (Storage)</a:t>
            </a:r>
            <a:endParaRPr lang="en-US" sz="2000" b="1" i="1" dirty="0" smtClean="0">
              <a:solidFill>
                <a:schemeClr val="bg1"/>
              </a:solidFill>
              <a:latin typeface="+mn-lt"/>
            </a:endParaRPr>
          </a:p>
          <a:p>
            <a:endParaRPr lang="en-US" sz="2000" b="1" i="1" dirty="0">
              <a:solidFill>
                <a:schemeClr val="bg1"/>
              </a:solidFill>
            </a:endParaRPr>
          </a:p>
          <a:p>
            <a:endParaRPr lang="en-US" sz="2000" b="1" i="1" dirty="0" smtClean="0">
              <a:solidFill>
                <a:schemeClr val="bg1"/>
              </a:solidFill>
            </a:endParaRPr>
          </a:p>
          <a:p>
            <a:endParaRPr lang="en-US" sz="2000" b="1" i="1" dirty="0">
              <a:solidFill>
                <a:schemeClr val="bg1"/>
              </a:solidFill>
            </a:endParaRPr>
          </a:p>
          <a:p>
            <a:endParaRPr lang="en-US" sz="2000" b="1" i="1" dirty="0">
              <a:solidFill>
                <a:schemeClr val="bg1"/>
              </a:solidFill>
              <a:latin typeface="+mn-lt"/>
            </a:endParaRPr>
          </a:p>
        </p:txBody>
      </p:sp>
      <p:sp>
        <p:nvSpPr>
          <p:cNvPr id="8" name="AutoShape 7"/>
          <p:cNvSpPr>
            <a:spLocks noChangeArrowheads="1"/>
          </p:cNvSpPr>
          <p:nvPr/>
        </p:nvSpPr>
        <p:spPr bwMode="auto">
          <a:xfrm>
            <a:off x="191721" y="1309767"/>
            <a:ext cx="8434754" cy="1396127"/>
          </a:xfrm>
          <a:prstGeom prst="roundRect">
            <a:avLst>
              <a:gd name="adj" fmla="val 16667"/>
            </a:avLst>
          </a:prstGeom>
          <a:gradFill rotWithShape="1">
            <a:gsLst>
              <a:gs pos="0">
                <a:schemeClr val="tx2">
                  <a:lumMod val="75000"/>
                </a:schemeClr>
              </a:gs>
              <a:gs pos="97000">
                <a:srgbClr val="005998"/>
              </a:gs>
              <a:gs pos="100000">
                <a:srgbClr val="003A5D"/>
              </a:gs>
            </a:gsLst>
            <a:lin ang="2700000" scaled="1"/>
          </a:gradFill>
          <a:ln w="19050" algn="ctr">
            <a:solidFill>
              <a:srgbClr val="292929">
                <a:alpha val="70000"/>
              </a:srgbClr>
            </a:solidFill>
            <a:round/>
            <a:headEnd/>
            <a:tailEnd/>
          </a:ln>
          <a:effectLst/>
        </p:spPr>
        <p:txBody>
          <a:bodyPr wrap="square" anchor="ctr">
            <a:spAutoFit/>
          </a:bodyPr>
          <a:lstStyle/>
          <a:p>
            <a:r>
              <a:rPr lang="en-US" sz="1600" b="1" i="1" dirty="0" smtClean="0">
                <a:solidFill>
                  <a:schemeClr val="bg1"/>
                </a:solidFill>
              </a:rPr>
              <a:t>Access Tier (Concurrency)</a:t>
            </a:r>
            <a:endParaRPr lang="en-US" sz="1600" b="1" i="1" dirty="0">
              <a:solidFill>
                <a:schemeClr val="bg1"/>
              </a:solidFill>
            </a:endParaRPr>
          </a:p>
          <a:p>
            <a:endParaRPr lang="en-US" sz="2000" b="1" i="1" dirty="0" smtClean="0">
              <a:solidFill>
                <a:schemeClr val="bg1"/>
              </a:solidFill>
              <a:latin typeface="+mn-lt"/>
            </a:endParaRPr>
          </a:p>
          <a:p>
            <a:endParaRPr lang="en-US" sz="2000" b="1" i="1" dirty="0" smtClean="0">
              <a:solidFill>
                <a:schemeClr val="bg1"/>
              </a:solidFill>
            </a:endParaRPr>
          </a:p>
          <a:p>
            <a:endParaRPr lang="en-US" sz="2000" b="1" i="1" dirty="0">
              <a:solidFill>
                <a:schemeClr val="bg1"/>
              </a:solidFill>
            </a:endParaRPr>
          </a:p>
        </p:txBody>
      </p:sp>
      <p:sp>
        <p:nvSpPr>
          <p:cNvPr id="9" name="Rectangle 8"/>
          <p:cNvSpPr/>
          <p:nvPr/>
        </p:nvSpPr>
        <p:spPr>
          <a:xfrm>
            <a:off x="3305175" y="312304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11650" y="312304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02250" y="312992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92850" y="312992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99325" y="312992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05175" y="289444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11650" y="289444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02250" y="290132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92850" y="290132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99325" y="290132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304800" y="-98"/>
            <a:ext cx="8229600" cy="762000"/>
          </a:xfrm>
          <a:prstGeom prst="rect">
            <a:avLst/>
          </a:prstGeom>
        </p:spPr>
        <p:txBody>
          <a:bodyPr>
            <a:normAutofit/>
          </a:bodyPr>
          <a:lstStyle>
            <a:lvl1pPr algn="l" defTabSz="914400" rtl="0" eaLnBrk="1" latinLnBrk="0" hangingPunct="1">
              <a:spcBef>
                <a:spcPct val="0"/>
              </a:spcBef>
              <a:buNone/>
              <a:defRPr sz="2800" b="1" kern="1200" baseline="0">
                <a:solidFill>
                  <a:srgbClr val="0860A8"/>
                </a:solidFill>
                <a:latin typeface="+mj-lt"/>
                <a:ea typeface="+mj-ea"/>
                <a:cs typeface="+mj-cs"/>
              </a:defRPr>
            </a:lvl1pPr>
          </a:lstStyle>
          <a:p>
            <a:pPr algn="ctr"/>
            <a:r>
              <a:rPr lang="en-US" b="0" dirty="0" smtClean="0">
                <a:latin typeface="Verdana" panose="020B0604030504040204" pitchFamily="34" charset="0"/>
                <a:ea typeface="Verdana" panose="020B0604030504040204" pitchFamily="34" charset="0"/>
                <a:cs typeface="Verdana" panose="020B0604030504040204" pitchFamily="34" charset="0"/>
              </a:rPr>
              <a:t>OpenStack* Swift With Erasure Code</a:t>
            </a:r>
            <a:endParaRPr lang="en-US" b="0"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4251325" y="155696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41925" y="155696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248400" y="155696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321050" y="266584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27525" y="2665848"/>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18125" y="267272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08725" y="267272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37145" y="2687352"/>
            <a:ext cx="609600" cy="1295400"/>
          </a:xfrm>
          <a:prstGeom prst="rect">
            <a:avLst/>
          </a:prstGeom>
          <a:scene3d>
            <a:camera prst="isometricOffAxis2Top">
              <a:rot lat="18075712" lon="3207252" rev="180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657998" y="1057073"/>
            <a:ext cx="1812925" cy="1066800"/>
          </a:xfrm>
          <a:prstGeom prst="rect">
            <a:avLst/>
          </a:prstGeom>
          <a:scene3d>
            <a:camera prst="isometricOffAxis2Top">
              <a:rot lat="18075712" lon="3207252" rev="18300000"/>
            </a:camera>
            <a:lightRig rig="threePt" dir="t"/>
          </a:scene3d>
          <a:sp3d extrusionH="196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375805">
            <a:off x="4802187" y="1728410"/>
            <a:ext cx="1404552" cy="276999"/>
          </a:xfrm>
          <a:prstGeom prst="rect">
            <a:avLst/>
          </a:prstGeom>
        </p:spPr>
        <p:txBody>
          <a:bodyPr wrap="none">
            <a:spAutoFit/>
          </a:bodyPr>
          <a:lstStyle/>
          <a:p>
            <a:r>
              <a:rPr lang="en-US" sz="1200" b="1" i="1" dirty="0" smtClean="0">
                <a:solidFill>
                  <a:schemeClr val="bg1"/>
                </a:solidFill>
              </a:rPr>
              <a:t>Load Balancer</a:t>
            </a:r>
            <a:endParaRPr lang="en-US" sz="1200" dirty="0"/>
          </a:p>
        </p:txBody>
      </p:sp>
      <p:sp>
        <p:nvSpPr>
          <p:cNvPr id="30" name="Rectangle 29"/>
          <p:cNvSpPr/>
          <p:nvPr/>
        </p:nvSpPr>
        <p:spPr>
          <a:xfrm rot="658472">
            <a:off x="3992782" y="2337366"/>
            <a:ext cx="639919" cy="261610"/>
          </a:xfrm>
          <a:prstGeom prst="rect">
            <a:avLst/>
          </a:prstGeom>
        </p:spPr>
        <p:txBody>
          <a:bodyPr wrap="none">
            <a:spAutoFit/>
          </a:bodyPr>
          <a:lstStyle/>
          <a:p>
            <a:r>
              <a:rPr lang="en-US" sz="1050" b="1" i="1" dirty="0" smtClean="0">
                <a:solidFill>
                  <a:schemeClr val="bg1"/>
                </a:solidFill>
              </a:rPr>
              <a:t>Proxy</a:t>
            </a:r>
            <a:endParaRPr lang="en-US" sz="1400" dirty="0"/>
          </a:p>
        </p:txBody>
      </p:sp>
      <p:sp>
        <p:nvSpPr>
          <p:cNvPr id="31" name="Rectangle 30"/>
          <p:cNvSpPr/>
          <p:nvPr/>
        </p:nvSpPr>
        <p:spPr>
          <a:xfrm rot="630035">
            <a:off x="3006713" y="3444291"/>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32" name="Rectangle 31"/>
          <p:cNvSpPr/>
          <p:nvPr/>
        </p:nvSpPr>
        <p:spPr>
          <a:xfrm rot="630035">
            <a:off x="2990838" y="3655566"/>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33" name="Rectangle 32"/>
          <p:cNvSpPr/>
          <p:nvPr/>
        </p:nvSpPr>
        <p:spPr>
          <a:xfrm rot="630035">
            <a:off x="2967543" y="3884166"/>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34" name="Rectangle 33"/>
          <p:cNvSpPr/>
          <p:nvPr/>
        </p:nvSpPr>
        <p:spPr>
          <a:xfrm rot="630035">
            <a:off x="4048321" y="3466235"/>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35" name="Rectangle 34"/>
          <p:cNvSpPr/>
          <p:nvPr/>
        </p:nvSpPr>
        <p:spPr>
          <a:xfrm rot="630035">
            <a:off x="4032446" y="3677510"/>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36" name="Rectangle 35"/>
          <p:cNvSpPr/>
          <p:nvPr/>
        </p:nvSpPr>
        <p:spPr>
          <a:xfrm rot="630035">
            <a:off x="4023781" y="3906110"/>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37" name="Rectangle 36"/>
          <p:cNvSpPr/>
          <p:nvPr/>
        </p:nvSpPr>
        <p:spPr>
          <a:xfrm rot="630035">
            <a:off x="5031607" y="3461316"/>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38" name="Rectangle 37"/>
          <p:cNvSpPr/>
          <p:nvPr/>
        </p:nvSpPr>
        <p:spPr>
          <a:xfrm rot="630035">
            <a:off x="5015732" y="3672591"/>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39" name="Rectangle 38"/>
          <p:cNvSpPr/>
          <p:nvPr/>
        </p:nvSpPr>
        <p:spPr>
          <a:xfrm rot="630035">
            <a:off x="5007067" y="3901191"/>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40" name="Rectangle 39"/>
          <p:cNvSpPr/>
          <p:nvPr/>
        </p:nvSpPr>
        <p:spPr>
          <a:xfrm rot="630035">
            <a:off x="6008229" y="3478026"/>
            <a:ext cx="745717" cy="246221"/>
          </a:xfrm>
          <a:prstGeom prst="rect">
            <a:avLst/>
          </a:prstGeom>
        </p:spPr>
        <p:txBody>
          <a:bodyPr wrap="none">
            <a:spAutoFit/>
          </a:bodyPr>
          <a:lstStyle/>
          <a:p>
            <a:r>
              <a:rPr lang="en-US" sz="1000" b="1" i="1" dirty="0" smtClean="0">
                <a:solidFill>
                  <a:schemeClr val="bg1"/>
                </a:solidFill>
              </a:rPr>
              <a:t>Storage</a:t>
            </a:r>
            <a:endParaRPr lang="en-US" sz="1000" dirty="0"/>
          </a:p>
        </p:txBody>
      </p:sp>
      <p:sp>
        <p:nvSpPr>
          <p:cNvPr id="41" name="Rectangle 40"/>
          <p:cNvSpPr/>
          <p:nvPr/>
        </p:nvSpPr>
        <p:spPr>
          <a:xfrm rot="630035">
            <a:off x="5992354" y="3689301"/>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42" name="Rectangle 41"/>
          <p:cNvSpPr/>
          <p:nvPr/>
        </p:nvSpPr>
        <p:spPr>
          <a:xfrm rot="630035">
            <a:off x="5983689" y="3917901"/>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43" name="Rectangle 42"/>
          <p:cNvSpPr/>
          <p:nvPr/>
        </p:nvSpPr>
        <p:spPr>
          <a:xfrm rot="630035">
            <a:off x="7034751" y="3492985"/>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44" name="Rectangle 43"/>
          <p:cNvSpPr/>
          <p:nvPr/>
        </p:nvSpPr>
        <p:spPr>
          <a:xfrm rot="630035">
            <a:off x="7018877" y="3681986"/>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45" name="Rectangle 44"/>
          <p:cNvSpPr/>
          <p:nvPr/>
        </p:nvSpPr>
        <p:spPr>
          <a:xfrm rot="630035">
            <a:off x="7010212" y="3881326"/>
            <a:ext cx="745717" cy="246221"/>
          </a:xfrm>
          <a:prstGeom prst="rect">
            <a:avLst/>
          </a:prstGeom>
        </p:spPr>
        <p:txBody>
          <a:bodyPr wrap="none">
            <a:spAutoFit/>
          </a:bodyPr>
          <a:lstStyle/>
          <a:p>
            <a:r>
              <a:rPr lang="en-US" sz="1000" b="1" i="1" dirty="0" smtClean="0">
                <a:solidFill>
                  <a:schemeClr val="bg1"/>
                </a:solidFill>
              </a:rPr>
              <a:t>Storage</a:t>
            </a:r>
            <a:endParaRPr lang="en-US" sz="1200" dirty="0"/>
          </a:p>
        </p:txBody>
      </p:sp>
      <p:sp>
        <p:nvSpPr>
          <p:cNvPr id="46" name="Rectangle 45"/>
          <p:cNvSpPr/>
          <p:nvPr/>
        </p:nvSpPr>
        <p:spPr>
          <a:xfrm rot="524537">
            <a:off x="4986936" y="2344654"/>
            <a:ext cx="639919" cy="261610"/>
          </a:xfrm>
          <a:prstGeom prst="rect">
            <a:avLst/>
          </a:prstGeom>
        </p:spPr>
        <p:txBody>
          <a:bodyPr wrap="none">
            <a:spAutoFit/>
          </a:bodyPr>
          <a:lstStyle/>
          <a:p>
            <a:r>
              <a:rPr lang="en-US" sz="1050" b="1" i="1" dirty="0" smtClean="0">
                <a:solidFill>
                  <a:schemeClr val="bg1"/>
                </a:solidFill>
              </a:rPr>
              <a:t>Proxy</a:t>
            </a:r>
            <a:endParaRPr lang="en-US" sz="1400" dirty="0"/>
          </a:p>
        </p:txBody>
      </p:sp>
      <p:sp>
        <p:nvSpPr>
          <p:cNvPr id="47" name="Rectangle 46"/>
          <p:cNvSpPr/>
          <p:nvPr/>
        </p:nvSpPr>
        <p:spPr>
          <a:xfrm rot="658472">
            <a:off x="5994811" y="2368510"/>
            <a:ext cx="622286" cy="253916"/>
          </a:xfrm>
          <a:prstGeom prst="rect">
            <a:avLst/>
          </a:prstGeom>
        </p:spPr>
        <p:txBody>
          <a:bodyPr wrap="none">
            <a:spAutoFit/>
          </a:bodyPr>
          <a:lstStyle/>
          <a:p>
            <a:r>
              <a:rPr lang="en-US" sz="1050" b="1" i="1" dirty="0" smtClean="0">
                <a:solidFill>
                  <a:schemeClr val="bg1"/>
                </a:solidFill>
              </a:rPr>
              <a:t>Proxy</a:t>
            </a:r>
            <a:endParaRPr lang="en-US" sz="1050" dirty="0"/>
          </a:p>
        </p:txBody>
      </p:sp>
      <p:sp>
        <p:nvSpPr>
          <p:cNvPr id="48" name="Rectangle 47"/>
          <p:cNvSpPr/>
          <p:nvPr/>
        </p:nvSpPr>
        <p:spPr>
          <a:xfrm>
            <a:off x="2985362" y="4141449"/>
            <a:ext cx="608949" cy="276999"/>
          </a:xfrm>
          <a:prstGeom prst="rect">
            <a:avLst/>
          </a:prstGeom>
        </p:spPr>
        <p:txBody>
          <a:bodyPr wrap="none">
            <a:spAutoFit/>
          </a:bodyPr>
          <a:lstStyle/>
          <a:p>
            <a:r>
              <a:rPr lang="en-US" sz="1200" b="1" i="1" dirty="0" smtClean="0">
                <a:solidFill>
                  <a:schemeClr val="bg1"/>
                </a:solidFill>
              </a:rPr>
              <a:t>Zone 1</a:t>
            </a:r>
            <a:endParaRPr lang="en-US" sz="1200" dirty="0"/>
          </a:p>
        </p:txBody>
      </p:sp>
      <p:sp>
        <p:nvSpPr>
          <p:cNvPr id="49" name="Rectangle 48"/>
          <p:cNvSpPr/>
          <p:nvPr/>
        </p:nvSpPr>
        <p:spPr>
          <a:xfrm>
            <a:off x="3962400" y="4141449"/>
            <a:ext cx="608949" cy="276999"/>
          </a:xfrm>
          <a:prstGeom prst="rect">
            <a:avLst/>
          </a:prstGeom>
        </p:spPr>
        <p:txBody>
          <a:bodyPr wrap="none">
            <a:spAutoFit/>
          </a:bodyPr>
          <a:lstStyle/>
          <a:p>
            <a:r>
              <a:rPr lang="en-US" sz="1200" b="1" i="1" dirty="0" smtClean="0">
                <a:solidFill>
                  <a:schemeClr val="bg1"/>
                </a:solidFill>
              </a:rPr>
              <a:t>Zone 2</a:t>
            </a:r>
            <a:endParaRPr lang="en-US" sz="1200" dirty="0"/>
          </a:p>
        </p:txBody>
      </p:sp>
      <p:sp>
        <p:nvSpPr>
          <p:cNvPr id="50" name="Rectangle 49"/>
          <p:cNvSpPr/>
          <p:nvPr/>
        </p:nvSpPr>
        <p:spPr>
          <a:xfrm>
            <a:off x="4953000" y="4141449"/>
            <a:ext cx="608949" cy="276999"/>
          </a:xfrm>
          <a:prstGeom prst="rect">
            <a:avLst/>
          </a:prstGeom>
        </p:spPr>
        <p:txBody>
          <a:bodyPr wrap="none">
            <a:spAutoFit/>
          </a:bodyPr>
          <a:lstStyle/>
          <a:p>
            <a:r>
              <a:rPr lang="en-US" sz="1200" b="1" i="1" dirty="0" smtClean="0">
                <a:solidFill>
                  <a:schemeClr val="bg1"/>
                </a:solidFill>
              </a:rPr>
              <a:t>Zone 3</a:t>
            </a:r>
            <a:endParaRPr lang="en-US" sz="1200" dirty="0"/>
          </a:p>
        </p:txBody>
      </p:sp>
      <p:sp>
        <p:nvSpPr>
          <p:cNvPr id="51" name="Rectangle 50"/>
          <p:cNvSpPr/>
          <p:nvPr/>
        </p:nvSpPr>
        <p:spPr>
          <a:xfrm>
            <a:off x="5944251" y="4141449"/>
            <a:ext cx="608949" cy="276999"/>
          </a:xfrm>
          <a:prstGeom prst="rect">
            <a:avLst/>
          </a:prstGeom>
        </p:spPr>
        <p:txBody>
          <a:bodyPr wrap="none">
            <a:spAutoFit/>
          </a:bodyPr>
          <a:lstStyle/>
          <a:p>
            <a:r>
              <a:rPr lang="en-US" sz="1200" b="1" i="1" dirty="0" smtClean="0">
                <a:solidFill>
                  <a:schemeClr val="bg1"/>
                </a:solidFill>
              </a:rPr>
              <a:t>Zone 4</a:t>
            </a:r>
            <a:endParaRPr lang="en-US" sz="1200" dirty="0"/>
          </a:p>
        </p:txBody>
      </p:sp>
      <p:sp>
        <p:nvSpPr>
          <p:cNvPr id="52" name="Rectangle 51"/>
          <p:cNvSpPr/>
          <p:nvPr/>
        </p:nvSpPr>
        <p:spPr>
          <a:xfrm>
            <a:off x="6934200" y="4141449"/>
            <a:ext cx="608949" cy="276999"/>
          </a:xfrm>
          <a:prstGeom prst="rect">
            <a:avLst/>
          </a:prstGeom>
        </p:spPr>
        <p:txBody>
          <a:bodyPr wrap="none">
            <a:spAutoFit/>
          </a:bodyPr>
          <a:lstStyle/>
          <a:p>
            <a:r>
              <a:rPr lang="en-US" sz="1200" b="1" i="1" dirty="0" smtClean="0">
                <a:solidFill>
                  <a:schemeClr val="bg1"/>
                </a:solidFill>
              </a:rPr>
              <a:t>Zone 5</a:t>
            </a:r>
            <a:endParaRPr lang="en-US" sz="1200" dirty="0"/>
          </a:p>
        </p:txBody>
      </p:sp>
      <p:sp>
        <p:nvSpPr>
          <p:cNvPr id="53" name="AutoShape 7"/>
          <p:cNvSpPr>
            <a:spLocks noChangeArrowheads="1"/>
          </p:cNvSpPr>
          <p:nvPr/>
        </p:nvSpPr>
        <p:spPr bwMode="auto">
          <a:xfrm>
            <a:off x="175846" y="499875"/>
            <a:ext cx="8466504" cy="340519"/>
          </a:xfrm>
          <a:prstGeom prst="roundRect">
            <a:avLst>
              <a:gd name="adj" fmla="val 16667"/>
            </a:avLst>
          </a:prstGeom>
          <a:gradFill rotWithShape="1">
            <a:gsLst>
              <a:gs pos="0">
                <a:schemeClr val="tx2">
                  <a:lumMod val="75000"/>
                </a:schemeClr>
              </a:gs>
              <a:gs pos="97000">
                <a:srgbClr val="005998"/>
              </a:gs>
              <a:gs pos="100000">
                <a:srgbClr val="003A5D"/>
              </a:gs>
            </a:gsLst>
            <a:lin ang="2700000" scaled="1"/>
          </a:gradFill>
          <a:ln w="19050" algn="ctr">
            <a:solidFill>
              <a:srgbClr val="292929">
                <a:alpha val="70000"/>
              </a:srgbClr>
            </a:solidFill>
            <a:round/>
            <a:headEnd/>
            <a:tailEnd/>
          </a:ln>
          <a:effectLst/>
        </p:spPr>
        <p:txBody>
          <a:bodyPr wrap="square" anchor="ctr">
            <a:spAutoFit/>
          </a:bodyPr>
          <a:lstStyle/>
          <a:p>
            <a:pPr algn="ctr"/>
            <a:r>
              <a:rPr lang="en-US" sz="1400" b="1" i="1" dirty="0" smtClean="0">
                <a:solidFill>
                  <a:schemeClr val="bg1"/>
                </a:solidFill>
                <a:latin typeface="+mn-lt"/>
              </a:rPr>
              <a:t>Clients</a:t>
            </a:r>
            <a:endParaRPr lang="en-US" sz="2000" b="1" i="1" dirty="0">
              <a:solidFill>
                <a:schemeClr val="bg1"/>
              </a:solidFill>
              <a:latin typeface="+mn-lt"/>
            </a:endParaRPr>
          </a:p>
        </p:txBody>
      </p:sp>
      <p:sp>
        <p:nvSpPr>
          <p:cNvPr id="54" name="Up-Down Arrow 53"/>
          <p:cNvSpPr/>
          <p:nvPr/>
        </p:nvSpPr>
        <p:spPr>
          <a:xfrm>
            <a:off x="4283576" y="837056"/>
            <a:ext cx="336224" cy="472711"/>
          </a:xfrm>
          <a:prstGeom prst="upDownArrow">
            <a:avLst>
              <a:gd name="adj1" fmla="val 50000"/>
              <a:gd name="adj2" fmla="val 48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564775" y="930825"/>
            <a:ext cx="1545615" cy="253916"/>
          </a:xfrm>
          <a:prstGeom prst="rect">
            <a:avLst/>
          </a:prstGeom>
          <a:ln>
            <a:noFill/>
          </a:ln>
        </p:spPr>
        <p:txBody>
          <a:bodyPr wrap="none">
            <a:spAutoFit/>
          </a:bodyPr>
          <a:lstStyle/>
          <a:p>
            <a:pPr algn="r"/>
            <a:r>
              <a:rPr lang="en-US" sz="1050" i="1" dirty="0" smtClean="0"/>
              <a:t>RESTful API, Similar to S3</a:t>
            </a:r>
            <a:endParaRPr lang="en-US" sz="1050" dirty="0"/>
          </a:p>
        </p:txBody>
      </p:sp>
      <p:sp>
        <p:nvSpPr>
          <p:cNvPr id="56" name="Rectangle 55"/>
          <p:cNvSpPr/>
          <p:nvPr/>
        </p:nvSpPr>
        <p:spPr>
          <a:xfrm>
            <a:off x="6999117" y="497586"/>
            <a:ext cx="1071127" cy="307777"/>
          </a:xfrm>
          <a:prstGeom prst="rect">
            <a:avLst/>
          </a:prstGeom>
        </p:spPr>
        <p:txBody>
          <a:bodyPr wrap="none">
            <a:spAutoFit/>
          </a:bodyPr>
          <a:lstStyle/>
          <a:p>
            <a:r>
              <a:rPr lang="en-US" sz="1400" i="1" dirty="0" smtClean="0">
                <a:solidFill>
                  <a:schemeClr val="bg1"/>
                </a:solidFill>
              </a:rPr>
              <a:t>Download</a:t>
            </a:r>
            <a:endParaRPr lang="en-US" sz="1050" dirty="0"/>
          </a:p>
        </p:txBody>
      </p:sp>
      <p:cxnSp>
        <p:nvCxnSpPr>
          <p:cNvPr id="57" name="Straight Arrow Connector 56"/>
          <p:cNvCxnSpPr/>
          <p:nvPr/>
        </p:nvCxnSpPr>
        <p:spPr>
          <a:xfrm flipH="1">
            <a:off x="5622925" y="761902"/>
            <a:ext cx="1781711" cy="957706"/>
          </a:xfrm>
          <a:prstGeom prst="straightConnector1">
            <a:avLst/>
          </a:prstGeom>
          <a:ln w="12700" cmpd="sng">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356768" y="3876825"/>
            <a:ext cx="685569" cy="26090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Frag 1</a:t>
            </a:r>
            <a:endParaRPr lang="en-US" sz="1050" dirty="0"/>
          </a:p>
        </p:txBody>
      </p:sp>
      <p:sp>
        <p:nvSpPr>
          <p:cNvPr id="59" name="Rectangle 58"/>
          <p:cNvSpPr/>
          <p:nvPr/>
        </p:nvSpPr>
        <p:spPr>
          <a:xfrm>
            <a:off x="4354378" y="3411697"/>
            <a:ext cx="685569" cy="26090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Frag 2</a:t>
            </a:r>
            <a:endParaRPr lang="en-US" sz="1050" dirty="0"/>
          </a:p>
        </p:txBody>
      </p:sp>
      <p:sp>
        <p:nvSpPr>
          <p:cNvPr id="60" name="Rectangle 59"/>
          <p:cNvSpPr/>
          <p:nvPr/>
        </p:nvSpPr>
        <p:spPr>
          <a:xfrm>
            <a:off x="5430637" y="3988897"/>
            <a:ext cx="685569" cy="26090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Frag 3</a:t>
            </a:r>
            <a:endParaRPr lang="en-US" sz="1050" dirty="0"/>
          </a:p>
        </p:txBody>
      </p:sp>
      <p:sp>
        <p:nvSpPr>
          <p:cNvPr id="61" name="Rectangle 60"/>
          <p:cNvSpPr/>
          <p:nvPr/>
        </p:nvSpPr>
        <p:spPr>
          <a:xfrm>
            <a:off x="6380162" y="3660016"/>
            <a:ext cx="685569" cy="26090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Frag 4</a:t>
            </a:r>
            <a:endParaRPr lang="en-US" sz="1050" dirty="0"/>
          </a:p>
        </p:txBody>
      </p:sp>
      <p:sp>
        <p:nvSpPr>
          <p:cNvPr id="62" name="Rectangle 61"/>
          <p:cNvSpPr/>
          <p:nvPr/>
        </p:nvSpPr>
        <p:spPr>
          <a:xfrm>
            <a:off x="7404636" y="3969019"/>
            <a:ext cx="664300" cy="26090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Frag N</a:t>
            </a:r>
            <a:endParaRPr lang="en-US" sz="1050" dirty="0"/>
          </a:p>
        </p:txBody>
      </p:sp>
      <p:cxnSp>
        <p:nvCxnSpPr>
          <p:cNvPr id="63" name="Straight Arrow Connector 62"/>
          <p:cNvCxnSpPr>
            <a:endCxn id="60" idx="3"/>
          </p:cNvCxnSpPr>
          <p:nvPr/>
        </p:nvCxnSpPr>
        <p:spPr>
          <a:xfrm flipH="1">
            <a:off x="6116206" y="2517539"/>
            <a:ext cx="73840" cy="1601809"/>
          </a:xfrm>
          <a:prstGeom prst="straightConnector1">
            <a:avLst/>
          </a:prstGeom>
          <a:ln w="12700" cmpd="sng">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9" idx="3"/>
          </p:cNvCxnSpPr>
          <p:nvPr/>
        </p:nvCxnSpPr>
        <p:spPr>
          <a:xfrm flipH="1">
            <a:off x="5039947" y="2517539"/>
            <a:ext cx="1177711" cy="1024609"/>
          </a:xfrm>
          <a:prstGeom prst="straightConnector1">
            <a:avLst/>
          </a:prstGeom>
          <a:ln w="12700" cmpd="sng">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58" idx="0"/>
          </p:cNvCxnSpPr>
          <p:nvPr/>
        </p:nvCxnSpPr>
        <p:spPr>
          <a:xfrm flipH="1">
            <a:off x="3699553" y="2556241"/>
            <a:ext cx="2518105" cy="1320584"/>
          </a:xfrm>
          <a:prstGeom prst="straightConnector1">
            <a:avLst/>
          </a:prstGeom>
          <a:ln w="12700" cmpd="sng">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6603588" y="2161562"/>
            <a:ext cx="1061456" cy="252651"/>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Decoder</a:t>
            </a:r>
            <a:endParaRPr lang="en-US" sz="1000" dirty="0"/>
          </a:p>
        </p:txBody>
      </p:sp>
      <p:cxnSp>
        <p:nvCxnSpPr>
          <p:cNvPr id="67" name="Straight Arrow Connector 66"/>
          <p:cNvCxnSpPr/>
          <p:nvPr/>
        </p:nvCxnSpPr>
        <p:spPr>
          <a:xfrm>
            <a:off x="6106542" y="1975884"/>
            <a:ext cx="488199" cy="244140"/>
          </a:xfrm>
          <a:prstGeom prst="straightConnector1">
            <a:avLst/>
          </a:prstGeom>
          <a:ln w="12700" cmpd="sng">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434650" y="468800"/>
            <a:ext cx="896399" cy="338554"/>
          </a:xfrm>
          <a:prstGeom prst="rect">
            <a:avLst/>
          </a:prstGeom>
        </p:spPr>
        <p:txBody>
          <a:bodyPr wrap="none">
            <a:spAutoFit/>
          </a:bodyPr>
          <a:lstStyle/>
          <a:p>
            <a:r>
              <a:rPr lang="en-US" sz="1600" i="1" dirty="0" smtClean="0">
                <a:solidFill>
                  <a:schemeClr val="bg1"/>
                </a:solidFill>
              </a:rPr>
              <a:t>Upload</a:t>
            </a:r>
            <a:endParaRPr lang="en-US" sz="1600" dirty="0"/>
          </a:p>
        </p:txBody>
      </p:sp>
      <p:cxnSp>
        <p:nvCxnSpPr>
          <p:cNvPr id="69" name="Straight Arrow Connector 68"/>
          <p:cNvCxnSpPr/>
          <p:nvPr/>
        </p:nvCxnSpPr>
        <p:spPr>
          <a:xfrm flipH="1">
            <a:off x="3505200" y="2517539"/>
            <a:ext cx="761674" cy="1352028"/>
          </a:xfrm>
          <a:prstGeom prst="straightConnector1">
            <a:avLst/>
          </a:prstGeom>
          <a:ln w="12700" cmpd="sng">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267200" y="2513448"/>
            <a:ext cx="196850" cy="990600"/>
          </a:xfrm>
          <a:prstGeom prst="straightConnector1">
            <a:avLst/>
          </a:prstGeom>
          <a:ln w="12700" cmpd="sng">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267200" y="2513448"/>
            <a:ext cx="1270757" cy="1493828"/>
          </a:xfrm>
          <a:prstGeom prst="straightConnector1">
            <a:avLst/>
          </a:prstGeom>
          <a:ln w="12700" cmpd="sng">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882849" y="761902"/>
            <a:ext cx="3431241" cy="890716"/>
          </a:xfrm>
          <a:prstGeom prst="straightConnector1">
            <a:avLst/>
          </a:prstGeom>
          <a:ln w="12700" cmpd="sng">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4518624" y="1826142"/>
            <a:ext cx="281977" cy="297731"/>
          </a:xfrm>
          <a:prstGeom prst="straightConnector1">
            <a:avLst/>
          </a:prstGeom>
          <a:ln w="12700" cmpd="sng">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400712" y="2104859"/>
            <a:ext cx="1061456" cy="252651"/>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Encoder</a:t>
            </a:r>
            <a:endParaRPr lang="en-US" sz="1000" dirty="0"/>
          </a:p>
        </p:txBody>
      </p:sp>
      <p:sp>
        <p:nvSpPr>
          <p:cNvPr id="75" name="Rectangle 74"/>
          <p:cNvSpPr/>
          <p:nvPr/>
        </p:nvSpPr>
        <p:spPr>
          <a:xfrm>
            <a:off x="3321050" y="1095365"/>
            <a:ext cx="538162" cy="33615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t>Obj</a:t>
            </a:r>
            <a:r>
              <a:rPr lang="en-US" sz="1050" dirty="0" smtClean="0"/>
              <a:t> A</a:t>
            </a:r>
            <a:endParaRPr lang="en-US" sz="1050" dirty="0"/>
          </a:p>
        </p:txBody>
      </p:sp>
      <p:sp>
        <p:nvSpPr>
          <p:cNvPr id="76" name="Rectangle 75"/>
          <p:cNvSpPr/>
          <p:nvPr/>
        </p:nvSpPr>
        <p:spPr>
          <a:xfrm>
            <a:off x="6429014" y="1056138"/>
            <a:ext cx="538162" cy="37282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t>Obj</a:t>
            </a:r>
            <a:r>
              <a:rPr lang="en-US" sz="1050" dirty="0" smtClean="0"/>
              <a:t> A</a:t>
            </a:r>
            <a:endParaRPr lang="en-US" sz="1050" dirty="0"/>
          </a:p>
        </p:txBody>
      </p:sp>
      <p:sp>
        <p:nvSpPr>
          <p:cNvPr id="77" name="Rounded Rectangle 76"/>
          <p:cNvSpPr/>
          <p:nvPr/>
        </p:nvSpPr>
        <p:spPr>
          <a:xfrm>
            <a:off x="351696" y="1765089"/>
            <a:ext cx="2771514" cy="791151"/>
          </a:xfrm>
          <a:prstGeom prst="roundRect">
            <a:avLst/>
          </a:prstGeom>
          <a:gradFill>
            <a:gsLst>
              <a:gs pos="0">
                <a:schemeClr val="tx2">
                  <a:lumMod val="75000"/>
                </a:schemeClr>
              </a:gs>
              <a:gs pos="97000">
                <a:srgbClr val="005998"/>
              </a:gs>
              <a:gs pos="100000">
                <a:srgbClr val="003A5D"/>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US" sz="1200" dirty="0" smtClean="0">
                <a:solidFill>
                  <a:schemeClr val="bg1"/>
                </a:solidFill>
              </a:rPr>
              <a:t>New Storage Policy capability</a:t>
            </a:r>
          </a:p>
          <a:p>
            <a:pPr marL="171450" indent="-171450">
              <a:buFont typeface="Arial" pitchFamily="34" charset="0"/>
              <a:buChar char="•"/>
            </a:pPr>
            <a:r>
              <a:rPr lang="en-US" sz="1200" dirty="0" smtClean="0">
                <a:solidFill>
                  <a:schemeClr val="bg1"/>
                </a:solidFill>
              </a:rPr>
              <a:t>Applications control policy</a:t>
            </a:r>
          </a:p>
          <a:p>
            <a:pPr marL="171450" indent="-171450">
              <a:buFont typeface="Arial" pitchFamily="34" charset="0"/>
              <a:buChar char="•"/>
            </a:pPr>
            <a:r>
              <a:rPr lang="en-US" sz="1200" dirty="0" smtClean="0">
                <a:solidFill>
                  <a:schemeClr val="bg1"/>
                </a:solidFill>
              </a:rPr>
              <a:t>EC can be inline or offline</a:t>
            </a:r>
            <a:endParaRPr lang="en-US" sz="1200" dirty="0">
              <a:solidFill>
                <a:schemeClr val="bg1"/>
              </a:solidFill>
            </a:endParaRPr>
          </a:p>
        </p:txBody>
      </p:sp>
      <p:cxnSp>
        <p:nvCxnSpPr>
          <p:cNvPr id="78" name="Straight Arrow Connector 77"/>
          <p:cNvCxnSpPr/>
          <p:nvPr/>
        </p:nvCxnSpPr>
        <p:spPr>
          <a:xfrm>
            <a:off x="4267200" y="2513448"/>
            <a:ext cx="2209800" cy="1252383"/>
          </a:xfrm>
          <a:prstGeom prst="straightConnector1">
            <a:avLst/>
          </a:prstGeom>
          <a:ln w="12700" cmpd="sng">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267200" y="2513448"/>
            <a:ext cx="3221189" cy="1496224"/>
          </a:xfrm>
          <a:prstGeom prst="straightConnector1">
            <a:avLst/>
          </a:prstGeom>
          <a:ln w="12700" cmpd="sng">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320687" y="3361547"/>
            <a:ext cx="2594719" cy="888252"/>
          </a:xfrm>
          <a:prstGeom prst="roundRect">
            <a:avLst/>
          </a:prstGeom>
          <a:gradFill>
            <a:gsLst>
              <a:gs pos="0">
                <a:schemeClr val="tx2">
                  <a:lumMod val="75000"/>
                </a:schemeClr>
              </a:gs>
              <a:gs pos="97000">
                <a:srgbClr val="005998"/>
              </a:gs>
              <a:gs pos="100000">
                <a:srgbClr val="003A5D"/>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smtClean="0"/>
              <a:t>Supports multiple policies at the same time via container tag</a:t>
            </a:r>
            <a:endParaRPr lang="en-US" sz="1200" dirty="0">
              <a:solidFill>
                <a:schemeClr val="bg1"/>
              </a:solidFill>
            </a:endParaRPr>
          </a:p>
          <a:p>
            <a:pPr marL="171450" indent="-171450">
              <a:buFont typeface="Arial" panose="020B0604020202020204" pitchFamily="34" charset="0"/>
              <a:buChar char="•"/>
            </a:pPr>
            <a:r>
              <a:rPr lang="en-US" sz="1200" dirty="0" smtClean="0">
                <a:solidFill>
                  <a:schemeClr val="bg1"/>
                </a:solidFill>
              </a:rPr>
              <a:t>EC flexibility via plug-in</a:t>
            </a:r>
            <a:endParaRPr lang="en-US" sz="1200" dirty="0">
              <a:solidFill>
                <a:schemeClr val="bg1"/>
              </a:solidFill>
            </a:endParaRPr>
          </a:p>
        </p:txBody>
      </p:sp>
      <p:sp>
        <p:nvSpPr>
          <p:cNvPr id="82" name="Oval 81"/>
          <p:cNvSpPr/>
          <p:nvPr/>
        </p:nvSpPr>
        <p:spPr>
          <a:xfrm>
            <a:off x="7299325" y="1499616"/>
            <a:ext cx="1235076" cy="46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Auth</a:t>
            </a:r>
          </a:p>
          <a:p>
            <a:pPr algn="ctr"/>
            <a:r>
              <a:rPr lang="en-US" sz="1100" dirty="0" smtClean="0"/>
              <a:t>Service</a:t>
            </a:r>
            <a:endParaRPr lang="en-US" sz="1100" dirty="0"/>
          </a:p>
        </p:txBody>
      </p:sp>
      <p:sp>
        <p:nvSpPr>
          <p:cNvPr id="110" name="Rectangle 109"/>
          <p:cNvSpPr/>
          <p:nvPr/>
        </p:nvSpPr>
        <p:spPr>
          <a:xfrm>
            <a:off x="834289" y="4659984"/>
            <a:ext cx="7170622" cy="400110"/>
          </a:xfrm>
          <a:prstGeom prst="rect">
            <a:avLst/>
          </a:prstGeom>
        </p:spPr>
        <p:txBody>
          <a:bodyPr wrap="square">
            <a:spAutoFit/>
          </a:bodyPr>
          <a:lstStyle/>
          <a:p>
            <a:r>
              <a:rPr lang="en-US" sz="1000" dirty="0" smtClean="0"/>
              <a:t>Detailed Tutorial at: </a:t>
            </a:r>
            <a:r>
              <a:rPr lang="en-US" sz="1000" dirty="0" smtClean="0">
                <a:hlinkClick r:id="rId2"/>
              </a:rPr>
              <a:t>https</a:t>
            </a:r>
            <a:r>
              <a:rPr lang="en-US" sz="1000" dirty="0">
                <a:hlinkClick r:id="rId2"/>
              </a:rPr>
              <a:t>://</a:t>
            </a:r>
            <a:r>
              <a:rPr lang="en-US" sz="1000" dirty="0" smtClean="0">
                <a:hlinkClick r:id="rId2"/>
              </a:rPr>
              <a:t>intel.activeevents.com/sf13/connect/sessionDetail.ww?SESSION_ID=1180&amp;tclass=popup</a:t>
            </a:r>
            <a:endParaRPr lang="en-US" sz="1000" dirty="0" smtClean="0"/>
          </a:p>
          <a:p>
            <a:r>
              <a:rPr lang="en-US" sz="1000" dirty="0" smtClean="0"/>
              <a:t>Community Collaboration</a:t>
            </a:r>
            <a:r>
              <a:rPr lang="en-US" sz="1000" dirty="0"/>
              <a:t>: </a:t>
            </a:r>
            <a:r>
              <a:rPr lang="en-US" sz="1000" dirty="0">
                <a:hlinkClick r:id="rId2"/>
              </a:rPr>
              <a:t>https://</a:t>
            </a:r>
            <a:r>
              <a:rPr lang="en-US" sz="1000" dirty="0" smtClean="0">
                <a:hlinkClick r:id="rId2"/>
              </a:rPr>
              <a:t>intel.activeevents.com/sf13/connect/sessionDetail.ww?SESSION_ID=1180&amp;tclass=popup</a:t>
            </a:r>
            <a:r>
              <a:rPr lang="en-US" sz="1000" dirty="0" smtClean="0"/>
              <a:t> </a:t>
            </a:r>
            <a:endParaRPr lang="en-US" sz="1000" dirty="0"/>
          </a:p>
        </p:txBody>
      </p:sp>
      <p:sp>
        <p:nvSpPr>
          <p:cNvPr id="112" name="AutoShape 7"/>
          <p:cNvSpPr>
            <a:spLocks noChangeArrowheads="1"/>
          </p:cNvSpPr>
          <p:nvPr/>
        </p:nvSpPr>
        <p:spPr bwMode="auto">
          <a:xfrm rot="20235583">
            <a:off x="2145966" y="2005280"/>
            <a:ext cx="5102391" cy="442674"/>
          </a:xfrm>
          <a:prstGeom prst="roundRect">
            <a:avLst>
              <a:gd name="adj" fmla="val 16667"/>
            </a:avLst>
          </a:prstGeom>
          <a:solidFill>
            <a:srgbClr val="92D050"/>
          </a:solidFill>
          <a:ln w="19050" algn="ctr">
            <a:solidFill>
              <a:srgbClr val="292929">
                <a:alpha val="70000"/>
              </a:srgbClr>
            </a:solidFill>
            <a:round/>
            <a:headEnd/>
            <a:tailEnd/>
          </a:ln>
          <a:effectLst/>
        </p:spPr>
        <p:txBody>
          <a:bodyPr wrap="square" anchor="ctr">
            <a:spAutoFit/>
          </a:bodyPr>
          <a:lstStyle/>
          <a:p>
            <a:pPr algn="ctr"/>
            <a:r>
              <a:rPr lang="en-US" sz="2000" b="1" i="1" dirty="0" smtClean="0">
                <a:solidFill>
                  <a:schemeClr val="bg1"/>
                </a:solidFill>
                <a:latin typeface="+mn-lt"/>
              </a:rPr>
              <a:t>Lowers TCO with increased storage efficiency</a:t>
            </a:r>
            <a:endParaRPr lang="en-US" sz="2000" b="1" i="1" dirty="0">
              <a:solidFill>
                <a:schemeClr val="bg1"/>
              </a:solidFill>
              <a:latin typeface="+mn-lt"/>
            </a:endParaRPr>
          </a:p>
        </p:txBody>
      </p:sp>
    </p:spTree>
    <p:extLst>
      <p:ext uri="{BB962C8B-B14F-4D97-AF65-F5344CB8AC3E}">
        <p14:creationId xmlns:p14="http://schemas.microsoft.com/office/powerpoint/2010/main" val="382375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74"/>
                                        </p:tgtEl>
                                        <p:attrNameLst>
                                          <p:attrName>style.color</p:attrName>
                                        </p:attrNameLst>
                                      </p:cBhvr>
                                      <p:to>
                                        <a:schemeClr val="bg1"/>
                                      </p:to>
                                    </p:animClr>
                                    <p:animClr clrSpc="rgb" dir="cw">
                                      <p:cBhvr>
                                        <p:cTn id="21" dur="250" autoRev="1" fill="remove"/>
                                        <p:tgtEl>
                                          <p:spTgt spid="74"/>
                                        </p:tgtEl>
                                        <p:attrNameLst>
                                          <p:attrName>fillcolor</p:attrName>
                                        </p:attrNameLst>
                                      </p:cBhvr>
                                      <p:to>
                                        <a:schemeClr val="bg1"/>
                                      </p:to>
                                    </p:animClr>
                                    <p:set>
                                      <p:cBhvr>
                                        <p:cTn id="22" dur="250" autoRev="1" fill="remove"/>
                                        <p:tgtEl>
                                          <p:spTgt spid="74"/>
                                        </p:tgtEl>
                                        <p:attrNameLst>
                                          <p:attrName>fill.type</p:attrName>
                                        </p:attrNameLst>
                                      </p:cBhvr>
                                      <p:to>
                                        <p:strVal val="solid"/>
                                      </p:to>
                                    </p:set>
                                    <p:set>
                                      <p:cBhvr>
                                        <p:cTn id="23" dur="250" autoRev="1" fill="remove"/>
                                        <p:tgtEl>
                                          <p:spTgt spid="74"/>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ppt_x"/>
                                          </p:val>
                                        </p:tav>
                                        <p:tav tm="100000">
                                          <p:val>
                                            <p:strVal val="#ppt_x"/>
                                          </p:val>
                                        </p:tav>
                                      </p:tavLst>
                                    </p:anim>
                                    <p:anim calcmode="lin" valueType="num">
                                      <p:cBhvr additive="base">
                                        <p:cTn id="29" dur="50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ppt_x"/>
                                          </p:val>
                                        </p:tav>
                                        <p:tav tm="100000">
                                          <p:val>
                                            <p:strVal val="#ppt_x"/>
                                          </p:val>
                                        </p:tav>
                                      </p:tavLst>
                                    </p:anim>
                                    <p:anim calcmode="lin" valueType="num">
                                      <p:cBhvr additive="base">
                                        <p:cTn id="33" dur="500" fill="hold"/>
                                        <p:tgtEl>
                                          <p:spTgt spid="7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ppt_x"/>
                                          </p:val>
                                        </p:tav>
                                        <p:tav tm="100000">
                                          <p:val>
                                            <p:strVal val="#ppt_x"/>
                                          </p:val>
                                        </p:tav>
                                      </p:tavLst>
                                    </p:anim>
                                    <p:anim calcmode="lin" valueType="num">
                                      <p:cBhvr additive="base">
                                        <p:cTn id="37" dur="500" fill="hold"/>
                                        <p:tgtEl>
                                          <p:spTgt spid="7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ppt_x"/>
                                          </p:val>
                                        </p:tav>
                                        <p:tav tm="100000">
                                          <p:val>
                                            <p:strVal val="#ppt_x"/>
                                          </p:val>
                                        </p:tav>
                                      </p:tavLst>
                                    </p:anim>
                                    <p:anim calcmode="lin" valueType="num">
                                      <p:cBhvr additive="base">
                                        <p:cTn id="41" dur="500" fill="hold"/>
                                        <p:tgtEl>
                                          <p:spTgt spid="7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ppt_x"/>
                                          </p:val>
                                        </p:tav>
                                        <p:tav tm="100000">
                                          <p:val>
                                            <p:strVal val="#ppt_x"/>
                                          </p:val>
                                        </p:tav>
                                      </p:tavLst>
                                    </p:anim>
                                    <p:anim calcmode="lin" valueType="num">
                                      <p:cBhvr additive="base">
                                        <p:cTn id="49" dur="500" fill="hold"/>
                                        <p:tgtEl>
                                          <p:spTgt spid="5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ppt_x"/>
                                          </p:val>
                                        </p:tav>
                                        <p:tav tm="100000">
                                          <p:val>
                                            <p:strVal val="#ppt_x"/>
                                          </p:val>
                                        </p:tav>
                                      </p:tavLst>
                                    </p:anim>
                                    <p:anim calcmode="lin" valueType="num">
                                      <p:cBhvr additive="base">
                                        <p:cTn id="53" dur="500" fill="hold"/>
                                        <p:tgtEl>
                                          <p:spTgt spid="5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fill="hold"/>
                                        <p:tgtEl>
                                          <p:spTgt spid="60"/>
                                        </p:tgtEl>
                                        <p:attrNameLst>
                                          <p:attrName>ppt_x</p:attrName>
                                        </p:attrNameLst>
                                      </p:cBhvr>
                                      <p:tavLst>
                                        <p:tav tm="0">
                                          <p:val>
                                            <p:strVal val="#ppt_x"/>
                                          </p:val>
                                        </p:tav>
                                        <p:tav tm="100000">
                                          <p:val>
                                            <p:strVal val="#ppt_x"/>
                                          </p:val>
                                        </p:tav>
                                      </p:tavLst>
                                    </p:anim>
                                    <p:anim calcmode="lin" valueType="num">
                                      <p:cBhvr additive="base">
                                        <p:cTn id="57" dur="500" fill="hold"/>
                                        <p:tgtEl>
                                          <p:spTgt spid="6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500" fill="hold"/>
                                        <p:tgtEl>
                                          <p:spTgt spid="61"/>
                                        </p:tgtEl>
                                        <p:attrNameLst>
                                          <p:attrName>ppt_x</p:attrName>
                                        </p:attrNameLst>
                                      </p:cBhvr>
                                      <p:tavLst>
                                        <p:tav tm="0">
                                          <p:val>
                                            <p:strVal val="#ppt_x"/>
                                          </p:val>
                                        </p:tav>
                                        <p:tav tm="100000">
                                          <p:val>
                                            <p:strVal val="#ppt_x"/>
                                          </p:val>
                                        </p:tav>
                                      </p:tavLst>
                                    </p:anim>
                                    <p:anim calcmode="lin" valueType="num">
                                      <p:cBhvr additive="base">
                                        <p:cTn id="61" dur="500" fill="hold"/>
                                        <p:tgtEl>
                                          <p:spTgt spid="6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additive="base">
                                        <p:cTn id="64" dur="500" fill="hold"/>
                                        <p:tgtEl>
                                          <p:spTgt spid="62"/>
                                        </p:tgtEl>
                                        <p:attrNameLst>
                                          <p:attrName>ppt_x</p:attrName>
                                        </p:attrNameLst>
                                      </p:cBhvr>
                                      <p:tavLst>
                                        <p:tav tm="0">
                                          <p:val>
                                            <p:strVal val="#ppt_x"/>
                                          </p:val>
                                        </p:tav>
                                        <p:tav tm="100000">
                                          <p:val>
                                            <p:strVal val="#ppt_x"/>
                                          </p:val>
                                        </p:tav>
                                      </p:tavLst>
                                    </p:anim>
                                    <p:anim calcmode="lin" valueType="num">
                                      <p:cBhvr additive="base">
                                        <p:cTn id="6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65"/>
                                        </p:tgtEl>
                                        <p:attrNameLst>
                                          <p:attrName>style.visibility</p:attrName>
                                        </p:attrNameLst>
                                      </p:cBhvr>
                                      <p:to>
                                        <p:strVal val="visible"/>
                                      </p:to>
                                    </p:set>
                                    <p:anim calcmode="lin" valueType="num">
                                      <p:cBhvr additive="base">
                                        <p:cTn id="70" dur="500" fill="hold"/>
                                        <p:tgtEl>
                                          <p:spTgt spid="65"/>
                                        </p:tgtEl>
                                        <p:attrNameLst>
                                          <p:attrName>ppt_x</p:attrName>
                                        </p:attrNameLst>
                                      </p:cBhvr>
                                      <p:tavLst>
                                        <p:tav tm="0">
                                          <p:val>
                                            <p:strVal val="#ppt_x"/>
                                          </p:val>
                                        </p:tav>
                                        <p:tav tm="100000">
                                          <p:val>
                                            <p:strVal val="#ppt_x"/>
                                          </p:val>
                                        </p:tav>
                                      </p:tavLst>
                                    </p:anim>
                                    <p:anim calcmode="lin" valueType="num">
                                      <p:cBhvr additive="base">
                                        <p:cTn id="71" dur="500" fill="hold"/>
                                        <p:tgtEl>
                                          <p:spTgt spid="65"/>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64"/>
                                        </p:tgtEl>
                                        <p:attrNameLst>
                                          <p:attrName>style.visibility</p:attrName>
                                        </p:attrNameLst>
                                      </p:cBhvr>
                                      <p:to>
                                        <p:strVal val="visible"/>
                                      </p:to>
                                    </p:set>
                                    <p:anim calcmode="lin" valueType="num">
                                      <p:cBhvr additive="base">
                                        <p:cTn id="74" dur="500" fill="hold"/>
                                        <p:tgtEl>
                                          <p:spTgt spid="64"/>
                                        </p:tgtEl>
                                        <p:attrNameLst>
                                          <p:attrName>ppt_x</p:attrName>
                                        </p:attrNameLst>
                                      </p:cBhvr>
                                      <p:tavLst>
                                        <p:tav tm="0">
                                          <p:val>
                                            <p:strVal val="#ppt_x"/>
                                          </p:val>
                                        </p:tav>
                                        <p:tav tm="100000">
                                          <p:val>
                                            <p:strVal val="#ppt_x"/>
                                          </p:val>
                                        </p:tav>
                                      </p:tavLst>
                                    </p:anim>
                                    <p:anim calcmode="lin" valueType="num">
                                      <p:cBhvr additive="base">
                                        <p:cTn id="75" dur="500" fill="hold"/>
                                        <p:tgtEl>
                                          <p:spTgt spid="64"/>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500" fill="hold"/>
                                        <p:tgtEl>
                                          <p:spTgt spid="63"/>
                                        </p:tgtEl>
                                        <p:attrNameLst>
                                          <p:attrName>ppt_x</p:attrName>
                                        </p:attrNameLst>
                                      </p:cBhvr>
                                      <p:tavLst>
                                        <p:tav tm="0">
                                          <p:val>
                                            <p:strVal val="#ppt_x"/>
                                          </p:val>
                                        </p:tav>
                                        <p:tav tm="100000">
                                          <p:val>
                                            <p:strVal val="#ppt_x"/>
                                          </p:val>
                                        </p:tav>
                                      </p:tavLst>
                                    </p:anim>
                                    <p:anim calcmode="lin" valueType="num">
                                      <p:cBhvr additive="base">
                                        <p:cTn id="7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7" presetClass="emph" presetSubtype="0" fill="remove" grpId="0" nodeType="clickEffect">
                                  <p:stCondLst>
                                    <p:cond delay="0"/>
                                  </p:stCondLst>
                                  <p:childTnLst>
                                    <p:animClr clrSpc="rgb" dir="cw">
                                      <p:cBhvr override="childStyle">
                                        <p:cTn id="83" dur="250" autoRev="1" fill="remove"/>
                                        <p:tgtEl>
                                          <p:spTgt spid="66"/>
                                        </p:tgtEl>
                                        <p:attrNameLst>
                                          <p:attrName>style.color</p:attrName>
                                        </p:attrNameLst>
                                      </p:cBhvr>
                                      <p:to>
                                        <a:schemeClr val="bg1"/>
                                      </p:to>
                                    </p:animClr>
                                    <p:animClr clrSpc="rgb" dir="cw">
                                      <p:cBhvr>
                                        <p:cTn id="84" dur="250" autoRev="1" fill="remove"/>
                                        <p:tgtEl>
                                          <p:spTgt spid="66"/>
                                        </p:tgtEl>
                                        <p:attrNameLst>
                                          <p:attrName>fillcolor</p:attrName>
                                        </p:attrNameLst>
                                      </p:cBhvr>
                                      <p:to>
                                        <a:schemeClr val="bg1"/>
                                      </p:to>
                                    </p:animClr>
                                    <p:set>
                                      <p:cBhvr>
                                        <p:cTn id="85" dur="250" autoRev="1" fill="remove"/>
                                        <p:tgtEl>
                                          <p:spTgt spid="66"/>
                                        </p:tgtEl>
                                        <p:attrNameLst>
                                          <p:attrName>fill.type</p:attrName>
                                        </p:attrNameLst>
                                      </p:cBhvr>
                                      <p:to>
                                        <p:strVal val="solid"/>
                                      </p:to>
                                    </p:set>
                                    <p:set>
                                      <p:cBhvr>
                                        <p:cTn id="86" dur="250" autoRev="1" fill="remove"/>
                                        <p:tgtEl>
                                          <p:spTgt spid="66"/>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additive="base">
                                        <p:cTn id="91" dur="500" fill="hold"/>
                                        <p:tgtEl>
                                          <p:spTgt spid="67"/>
                                        </p:tgtEl>
                                        <p:attrNameLst>
                                          <p:attrName>ppt_x</p:attrName>
                                        </p:attrNameLst>
                                      </p:cBhvr>
                                      <p:tavLst>
                                        <p:tav tm="0">
                                          <p:val>
                                            <p:strVal val="#ppt_x"/>
                                          </p:val>
                                        </p:tav>
                                        <p:tav tm="100000">
                                          <p:val>
                                            <p:strVal val="#ppt_x"/>
                                          </p:val>
                                        </p:tav>
                                      </p:tavLst>
                                    </p:anim>
                                    <p:anim calcmode="lin" valueType="num">
                                      <p:cBhvr additive="base">
                                        <p:cTn id="92" dur="500" fill="hold"/>
                                        <p:tgtEl>
                                          <p:spTgt spid="6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 calcmode="lin" valueType="num">
                                      <p:cBhvr additive="base">
                                        <p:cTn id="99" dur="500" fill="hold"/>
                                        <p:tgtEl>
                                          <p:spTgt spid="76"/>
                                        </p:tgtEl>
                                        <p:attrNameLst>
                                          <p:attrName>ppt_x</p:attrName>
                                        </p:attrNameLst>
                                      </p:cBhvr>
                                      <p:tavLst>
                                        <p:tav tm="0">
                                          <p:val>
                                            <p:strVal val="#ppt_x"/>
                                          </p:val>
                                        </p:tav>
                                        <p:tav tm="100000">
                                          <p:val>
                                            <p:strVal val="#ppt_x"/>
                                          </p:val>
                                        </p:tav>
                                      </p:tavLst>
                                    </p:anim>
                                    <p:anim calcmode="lin" valueType="num">
                                      <p:cBhvr additive="base">
                                        <p:cTn id="10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6" grpId="0" animBg="1"/>
      <p:bldP spid="74" grpId="0" animBg="1"/>
      <p:bldP spid="75" grpId="0" animBg="1"/>
      <p:bldP spid="76"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5" name="Rectangle 11"/>
          <p:cNvSpPr>
            <a:spLocks noGrp="1" noChangeArrowheads="1"/>
          </p:cNvSpPr>
          <p:nvPr>
            <p:ph type="title"/>
          </p:nvPr>
        </p:nvSpPr>
        <p:spPr>
          <a:xfrm>
            <a:off x="196851" y="53579"/>
            <a:ext cx="8787764" cy="673017"/>
          </a:xfrm>
        </p:spPr>
        <p:txBody>
          <a:bodyPr vert="horz" lIns="91440" tIns="45720" rIns="91440" bIns="45720" rtlCol="0" anchor="ctr">
            <a:noAutofit/>
          </a:bodyPr>
          <a:lstStyle/>
          <a:p>
            <a:r>
              <a:rPr lang="en-US" sz="2800" dirty="0" smtClean="0"/>
              <a:t>Intel actively contributing to </a:t>
            </a:r>
            <a:r>
              <a:rPr lang="en-US" sz="2800" dirty="0" err="1" smtClean="0"/>
              <a:t>OpenStack</a:t>
            </a:r>
            <a:r>
              <a:rPr lang="en-US" sz="2800" dirty="0" smtClean="0"/>
              <a:t/>
            </a:r>
            <a:br>
              <a:rPr lang="en-US" sz="2800" dirty="0" smtClean="0"/>
            </a:br>
            <a:r>
              <a:rPr lang="en-US" sz="1600" dirty="0" smtClean="0"/>
              <a:t>D</a:t>
            </a:r>
            <a:r>
              <a:rPr lang="en-US" sz="1600" dirty="0" smtClean="0"/>
              <a:t>elivering </a:t>
            </a:r>
            <a:r>
              <a:rPr lang="en-US" sz="1600" dirty="0"/>
              <a:t>interoperable, federated, efficient and secure Open Cloud </a:t>
            </a:r>
            <a:r>
              <a:rPr lang="en-US" sz="1600" dirty="0" smtClean="0"/>
              <a:t>solutions</a:t>
            </a:r>
            <a:endParaRPr lang="en-US" sz="2800" dirty="0"/>
          </a:p>
        </p:txBody>
      </p:sp>
      <p:sp>
        <p:nvSpPr>
          <p:cNvPr id="72706" name="AutoShape 2"/>
          <p:cNvSpPr>
            <a:spLocks noChangeArrowheads="1"/>
          </p:cNvSpPr>
          <p:nvPr/>
        </p:nvSpPr>
        <p:spPr bwMode="auto">
          <a:xfrm>
            <a:off x="228601" y="1055505"/>
            <a:ext cx="8736013" cy="1101329"/>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solidFill>
                <a:schemeClr val="accent1"/>
              </a:solidFill>
              <a:latin typeface="+mn-lt"/>
            </a:endParaRPr>
          </a:p>
        </p:txBody>
      </p:sp>
      <p:sp>
        <p:nvSpPr>
          <p:cNvPr id="72707" name="AutoShape 3"/>
          <p:cNvSpPr>
            <a:spLocks noChangeArrowheads="1"/>
          </p:cNvSpPr>
          <p:nvPr/>
        </p:nvSpPr>
        <p:spPr bwMode="auto">
          <a:xfrm>
            <a:off x="196851" y="2285006"/>
            <a:ext cx="8736013" cy="1907370"/>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latin typeface="+mn-lt"/>
            </a:endParaRPr>
          </a:p>
        </p:txBody>
      </p:sp>
      <p:sp>
        <p:nvSpPr>
          <p:cNvPr id="72708" name="AutoShape 4"/>
          <p:cNvSpPr>
            <a:spLocks noChangeArrowheads="1"/>
          </p:cNvSpPr>
          <p:nvPr/>
        </p:nvSpPr>
        <p:spPr bwMode="auto">
          <a:xfrm>
            <a:off x="196851" y="4282331"/>
            <a:ext cx="8736013" cy="796678"/>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latin typeface="+mn-lt"/>
            </a:endParaRPr>
          </a:p>
        </p:txBody>
      </p:sp>
      <p:sp>
        <p:nvSpPr>
          <p:cNvPr id="72709" name="Text Box 5"/>
          <p:cNvSpPr txBox="1">
            <a:spLocks noChangeArrowheads="1"/>
          </p:cNvSpPr>
          <p:nvPr/>
        </p:nvSpPr>
        <p:spPr bwMode="auto">
          <a:xfrm>
            <a:off x="1686820" y="1261432"/>
            <a:ext cx="1429242" cy="707886"/>
          </a:xfrm>
          <a:prstGeom prst="rect">
            <a:avLst/>
          </a:prstGeom>
          <a:noFill/>
          <a:ln w="50800" algn="ctr">
            <a:noFill/>
            <a:miter lim="800000"/>
            <a:headEnd/>
            <a:tailEnd/>
          </a:ln>
          <a:effectLst/>
        </p:spPr>
        <p:txBody>
          <a:bodyPr wrap="square">
            <a:spAutoFit/>
          </a:bodyPr>
          <a:lstStyle/>
          <a:p>
            <a:pPr>
              <a:lnSpc>
                <a:spcPct val="100000"/>
              </a:lnSpc>
              <a:spcBef>
                <a:spcPct val="0"/>
              </a:spcBef>
            </a:pPr>
            <a:r>
              <a:rPr lang="en-US" sz="2000" i="0" dirty="0" smtClean="0">
                <a:latin typeface="+mn-lt"/>
                <a:cs typeface="Times New Roman" pitchFamily="18" charset="0"/>
              </a:rPr>
              <a:t>Security &amp; Compliance</a:t>
            </a:r>
            <a:endParaRPr lang="en-US" sz="2000" i="0" dirty="0">
              <a:latin typeface="+mn-lt"/>
              <a:cs typeface="Times New Roman" pitchFamily="18" charset="0"/>
            </a:endParaRPr>
          </a:p>
        </p:txBody>
      </p:sp>
      <p:sp>
        <p:nvSpPr>
          <p:cNvPr id="72710" name="Text Box 6"/>
          <p:cNvSpPr txBox="1">
            <a:spLocks noChangeArrowheads="1"/>
          </p:cNvSpPr>
          <p:nvPr/>
        </p:nvSpPr>
        <p:spPr bwMode="auto">
          <a:xfrm>
            <a:off x="1728359" y="2512170"/>
            <a:ext cx="1290049" cy="707886"/>
          </a:xfrm>
          <a:prstGeom prst="rect">
            <a:avLst/>
          </a:prstGeom>
          <a:noFill/>
          <a:ln w="50800" algn="ctr">
            <a:noFill/>
            <a:miter lim="800000"/>
            <a:headEnd/>
            <a:tailEnd/>
          </a:ln>
          <a:effectLst/>
        </p:spPr>
        <p:txBody>
          <a:bodyPr wrap="square">
            <a:spAutoFit/>
          </a:bodyPr>
          <a:lstStyle/>
          <a:p>
            <a:pPr>
              <a:lnSpc>
                <a:spcPct val="100000"/>
              </a:lnSpc>
              <a:spcBef>
                <a:spcPct val="0"/>
              </a:spcBef>
            </a:pPr>
            <a:r>
              <a:rPr lang="en-US" sz="2000" i="0" dirty="0" smtClean="0">
                <a:cs typeface="Times New Roman" pitchFamily="18" charset="0"/>
              </a:rPr>
              <a:t>Unit Cost Reduction</a:t>
            </a:r>
            <a:endParaRPr lang="en-US" sz="2000" i="0" dirty="0">
              <a:cs typeface="Times New Roman" pitchFamily="18" charset="0"/>
            </a:endParaRPr>
          </a:p>
        </p:txBody>
      </p:sp>
      <p:sp>
        <p:nvSpPr>
          <p:cNvPr id="72711" name="Text Box 7"/>
          <p:cNvSpPr txBox="1">
            <a:spLocks noChangeArrowheads="1"/>
          </p:cNvSpPr>
          <p:nvPr/>
        </p:nvSpPr>
        <p:spPr bwMode="auto">
          <a:xfrm>
            <a:off x="1876749" y="4373974"/>
            <a:ext cx="1141659" cy="707886"/>
          </a:xfrm>
          <a:prstGeom prst="rect">
            <a:avLst/>
          </a:prstGeom>
          <a:noFill/>
          <a:ln w="50800" algn="ctr">
            <a:noFill/>
            <a:miter lim="800000"/>
            <a:headEnd/>
            <a:tailEnd/>
          </a:ln>
          <a:effectLst/>
        </p:spPr>
        <p:txBody>
          <a:bodyPr wrap="none">
            <a:spAutoFit/>
          </a:bodyPr>
          <a:lstStyle/>
          <a:p>
            <a:pPr>
              <a:lnSpc>
                <a:spcPct val="100000"/>
              </a:lnSpc>
              <a:spcBef>
                <a:spcPct val="0"/>
              </a:spcBef>
            </a:pPr>
            <a:r>
              <a:rPr lang="en-US" sz="2000" i="0" dirty="0" smtClean="0">
                <a:latin typeface="+mn-lt"/>
                <a:cs typeface="Times New Roman" pitchFamily="18" charset="0"/>
              </a:rPr>
              <a:t>Business </a:t>
            </a:r>
            <a:endParaRPr lang="en-US" sz="2000" i="0" dirty="0" smtClean="0">
              <a:latin typeface="+mn-lt"/>
              <a:cs typeface="Times New Roman" pitchFamily="18" charset="0"/>
            </a:endParaRPr>
          </a:p>
          <a:p>
            <a:pPr>
              <a:lnSpc>
                <a:spcPct val="100000"/>
              </a:lnSpc>
              <a:spcBef>
                <a:spcPct val="0"/>
              </a:spcBef>
            </a:pPr>
            <a:r>
              <a:rPr lang="en-US" sz="2000" i="0" dirty="0" smtClean="0">
                <a:latin typeface="+mn-lt"/>
                <a:cs typeface="Times New Roman" pitchFamily="18" charset="0"/>
              </a:rPr>
              <a:t>Uptime</a:t>
            </a:r>
            <a:endParaRPr lang="en-US" sz="2000" i="0" dirty="0" smtClean="0">
              <a:latin typeface="+mn-lt"/>
              <a:cs typeface="Times New Roman" pitchFamily="18" charset="0"/>
            </a:endParaRPr>
          </a:p>
        </p:txBody>
      </p:sp>
      <p:sp>
        <p:nvSpPr>
          <p:cNvPr id="72712" name="Text Box 8"/>
          <p:cNvSpPr txBox="1">
            <a:spLocks noChangeArrowheads="1"/>
          </p:cNvSpPr>
          <p:nvPr/>
        </p:nvSpPr>
        <p:spPr bwMode="auto">
          <a:xfrm>
            <a:off x="3195961" y="1045268"/>
            <a:ext cx="5768653" cy="1077218"/>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smtClean="0">
                <a:solidFill>
                  <a:schemeClr val="accent1"/>
                </a:solidFill>
                <a:cs typeface="Times New Roman" pitchFamily="18" charset="0"/>
              </a:rPr>
              <a:t>Trusted Compute Pools</a:t>
            </a:r>
          </a:p>
          <a:p>
            <a:pPr marL="285750" indent="-285750">
              <a:spcBef>
                <a:spcPct val="0"/>
              </a:spcBef>
              <a:buFont typeface="Arial" pitchFamily="34" charset="0"/>
              <a:buChar char="•"/>
            </a:pPr>
            <a:r>
              <a:rPr lang="en-US" sz="1600" dirty="0" smtClean="0">
                <a:solidFill>
                  <a:schemeClr val="accent1"/>
                </a:solidFill>
                <a:cs typeface="Times New Roman" pitchFamily="18" charset="0"/>
              </a:rPr>
              <a:t>Geo-tagging</a:t>
            </a:r>
            <a:endParaRPr lang="en-US" sz="16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Key Management</a:t>
            </a:r>
            <a:endParaRPr lang="en-US" sz="1600" baseline="300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Enhanced Platform Awareness (crypto processing)</a:t>
            </a:r>
            <a:endParaRPr lang="en-US" sz="1600" dirty="0">
              <a:solidFill>
                <a:schemeClr val="accent1"/>
              </a:solidFill>
              <a:cs typeface="Times New Roman" pitchFamily="18" charset="0"/>
            </a:endParaRPr>
          </a:p>
        </p:txBody>
      </p:sp>
      <p:sp>
        <p:nvSpPr>
          <p:cNvPr id="72713" name="Text Box 9"/>
          <p:cNvSpPr txBox="1">
            <a:spLocks noChangeArrowheads="1"/>
          </p:cNvSpPr>
          <p:nvPr/>
        </p:nvSpPr>
        <p:spPr bwMode="auto">
          <a:xfrm>
            <a:off x="3214376" y="2312773"/>
            <a:ext cx="5718488" cy="1815882"/>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a:solidFill>
                  <a:schemeClr val="accent1"/>
                </a:solidFill>
                <a:cs typeface="Times New Roman" pitchFamily="18" charset="0"/>
              </a:rPr>
              <a:t>Intelligent storage allocation in Cinder</a:t>
            </a:r>
          </a:p>
          <a:p>
            <a:pPr marL="285750" indent="-285750">
              <a:spcBef>
                <a:spcPct val="0"/>
              </a:spcBef>
              <a:buFont typeface="Arial" pitchFamily="34" charset="0"/>
              <a:buChar char="•"/>
            </a:pPr>
            <a:r>
              <a:rPr lang="en-US" sz="1600" dirty="0">
                <a:solidFill>
                  <a:schemeClr val="accent1"/>
                </a:solidFill>
                <a:cs typeface="Times New Roman" pitchFamily="18" charset="0"/>
              </a:rPr>
              <a:t>Multiple publisher support in ceilometer</a:t>
            </a:r>
          </a:p>
          <a:p>
            <a:pPr marL="285750" indent="-285750">
              <a:spcBef>
                <a:spcPct val="0"/>
              </a:spcBef>
              <a:buFont typeface="Arial" pitchFamily="34" charset="0"/>
              <a:buChar char="•"/>
            </a:pPr>
            <a:r>
              <a:rPr lang="en-US" sz="1600" dirty="0">
                <a:solidFill>
                  <a:schemeClr val="accent1"/>
                </a:solidFill>
                <a:cs typeface="Times New Roman" pitchFamily="18" charset="0"/>
              </a:rPr>
              <a:t>Erasure code in Icehouse release</a:t>
            </a:r>
          </a:p>
          <a:p>
            <a:pPr marL="285750" indent="-285750">
              <a:spcBef>
                <a:spcPct val="0"/>
              </a:spcBef>
              <a:buFont typeface="Arial" pitchFamily="34" charset="0"/>
              <a:buChar char="•"/>
            </a:pPr>
            <a:r>
              <a:rPr lang="en-US" sz="1600" dirty="0" err="1">
                <a:solidFill>
                  <a:schemeClr val="accent1"/>
                </a:solidFill>
                <a:cs typeface="Times New Roman" pitchFamily="18" charset="0"/>
              </a:rPr>
              <a:t>COSbench</a:t>
            </a:r>
            <a:r>
              <a:rPr lang="en-US" sz="1600" dirty="0">
                <a:solidFill>
                  <a:schemeClr val="accent1"/>
                </a:solidFill>
                <a:cs typeface="Times New Roman" pitchFamily="18" charset="0"/>
              </a:rPr>
              <a:t> performance measurement tool</a:t>
            </a:r>
          </a:p>
          <a:p>
            <a:pPr marL="285750" indent="-285750">
              <a:spcBef>
                <a:spcPct val="0"/>
              </a:spcBef>
              <a:buFont typeface="Arial" pitchFamily="34" charset="0"/>
              <a:buChar char="•"/>
            </a:pPr>
            <a:r>
              <a:rPr lang="en-US" sz="1600" dirty="0" smtClean="0">
                <a:solidFill>
                  <a:schemeClr val="accent1"/>
                </a:solidFill>
                <a:cs typeface="Times New Roman" pitchFamily="18" charset="0"/>
              </a:rPr>
              <a:t>Erasure </a:t>
            </a:r>
            <a:r>
              <a:rPr lang="en-US" sz="1600" dirty="0" smtClean="0">
                <a:solidFill>
                  <a:schemeClr val="accent1"/>
                </a:solidFill>
                <a:cs typeface="Times New Roman" pitchFamily="18" charset="0"/>
              </a:rPr>
              <a:t>Code (storage cost)</a:t>
            </a:r>
            <a:endParaRPr lang="en-US" sz="16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Enhanced Platform Awareness (</a:t>
            </a:r>
            <a:r>
              <a:rPr lang="en-US" sz="1600" dirty="0" err="1" smtClean="0">
                <a:solidFill>
                  <a:schemeClr val="accent1"/>
                </a:solidFill>
                <a:cs typeface="Times New Roman" pitchFamily="18" charset="0"/>
              </a:rPr>
              <a:t>PCIe</a:t>
            </a:r>
            <a:r>
              <a:rPr lang="en-US" sz="1600" dirty="0" smtClean="0">
                <a:solidFill>
                  <a:schemeClr val="accent1"/>
                </a:solidFill>
                <a:cs typeface="Times New Roman" pitchFamily="18" charset="0"/>
              </a:rPr>
              <a:t> Accelerators etc.)</a:t>
            </a:r>
            <a:endParaRPr lang="en-US" sz="16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Intelligent workload &amp; storage scheduling</a:t>
            </a:r>
          </a:p>
        </p:txBody>
      </p:sp>
      <p:sp>
        <p:nvSpPr>
          <p:cNvPr id="72714" name="Text Box 10"/>
          <p:cNvSpPr txBox="1">
            <a:spLocks noChangeArrowheads="1"/>
          </p:cNvSpPr>
          <p:nvPr/>
        </p:nvSpPr>
        <p:spPr bwMode="auto">
          <a:xfrm>
            <a:off x="3396753" y="4428725"/>
            <a:ext cx="5454284" cy="830997"/>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smtClean="0">
                <a:solidFill>
                  <a:schemeClr val="accent1"/>
                </a:solidFill>
                <a:cs typeface="Times New Roman" pitchFamily="18" charset="0"/>
              </a:rPr>
              <a:t>Live Migration, Rack-level </a:t>
            </a:r>
            <a:r>
              <a:rPr lang="en-US" sz="1600" dirty="0" smtClean="0">
                <a:solidFill>
                  <a:schemeClr val="accent1"/>
                </a:solidFill>
                <a:cs typeface="Times New Roman" pitchFamily="18" charset="0"/>
              </a:rPr>
              <a:t>redundancies</a:t>
            </a:r>
          </a:p>
          <a:p>
            <a:pPr marL="285750" indent="-285750">
              <a:spcBef>
                <a:spcPct val="0"/>
              </a:spcBef>
              <a:buFont typeface="Arial" pitchFamily="34" charset="0"/>
              <a:buChar char="•"/>
            </a:pPr>
            <a:r>
              <a:rPr lang="en-US" sz="1600" dirty="0">
                <a:solidFill>
                  <a:schemeClr val="accent1"/>
                </a:solidFill>
                <a:cs typeface="Times New Roman" pitchFamily="18" charset="0"/>
              </a:rPr>
              <a:t>Intel® Virtualization Technology with </a:t>
            </a:r>
            <a:r>
              <a:rPr lang="en-US" sz="1600" dirty="0" err="1">
                <a:solidFill>
                  <a:schemeClr val="accent1"/>
                </a:solidFill>
                <a:cs typeface="Times New Roman" pitchFamily="18" charset="0"/>
              </a:rPr>
              <a:t>FlexMigration</a:t>
            </a:r>
            <a:endParaRPr lang="en-US" sz="1600" dirty="0">
              <a:solidFill>
                <a:schemeClr val="accent1"/>
              </a:solidFill>
              <a:cs typeface="Times New Roman" pitchFamily="18" charset="0"/>
            </a:endParaRPr>
          </a:p>
          <a:p>
            <a:pPr marL="285750" indent="-285750">
              <a:spcBef>
                <a:spcPct val="0"/>
              </a:spcBef>
              <a:buFont typeface="Arial" pitchFamily="34" charset="0"/>
              <a:buChar char="•"/>
            </a:pPr>
            <a:endParaRPr lang="en-US" sz="1600" dirty="0">
              <a:solidFill>
                <a:schemeClr val="accent1"/>
              </a:solidFill>
              <a:cs typeface="Times New Roman" pitchFamily="18" charset="0"/>
            </a:endParaRPr>
          </a:p>
        </p:txBody>
      </p:sp>
      <p:pic>
        <p:nvPicPr>
          <p:cNvPr id="18" name="Picture 2" descr="C:\Users\rjmorr1x\AppData\Local\Microsoft\Windows\Temporary Internet Files\Content.IE5\QT201J6E\MC9102158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12" y="2487049"/>
            <a:ext cx="1408714" cy="64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08" y="4438356"/>
            <a:ext cx="1412721" cy="5791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3"/>
          <p:cNvSpPr>
            <a:spLocks noGrp="1"/>
          </p:cNvSpPr>
          <p:nvPr>
            <p:ph type="sldNum" sz="quarter" idx="4"/>
          </p:nvPr>
        </p:nvSpPr>
        <p:spPr>
          <a:xfrm>
            <a:off x="8524875" y="4773930"/>
            <a:ext cx="459740" cy="273844"/>
          </a:xfrm>
        </p:spPr>
        <p:txBody>
          <a:bodyPr/>
          <a:lstStyle/>
          <a:p>
            <a:fld id="{6A174EDC-730F-0E4F-8F7E-AD594D963D71}" type="slidenum">
              <a:rPr lang="en-US"/>
              <a:pPr/>
              <a:t>21</a:t>
            </a:fld>
            <a:endParaRPr lang="en-US" dirty="0"/>
          </a:p>
        </p:txBody>
      </p:sp>
      <p:pic>
        <p:nvPicPr>
          <p:cNvPr id="2" name="Picture 1"/>
          <p:cNvPicPr>
            <a:picLocks noChangeAspect="1"/>
          </p:cNvPicPr>
          <p:nvPr/>
        </p:nvPicPr>
        <p:blipFill>
          <a:blip r:embed="rId5"/>
          <a:stretch>
            <a:fillRect/>
          </a:stretch>
        </p:blipFill>
        <p:spPr>
          <a:xfrm>
            <a:off x="552210" y="1269552"/>
            <a:ext cx="590550" cy="628650"/>
          </a:xfrm>
          <a:prstGeom prst="rect">
            <a:avLst/>
          </a:prstGeom>
        </p:spPr>
      </p:pic>
    </p:spTree>
    <p:extLst>
      <p:ext uri="{BB962C8B-B14F-4D97-AF65-F5344CB8AC3E}">
        <p14:creationId xmlns:p14="http://schemas.microsoft.com/office/powerpoint/2010/main" val="3349161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500"/>
                                        <p:tgtEl>
                                          <p:spTgt spid="72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fade">
                                      <p:cBhvr>
                                        <p:cTn id="10" dur="500"/>
                                        <p:tgtEl>
                                          <p:spTgt spid="7270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712"/>
                                        </p:tgtEl>
                                        <p:attrNameLst>
                                          <p:attrName>style.visibility</p:attrName>
                                        </p:attrNameLst>
                                      </p:cBhvr>
                                      <p:to>
                                        <p:strVal val="visible"/>
                                      </p:to>
                                    </p:set>
                                    <p:animEffect transition="in" filter="fade">
                                      <p:cBhvr>
                                        <p:cTn id="16" dur="500"/>
                                        <p:tgtEl>
                                          <p:spTgt spid="727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2707"/>
                                        </p:tgtEl>
                                        <p:attrNameLst>
                                          <p:attrName>style.visibility</p:attrName>
                                        </p:attrNameLst>
                                      </p:cBhvr>
                                      <p:to>
                                        <p:strVal val="visible"/>
                                      </p:to>
                                    </p:set>
                                    <p:animEffect transition="in" filter="fade">
                                      <p:cBhvr>
                                        <p:cTn id="21" dur="500"/>
                                        <p:tgtEl>
                                          <p:spTgt spid="7270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2710"/>
                                        </p:tgtEl>
                                        <p:attrNameLst>
                                          <p:attrName>style.visibility</p:attrName>
                                        </p:attrNameLst>
                                      </p:cBhvr>
                                      <p:to>
                                        <p:strVal val="visible"/>
                                      </p:to>
                                    </p:set>
                                    <p:animEffect transition="in" filter="fade">
                                      <p:cBhvr>
                                        <p:cTn id="24" dur="500"/>
                                        <p:tgtEl>
                                          <p:spTgt spid="727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2713"/>
                                        </p:tgtEl>
                                        <p:attrNameLst>
                                          <p:attrName>style.visibility</p:attrName>
                                        </p:attrNameLst>
                                      </p:cBhvr>
                                      <p:to>
                                        <p:strVal val="visible"/>
                                      </p:to>
                                    </p:set>
                                    <p:animEffect transition="in" filter="fade">
                                      <p:cBhvr>
                                        <p:cTn id="27" dur="500"/>
                                        <p:tgtEl>
                                          <p:spTgt spid="72713"/>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2708"/>
                                        </p:tgtEl>
                                        <p:attrNameLst>
                                          <p:attrName>style.visibility</p:attrName>
                                        </p:attrNameLst>
                                      </p:cBhvr>
                                      <p:to>
                                        <p:strVal val="visible"/>
                                      </p:to>
                                    </p:set>
                                    <p:animEffect transition="in" filter="fade">
                                      <p:cBhvr>
                                        <p:cTn id="35" dur="500"/>
                                        <p:tgtEl>
                                          <p:spTgt spid="7270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711"/>
                                        </p:tgtEl>
                                        <p:attrNameLst>
                                          <p:attrName>style.visibility</p:attrName>
                                        </p:attrNameLst>
                                      </p:cBhvr>
                                      <p:to>
                                        <p:strVal val="visible"/>
                                      </p:to>
                                    </p:set>
                                    <p:animEffect transition="in" filter="fade">
                                      <p:cBhvr>
                                        <p:cTn id="38" dur="500"/>
                                        <p:tgtEl>
                                          <p:spTgt spid="727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2714"/>
                                        </p:tgtEl>
                                        <p:attrNameLst>
                                          <p:attrName>style.visibility</p:attrName>
                                        </p:attrNameLst>
                                      </p:cBhvr>
                                      <p:to>
                                        <p:strVal val="visible"/>
                                      </p:to>
                                    </p:set>
                                    <p:animEffect transition="in" filter="fade">
                                      <p:cBhvr>
                                        <p:cTn id="41"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7" grpId="0" animBg="1"/>
      <p:bldP spid="72708" grpId="0" animBg="1"/>
      <p:bldP spid="72709" grpId="0"/>
      <p:bldP spid="72710" grpId="0"/>
      <p:bldP spid="72711" grpId="0"/>
      <p:bldP spid="72712" grpId="0"/>
      <p:bldP spid="72713" grpId="0"/>
      <p:bldP spid="727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1048" y="4065892"/>
            <a:ext cx="880369" cy="523220"/>
          </a:xfrm>
          <a:prstGeom prst="rect">
            <a:avLst/>
          </a:prstGeom>
          <a:noFill/>
        </p:spPr>
        <p:txBody>
          <a:bodyPr wrap="none" rtlCol="0">
            <a:spAutoFit/>
          </a:bodyPr>
          <a:lstStyle/>
          <a:p>
            <a:r>
              <a:rPr lang="en-US" sz="2800" dirty="0" smtClean="0">
                <a:solidFill>
                  <a:schemeClr val="accent1"/>
                </a:solidFill>
              </a:rPr>
              <a:t>Q&amp;A</a:t>
            </a:r>
            <a:endParaRPr lang="en-US" sz="2800" dirty="0">
              <a:solidFill>
                <a:schemeClr val="accent1"/>
              </a:solidFill>
            </a:endParaRPr>
          </a:p>
        </p:txBody>
      </p:sp>
    </p:spTree>
    <p:extLst>
      <p:ext uri="{BB962C8B-B14F-4D97-AF65-F5344CB8AC3E}">
        <p14:creationId xmlns:p14="http://schemas.microsoft.com/office/powerpoint/2010/main" val="62532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fld id="{EE2556C5-CE8C-6547-B838-EA80C61A4AF7}" type="slidenum">
              <a:rPr lang="en-US" smtClean="0"/>
              <a:pPr/>
              <a:t>23</a:t>
            </a:fld>
            <a:endParaRPr lang="en-US"/>
          </a:p>
        </p:txBody>
      </p:sp>
      <p:sp>
        <p:nvSpPr>
          <p:cNvPr id="3" name="Content Placeholder 2"/>
          <p:cNvSpPr>
            <a:spLocks noGrp="1"/>
          </p:cNvSpPr>
          <p:nvPr>
            <p:ph idx="4294967295"/>
          </p:nvPr>
        </p:nvSpPr>
        <p:spPr>
          <a:xfrm>
            <a:off x="295274" y="34030"/>
            <a:ext cx="8604177" cy="4548599"/>
          </a:xfrm>
        </p:spPr>
        <p:txBody>
          <a:bodyPr>
            <a:noAutofit/>
          </a:bodyPr>
          <a:lstStyle/>
          <a:p>
            <a:pPr marL="0" indent="0">
              <a:buNone/>
            </a:pPr>
            <a:r>
              <a:rPr lang="en-US" sz="800" dirty="0">
                <a:solidFill>
                  <a:schemeClr val="accent1"/>
                </a:solidFill>
              </a:rPr>
              <a:t>Legal Disclaimers:</a:t>
            </a:r>
          </a:p>
          <a:p>
            <a:pPr marL="0" indent="0">
              <a:spcBef>
                <a:spcPts val="600"/>
              </a:spcBef>
              <a:buNone/>
            </a:pPr>
            <a:r>
              <a:rPr lang="en-US" sz="800" dirty="0">
                <a:solidFill>
                  <a:schemeClr val="accent1"/>
                </a:solidFill>
              </a:rPr>
              <a:t> INFORMATION IN THIS DOCUMENT IS PROVIDED IN CONNECTION WITH INTEL PRODUCTS.  NO LICENSE, EXPRESS OR IMPLIED, BY ESTOPPEL OR OTHERWISE, TO ANY INTELLECTUAL PROPERTY RIGHTS IS GRANTED BY THIS DOCUMENT.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INFRINGEMENT OF ANY PATENT, COPYRIGHT OR OTHER INTELLECTUAL PROPERTY RIGHT. </a:t>
            </a:r>
          </a:p>
          <a:p>
            <a:pPr marL="0" indent="0">
              <a:spcBef>
                <a:spcPts val="600"/>
              </a:spcBef>
              <a:buNone/>
            </a:pPr>
            <a:r>
              <a:rPr lang="en-US" sz="800" dirty="0">
                <a:solidFill>
                  <a:schemeClr val="accent1"/>
                </a:solidFill>
              </a:rPr>
              <a:t>A "Mission Critical Application" is any application in which failure of the Intel Product could result, directly or indirectly, in personal injury or death.  SHOULD YOU PURCHASE OR USE INTEL'S PRODUCTS FOR ANY SUCH MISSION CRITICAL APPLICATION, YOU SHALL INDEMNIFY AND HOLD INTEL AND ITS SUBSIDIARIES, SUBCONTRACTORS AND AFFILIATES, AND THE DIRECTORS, OFFICERS, AND EMPLOYEES OF EACH, HARMLESS AGAINST ALL CLAIMS COSTS, DAMAGES, AND EXPENSES AND REASONABLE ATTORNEYS' FEES ARISING OUT OF, DIRECTLY OR INDIRECTLY, ANY CLAIM OF PRODUCT LIABILITY, PERSONAL INJURY, OR DEATH ARISING IN ANY WAY OUT OF SUCH MISSION CRITICAL APPLICATION, WHETHER OR NOT INTEL OR ITS SUBCONTRACTOR WAS NEGLIGENT IN THE DESIGN, MANUFACTURE, OR WARNING OF THE INTEL PRODUCT OR ANY OF ITS PARTS.</a:t>
            </a:r>
          </a:p>
          <a:p>
            <a:pPr marL="0" indent="0">
              <a:spcBef>
                <a:spcPts val="600"/>
              </a:spcBef>
              <a:buNone/>
            </a:pPr>
            <a:r>
              <a:rPr lang="en-US" sz="800" dirty="0">
                <a:solidFill>
                  <a:schemeClr val="accent1"/>
                </a:solidFill>
              </a:rPr>
              <a:t>Intel may make changes to specifications and product descriptions at any time, without notice.  Designers must not rely on the absence or characteristics of any features or instructions marked "reserved" or "undefined".  Intel reserves these for future definition and shall have no responsibility whatsoever for conflicts or incompatibilities arising from future changes to them.  The information here is subject to change without notice.  Do not finalize a design with this information.</a:t>
            </a:r>
          </a:p>
          <a:p>
            <a:pPr marL="0" indent="0">
              <a:spcBef>
                <a:spcPts val="600"/>
              </a:spcBef>
              <a:buNone/>
            </a:pPr>
            <a:r>
              <a:rPr lang="en-US" sz="800" dirty="0">
                <a:solidFill>
                  <a:schemeClr val="accent1"/>
                </a:solidFill>
              </a:rPr>
              <a:t>The products described in this document may contain design defects or errors known as errata which may cause the product to deviate from published specifications.  Current characterized errata are available on request.</a:t>
            </a:r>
          </a:p>
          <a:p>
            <a:pPr marL="0" indent="0">
              <a:spcBef>
                <a:spcPts val="600"/>
              </a:spcBef>
              <a:buNone/>
            </a:pPr>
            <a:r>
              <a:rPr lang="en-US" sz="800" dirty="0">
                <a:solidFill>
                  <a:schemeClr val="accent1"/>
                </a:solidFill>
              </a:rPr>
              <a:t>Intel product plans in this presentation do not constitute Intel plan of record product roadmaps. Please contact your Intel representative to obtain Intel's current plan of record product roadmaps. </a:t>
            </a:r>
          </a:p>
          <a:p>
            <a:pPr marL="0" indent="0">
              <a:spcBef>
                <a:spcPts val="600"/>
              </a:spcBef>
              <a:buNone/>
            </a:pPr>
            <a:r>
              <a:rPr lang="en-US" sz="800" dirty="0">
                <a:solidFill>
                  <a:schemeClr val="accent1"/>
                </a:solidFill>
              </a:rPr>
              <a:t>Intel processor numbers are not a measure of performance. Processor numbers differentiate features within each processor family, not across different processor families. Go to: </a:t>
            </a:r>
            <a:r>
              <a:rPr lang="en-US" sz="800" u="sng" dirty="0">
                <a:solidFill>
                  <a:schemeClr val="accent1"/>
                </a:solidFill>
              </a:rPr>
              <a:t>http://www.intel.com/products/processor_number</a:t>
            </a:r>
            <a:r>
              <a:rPr lang="en-US" sz="800" dirty="0">
                <a:solidFill>
                  <a:schemeClr val="accent1"/>
                </a:solidFill>
              </a:rPr>
              <a:t>.</a:t>
            </a:r>
          </a:p>
          <a:p>
            <a:pPr marL="0" indent="0">
              <a:spcBef>
                <a:spcPts val="600"/>
              </a:spcBef>
              <a:buNone/>
            </a:pPr>
            <a:r>
              <a:rPr lang="en-US" sz="800" dirty="0">
                <a:solidFill>
                  <a:schemeClr val="accent1"/>
                </a:solidFill>
              </a:rPr>
              <a:t>Contact your local Intel sales office or your distributor to obtain the latest specifications and before placing your product order.</a:t>
            </a:r>
          </a:p>
          <a:p>
            <a:pPr marL="0" indent="0">
              <a:spcBef>
                <a:spcPts val="600"/>
              </a:spcBef>
              <a:buNone/>
            </a:pPr>
            <a:r>
              <a:rPr lang="en-US" sz="800" dirty="0">
                <a:solidFill>
                  <a:schemeClr val="accent1"/>
                </a:solidFill>
              </a:rPr>
              <a:t>Copies of documents which have an order number and are referenced in this document, or other Intel literature, may be obtained by calling 1-800-548-4725, or go to:  </a:t>
            </a:r>
            <a:r>
              <a:rPr lang="en-US" sz="800" u="sng" dirty="0">
                <a:solidFill>
                  <a:schemeClr val="accent1"/>
                </a:solidFill>
              </a:rPr>
              <a:t>http://www.intel.com/design/literature.htm</a:t>
            </a:r>
            <a:r>
              <a:rPr lang="en-US" sz="800" dirty="0">
                <a:solidFill>
                  <a:schemeClr val="accent1"/>
                </a:solidFill>
              </a:rPr>
              <a:t> </a:t>
            </a:r>
          </a:p>
          <a:p>
            <a:pPr marL="0" indent="0">
              <a:spcBef>
                <a:spcPts val="600"/>
              </a:spcBef>
              <a:buNone/>
            </a:pPr>
            <a:r>
              <a:rPr lang="en-US" sz="800" dirty="0">
                <a:solidFill>
                  <a:schemeClr val="accent1"/>
                </a:solidFill>
              </a:rPr>
              <a:t>Code names featured are used internally within Intel to identify products that are in development and not yet publicly announced for release.  Customers, licensees and other third parties are not authorized by Intel to use code names in advertising, promotion or marketing of any product or services and any such use of Intel's internal code names is at the sole risk of the user </a:t>
            </a:r>
          </a:p>
          <a:p>
            <a:pPr marL="0" indent="0">
              <a:spcBef>
                <a:spcPts val="600"/>
              </a:spcBef>
              <a:buNone/>
            </a:pPr>
            <a:r>
              <a:rPr lang="en-US" sz="800" dirty="0">
                <a:solidFill>
                  <a:schemeClr val="accent1"/>
                </a:solidFill>
              </a:rPr>
              <a:t>Intel</a:t>
            </a:r>
            <a:r>
              <a:rPr lang="en-US" sz="800" b="1" dirty="0">
                <a:solidFill>
                  <a:schemeClr val="accent1"/>
                </a:solidFill>
              </a:rPr>
              <a:t>,  </a:t>
            </a:r>
            <a:r>
              <a:rPr lang="en-US" sz="800" dirty="0">
                <a:solidFill>
                  <a:schemeClr val="accent1"/>
                </a:solidFill>
              </a:rPr>
              <a:t>and the Intel logo are trademarks of Intel Corporation in the United States and other countries.  </a:t>
            </a:r>
          </a:p>
          <a:p>
            <a:pPr marL="0" indent="0">
              <a:spcBef>
                <a:spcPts val="600"/>
              </a:spcBef>
              <a:buNone/>
            </a:pPr>
            <a:r>
              <a:rPr lang="en-US" sz="800" dirty="0">
                <a:solidFill>
                  <a:schemeClr val="accent1"/>
                </a:solidFill>
              </a:rPr>
              <a:t>*Other names and brands may be claimed as the property of others.</a:t>
            </a:r>
          </a:p>
          <a:p>
            <a:pPr marL="0" indent="0">
              <a:spcBef>
                <a:spcPts val="600"/>
              </a:spcBef>
              <a:buNone/>
            </a:pPr>
            <a:r>
              <a:rPr lang="en-US" sz="800" dirty="0">
                <a:solidFill>
                  <a:schemeClr val="accent1"/>
                </a:solidFill>
              </a:rPr>
              <a:t>Copyright ©2013 Intel Corporation.</a:t>
            </a:r>
          </a:p>
        </p:txBody>
      </p:sp>
    </p:spTree>
    <p:extLst>
      <p:ext uri="{BB962C8B-B14F-4D97-AF65-F5344CB8AC3E}">
        <p14:creationId xmlns:p14="http://schemas.microsoft.com/office/powerpoint/2010/main" val="28043768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5019675"/>
          </a:xfrm>
        </p:spPr>
        <p:txBody>
          <a:bodyPr>
            <a:noAutofit/>
          </a:bodyPr>
          <a:lstStyle/>
          <a:p>
            <a:pPr marL="0" indent="0">
              <a:spcBef>
                <a:spcPts val="0"/>
              </a:spcBef>
              <a:buNone/>
            </a:pPr>
            <a:r>
              <a:rPr lang="en-GB" sz="800" b="1" dirty="0" smtClean="0">
                <a:solidFill>
                  <a:schemeClr val="accent1"/>
                </a:solidFill>
              </a:rPr>
              <a:t>Legal Disclaimers and Notices</a:t>
            </a:r>
          </a:p>
          <a:p>
            <a:pPr marL="0" indent="0">
              <a:spcBef>
                <a:spcPts val="0"/>
              </a:spcBef>
              <a:buNone/>
            </a:pPr>
            <a:endParaRPr lang="en-GB" sz="800" b="1" dirty="0" smtClean="0">
              <a:solidFill>
                <a:schemeClr val="accent1"/>
              </a:solidFill>
            </a:endParaRPr>
          </a:p>
          <a:p>
            <a:pPr marL="0" indent="0">
              <a:spcBef>
                <a:spcPts val="0"/>
              </a:spcBef>
              <a:buNone/>
            </a:pPr>
            <a:r>
              <a:rPr lang="en-GB" sz="800" b="1" dirty="0" smtClean="0">
                <a:solidFill>
                  <a:schemeClr val="accent1"/>
                </a:solidFill>
              </a:rPr>
              <a:t>Intel </a:t>
            </a:r>
            <a:r>
              <a:rPr lang="en-GB" sz="800" b="1" dirty="0">
                <a:solidFill>
                  <a:schemeClr val="accent1"/>
                </a:solidFill>
              </a:rPr>
              <a:t>Trademark Notice: </a:t>
            </a:r>
            <a:r>
              <a:rPr lang="en-US" sz="800" dirty="0">
                <a:solidFill>
                  <a:schemeClr val="accent1"/>
                </a:solidFill>
              </a:rPr>
              <a:t>Celeron, Intel, Intel logo, Intel Core, Intel® Core™ i7, Intel® Core™ i5, Intel® Core™ i3, Intel® Atom™ Intel Inside, Intel Inside logo, Intel. Leap ahead., Intel. Leap ahead. logo, Intel </a:t>
            </a:r>
            <a:r>
              <a:rPr lang="en-US" sz="800" dirty="0" err="1">
                <a:solidFill>
                  <a:schemeClr val="accent1"/>
                </a:solidFill>
              </a:rPr>
              <a:t>NetBurst</a:t>
            </a:r>
            <a:r>
              <a:rPr lang="en-US" sz="800" dirty="0">
                <a:solidFill>
                  <a:schemeClr val="accent1"/>
                </a:solidFill>
              </a:rPr>
              <a:t>, Intel </a:t>
            </a:r>
            <a:r>
              <a:rPr lang="en-US" sz="800" dirty="0" err="1">
                <a:solidFill>
                  <a:schemeClr val="accent1"/>
                </a:solidFill>
              </a:rPr>
              <a:t>SpeedStep</a:t>
            </a:r>
            <a:r>
              <a:rPr lang="en-US" sz="800" dirty="0">
                <a:solidFill>
                  <a:schemeClr val="accent1"/>
                </a:solidFill>
              </a:rPr>
              <a:t>, Intel </a:t>
            </a:r>
            <a:r>
              <a:rPr lang="en-US" sz="800" dirty="0" err="1">
                <a:solidFill>
                  <a:schemeClr val="accent1"/>
                </a:solidFill>
              </a:rPr>
              <a:t>XScale</a:t>
            </a:r>
            <a:r>
              <a:rPr lang="en-US" sz="800" dirty="0">
                <a:solidFill>
                  <a:schemeClr val="accent1"/>
                </a:solidFill>
              </a:rPr>
              <a:t>, Itanium, Pentium, Pentium Inside, </a:t>
            </a:r>
            <a:r>
              <a:rPr lang="en-US" sz="800" dirty="0" err="1">
                <a:solidFill>
                  <a:schemeClr val="accent1"/>
                </a:solidFill>
              </a:rPr>
              <a:t>VTune</a:t>
            </a:r>
            <a:r>
              <a:rPr lang="en-US" sz="800" dirty="0">
                <a:solidFill>
                  <a:schemeClr val="accent1"/>
                </a:solidFill>
              </a:rPr>
              <a:t>, Xeon, and Xeon Inside are trademarks or registered trademarks of Intel Corporation or its subsidiaries in the United States and other countries.</a:t>
            </a:r>
          </a:p>
          <a:p>
            <a:pPr marL="0" indent="0">
              <a:spcBef>
                <a:spcPts val="0"/>
              </a:spcBef>
              <a:buNone/>
            </a:pPr>
            <a:r>
              <a:rPr lang="en-GB" sz="800" b="1" dirty="0">
                <a:solidFill>
                  <a:schemeClr val="accent1"/>
                </a:solidFill>
              </a:rPr>
              <a:t>Non-Intel Trademark Notice: </a:t>
            </a:r>
            <a:r>
              <a:rPr lang="en-GB" sz="800" dirty="0">
                <a:solidFill>
                  <a:schemeClr val="accent1"/>
                </a:solidFill>
              </a:rPr>
              <a:t>*Other names and brands may be claimed as the property of others.</a:t>
            </a:r>
            <a:endParaRPr lang="en-GB" sz="800" b="1" dirty="0">
              <a:solidFill>
                <a:schemeClr val="accent1"/>
              </a:solidFill>
            </a:endParaRPr>
          </a:p>
          <a:p>
            <a:pPr marL="0" indent="0">
              <a:spcBef>
                <a:spcPts val="0"/>
              </a:spcBef>
              <a:buNone/>
            </a:pPr>
            <a:r>
              <a:rPr lang="en-GB" sz="800" b="1" dirty="0">
                <a:solidFill>
                  <a:schemeClr val="accent1"/>
                </a:solidFill>
              </a:rPr>
              <a:t>General Performance Disclaimer/"Your Mileage May Vary"/Benchmark: </a:t>
            </a:r>
            <a:r>
              <a:rPr lang="en-GB" sz="800" dirty="0">
                <a:solidFill>
                  <a:schemeClr val="accent1"/>
                </a:solidFill>
              </a:rPr>
              <a:t>Software and workloads used in performance tests may have been optimized for performance only on Intel microprocessors.  Performance tests, such as </a:t>
            </a:r>
            <a:r>
              <a:rPr lang="en-GB" sz="800" dirty="0" err="1">
                <a:solidFill>
                  <a:schemeClr val="accent1"/>
                </a:solidFill>
              </a:rPr>
              <a:t>SYSmark</a:t>
            </a:r>
            <a:r>
              <a:rPr lang="en-GB" sz="800" dirty="0">
                <a:solidFill>
                  <a:schemeClr val="accent1"/>
                </a:solidFill>
              </a:rPr>
              <a:t> and </a:t>
            </a:r>
            <a:r>
              <a:rPr lang="en-GB" sz="800" dirty="0" err="1">
                <a:solidFill>
                  <a:schemeClr val="accent1"/>
                </a:solidFill>
              </a:rPr>
              <a:t>MobileMark</a:t>
            </a:r>
            <a:r>
              <a:rPr lang="en-GB" sz="800" dirty="0">
                <a:solidFill>
                  <a:schemeClr val="accent1"/>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p>
          <a:p>
            <a:pPr marL="0" indent="0">
              <a:spcBef>
                <a:spcPts val="0"/>
              </a:spcBef>
              <a:buNone/>
            </a:pPr>
            <a:r>
              <a:rPr lang="en-GB" sz="800" dirty="0">
                <a:solidFill>
                  <a:schemeClr val="accent1"/>
                </a:solidFill>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http://www.intel.com/performance/resources/limits.htm or call (U.S.) 1-800-628-8686 or 1-916-356-3104.</a:t>
            </a:r>
          </a:p>
          <a:p>
            <a:pPr marL="0" indent="0">
              <a:spcBef>
                <a:spcPts val="0"/>
              </a:spcBef>
              <a:buNone/>
            </a:pPr>
            <a:r>
              <a:rPr lang="en-GB" sz="800" b="1" dirty="0">
                <a:solidFill>
                  <a:schemeClr val="accent1"/>
                </a:solidFill>
              </a:rPr>
              <a:t>Estimated Results Benchmark Disclaimer: </a:t>
            </a:r>
            <a:r>
              <a:rPr lang="en-GB" sz="800" dirty="0">
                <a:solidFill>
                  <a:schemeClr val="accent1"/>
                </a:solidFill>
              </a:rPr>
              <a:t>Results have been estimated based on internal Intel analysis and are provided for informational purposes only. Any difference in system </a:t>
            </a:r>
            <a:r>
              <a:rPr lang="en-GB" sz="800" dirty="0" smtClean="0">
                <a:solidFill>
                  <a:schemeClr val="accent1"/>
                </a:solidFill>
              </a:rPr>
              <a:t>hardware or software design or configuration may affect actual performance.</a:t>
            </a:r>
            <a:r>
              <a:rPr lang="en-GB" sz="800" b="1" dirty="0" smtClean="0">
                <a:solidFill>
                  <a:schemeClr val="accent1"/>
                </a:solidFill>
              </a:rPr>
              <a:t/>
            </a:r>
            <a:br>
              <a:rPr lang="en-GB" sz="800" b="1" dirty="0" smtClean="0">
                <a:solidFill>
                  <a:schemeClr val="accent1"/>
                </a:solidFill>
              </a:rPr>
            </a:br>
            <a:r>
              <a:rPr lang="en-GB" sz="800" b="1" dirty="0" smtClean="0">
                <a:solidFill>
                  <a:schemeClr val="accent1"/>
                </a:solidFill>
              </a:rPr>
              <a:t>Pre-release Notice: </a:t>
            </a:r>
            <a:r>
              <a:rPr lang="en-GB" sz="800" dirty="0" smtClean="0">
                <a:solidFill>
                  <a:schemeClr val="accent1"/>
                </a:solidFill>
              </a:rPr>
              <a:t>This document contains information on products in the design phase of development.</a:t>
            </a:r>
          </a:p>
          <a:p>
            <a:pPr marL="0" indent="0">
              <a:spcBef>
                <a:spcPts val="0"/>
              </a:spcBef>
              <a:buNone/>
            </a:pPr>
            <a:r>
              <a:rPr lang="en-GB" sz="800" b="1" dirty="0" smtClean="0">
                <a:solidFill>
                  <a:schemeClr val="accent1"/>
                </a:solidFill>
              </a:rPr>
              <a:t>Processor Numbering Notice: </a:t>
            </a:r>
            <a:r>
              <a:rPr lang="en-GB" sz="800" dirty="0" smtClean="0">
                <a:solidFill>
                  <a:schemeClr val="accent1"/>
                </a:solidFill>
              </a:rPr>
              <a:t>Intel processor numbers are not a measure of performance.  Processor numbers differentiate features within each processor family, not across different processor families:  Go to:  </a:t>
            </a:r>
            <a:r>
              <a:rPr lang="en-GB" sz="800" dirty="0" smtClean="0">
                <a:solidFill>
                  <a:schemeClr val="accent1"/>
                </a:solidFill>
                <a:hlinkClick r:id="rId2"/>
              </a:rPr>
              <a:t>http://www.intel.com/products/processor_number</a:t>
            </a:r>
            <a:r>
              <a:rPr lang="en-GB" sz="800" dirty="0" smtClean="0">
                <a:solidFill>
                  <a:schemeClr val="accent1"/>
                </a:solidFill>
              </a:rPr>
              <a:t> </a:t>
            </a:r>
          </a:p>
          <a:p>
            <a:pPr marL="0" indent="0">
              <a:spcBef>
                <a:spcPts val="0"/>
              </a:spcBef>
              <a:buNone/>
            </a:pPr>
            <a:r>
              <a:rPr lang="fr-FR" sz="800" b="1" dirty="0" err="1" smtClean="0">
                <a:solidFill>
                  <a:schemeClr val="accent1"/>
                </a:solidFill>
              </a:rPr>
              <a:t>Roadmap</a:t>
            </a:r>
            <a:r>
              <a:rPr lang="fr-FR" sz="800" b="1" dirty="0" smtClean="0">
                <a:solidFill>
                  <a:schemeClr val="accent1"/>
                </a:solidFill>
              </a:rPr>
              <a:t> Notice: </a:t>
            </a:r>
            <a:r>
              <a:rPr lang="en-GB" sz="800" dirty="0" smtClean="0">
                <a:solidFill>
                  <a:schemeClr val="accent1"/>
                </a:solidFill>
              </a:rPr>
              <a:t>All products, computer systems, dates and figures specified are preliminary based on current expectations, and are subject to change without notice.</a:t>
            </a:r>
          </a:p>
          <a:p>
            <a:pPr marL="0" indent="0">
              <a:spcBef>
                <a:spcPts val="0"/>
              </a:spcBef>
              <a:buNone/>
            </a:pPr>
            <a:r>
              <a:rPr lang="fr-FR" sz="800" b="1" dirty="0" err="1" smtClean="0">
                <a:solidFill>
                  <a:schemeClr val="accent1"/>
                </a:solidFill>
              </a:rPr>
              <a:t>Excerpted</a:t>
            </a:r>
            <a:r>
              <a:rPr lang="fr-FR" sz="800" b="1" dirty="0" smtClean="0">
                <a:solidFill>
                  <a:schemeClr val="accent1"/>
                </a:solidFill>
              </a:rPr>
              <a:t> Product </a:t>
            </a:r>
            <a:r>
              <a:rPr lang="fr-FR" sz="800" b="1" dirty="0" err="1" smtClean="0">
                <a:solidFill>
                  <a:schemeClr val="accent1"/>
                </a:solidFill>
              </a:rPr>
              <a:t>Roadmap</a:t>
            </a:r>
            <a:r>
              <a:rPr lang="fr-FR" sz="800" b="1" dirty="0" smtClean="0">
                <a:solidFill>
                  <a:schemeClr val="accent1"/>
                </a:solidFill>
              </a:rPr>
              <a:t> Notice: </a:t>
            </a:r>
            <a:r>
              <a:rPr lang="en-GB" sz="800" dirty="0" smtClean="0">
                <a:solidFill>
                  <a:schemeClr val="accent1"/>
                </a:solidFill>
              </a:rPr>
              <a:t>Intel product plans in this presentation do not constitute Intel plan of record product roadmaps.  Please contact your Intel representative to obtain Intel's current plan of record product roadmaps.</a:t>
            </a:r>
            <a:endParaRPr lang="fr-FR" sz="800" dirty="0" smtClean="0">
              <a:solidFill>
                <a:schemeClr val="accent1"/>
              </a:solidFill>
            </a:endParaRPr>
          </a:p>
          <a:p>
            <a:pPr marL="0" indent="0">
              <a:spcBef>
                <a:spcPts val="0"/>
              </a:spcBef>
              <a:buNone/>
            </a:pPr>
            <a:r>
              <a:rPr lang="fr-FR" sz="800" b="1" dirty="0" smtClean="0">
                <a:solidFill>
                  <a:schemeClr val="accent1"/>
                </a:solidFill>
              </a:rPr>
              <a:t>Intel® AES-New Instructions (Intel® AES-NI): </a:t>
            </a:r>
            <a:r>
              <a:rPr lang="en-GB" sz="800" dirty="0" smtClean="0">
                <a:solidFill>
                  <a:schemeClr val="accent1"/>
                </a:solidFill>
              </a:rPr>
              <a:t>Intel® AES-NI requires a computer system with an AES-NI enabled processor, as well as non-Intel software to execute the instructions in the correct sequence.  AES-NI is available on select Intel® processors.  For availability, consult your reseller or system manufacturer.  </a:t>
            </a:r>
            <a:r>
              <a:rPr lang="en-GB" sz="800" b="1" dirty="0" smtClean="0">
                <a:solidFill>
                  <a:schemeClr val="accent1"/>
                </a:solidFill>
              </a:rPr>
              <a:t>For more information, see </a:t>
            </a:r>
            <a:r>
              <a:rPr lang="en-GB" sz="800" b="1" dirty="0" smtClean="0">
                <a:solidFill>
                  <a:schemeClr val="accent1"/>
                </a:solidFill>
                <a:hlinkClick r:id="rId3"/>
              </a:rPr>
              <a:t>http://software.intel.com/en-us/articles/intel-advanced-encryption-standard-instructions-aes-ni/</a:t>
            </a:r>
            <a:r>
              <a:rPr lang="en-GB" sz="800" b="1" dirty="0" smtClean="0">
                <a:solidFill>
                  <a:schemeClr val="accent1"/>
                </a:solidFill>
              </a:rPr>
              <a:t> </a:t>
            </a:r>
          </a:p>
          <a:p>
            <a:pPr marL="0" indent="0">
              <a:spcBef>
                <a:spcPts val="0"/>
              </a:spcBef>
              <a:buNone/>
            </a:pPr>
            <a:r>
              <a:rPr lang="en-GB" sz="800" b="1" dirty="0" smtClean="0">
                <a:solidFill>
                  <a:schemeClr val="accent1"/>
                </a:solidFill>
              </a:rPr>
              <a:t>Enhanced </a:t>
            </a:r>
            <a:r>
              <a:rPr lang="en-GB" sz="800" b="1" dirty="0">
                <a:solidFill>
                  <a:schemeClr val="accent1"/>
                </a:solidFill>
              </a:rPr>
              <a:t>Intel </a:t>
            </a:r>
            <a:r>
              <a:rPr lang="en-GB" sz="800" b="1" dirty="0" err="1">
                <a:solidFill>
                  <a:schemeClr val="accent1"/>
                </a:solidFill>
              </a:rPr>
              <a:t>SpeedStep</a:t>
            </a:r>
            <a:r>
              <a:rPr lang="en-GB" sz="800" b="1" dirty="0">
                <a:solidFill>
                  <a:schemeClr val="accent1"/>
                </a:solidFill>
              </a:rPr>
              <a:t>® Technology : </a:t>
            </a:r>
            <a:r>
              <a:rPr lang="en-GB" sz="800" dirty="0">
                <a:solidFill>
                  <a:schemeClr val="accent1"/>
                </a:solidFill>
              </a:rPr>
              <a:t>See the Processor Spec Finder at </a:t>
            </a:r>
            <a:r>
              <a:rPr lang="en-GB" sz="800" dirty="0">
                <a:solidFill>
                  <a:schemeClr val="accent1"/>
                </a:solidFill>
                <a:hlinkClick r:id="rId4"/>
              </a:rPr>
              <a:t>http://ark.intel.com</a:t>
            </a:r>
            <a:r>
              <a:rPr lang="en-GB" sz="800" dirty="0">
                <a:solidFill>
                  <a:schemeClr val="accent1"/>
                </a:solidFill>
              </a:rPr>
              <a:t> or contact your Intel representative for more information.</a:t>
            </a:r>
          </a:p>
          <a:p>
            <a:pPr marL="0" indent="0">
              <a:spcBef>
                <a:spcPts val="0"/>
              </a:spcBef>
              <a:buNone/>
            </a:pPr>
            <a:r>
              <a:rPr lang="en-GB" sz="800" b="1" dirty="0">
                <a:solidFill>
                  <a:schemeClr val="accent1"/>
                </a:solidFill>
              </a:rPr>
              <a:t>Intel® Hyper-Threading Technology (Intel® </a:t>
            </a:r>
            <a:r>
              <a:rPr lang="en-GB" sz="800" b="1" dirty="0" err="1">
                <a:solidFill>
                  <a:schemeClr val="accent1"/>
                </a:solidFill>
              </a:rPr>
              <a:t>HT</a:t>
            </a:r>
            <a:r>
              <a:rPr lang="en-GB" sz="800" b="1" dirty="0">
                <a:solidFill>
                  <a:schemeClr val="accent1"/>
                </a:solidFill>
              </a:rPr>
              <a:t> Technology): </a:t>
            </a:r>
            <a:r>
              <a:rPr lang="en-GB" sz="800" dirty="0">
                <a:solidFill>
                  <a:schemeClr val="accent1"/>
                </a:solidFill>
              </a:rPr>
              <a:t>Available on select Intel® Core™ processors.  Requires an Intel® </a:t>
            </a:r>
            <a:r>
              <a:rPr lang="en-GB" sz="800" dirty="0" err="1">
                <a:solidFill>
                  <a:schemeClr val="accent1"/>
                </a:solidFill>
              </a:rPr>
              <a:t>HT</a:t>
            </a:r>
            <a:r>
              <a:rPr lang="en-GB" sz="800" dirty="0">
                <a:solidFill>
                  <a:schemeClr val="accent1"/>
                </a:solidFill>
              </a:rPr>
              <a:t> Technology-enabled system.  Consult your PC manufacturer.  Performance will vary depending on the specific hardware and software used.  For more information including details on which processors support </a:t>
            </a:r>
            <a:r>
              <a:rPr lang="en-GB" sz="800" dirty="0" err="1">
                <a:solidFill>
                  <a:schemeClr val="accent1"/>
                </a:solidFill>
              </a:rPr>
              <a:t>HT</a:t>
            </a:r>
            <a:r>
              <a:rPr lang="en-GB" sz="800" dirty="0">
                <a:solidFill>
                  <a:schemeClr val="accent1"/>
                </a:solidFill>
              </a:rPr>
              <a:t> Technology, visit </a:t>
            </a:r>
            <a:r>
              <a:rPr lang="en-GB" sz="800" dirty="0">
                <a:solidFill>
                  <a:schemeClr val="accent1"/>
                </a:solidFill>
                <a:hlinkClick r:id="rId5"/>
              </a:rPr>
              <a:t>http://www.intel.com/info/hyperthreading</a:t>
            </a:r>
            <a:r>
              <a:rPr lang="en-GB" sz="800" dirty="0">
                <a:solidFill>
                  <a:schemeClr val="accent1"/>
                </a:solidFill>
              </a:rPr>
              <a:t>.</a:t>
            </a:r>
          </a:p>
          <a:p>
            <a:pPr marL="0" indent="0">
              <a:spcBef>
                <a:spcPts val="0"/>
              </a:spcBef>
              <a:buNone/>
            </a:pPr>
            <a:r>
              <a:rPr lang="en-GB" sz="800" b="1" dirty="0">
                <a:solidFill>
                  <a:schemeClr val="accent1"/>
                </a:solidFill>
              </a:rPr>
              <a:t>Intel® 64 architecture: </a:t>
            </a:r>
            <a:r>
              <a:rPr lang="en-GB" sz="800" dirty="0">
                <a:solidFill>
                  <a:schemeClr val="accent1"/>
                </a:solidFill>
              </a:rPr>
              <a:t>Requires a system with a 64-bit enabled processor, chipset, BIOS and software.  Performance will vary depending on the specific hardware and software you use.  Consult your PC manufacturer for more information.  For more information, visit </a:t>
            </a:r>
            <a:r>
              <a:rPr lang="en-GB" sz="800" dirty="0">
                <a:solidFill>
                  <a:schemeClr val="accent1"/>
                </a:solidFill>
                <a:hlinkClick r:id="rId6"/>
              </a:rPr>
              <a:t>http://www.intel.com/info/em64t</a:t>
            </a:r>
            <a:r>
              <a:rPr lang="en-GB" sz="800" dirty="0">
                <a:solidFill>
                  <a:schemeClr val="accent1"/>
                </a:solidFill>
              </a:rPr>
              <a:t> </a:t>
            </a:r>
          </a:p>
          <a:p>
            <a:pPr marL="0" indent="0">
              <a:spcBef>
                <a:spcPts val="0"/>
              </a:spcBef>
              <a:buNone/>
            </a:pPr>
            <a:r>
              <a:rPr lang="en-GB" sz="800" b="1" dirty="0">
                <a:solidFill>
                  <a:schemeClr val="accent1"/>
                </a:solidFill>
              </a:rPr>
              <a:t>Intel® Turbo Boost Technology: </a:t>
            </a:r>
            <a:r>
              <a:rPr lang="en-GB" sz="800" dirty="0">
                <a:solidFill>
                  <a:schemeClr val="accent1"/>
                </a:solidFill>
              </a:rPr>
              <a:t>Requires a system with Intel® Turbo Boost Technology.  Intel Turbo Boost Technology and Intel Turbo Boost Technology 2.0 are only available on select Intel® processors.  Consult your PC manufacturer.  Performance varies depending on hardware, software, and system configuration.  For more information, visit </a:t>
            </a:r>
            <a:r>
              <a:rPr lang="en-GB" sz="800" dirty="0">
                <a:solidFill>
                  <a:schemeClr val="accent1"/>
                </a:solidFill>
                <a:hlinkClick r:id="rId7"/>
              </a:rPr>
              <a:t>http://</a:t>
            </a:r>
            <a:r>
              <a:rPr lang="en-GB" sz="800" dirty="0" smtClean="0">
                <a:solidFill>
                  <a:schemeClr val="accent1"/>
                </a:solidFill>
                <a:hlinkClick r:id="rId7"/>
              </a:rPr>
              <a:t>www.intel.com/go/turbo</a:t>
            </a:r>
            <a:endParaRPr lang="en-US" sz="800" dirty="0">
              <a:solidFill>
                <a:schemeClr val="accent1"/>
              </a:solidFill>
            </a:endParaRPr>
          </a:p>
        </p:txBody>
      </p:sp>
      <p:sp>
        <p:nvSpPr>
          <p:cNvPr id="4" name="Slide Number Placeholder 3"/>
          <p:cNvSpPr>
            <a:spLocks noGrp="1"/>
          </p:cNvSpPr>
          <p:nvPr>
            <p:ph type="sldNum" sz="quarter" idx="4"/>
          </p:nvPr>
        </p:nvSpPr>
        <p:spPr>
          <a:xfrm>
            <a:off x="8524875" y="4773930"/>
            <a:ext cx="459740" cy="273844"/>
          </a:xfrm>
        </p:spPr>
        <p:txBody>
          <a:bodyPr/>
          <a:lstStyle/>
          <a:p>
            <a:fld id="{356F64D4-9561-4662-8999-AC0A949B25CE}" type="slidenum">
              <a:rPr lang="en-US" smtClean="0"/>
              <a:t>24</a:t>
            </a:fld>
            <a:endParaRPr lang="en-US" dirty="0"/>
          </a:p>
        </p:txBody>
      </p:sp>
    </p:spTree>
    <p:extLst>
      <p:ext uri="{BB962C8B-B14F-4D97-AF65-F5344CB8AC3E}">
        <p14:creationId xmlns:p14="http://schemas.microsoft.com/office/powerpoint/2010/main" val="40460372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8235550" y="733544"/>
            <a:ext cx="985661" cy="369332"/>
          </a:xfrm>
          <a:prstGeom prst="rect">
            <a:avLst/>
          </a:prstGeom>
          <a:noFill/>
        </p:spPr>
        <p:txBody>
          <a:bodyPr wrap="square" rtlCol="0">
            <a:spAutoFit/>
          </a:bodyPr>
          <a:lstStyle/>
          <a:p>
            <a:pPr algn="ctr"/>
            <a:r>
              <a:rPr lang="en-US" sz="900" b="1" dirty="0">
                <a:solidFill>
                  <a:schemeClr val="accent1"/>
                </a:solidFill>
              </a:rPr>
              <a:t>6</a:t>
            </a:r>
            <a:endParaRPr lang="en-US" sz="900" b="1" dirty="0" smtClean="0">
              <a:solidFill>
                <a:schemeClr val="accent1"/>
              </a:solidFill>
            </a:endParaRPr>
          </a:p>
          <a:p>
            <a:pPr algn="ctr"/>
            <a:r>
              <a:rPr lang="en-US" sz="900" b="1" dirty="0" smtClean="0">
                <a:solidFill>
                  <a:schemeClr val="accent1"/>
                </a:solidFill>
              </a:rPr>
              <a:t>Months</a:t>
            </a:r>
            <a:endParaRPr lang="en-US" sz="900" b="1" dirty="0">
              <a:solidFill>
                <a:schemeClr val="accent1"/>
              </a:solidFill>
            </a:endParaRPr>
          </a:p>
        </p:txBody>
      </p:sp>
      <p:grpSp>
        <p:nvGrpSpPr>
          <p:cNvPr id="28" name="Group 27"/>
          <p:cNvGrpSpPr/>
          <p:nvPr/>
        </p:nvGrpSpPr>
        <p:grpSpPr>
          <a:xfrm>
            <a:off x="8219478" y="2971798"/>
            <a:ext cx="985661" cy="685800"/>
            <a:chOff x="8038597" y="5366654"/>
            <a:chExt cx="985661" cy="914400"/>
          </a:xfrm>
        </p:grpSpPr>
        <p:grpSp>
          <p:nvGrpSpPr>
            <p:cNvPr id="29" name="Group 28"/>
            <p:cNvGrpSpPr/>
            <p:nvPr/>
          </p:nvGrpSpPr>
          <p:grpSpPr>
            <a:xfrm>
              <a:off x="8077200" y="5366654"/>
              <a:ext cx="914400" cy="914400"/>
              <a:chOff x="8153401" y="5366654"/>
              <a:chExt cx="914400" cy="914400"/>
            </a:xfrm>
            <a:solidFill>
              <a:schemeClr val="tx1">
                <a:lumMod val="75000"/>
                <a:lumOff val="25000"/>
              </a:schemeClr>
            </a:solidFill>
          </p:grpSpPr>
          <p:sp>
            <p:nvSpPr>
              <p:cNvPr id="31" name="Circular Arrow 30"/>
              <p:cNvSpPr/>
              <p:nvPr/>
            </p:nvSpPr>
            <p:spPr>
              <a:xfrm>
                <a:off x="8153401" y="5366654"/>
                <a:ext cx="914400" cy="876300"/>
              </a:xfrm>
              <a:prstGeom prst="circular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32" name="Circular Arrow 31"/>
              <p:cNvSpPr/>
              <p:nvPr/>
            </p:nvSpPr>
            <p:spPr>
              <a:xfrm rot="10800000">
                <a:off x="8153401" y="5404754"/>
                <a:ext cx="914400" cy="876300"/>
              </a:xfrm>
              <a:prstGeom prst="circular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grpSp>
        <p:sp>
          <p:nvSpPr>
            <p:cNvPr id="30" name="TextBox 29"/>
            <p:cNvSpPr txBox="1"/>
            <p:nvPr/>
          </p:nvSpPr>
          <p:spPr>
            <a:xfrm>
              <a:off x="8038597" y="5570313"/>
              <a:ext cx="985661" cy="492443"/>
            </a:xfrm>
            <a:prstGeom prst="rect">
              <a:avLst/>
            </a:prstGeom>
            <a:noFill/>
          </p:spPr>
          <p:txBody>
            <a:bodyPr wrap="square" rtlCol="0">
              <a:spAutoFit/>
            </a:bodyPr>
            <a:lstStyle/>
            <a:p>
              <a:pPr algn="ctr"/>
              <a:r>
                <a:rPr lang="en-US" sz="900" b="1" dirty="0" smtClean="0">
                  <a:solidFill>
                    <a:schemeClr val="accent1"/>
                  </a:solidFill>
                </a:rPr>
                <a:t>6</a:t>
              </a:r>
            </a:p>
            <a:p>
              <a:pPr algn="ctr"/>
              <a:r>
                <a:rPr lang="en-US" sz="900" b="1" dirty="0" smtClean="0">
                  <a:solidFill>
                    <a:schemeClr val="accent1"/>
                  </a:solidFill>
                </a:rPr>
                <a:t>Months</a:t>
              </a:r>
              <a:endParaRPr lang="en-US" sz="900" b="1" dirty="0">
                <a:solidFill>
                  <a:schemeClr val="accent1"/>
                </a:solidFill>
              </a:endParaRPr>
            </a:p>
          </p:txBody>
        </p:sp>
      </p:grpSp>
      <p:sp>
        <p:nvSpPr>
          <p:cNvPr id="48" name="TextBox 47"/>
          <p:cNvSpPr txBox="1"/>
          <p:nvPr/>
        </p:nvSpPr>
        <p:spPr>
          <a:xfrm rot="16200000">
            <a:off x="413520" y="3238863"/>
            <a:ext cx="739246" cy="307777"/>
          </a:xfrm>
          <a:prstGeom prst="rect">
            <a:avLst/>
          </a:prstGeom>
          <a:noFill/>
        </p:spPr>
        <p:txBody>
          <a:bodyPr wrap="square" lIns="0" tIns="0" rIns="0" bIns="0" rtlCol="0" anchor="b">
            <a:spAutoFit/>
          </a:bodyPr>
          <a:lstStyle/>
          <a:p>
            <a:pPr algn="ctr"/>
            <a:r>
              <a:rPr lang="en-US" sz="1000" i="1" dirty="0" smtClean="0">
                <a:solidFill>
                  <a:schemeClr val="bg1"/>
                </a:solidFill>
                <a:cs typeface="Arial" pitchFamily="34" charset="0"/>
              </a:rPr>
              <a:t>Infrastructure</a:t>
            </a:r>
          </a:p>
          <a:p>
            <a:pPr algn="ctr"/>
            <a:r>
              <a:rPr lang="en-US" sz="1000" i="1" dirty="0" smtClean="0">
                <a:solidFill>
                  <a:schemeClr val="bg1"/>
                </a:solidFill>
                <a:cs typeface="Arial" pitchFamily="34" charset="0"/>
              </a:rPr>
              <a:t>As a Service</a:t>
            </a:r>
            <a:endParaRPr lang="en-US" sz="1000" i="1" dirty="0">
              <a:solidFill>
                <a:schemeClr val="bg1"/>
              </a:solidFill>
              <a:cs typeface="Arial" pitchFamily="34" charset="0"/>
            </a:endParaRPr>
          </a:p>
        </p:txBody>
      </p:sp>
      <p:grpSp>
        <p:nvGrpSpPr>
          <p:cNvPr id="3" name="Group 2"/>
          <p:cNvGrpSpPr/>
          <p:nvPr/>
        </p:nvGrpSpPr>
        <p:grpSpPr>
          <a:xfrm>
            <a:off x="576433" y="3857257"/>
            <a:ext cx="8574026" cy="801100"/>
            <a:chOff x="619465" y="5365915"/>
            <a:chExt cx="8574026" cy="1111084"/>
          </a:xfrm>
        </p:grpSpPr>
        <p:grpSp>
          <p:nvGrpSpPr>
            <p:cNvPr id="22" name="Group 21"/>
            <p:cNvGrpSpPr/>
            <p:nvPr/>
          </p:nvGrpSpPr>
          <p:grpSpPr>
            <a:xfrm>
              <a:off x="979714" y="5562599"/>
              <a:ext cx="7239000" cy="696100"/>
              <a:chOff x="1066800" y="5339891"/>
              <a:chExt cx="7239000" cy="807632"/>
            </a:xfrm>
          </p:grpSpPr>
          <p:sp>
            <p:nvSpPr>
              <p:cNvPr id="4" name="Rectangle 3"/>
              <p:cNvSpPr/>
              <p:nvPr/>
            </p:nvSpPr>
            <p:spPr>
              <a:xfrm>
                <a:off x="1066800" y="5339891"/>
                <a:ext cx="7239000" cy="80763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b="1" dirty="0">
                  <a:solidFill>
                    <a:schemeClr val="accent1"/>
                  </a:solidFill>
                </a:endParaRPr>
              </a:p>
            </p:txBody>
          </p:sp>
          <p:sp>
            <p:nvSpPr>
              <p:cNvPr id="5" name="Rectangle 4"/>
              <p:cNvSpPr/>
              <p:nvPr/>
            </p:nvSpPr>
            <p:spPr>
              <a:xfrm>
                <a:off x="1371600" y="5589130"/>
                <a:ext cx="1905000" cy="45719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smtClean="0">
                    <a:solidFill>
                      <a:schemeClr val="accent1"/>
                    </a:solidFill>
                  </a:rPr>
                  <a:t>Compute</a:t>
                </a:r>
                <a:endParaRPr lang="en-US" sz="1100" b="1" dirty="0">
                  <a:solidFill>
                    <a:schemeClr val="accent1"/>
                  </a:solidFill>
                </a:endParaRPr>
              </a:p>
            </p:txBody>
          </p:sp>
          <p:sp>
            <p:nvSpPr>
              <p:cNvPr id="6" name="Rectangle 5"/>
              <p:cNvSpPr/>
              <p:nvPr/>
            </p:nvSpPr>
            <p:spPr>
              <a:xfrm>
                <a:off x="3414654" y="5589130"/>
                <a:ext cx="2833746" cy="45719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smtClean="0">
                    <a:solidFill>
                      <a:schemeClr val="accent1"/>
                    </a:solidFill>
                  </a:rPr>
                  <a:t>Storage</a:t>
                </a:r>
                <a:endParaRPr lang="en-US" sz="1100" b="1" dirty="0">
                  <a:solidFill>
                    <a:schemeClr val="accent1"/>
                  </a:solidFill>
                </a:endParaRPr>
              </a:p>
            </p:txBody>
          </p:sp>
          <p:sp>
            <p:nvSpPr>
              <p:cNvPr id="7" name="Rectangle 6"/>
              <p:cNvSpPr/>
              <p:nvPr/>
            </p:nvSpPr>
            <p:spPr>
              <a:xfrm>
                <a:off x="6400800" y="5589129"/>
                <a:ext cx="1752600" cy="45719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smtClean="0">
                    <a:solidFill>
                      <a:schemeClr val="accent1"/>
                    </a:solidFill>
                  </a:rPr>
                  <a:t>Network</a:t>
                </a:r>
                <a:endParaRPr lang="en-US" sz="1100" b="1" dirty="0">
                  <a:solidFill>
                    <a:schemeClr val="accent1"/>
                  </a:solidFill>
                </a:endParaRPr>
              </a:p>
            </p:txBody>
          </p:sp>
        </p:grpSp>
        <p:grpSp>
          <p:nvGrpSpPr>
            <p:cNvPr id="27" name="Group 26"/>
            <p:cNvGrpSpPr/>
            <p:nvPr/>
          </p:nvGrpSpPr>
          <p:grpSpPr>
            <a:xfrm>
              <a:off x="8207830" y="5562597"/>
              <a:ext cx="985661" cy="914402"/>
              <a:chOff x="8038597" y="5366654"/>
              <a:chExt cx="985661" cy="914402"/>
            </a:xfrm>
          </p:grpSpPr>
          <p:grpSp>
            <p:nvGrpSpPr>
              <p:cNvPr id="25" name="Group 24"/>
              <p:cNvGrpSpPr/>
              <p:nvPr/>
            </p:nvGrpSpPr>
            <p:grpSpPr>
              <a:xfrm>
                <a:off x="8077200" y="5366654"/>
                <a:ext cx="914400" cy="914402"/>
                <a:chOff x="8153401" y="5366654"/>
                <a:chExt cx="914400" cy="914402"/>
              </a:xfrm>
              <a:solidFill>
                <a:schemeClr val="tx1">
                  <a:lumMod val="75000"/>
                  <a:lumOff val="25000"/>
                </a:schemeClr>
              </a:solidFill>
            </p:grpSpPr>
            <p:sp>
              <p:nvSpPr>
                <p:cNvPr id="23" name="Circular Arrow 22"/>
                <p:cNvSpPr/>
                <p:nvPr/>
              </p:nvSpPr>
              <p:spPr>
                <a:xfrm>
                  <a:off x="8153401" y="5366654"/>
                  <a:ext cx="914400" cy="876300"/>
                </a:xfrm>
                <a:prstGeom prst="circular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24" name="Circular Arrow 23"/>
                <p:cNvSpPr/>
                <p:nvPr/>
              </p:nvSpPr>
              <p:spPr>
                <a:xfrm rot="10800000">
                  <a:off x="8153401" y="5404753"/>
                  <a:ext cx="914400" cy="876303"/>
                </a:xfrm>
                <a:prstGeom prst="circular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grpSp>
          <p:sp>
            <p:nvSpPr>
              <p:cNvPr id="26" name="TextBox 25"/>
              <p:cNvSpPr txBox="1"/>
              <p:nvPr/>
            </p:nvSpPr>
            <p:spPr>
              <a:xfrm>
                <a:off x="8038597" y="5542441"/>
                <a:ext cx="985661" cy="512244"/>
              </a:xfrm>
              <a:prstGeom prst="rect">
                <a:avLst/>
              </a:prstGeom>
              <a:noFill/>
            </p:spPr>
            <p:txBody>
              <a:bodyPr wrap="square" rtlCol="0">
                <a:spAutoFit/>
              </a:bodyPr>
              <a:lstStyle/>
              <a:p>
                <a:pPr algn="ctr"/>
                <a:r>
                  <a:rPr lang="en-US" sz="900" b="1" dirty="0" smtClean="0">
                    <a:solidFill>
                      <a:schemeClr val="accent1"/>
                    </a:solidFill>
                  </a:rPr>
                  <a:t>12-18 </a:t>
                </a:r>
              </a:p>
              <a:p>
                <a:pPr algn="ctr"/>
                <a:r>
                  <a:rPr lang="en-US" sz="900" b="1" dirty="0" smtClean="0">
                    <a:solidFill>
                      <a:schemeClr val="accent1"/>
                    </a:solidFill>
                  </a:rPr>
                  <a:t>Months</a:t>
                </a:r>
                <a:endParaRPr lang="en-US" sz="900" b="1" dirty="0">
                  <a:solidFill>
                    <a:schemeClr val="accent1"/>
                  </a:solidFill>
                </a:endParaRPr>
              </a:p>
            </p:txBody>
          </p:sp>
        </p:grpSp>
        <p:sp>
          <p:nvSpPr>
            <p:cNvPr id="57" name="TextBox 56"/>
            <p:cNvSpPr txBox="1"/>
            <p:nvPr/>
          </p:nvSpPr>
          <p:spPr>
            <a:xfrm rot="16200000">
              <a:off x="280523" y="5704857"/>
              <a:ext cx="985661" cy="307777"/>
            </a:xfrm>
            <a:prstGeom prst="rect">
              <a:avLst/>
            </a:prstGeom>
            <a:noFill/>
          </p:spPr>
          <p:txBody>
            <a:bodyPr wrap="square" lIns="0" tIns="0" rIns="0" bIns="0" rtlCol="0" anchor="b">
              <a:spAutoFit/>
            </a:bodyPr>
            <a:lstStyle/>
            <a:p>
              <a:pPr algn="ctr"/>
              <a:r>
                <a:rPr lang="en-US" sz="1000" i="1" dirty="0" smtClean="0">
                  <a:solidFill>
                    <a:schemeClr val="accent1"/>
                  </a:solidFill>
                  <a:cs typeface="Arial" pitchFamily="34" charset="0"/>
                </a:rPr>
                <a:t>Physical</a:t>
              </a:r>
            </a:p>
            <a:p>
              <a:pPr algn="ctr"/>
              <a:r>
                <a:rPr lang="en-US" sz="1000" i="1" dirty="0" smtClean="0">
                  <a:solidFill>
                    <a:schemeClr val="accent1"/>
                  </a:solidFill>
                  <a:cs typeface="Arial" pitchFamily="34" charset="0"/>
                </a:rPr>
                <a:t>Infrastructure</a:t>
              </a:r>
            </a:p>
          </p:txBody>
        </p:sp>
      </p:grpSp>
      <p:sp>
        <p:nvSpPr>
          <p:cNvPr id="61" name="Down Arrow 60"/>
          <p:cNvSpPr/>
          <p:nvPr/>
        </p:nvSpPr>
        <p:spPr>
          <a:xfrm>
            <a:off x="1537607" y="3835961"/>
            <a:ext cx="381000" cy="542924"/>
          </a:xfrm>
          <a:prstGeom prst="downArrow">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62" name="Down Arrow 61"/>
          <p:cNvSpPr/>
          <p:nvPr/>
        </p:nvSpPr>
        <p:spPr>
          <a:xfrm>
            <a:off x="2503714" y="3835961"/>
            <a:ext cx="381000" cy="542924"/>
          </a:xfrm>
          <a:prstGeom prst="downArrow">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Down Arrow 62"/>
          <p:cNvSpPr/>
          <p:nvPr/>
        </p:nvSpPr>
        <p:spPr>
          <a:xfrm>
            <a:off x="3776772" y="3835959"/>
            <a:ext cx="381000" cy="532530"/>
          </a:xfrm>
          <a:prstGeom prst="downArrow">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Down Arrow 63"/>
          <p:cNvSpPr/>
          <p:nvPr/>
        </p:nvSpPr>
        <p:spPr>
          <a:xfrm>
            <a:off x="5373680" y="3835959"/>
            <a:ext cx="381000" cy="532530"/>
          </a:xfrm>
          <a:prstGeom prst="downArrow">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Down Arrow 64"/>
          <p:cNvSpPr/>
          <p:nvPr/>
        </p:nvSpPr>
        <p:spPr>
          <a:xfrm>
            <a:off x="6939510" y="3835959"/>
            <a:ext cx="381000" cy="532530"/>
          </a:xfrm>
          <a:prstGeom prst="downArrow">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0" name="Group 9"/>
          <p:cNvGrpSpPr/>
          <p:nvPr/>
        </p:nvGrpSpPr>
        <p:grpSpPr>
          <a:xfrm>
            <a:off x="979714" y="2971799"/>
            <a:ext cx="7239000" cy="948690"/>
            <a:chOff x="979714" y="3962398"/>
            <a:chExt cx="7239000" cy="1264919"/>
          </a:xfrm>
        </p:grpSpPr>
        <p:sp>
          <p:nvSpPr>
            <p:cNvPr id="8" name="Rectangle 7"/>
            <p:cNvSpPr/>
            <p:nvPr/>
          </p:nvSpPr>
          <p:spPr>
            <a:xfrm>
              <a:off x="979714" y="3962398"/>
              <a:ext cx="7239000" cy="126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en-US" sz="1200" b="1" dirty="0" smtClean="0">
                  <a:solidFill>
                    <a:srgbClr val="FFFF00"/>
                  </a:solidFill>
                </a:rPr>
                <a:t>IaaS</a:t>
              </a:r>
              <a:endParaRPr lang="en-US" sz="1200" b="1" dirty="0">
                <a:solidFill>
                  <a:srgbClr val="FFFF00"/>
                </a:solidFill>
              </a:endParaRPr>
            </a:p>
          </p:txBody>
        </p:sp>
        <p:sp>
          <p:nvSpPr>
            <p:cNvPr id="40" name="Rectangle 39"/>
            <p:cNvSpPr/>
            <p:nvPr/>
          </p:nvSpPr>
          <p:spPr>
            <a:xfrm>
              <a:off x="1287308" y="4688652"/>
              <a:ext cx="9906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b="1" dirty="0" smtClean="0">
                  <a:solidFill>
                    <a:schemeClr val="tx1"/>
                  </a:solidFill>
                </a:rPr>
                <a:t>Compute</a:t>
              </a:r>
            </a:p>
            <a:p>
              <a:pPr algn="ctr"/>
              <a:r>
                <a:rPr lang="en-US" sz="1050" dirty="0">
                  <a:solidFill>
                    <a:schemeClr val="tx1"/>
                  </a:solidFill>
                </a:rPr>
                <a:t>(</a:t>
              </a:r>
              <a:r>
                <a:rPr lang="en-US" sz="1050" i="1" dirty="0" smtClean="0">
                  <a:solidFill>
                    <a:schemeClr val="tx1"/>
                  </a:solidFill>
                </a:rPr>
                <a:t>Nova</a:t>
              </a:r>
              <a:r>
                <a:rPr lang="en-US" sz="1050" i="1" baseline="30000" dirty="0" smtClean="0">
                  <a:solidFill>
                    <a:schemeClr val="tx1"/>
                  </a:solidFill>
                </a:rPr>
                <a:t>*</a:t>
              </a:r>
              <a:r>
                <a:rPr lang="en-US" sz="1050" dirty="0" smtClean="0">
                  <a:solidFill>
                    <a:schemeClr val="tx1"/>
                  </a:solidFill>
                </a:rPr>
                <a:t>)</a:t>
              </a:r>
              <a:endParaRPr lang="en-US" sz="1050" dirty="0">
                <a:solidFill>
                  <a:schemeClr val="tx1"/>
                </a:solidFill>
              </a:endParaRPr>
            </a:p>
          </p:txBody>
        </p:sp>
        <p:sp>
          <p:nvSpPr>
            <p:cNvPr id="41" name="Rectangle 40"/>
            <p:cNvSpPr/>
            <p:nvPr/>
          </p:nvSpPr>
          <p:spPr>
            <a:xfrm>
              <a:off x="3349340" y="4688652"/>
              <a:ext cx="1429993" cy="4572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a:solidFill>
                    <a:schemeClr val="tx1"/>
                  </a:solidFill>
                </a:rPr>
                <a:t>Block Storage </a:t>
              </a:r>
              <a:br>
                <a:rPr lang="en-US" sz="1050" b="1" dirty="0">
                  <a:solidFill>
                    <a:schemeClr val="tx1"/>
                  </a:solidFill>
                </a:rPr>
              </a:br>
              <a:r>
                <a:rPr lang="en-US" sz="1050" dirty="0">
                  <a:solidFill>
                    <a:schemeClr val="tx1"/>
                  </a:solidFill>
                </a:rPr>
                <a:t>(</a:t>
              </a:r>
              <a:r>
                <a:rPr lang="en-US" sz="1050" dirty="0" smtClean="0">
                  <a:solidFill>
                    <a:schemeClr val="tx1"/>
                  </a:solidFill>
                </a:rPr>
                <a:t>Cinder</a:t>
              </a:r>
              <a:r>
                <a:rPr lang="en-US" sz="1050" baseline="30000" dirty="0" smtClean="0">
                  <a:solidFill>
                    <a:schemeClr val="tx1"/>
                  </a:solidFill>
                </a:rPr>
                <a:t>*</a:t>
              </a:r>
              <a:r>
                <a:rPr lang="en-US" sz="1050" dirty="0" smtClean="0">
                  <a:solidFill>
                    <a:schemeClr val="tx1"/>
                  </a:solidFill>
                </a:rPr>
                <a:t>)</a:t>
              </a:r>
              <a:endParaRPr lang="en-US" sz="1050" dirty="0">
                <a:solidFill>
                  <a:schemeClr val="tx1"/>
                </a:solidFill>
              </a:endParaRPr>
            </a:p>
          </p:txBody>
        </p:sp>
        <p:sp>
          <p:nvSpPr>
            <p:cNvPr id="42" name="Rectangle 41"/>
            <p:cNvSpPr/>
            <p:nvPr/>
          </p:nvSpPr>
          <p:spPr>
            <a:xfrm>
              <a:off x="4925786" y="4688652"/>
              <a:ext cx="1257300" cy="4572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a:solidFill>
                    <a:schemeClr val="tx1"/>
                  </a:solidFill>
                </a:rPr>
                <a:t>Object Storage</a:t>
              </a:r>
            </a:p>
            <a:p>
              <a:pPr algn="ctr"/>
              <a:r>
                <a:rPr lang="en-US" sz="1050" dirty="0">
                  <a:solidFill>
                    <a:schemeClr val="tx1"/>
                  </a:solidFill>
                </a:rPr>
                <a:t>(</a:t>
              </a:r>
              <a:r>
                <a:rPr lang="en-US" sz="1050" dirty="0" smtClean="0">
                  <a:solidFill>
                    <a:schemeClr val="tx1"/>
                  </a:solidFill>
                </a:rPr>
                <a:t>Swift</a:t>
              </a:r>
              <a:r>
                <a:rPr lang="en-US" sz="1050" baseline="30000" dirty="0" smtClean="0">
                  <a:solidFill>
                    <a:schemeClr val="tx1"/>
                  </a:solidFill>
                </a:rPr>
                <a:t>*</a:t>
              </a:r>
              <a:r>
                <a:rPr lang="en-US" sz="1050" dirty="0" smtClean="0">
                  <a:solidFill>
                    <a:schemeClr val="tx1"/>
                  </a:solidFill>
                </a:rPr>
                <a:t>)</a:t>
              </a:r>
              <a:endParaRPr lang="en-US" sz="1050" dirty="0">
                <a:solidFill>
                  <a:schemeClr val="tx1"/>
                </a:solidFill>
              </a:endParaRPr>
            </a:p>
          </p:txBody>
        </p:sp>
        <p:sp>
          <p:nvSpPr>
            <p:cNvPr id="43" name="Rectangle 42"/>
            <p:cNvSpPr/>
            <p:nvPr/>
          </p:nvSpPr>
          <p:spPr>
            <a:xfrm>
              <a:off x="6324600" y="4688652"/>
              <a:ext cx="1752600" cy="4572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a:solidFill>
                    <a:schemeClr val="tx1"/>
                  </a:solidFill>
                </a:rPr>
                <a:t>Network</a:t>
              </a:r>
            </a:p>
            <a:p>
              <a:pPr algn="ctr"/>
              <a:r>
                <a:rPr lang="en-US" sz="1050" dirty="0" smtClean="0">
                  <a:solidFill>
                    <a:schemeClr val="tx1"/>
                  </a:solidFill>
                </a:rPr>
                <a:t>(Neutron</a:t>
              </a:r>
              <a:r>
                <a:rPr lang="en-US" sz="1050" baseline="30000" dirty="0" smtClean="0">
                  <a:solidFill>
                    <a:schemeClr val="tx1"/>
                  </a:solidFill>
                </a:rPr>
                <a:t>*</a:t>
              </a:r>
              <a:r>
                <a:rPr lang="en-US" sz="1050" dirty="0" smtClean="0">
                  <a:solidFill>
                    <a:schemeClr val="tx1"/>
                  </a:solidFill>
                </a:rPr>
                <a:t>)</a:t>
              </a:r>
              <a:endParaRPr lang="en-US" sz="1050" dirty="0">
                <a:solidFill>
                  <a:schemeClr val="tx1"/>
                </a:solidFill>
              </a:endParaRPr>
            </a:p>
          </p:txBody>
        </p:sp>
        <p:sp>
          <p:nvSpPr>
            <p:cNvPr id="45" name="Rectangle 44"/>
            <p:cNvSpPr/>
            <p:nvPr/>
          </p:nvSpPr>
          <p:spPr>
            <a:xfrm>
              <a:off x="1284514" y="4362899"/>
              <a:ext cx="6792686" cy="234665"/>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a:solidFill>
                    <a:schemeClr val="tx1"/>
                  </a:solidFill>
                </a:rPr>
                <a:t>Dashboard </a:t>
              </a:r>
              <a:r>
                <a:rPr lang="en-US" sz="1050" b="1" dirty="0" smtClean="0">
                  <a:solidFill>
                    <a:schemeClr val="tx1"/>
                  </a:solidFill>
                </a:rPr>
                <a:t>(Horizon</a:t>
              </a:r>
              <a:r>
                <a:rPr lang="en-US" sz="1050" b="1" baseline="30000" dirty="0" smtClean="0">
                  <a:solidFill>
                    <a:schemeClr val="tx1"/>
                  </a:solidFill>
                </a:rPr>
                <a:t>*</a:t>
              </a:r>
              <a:r>
                <a:rPr lang="en-US" sz="1050" b="1" dirty="0" smtClean="0">
                  <a:solidFill>
                    <a:schemeClr val="tx1"/>
                  </a:solidFill>
                </a:rPr>
                <a:t>)</a:t>
              </a:r>
              <a:endParaRPr lang="en-US" sz="1050" b="1" dirty="0">
                <a:solidFill>
                  <a:schemeClr val="tx1"/>
                </a:solidFill>
              </a:endParaRPr>
            </a:p>
          </p:txBody>
        </p:sp>
        <p:sp>
          <p:nvSpPr>
            <p:cNvPr id="46" name="Rectangle 45"/>
            <p:cNvSpPr/>
            <p:nvPr/>
          </p:nvSpPr>
          <p:spPr>
            <a:xfrm>
              <a:off x="2381871" y="4688652"/>
              <a:ext cx="838200" cy="4572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smtClean="0">
                  <a:solidFill>
                    <a:schemeClr val="tx1"/>
                  </a:solidFill>
                </a:rPr>
                <a:t>OS Images</a:t>
              </a:r>
            </a:p>
            <a:p>
              <a:pPr algn="ctr"/>
              <a:r>
                <a:rPr lang="en-US" sz="1050" dirty="0" smtClean="0">
                  <a:solidFill>
                    <a:schemeClr val="tx1"/>
                  </a:solidFill>
                </a:rPr>
                <a:t>(</a:t>
              </a:r>
              <a:r>
                <a:rPr lang="en-US" sz="1050" i="1" dirty="0" smtClean="0">
                  <a:solidFill>
                    <a:schemeClr val="tx1"/>
                  </a:solidFill>
                </a:rPr>
                <a:t>Glance</a:t>
              </a:r>
              <a:r>
                <a:rPr lang="en-US" sz="1050" i="1" baseline="30000" dirty="0" smtClean="0">
                  <a:solidFill>
                    <a:schemeClr val="tx1"/>
                  </a:solidFill>
                </a:rPr>
                <a:t>*</a:t>
              </a:r>
              <a:r>
                <a:rPr lang="en-US" sz="1050" dirty="0" smtClean="0">
                  <a:solidFill>
                    <a:schemeClr val="tx1"/>
                  </a:solidFill>
                </a:rPr>
                <a:t>)</a:t>
              </a:r>
              <a:endParaRPr lang="en-US" sz="1050" dirty="0">
                <a:solidFill>
                  <a:schemeClr val="tx1"/>
                </a:solidFill>
              </a:endParaRPr>
            </a:p>
          </p:txBody>
        </p:sp>
        <p:sp>
          <p:nvSpPr>
            <p:cNvPr id="68" name="Rectangle 67"/>
            <p:cNvSpPr/>
            <p:nvPr/>
          </p:nvSpPr>
          <p:spPr>
            <a:xfrm>
              <a:off x="5391844" y="4026964"/>
              <a:ext cx="2703520" cy="326375"/>
            </a:xfrm>
            <a:prstGeom prst="rect">
              <a:avLst/>
            </a:prstGeom>
            <a:solidFill>
              <a:schemeClr val="tx1">
                <a:lumMod val="65000"/>
                <a:lumOff val="3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smtClean="0">
                  <a:solidFill>
                    <a:schemeClr val="bg1">
                      <a:lumMod val="95000"/>
                    </a:schemeClr>
                  </a:solidFill>
                </a:rPr>
                <a:t>Open-Source (</a:t>
              </a:r>
              <a:r>
                <a:rPr lang="en-US" sz="1050" b="1" i="1" dirty="0" err="1" smtClean="0">
                  <a:solidFill>
                    <a:schemeClr val="bg1">
                      <a:lumMod val="95000"/>
                    </a:schemeClr>
                  </a:solidFill>
                </a:rPr>
                <a:t>OpenStack</a:t>
              </a:r>
              <a:r>
                <a:rPr lang="en-US" sz="1050" b="1" i="1" baseline="30000" dirty="0" smtClean="0">
                  <a:solidFill>
                    <a:schemeClr val="bg1">
                      <a:lumMod val="95000"/>
                    </a:schemeClr>
                  </a:solidFill>
                </a:rPr>
                <a:t>*</a:t>
              </a:r>
              <a:r>
                <a:rPr lang="en-US" sz="1050" b="1" i="1" dirty="0" smtClean="0">
                  <a:solidFill>
                    <a:schemeClr val="bg1">
                      <a:lumMod val="95000"/>
                    </a:schemeClr>
                  </a:solidFill>
                </a:rPr>
                <a:t>)</a:t>
              </a:r>
              <a:endParaRPr lang="en-US" sz="1050" b="1" i="1" dirty="0">
                <a:solidFill>
                  <a:schemeClr val="bg1">
                    <a:lumMod val="95000"/>
                  </a:schemeClr>
                </a:solidFill>
              </a:endParaRPr>
            </a:p>
          </p:txBody>
        </p:sp>
      </p:grpSp>
      <p:sp>
        <p:nvSpPr>
          <p:cNvPr id="9" name="Rectangle 8"/>
          <p:cNvSpPr/>
          <p:nvPr/>
        </p:nvSpPr>
        <p:spPr>
          <a:xfrm>
            <a:off x="990600" y="1290384"/>
            <a:ext cx="7239000" cy="773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rgbClr val="FFFF00"/>
                </a:solidFill>
              </a:rPr>
              <a:t>Manageability</a:t>
            </a:r>
            <a:endParaRPr lang="en-US" sz="1200" b="1" dirty="0">
              <a:solidFill>
                <a:srgbClr val="FFFF00"/>
              </a:solidFill>
            </a:endParaRPr>
          </a:p>
        </p:txBody>
      </p:sp>
      <p:grpSp>
        <p:nvGrpSpPr>
          <p:cNvPr id="33" name="Group 32"/>
          <p:cNvGrpSpPr/>
          <p:nvPr/>
        </p:nvGrpSpPr>
        <p:grpSpPr>
          <a:xfrm>
            <a:off x="8219478" y="2208961"/>
            <a:ext cx="985661" cy="685801"/>
            <a:chOff x="8038597" y="5366654"/>
            <a:chExt cx="985661" cy="914400"/>
          </a:xfrm>
        </p:grpSpPr>
        <p:grpSp>
          <p:nvGrpSpPr>
            <p:cNvPr id="34" name="Group 33"/>
            <p:cNvGrpSpPr/>
            <p:nvPr/>
          </p:nvGrpSpPr>
          <p:grpSpPr>
            <a:xfrm>
              <a:off x="8077200" y="5366654"/>
              <a:ext cx="914400" cy="914400"/>
              <a:chOff x="8153401" y="5366654"/>
              <a:chExt cx="914400" cy="914400"/>
            </a:xfrm>
            <a:solidFill>
              <a:schemeClr val="tx1">
                <a:lumMod val="75000"/>
                <a:lumOff val="25000"/>
              </a:schemeClr>
            </a:solidFill>
          </p:grpSpPr>
          <p:sp>
            <p:nvSpPr>
              <p:cNvPr id="36" name="Circular Arrow 35"/>
              <p:cNvSpPr/>
              <p:nvPr/>
            </p:nvSpPr>
            <p:spPr>
              <a:xfrm>
                <a:off x="8153401" y="5366654"/>
                <a:ext cx="914400" cy="876300"/>
              </a:xfrm>
              <a:prstGeom prst="circular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37" name="Circular Arrow 36"/>
              <p:cNvSpPr/>
              <p:nvPr/>
            </p:nvSpPr>
            <p:spPr>
              <a:xfrm rot="10800000">
                <a:off x="8153401" y="5404754"/>
                <a:ext cx="914400" cy="876300"/>
              </a:xfrm>
              <a:prstGeom prst="circular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grpSp>
        <p:sp>
          <p:nvSpPr>
            <p:cNvPr id="35" name="TextBox 34"/>
            <p:cNvSpPr txBox="1"/>
            <p:nvPr/>
          </p:nvSpPr>
          <p:spPr>
            <a:xfrm>
              <a:off x="8038597" y="5570312"/>
              <a:ext cx="985661" cy="492442"/>
            </a:xfrm>
            <a:prstGeom prst="rect">
              <a:avLst/>
            </a:prstGeom>
            <a:noFill/>
          </p:spPr>
          <p:txBody>
            <a:bodyPr wrap="square" rtlCol="0">
              <a:spAutoFit/>
            </a:bodyPr>
            <a:lstStyle/>
            <a:p>
              <a:pPr algn="ctr"/>
              <a:r>
                <a:rPr lang="en-US" sz="900" b="1" dirty="0" smtClean="0">
                  <a:solidFill>
                    <a:schemeClr val="accent1"/>
                  </a:solidFill>
                </a:rPr>
                <a:t>3</a:t>
              </a:r>
            </a:p>
            <a:p>
              <a:pPr algn="ctr"/>
              <a:r>
                <a:rPr lang="en-US" sz="900" b="1" dirty="0" smtClean="0">
                  <a:solidFill>
                    <a:schemeClr val="accent1"/>
                  </a:solidFill>
                </a:rPr>
                <a:t>Months</a:t>
              </a:r>
              <a:endParaRPr lang="en-US" sz="900" b="1" dirty="0">
                <a:solidFill>
                  <a:schemeClr val="accent1"/>
                </a:solidFill>
              </a:endParaRPr>
            </a:p>
          </p:txBody>
        </p:sp>
      </p:grpSp>
      <p:sp>
        <p:nvSpPr>
          <p:cNvPr id="47" name="TextBox 46"/>
          <p:cNvSpPr txBox="1"/>
          <p:nvPr/>
        </p:nvSpPr>
        <p:spPr>
          <a:xfrm rot="16200000">
            <a:off x="349691" y="1480955"/>
            <a:ext cx="866905" cy="323165"/>
          </a:xfrm>
          <a:prstGeom prst="rect">
            <a:avLst/>
          </a:prstGeom>
          <a:noFill/>
        </p:spPr>
        <p:txBody>
          <a:bodyPr wrap="square" tIns="0" bIns="0" rtlCol="0" anchor="b">
            <a:spAutoFit/>
          </a:bodyPr>
          <a:lstStyle/>
          <a:p>
            <a:pPr algn="ctr"/>
            <a:r>
              <a:rPr lang="en-US" sz="1050" i="1" dirty="0" smtClean="0">
                <a:solidFill>
                  <a:schemeClr val="bg1"/>
                </a:solidFill>
                <a:cs typeface="Arial" pitchFamily="34" charset="0"/>
              </a:rPr>
              <a:t>Monitoring</a:t>
            </a:r>
          </a:p>
          <a:p>
            <a:pPr algn="ctr"/>
            <a:r>
              <a:rPr lang="en-US" sz="1050" i="1" dirty="0" smtClean="0">
                <a:solidFill>
                  <a:schemeClr val="bg1"/>
                </a:solidFill>
                <a:cs typeface="Arial" pitchFamily="34" charset="0"/>
              </a:rPr>
              <a:t>As a Service</a:t>
            </a:r>
            <a:endParaRPr lang="en-US" sz="1050" i="1" dirty="0">
              <a:solidFill>
                <a:schemeClr val="bg1"/>
              </a:solidFill>
              <a:cs typeface="Arial" pitchFamily="34" charset="0"/>
            </a:endParaRPr>
          </a:p>
        </p:txBody>
      </p:sp>
      <p:sp>
        <p:nvSpPr>
          <p:cNvPr id="53" name="Rectangle 52"/>
          <p:cNvSpPr/>
          <p:nvPr/>
        </p:nvSpPr>
        <p:spPr>
          <a:xfrm>
            <a:off x="1284514" y="1664090"/>
            <a:ext cx="1409700" cy="3429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smtClean="0">
                <a:solidFill>
                  <a:schemeClr val="tx1"/>
                </a:solidFill>
              </a:rPr>
              <a:t>Watcher</a:t>
            </a:r>
            <a:br>
              <a:rPr lang="en-US" sz="1050" b="1" dirty="0" smtClean="0">
                <a:solidFill>
                  <a:schemeClr val="tx1"/>
                </a:solidFill>
              </a:rPr>
            </a:br>
            <a:r>
              <a:rPr lang="en-US" sz="1050" dirty="0" smtClean="0">
                <a:solidFill>
                  <a:schemeClr val="tx1"/>
                </a:solidFill>
              </a:rPr>
              <a:t>(</a:t>
            </a:r>
            <a:r>
              <a:rPr lang="en-US" sz="1050" dirty="0" err="1" smtClean="0">
                <a:solidFill>
                  <a:schemeClr val="tx1"/>
                </a:solidFill>
              </a:rPr>
              <a:t>Nagios</a:t>
            </a:r>
            <a:r>
              <a:rPr lang="en-US" sz="1050" baseline="30000" dirty="0" smtClean="0">
                <a:solidFill>
                  <a:schemeClr val="tx1"/>
                </a:solidFill>
              </a:rPr>
              <a:t>*</a:t>
            </a:r>
            <a:r>
              <a:rPr lang="en-US" sz="1050" dirty="0" smtClean="0">
                <a:solidFill>
                  <a:schemeClr val="tx1"/>
                </a:solidFill>
              </a:rPr>
              <a:t>, </a:t>
            </a:r>
            <a:r>
              <a:rPr lang="en-US" sz="1050" dirty="0" err="1" smtClean="0">
                <a:solidFill>
                  <a:schemeClr val="tx1"/>
                </a:solidFill>
              </a:rPr>
              <a:t>Shinken</a:t>
            </a:r>
            <a:r>
              <a:rPr lang="en-US" sz="1050" baseline="30000" dirty="0" smtClean="0">
                <a:solidFill>
                  <a:schemeClr val="tx1"/>
                </a:solidFill>
              </a:rPr>
              <a:t>*</a:t>
            </a:r>
            <a:r>
              <a:rPr lang="en-US" sz="1050" dirty="0" smtClean="0">
                <a:solidFill>
                  <a:schemeClr val="tx1"/>
                </a:solidFill>
              </a:rPr>
              <a:t>, Heat</a:t>
            </a:r>
            <a:r>
              <a:rPr lang="en-US" sz="1050" baseline="30000" dirty="0" smtClean="0">
                <a:solidFill>
                  <a:schemeClr val="tx1"/>
                </a:solidFill>
              </a:rPr>
              <a:t>*</a:t>
            </a:r>
            <a:r>
              <a:rPr lang="en-US" sz="1050" dirty="0" smtClean="0">
                <a:solidFill>
                  <a:schemeClr val="tx1"/>
                </a:solidFill>
              </a:rPr>
              <a:t>)</a:t>
            </a:r>
            <a:endParaRPr lang="en-US" sz="1050" dirty="0">
              <a:solidFill>
                <a:schemeClr val="tx1"/>
              </a:solidFill>
            </a:endParaRPr>
          </a:p>
        </p:txBody>
      </p:sp>
      <p:sp>
        <p:nvSpPr>
          <p:cNvPr id="54" name="Rectangle 53"/>
          <p:cNvSpPr/>
          <p:nvPr/>
        </p:nvSpPr>
        <p:spPr>
          <a:xfrm>
            <a:off x="3071922" y="1664090"/>
            <a:ext cx="1409700" cy="3429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smtClean="0">
                <a:solidFill>
                  <a:schemeClr val="tx1"/>
                </a:solidFill>
              </a:rPr>
              <a:t>Decider</a:t>
            </a:r>
            <a:br>
              <a:rPr lang="en-US" sz="1050" b="1" dirty="0" smtClean="0">
                <a:solidFill>
                  <a:schemeClr val="tx1"/>
                </a:solidFill>
              </a:rPr>
            </a:br>
            <a:r>
              <a:rPr lang="en-US" sz="1050" dirty="0" smtClean="0">
                <a:solidFill>
                  <a:schemeClr val="tx1"/>
                </a:solidFill>
              </a:rPr>
              <a:t>(Heat)</a:t>
            </a:r>
            <a:endParaRPr lang="en-US" sz="1050" b="1" dirty="0" smtClean="0">
              <a:solidFill>
                <a:schemeClr val="tx1"/>
              </a:solidFill>
            </a:endParaRPr>
          </a:p>
        </p:txBody>
      </p:sp>
      <p:sp>
        <p:nvSpPr>
          <p:cNvPr id="55" name="Rectangle 54"/>
          <p:cNvSpPr/>
          <p:nvPr/>
        </p:nvSpPr>
        <p:spPr>
          <a:xfrm>
            <a:off x="6646737" y="1645720"/>
            <a:ext cx="1409700" cy="3429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smtClean="0">
                <a:solidFill>
                  <a:schemeClr val="tx1"/>
                </a:solidFill>
              </a:rPr>
              <a:t>Collector</a:t>
            </a:r>
            <a:br>
              <a:rPr lang="en-US" sz="1050" b="1" dirty="0" smtClean="0">
                <a:solidFill>
                  <a:schemeClr val="tx1"/>
                </a:solidFill>
              </a:rPr>
            </a:br>
            <a:r>
              <a:rPr lang="en-US" sz="1050" dirty="0" smtClean="0">
                <a:solidFill>
                  <a:schemeClr val="tx1"/>
                </a:solidFill>
              </a:rPr>
              <a:t>(Hadoop</a:t>
            </a:r>
            <a:r>
              <a:rPr lang="en-US" sz="1050" baseline="30000" dirty="0" smtClean="0">
                <a:solidFill>
                  <a:schemeClr val="tx1"/>
                </a:solidFill>
              </a:rPr>
              <a:t>*</a:t>
            </a:r>
            <a:r>
              <a:rPr lang="en-US" sz="1050" dirty="0" smtClean="0">
                <a:solidFill>
                  <a:schemeClr val="tx1"/>
                </a:solidFill>
              </a:rPr>
              <a:t>)</a:t>
            </a:r>
            <a:endParaRPr lang="en-US" sz="1050" b="1" dirty="0">
              <a:solidFill>
                <a:schemeClr val="tx1"/>
              </a:solidFill>
            </a:endParaRPr>
          </a:p>
        </p:txBody>
      </p:sp>
      <p:sp>
        <p:nvSpPr>
          <p:cNvPr id="56" name="Rectangle 55"/>
          <p:cNvSpPr/>
          <p:nvPr/>
        </p:nvSpPr>
        <p:spPr>
          <a:xfrm>
            <a:off x="4859330" y="1664090"/>
            <a:ext cx="1409700" cy="3429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smtClean="0">
                <a:solidFill>
                  <a:schemeClr val="tx1"/>
                </a:solidFill>
              </a:rPr>
              <a:t>Actor</a:t>
            </a:r>
            <a:br>
              <a:rPr lang="en-US" sz="1050" b="1" dirty="0" smtClean="0">
                <a:solidFill>
                  <a:schemeClr val="tx1"/>
                </a:solidFill>
              </a:rPr>
            </a:br>
            <a:r>
              <a:rPr lang="en-US" sz="1050" dirty="0" smtClean="0">
                <a:solidFill>
                  <a:schemeClr val="tx1"/>
                </a:solidFill>
              </a:rPr>
              <a:t>(Puppet</a:t>
            </a:r>
            <a:r>
              <a:rPr lang="en-US" sz="1050" baseline="30000" dirty="0" smtClean="0">
                <a:solidFill>
                  <a:schemeClr val="tx1"/>
                </a:solidFill>
              </a:rPr>
              <a:t>*</a:t>
            </a:r>
            <a:r>
              <a:rPr lang="en-US" sz="1050" dirty="0" smtClean="0">
                <a:solidFill>
                  <a:schemeClr val="tx1"/>
                </a:solidFill>
              </a:rPr>
              <a:t>, </a:t>
            </a:r>
            <a:r>
              <a:rPr lang="en-US" sz="1050" dirty="0" err="1" smtClean="0">
                <a:solidFill>
                  <a:schemeClr val="tx1"/>
                </a:solidFill>
              </a:rPr>
              <a:t>Cfengine</a:t>
            </a:r>
            <a:r>
              <a:rPr lang="en-US" sz="1050" baseline="30000" dirty="0" smtClean="0">
                <a:solidFill>
                  <a:schemeClr val="tx1"/>
                </a:solidFill>
              </a:rPr>
              <a:t>*</a:t>
            </a:r>
            <a:r>
              <a:rPr lang="en-US" sz="1050" dirty="0" smtClean="0">
                <a:solidFill>
                  <a:schemeClr val="tx1"/>
                </a:solidFill>
              </a:rPr>
              <a:t>)</a:t>
            </a:r>
            <a:endParaRPr lang="en-US" sz="1050" b="1" dirty="0" smtClean="0">
              <a:solidFill>
                <a:schemeClr val="tx1"/>
              </a:solidFill>
            </a:endParaRPr>
          </a:p>
        </p:txBody>
      </p:sp>
      <p:sp>
        <p:nvSpPr>
          <p:cNvPr id="71" name="Rectangle 70"/>
          <p:cNvSpPr/>
          <p:nvPr/>
        </p:nvSpPr>
        <p:spPr>
          <a:xfrm>
            <a:off x="5352917" y="1330726"/>
            <a:ext cx="2703520" cy="244781"/>
          </a:xfrm>
          <a:prstGeom prst="rect">
            <a:avLst/>
          </a:prstGeom>
          <a:solidFill>
            <a:schemeClr val="tx1">
              <a:lumMod val="65000"/>
              <a:lumOff val="3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smtClean="0">
                <a:solidFill>
                  <a:schemeClr val="bg1">
                    <a:lumMod val="95000"/>
                  </a:schemeClr>
                </a:solidFill>
              </a:rPr>
              <a:t>Open-Source Foundation</a:t>
            </a:r>
            <a:endParaRPr lang="en-US" sz="1050" b="1" i="1" dirty="0">
              <a:solidFill>
                <a:schemeClr val="bg1">
                  <a:lumMod val="95000"/>
                </a:schemeClr>
              </a:solidFill>
            </a:endParaRPr>
          </a:p>
        </p:txBody>
      </p:sp>
      <p:sp>
        <p:nvSpPr>
          <p:cNvPr id="44" name="Rectangle 43"/>
          <p:cNvSpPr/>
          <p:nvPr/>
        </p:nvSpPr>
        <p:spPr>
          <a:xfrm>
            <a:off x="990603" y="564235"/>
            <a:ext cx="7239000" cy="606361"/>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49" name="TextBox 48"/>
          <p:cNvSpPr txBox="1"/>
          <p:nvPr/>
        </p:nvSpPr>
        <p:spPr>
          <a:xfrm rot="16200000">
            <a:off x="468900" y="844310"/>
            <a:ext cx="721732" cy="161585"/>
          </a:xfrm>
          <a:prstGeom prst="rect">
            <a:avLst/>
          </a:prstGeom>
          <a:noFill/>
        </p:spPr>
        <p:txBody>
          <a:bodyPr wrap="square" tIns="0" bIns="0" rtlCol="0" anchor="b">
            <a:spAutoFit/>
          </a:bodyPr>
          <a:lstStyle/>
          <a:p>
            <a:pPr algn="ctr"/>
            <a:r>
              <a:rPr lang="en-US" sz="1050" i="1" dirty="0" smtClean="0">
                <a:solidFill>
                  <a:schemeClr val="bg1"/>
                </a:solidFill>
                <a:cs typeface="Arial" pitchFamily="34" charset="0"/>
              </a:rPr>
              <a:t>Interfaces</a:t>
            </a:r>
            <a:endParaRPr lang="en-US" sz="1050" i="1" dirty="0">
              <a:solidFill>
                <a:schemeClr val="bg1"/>
              </a:solidFill>
              <a:cs typeface="Arial" pitchFamily="34" charset="0"/>
            </a:endParaRPr>
          </a:p>
        </p:txBody>
      </p:sp>
      <p:sp>
        <p:nvSpPr>
          <p:cNvPr id="50" name="Rectangle 49"/>
          <p:cNvSpPr/>
          <p:nvPr/>
        </p:nvSpPr>
        <p:spPr>
          <a:xfrm>
            <a:off x="1170217" y="711727"/>
            <a:ext cx="3305058" cy="34415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schemeClr val="tx1"/>
                </a:solidFill>
              </a:rPr>
              <a:t>GUI</a:t>
            </a:r>
          </a:p>
          <a:p>
            <a:pPr algn="ctr"/>
            <a:r>
              <a:rPr lang="en-US" sz="1200" b="1" dirty="0">
                <a:solidFill>
                  <a:schemeClr val="tx1"/>
                </a:solidFill>
              </a:rPr>
              <a:t>(Graphical User Interface)</a:t>
            </a:r>
          </a:p>
        </p:txBody>
      </p:sp>
      <p:sp>
        <p:nvSpPr>
          <p:cNvPr id="52" name="Rectangle 51"/>
          <p:cNvSpPr/>
          <p:nvPr/>
        </p:nvSpPr>
        <p:spPr>
          <a:xfrm>
            <a:off x="4661188" y="711727"/>
            <a:ext cx="3395252" cy="34415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chemeClr val="tx1"/>
                </a:solidFill>
              </a:rPr>
              <a:t>API</a:t>
            </a:r>
          </a:p>
          <a:p>
            <a:pPr algn="ctr"/>
            <a:r>
              <a:rPr lang="en-US" sz="1050" i="1" dirty="0" smtClean="0">
                <a:solidFill>
                  <a:schemeClr val="tx1"/>
                </a:solidFill>
              </a:rPr>
              <a:t>(Application Programming Interface)</a:t>
            </a:r>
            <a:endParaRPr lang="en-US" sz="1050" i="1" dirty="0">
              <a:solidFill>
                <a:schemeClr val="tx1"/>
              </a:solidFill>
            </a:endParaRPr>
          </a:p>
        </p:txBody>
      </p:sp>
      <p:sp>
        <p:nvSpPr>
          <p:cNvPr id="66" name="Down Arrow 65"/>
          <p:cNvSpPr/>
          <p:nvPr/>
        </p:nvSpPr>
        <p:spPr>
          <a:xfrm>
            <a:off x="4191523" y="1175707"/>
            <a:ext cx="903413" cy="109605"/>
          </a:xfrm>
          <a:prstGeom prst="downArrow">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75" name="Circular Arrow 74"/>
          <p:cNvSpPr/>
          <p:nvPr/>
        </p:nvSpPr>
        <p:spPr>
          <a:xfrm>
            <a:off x="8274153" y="564236"/>
            <a:ext cx="914400" cy="721076"/>
          </a:xfrm>
          <a:prstGeom prst="circularArrow">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76" name="Circular Arrow 75"/>
          <p:cNvSpPr/>
          <p:nvPr/>
        </p:nvSpPr>
        <p:spPr>
          <a:xfrm rot="10800000">
            <a:off x="8274153" y="730847"/>
            <a:ext cx="914400" cy="555122"/>
          </a:xfrm>
          <a:prstGeom prst="circularArrow">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78" name="TextBox 77"/>
          <p:cNvSpPr txBox="1"/>
          <p:nvPr/>
        </p:nvSpPr>
        <p:spPr>
          <a:xfrm>
            <a:off x="8202890" y="247147"/>
            <a:ext cx="985661" cy="276999"/>
          </a:xfrm>
          <a:prstGeom prst="rect">
            <a:avLst/>
          </a:prstGeom>
          <a:noFill/>
        </p:spPr>
        <p:txBody>
          <a:bodyPr wrap="square" tIns="0" bIns="0" rtlCol="0" anchor="b">
            <a:spAutoFit/>
          </a:bodyPr>
          <a:lstStyle/>
          <a:p>
            <a:pPr algn="ctr"/>
            <a:r>
              <a:rPr lang="en-US" sz="900" b="1" i="1" dirty="0" smtClean="0">
                <a:solidFill>
                  <a:schemeClr val="accent1"/>
                </a:solidFill>
              </a:rPr>
              <a:t>Release</a:t>
            </a:r>
          </a:p>
          <a:p>
            <a:pPr algn="ctr"/>
            <a:r>
              <a:rPr lang="en-US" sz="900" b="1" i="1" dirty="0" smtClean="0">
                <a:solidFill>
                  <a:schemeClr val="accent1"/>
                </a:solidFill>
              </a:rPr>
              <a:t>Cadence</a:t>
            </a:r>
            <a:endParaRPr lang="en-US" sz="900" b="1" i="1" dirty="0">
              <a:solidFill>
                <a:schemeClr val="accent1"/>
              </a:solidFill>
            </a:endParaRPr>
          </a:p>
        </p:txBody>
      </p:sp>
      <p:sp>
        <p:nvSpPr>
          <p:cNvPr id="85" name="TextBox 84"/>
          <p:cNvSpPr txBox="1"/>
          <p:nvPr/>
        </p:nvSpPr>
        <p:spPr>
          <a:xfrm>
            <a:off x="472724" y="2067852"/>
            <a:ext cx="507831" cy="886571"/>
          </a:xfrm>
          <a:prstGeom prst="rect">
            <a:avLst/>
          </a:prstGeom>
          <a:noFill/>
        </p:spPr>
        <p:txBody>
          <a:bodyPr vert="vert270" wrap="square" rtlCol="0">
            <a:spAutoFit/>
          </a:bodyPr>
          <a:lstStyle/>
          <a:p>
            <a:pPr algn="ctr"/>
            <a:r>
              <a:rPr lang="en-US" sz="1050" i="1" dirty="0">
                <a:solidFill>
                  <a:schemeClr val="bg1"/>
                </a:solidFill>
                <a:cs typeface="Arial" pitchFamily="34" charset="0"/>
              </a:rPr>
              <a:t>App Platform Services</a:t>
            </a:r>
          </a:p>
        </p:txBody>
      </p:sp>
      <p:sp>
        <p:nvSpPr>
          <p:cNvPr id="87" name="Rectangle 86"/>
          <p:cNvSpPr/>
          <p:nvPr/>
        </p:nvSpPr>
        <p:spPr>
          <a:xfrm>
            <a:off x="1012342" y="2221430"/>
            <a:ext cx="7261810" cy="696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rgbClr val="FFFF00"/>
                </a:solidFill>
              </a:rPr>
              <a:t>PaaS</a:t>
            </a:r>
            <a:endParaRPr lang="en-US" sz="1200" b="1" dirty="0">
              <a:solidFill>
                <a:srgbClr val="FFFF00"/>
              </a:solidFill>
            </a:endParaRPr>
          </a:p>
        </p:txBody>
      </p:sp>
      <p:sp>
        <p:nvSpPr>
          <p:cNvPr id="88" name="Rectangle 87"/>
          <p:cNvSpPr/>
          <p:nvPr/>
        </p:nvSpPr>
        <p:spPr>
          <a:xfrm>
            <a:off x="1238887" y="2498224"/>
            <a:ext cx="1643055" cy="3383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a:solidFill>
                  <a:schemeClr val="tx1"/>
                </a:solidFill>
              </a:rPr>
              <a:t>Analytics</a:t>
            </a:r>
          </a:p>
        </p:txBody>
      </p:sp>
      <p:sp>
        <p:nvSpPr>
          <p:cNvPr id="89" name="Rectangle 88"/>
          <p:cNvSpPr/>
          <p:nvPr/>
        </p:nvSpPr>
        <p:spPr>
          <a:xfrm>
            <a:off x="2973223" y="2498224"/>
            <a:ext cx="1643055" cy="3383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a:solidFill>
                  <a:schemeClr val="tx1"/>
                </a:solidFill>
              </a:rPr>
              <a:t>Messaging</a:t>
            </a:r>
          </a:p>
        </p:txBody>
      </p:sp>
      <p:sp>
        <p:nvSpPr>
          <p:cNvPr id="90" name="Rectangle 89"/>
          <p:cNvSpPr/>
          <p:nvPr/>
        </p:nvSpPr>
        <p:spPr>
          <a:xfrm>
            <a:off x="4707559" y="2498224"/>
            <a:ext cx="1643055" cy="3383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a:solidFill>
                  <a:schemeClr val="tx1"/>
                </a:solidFill>
              </a:rPr>
              <a:t>Data</a:t>
            </a:r>
          </a:p>
        </p:txBody>
      </p:sp>
      <p:sp>
        <p:nvSpPr>
          <p:cNvPr id="91" name="Rectangle 90"/>
          <p:cNvSpPr/>
          <p:nvPr/>
        </p:nvSpPr>
        <p:spPr>
          <a:xfrm>
            <a:off x="6441897" y="2498224"/>
            <a:ext cx="1643055" cy="338300"/>
          </a:xfrm>
          <a:prstGeom prst="rect">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050" b="1" dirty="0">
                <a:solidFill>
                  <a:schemeClr val="tx1"/>
                </a:solidFill>
              </a:rPr>
              <a:t>Web</a:t>
            </a:r>
          </a:p>
        </p:txBody>
      </p:sp>
      <p:grpSp>
        <p:nvGrpSpPr>
          <p:cNvPr id="94" name="Group 93"/>
          <p:cNvGrpSpPr/>
          <p:nvPr/>
        </p:nvGrpSpPr>
        <p:grpSpPr>
          <a:xfrm>
            <a:off x="8219478" y="1412195"/>
            <a:ext cx="985661" cy="685801"/>
            <a:chOff x="8038597" y="5366654"/>
            <a:chExt cx="985661" cy="914400"/>
          </a:xfrm>
        </p:grpSpPr>
        <p:grpSp>
          <p:nvGrpSpPr>
            <p:cNvPr id="95" name="Group 94"/>
            <p:cNvGrpSpPr/>
            <p:nvPr/>
          </p:nvGrpSpPr>
          <p:grpSpPr>
            <a:xfrm>
              <a:off x="8077200" y="5366654"/>
              <a:ext cx="914400" cy="914400"/>
              <a:chOff x="8153401" y="5366654"/>
              <a:chExt cx="914400" cy="914400"/>
            </a:xfrm>
            <a:solidFill>
              <a:schemeClr val="tx1">
                <a:lumMod val="75000"/>
                <a:lumOff val="25000"/>
              </a:schemeClr>
            </a:solidFill>
          </p:grpSpPr>
          <p:sp>
            <p:nvSpPr>
              <p:cNvPr id="97" name="Circular Arrow 96"/>
              <p:cNvSpPr/>
              <p:nvPr/>
            </p:nvSpPr>
            <p:spPr>
              <a:xfrm>
                <a:off x="8153401" y="5366654"/>
                <a:ext cx="914400" cy="876300"/>
              </a:xfrm>
              <a:prstGeom prst="circular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98" name="Circular Arrow 97"/>
              <p:cNvSpPr/>
              <p:nvPr/>
            </p:nvSpPr>
            <p:spPr>
              <a:xfrm rot="10800000">
                <a:off x="8153401" y="5404754"/>
                <a:ext cx="914400" cy="876300"/>
              </a:xfrm>
              <a:prstGeom prst="circular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grpSp>
        <p:sp>
          <p:nvSpPr>
            <p:cNvPr id="96" name="TextBox 95"/>
            <p:cNvSpPr txBox="1"/>
            <p:nvPr/>
          </p:nvSpPr>
          <p:spPr>
            <a:xfrm>
              <a:off x="8038597" y="5570312"/>
              <a:ext cx="985661" cy="492442"/>
            </a:xfrm>
            <a:prstGeom prst="rect">
              <a:avLst/>
            </a:prstGeom>
            <a:noFill/>
          </p:spPr>
          <p:txBody>
            <a:bodyPr wrap="square" rtlCol="0">
              <a:spAutoFit/>
            </a:bodyPr>
            <a:lstStyle/>
            <a:p>
              <a:pPr algn="ctr"/>
              <a:r>
                <a:rPr lang="en-US" sz="900" b="1" dirty="0" smtClean="0">
                  <a:solidFill>
                    <a:schemeClr val="accent1"/>
                  </a:solidFill>
                </a:rPr>
                <a:t>3</a:t>
              </a:r>
            </a:p>
            <a:p>
              <a:pPr algn="ctr"/>
              <a:r>
                <a:rPr lang="en-US" sz="900" b="1" dirty="0" smtClean="0">
                  <a:solidFill>
                    <a:schemeClr val="accent1"/>
                  </a:solidFill>
                </a:rPr>
                <a:t>Months</a:t>
              </a:r>
              <a:endParaRPr lang="en-US" sz="900" b="1" dirty="0">
                <a:solidFill>
                  <a:schemeClr val="accent1"/>
                </a:solidFill>
              </a:endParaRPr>
            </a:p>
          </p:txBody>
        </p:sp>
      </p:grpSp>
      <p:sp>
        <p:nvSpPr>
          <p:cNvPr id="67" name="Down Arrow 66"/>
          <p:cNvSpPr/>
          <p:nvPr/>
        </p:nvSpPr>
        <p:spPr>
          <a:xfrm>
            <a:off x="4187707" y="2083975"/>
            <a:ext cx="903413" cy="163810"/>
          </a:xfrm>
          <a:prstGeom prst="downArrow">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Title 1"/>
          <p:cNvSpPr txBox="1">
            <a:spLocks/>
          </p:cNvSpPr>
          <p:nvPr/>
        </p:nvSpPr>
        <p:spPr>
          <a:xfrm>
            <a:off x="454025" y="55981"/>
            <a:ext cx="8229600" cy="517788"/>
          </a:xfrm>
          <a:prstGeom prst="rect">
            <a:avLst/>
          </a:prstGeom>
        </p:spPr>
        <p:txBody>
          <a:bodyPr>
            <a:normAutofit fontScale="97500"/>
          </a:bodyPr>
          <a:lstStyle>
            <a:lvl1pPr algn="l" defTabSz="457200" rtl="0" eaLnBrk="1" latinLnBrk="0" hangingPunct="1">
              <a:spcBef>
                <a:spcPct val="0"/>
              </a:spcBef>
              <a:buNone/>
              <a:defRPr sz="3200" kern="1200">
                <a:solidFill>
                  <a:srgbClr val="FFFFFF"/>
                </a:solidFill>
                <a:latin typeface="Verdana"/>
                <a:ea typeface="+mj-ea"/>
                <a:cs typeface="Verdana"/>
              </a:defRPr>
            </a:lvl1pPr>
          </a:lstStyle>
          <a:p>
            <a:r>
              <a:rPr lang="en-US" sz="2800" dirty="0" smtClean="0">
                <a:solidFill>
                  <a:schemeClr val="accent1"/>
                </a:solidFill>
                <a:latin typeface="+mn-lt"/>
              </a:rPr>
              <a:t>Intel IT Open Cloud Components</a:t>
            </a:r>
            <a:endParaRPr lang="en-US" sz="2800" dirty="0">
              <a:solidFill>
                <a:schemeClr val="accent1"/>
              </a:solidFill>
              <a:latin typeface="+mn-lt"/>
            </a:endParaRPr>
          </a:p>
        </p:txBody>
      </p:sp>
      <p:sp>
        <p:nvSpPr>
          <p:cNvPr id="70" name="Slide Number Placeholder 3"/>
          <p:cNvSpPr>
            <a:spLocks noGrp="1"/>
          </p:cNvSpPr>
          <p:nvPr>
            <p:ph type="sldNum" sz="quarter" idx="4"/>
          </p:nvPr>
        </p:nvSpPr>
        <p:spPr>
          <a:xfrm>
            <a:off x="8524875" y="4773930"/>
            <a:ext cx="459740" cy="273844"/>
          </a:xfrm>
        </p:spPr>
        <p:txBody>
          <a:bodyPr/>
          <a:lstStyle/>
          <a:p>
            <a:fld id="{6A174EDC-730F-0E4F-8F7E-AD594D963D71}" type="slidenum">
              <a:rPr lang="en-US"/>
              <a:pPr/>
              <a:t>25</a:t>
            </a:fld>
            <a:endParaRPr lang="en-US" dirty="0"/>
          </a:p>
        </p:txBody>
      </p:sp>
    </p:spTree>
    <p:extLst>
      <p:ext uri="{BB962C8B-B14F-4D97-AF65-F5344CB8AC3E}">
        <p14:creationId xmlns:p14="http://schemas.microsoft.com/office/powerpoint/2010/main" val="284868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1" grpId="0" animBg="1"/>
      <p:bldP spid="62" grpId="0" animBg="1"/>
      <p:bldP spid="63" grpId="0" animBg="1"/>
      <p:bldP spid="64" grpId="0" animBg="1"/>
      <p:bldP spid="65" grpId="0" animBg="1"/>
      <p:bldP spid="9" grpId="0" animBg="1"/>
      <p:bldP spid="47" grpId="0"/>
      <p:bldP spid="53" grpId="0" animBg="1"/>
      <p:bldP spid="54" grpId="0" animBg="1"/>
      <p:bldP spid="55" grpId="0" animBg="1"/>
      <p:bldP spid="56" grpId="0" animBg="1"/>
      <p:bldP spid="71" grpId="0" animBg="1"/>
      <p:bldP spid="78" grpId="0"/>
      <p:bldP spid="85" grpId="0"/>
      <p:bldP spid="87" grpId="0" animBg="1"/>
      <p:bldP spid="88" grpId="0" animBg="1"/>
      <p:bldP spid="89" grpId="0" animBg="1"/>
      <p:bldP spid="90" grpId="0" animBg="1"/>
      <p:bldP spid="91"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 y="1"/>
            <a:ext cx="8593668" cy="559830"/>
          </a:xfrm>
        </p:spPr>
        <p:txBody>
          <a:bodyPr>
            <a:noAutofit/>
          </a:bodyPr>
          <a:lstStyle/>
          <a:p>
            <a:r>
              <a:rPr lang="en-US" sz="2800" dirty="0" smtClean="0"/>
              <a:t>Benefits of Enhanced Platform Awareness</a:t>
            </a:r>
            <a:endParaRPr lang="en-US" sz="2800" dirty="0"/>
          </a:p>
        </p:txBody>
      </p:sp>
      <p:sp>
        <p:nvSpPr>
          <p:cNvPr id="15" name="Slide Number Placeholder 3"/>
          <p:cNvSpPr>
            <a:spLocks noGrp="1"/>
          </p:cNvSpPr>
          <p:nvPr>
            <p:ph type="sldNum" sz="quarter" idx="4"/>
          </p:nvPr>
        </p:nvSpPr>
        <p:spPr/>
        <p:txBody>
          <a:bodyPr/>
          <a:lstStyle/>
          <a:p>
            <a:fld id="{6A174EDC-730F-0E4F-8F7E-AD594D963D71}" type="slidenum">
              <a:rPr lang="en-US"/>
              <a:pPr/>
              <a:t>26</a:t>
            </a:fld>
            <a:endParaRPr lang="en-US" dirty="0"/>
          </a:p>
        </p:txBody>
      </p:sp>
      <p:sp>
        <p:nvSpPr>
          <p:cNvPr id="10" name="AutoShape 23"/>
          <p:cNvSpPr>
            <a:spLocks noChangeArrowheads="1"/>
          </p:cNvSpPr>
          <p:nvPr/>
        </p:nvSpPr>
        <p:spPr bwMode="auto">
          <a:xfrm>
            <a:off x="847330" y="4571999"/>
            <a:ext cx="7794321" cy="522925"/>
          </a:xfrm>
          <a:prstGeom prst="roundRect">
            <a:avLst>
              <a:gd name="adj" fmla="val 16667"/>
            </a:avLst>
          </a:prstGeom>
          <a:solidFill>
            <a:schemeClr val="accent4"/>
          </a:solidFill>
          <a:ln w="19050" algn="ctr">
            <a:solidFill>
              <a:srgbClr val="292929">
                <a:alpha val="70000"/>
              </a:srgbClr>
            </a:solidFill>
            <a:round/>
            <a:headEnd/>
            <a:tailEnd/>
          </a:ln>
          <a:effectLst/>
        </p:spPr>
        <p:txBody>
          <a:bodyPr wrap="none" anchor="ctr"/>
          <a:lstStyle/>
          <a:p>
            <a:pPr algn="ctr"/>
            <a:r>
              <a:rPr lang="en-US" b="1" dirty="0" smtClean="0">
                <a:solidFill>
                  <a:schemeClr val="accent1"/>
                </a:solidFill>
              </a:rPr>
              <a:t>Enabler for Enhanced Cloud Efficiency &amp; Deploying SDN/</a:t>
            </a:r>
            <a:r>
              <a:rPr lang="en-US" b="1" dirty="0" err="1" smtClean="0">
                <a:solidFill>
                  <a:schemeClr val="accent1"/>
                </a:solidFill>
              </a:rPr>
              <a:t>NFV</a:t>
            </a:r>
            <a:r>
              <a:rPr lang="en-US" b="1" dirty="0" smtClean="0">
                <a:solidFill>
                  <a:schemeClr val="accent1"/>
                </a:solidFill>
              </a:rPr>
              <a:t> Workloads</a:t>
            </a:r>
          </a:p>
          <a:p>
            <a:pPr algn="ctr"/>
            <a:r>
              <a:rPr lang="en-US" b="1" dirty="0" smtClean="0">
                <a:solidFill>
                  <a:schemeClr val="accent1"/>
                </a:solidFill>
              </a:rPr>
              <a:t>Some features enabled in Havana, more coming in future releases</a:t>
            </a:r>
          </a:p>
        </p:txBody>
      </p:sp>
      <p:grpSp>
        <p:nvGrpSpPr>
          <p:cNvPr id="5" name="Group 4"/>
          <p:cNvGrpSpPr/>
          <p:nvPr/>
        </p:nvGrpSpPr>
        <p:grpSpPr>
          <a:xfrm>
            <a:off x="203200" y="568069"/>
            <a:ext cx="4267199" cy="1937088"/>
            <a:chOff x="203200" y="568069"/>
            <a:chExt cx="4267199" cy="1937088"/>
          </a:xfrm>
        </p:grpSpPr>
        <p:pic>
          <p:nvPicPr>
            <p:cNvPr id="14" name="Picture 13"/>
            <p:cNvPicPr>
              <a:picLocks noChangeAspect="1"/>
            </p:cNvPicPr>
            <p:nvPr/>
          </p:nvPicPr>
          <p:blipFill>
            <a:blip r:embed="rId4"/>
            <a:stretch>
              <a:fillRect/>
            </a:stretch>
          </p:blipFill>
          <p:spPr>
            <a:xfrm>
              <a:off x="203200" y="855946"/>
              <a:ext cx="4267199" cy="1649211"/>
            </a:xfrm>
            <a:prstGeom prst="rect">
              <a:avLst/>
            </a:prstGeom>
          </p:spPr>
        </p:pic>
        <p:sp>
          <p:nvSpPr>
            <p:cNvPr id="4" name="TextBox 3"/>
            <p:cNvSpPr txBox="1"/>
            <p:nvPr/>
          </p:nvSpPr>
          <p:spPr>
            <a:xfrm>
              <a:off x="877810" y="568069"/>
              <a:ext cx="2962414" cy="369332"/>
            </a:xfrm>
            <a:prstGeom prst="rect">
              <a:avLst/>
            </a:prstGeom>
            <a:noFill/>
          </p:spPr>
          <p:txBody>
            <a:bodyPr wrap="none" rtlCol="0">
              <a:spAutoFit/>
            </a:bodyPr>
            <a:lstStyle/>
            <a:p>
              <a:r>
                <a:rPr lang="en-IE" dirty="0"/>
                <a:t>Intel® </a:t>
              </a:r>
              <a:r>
                <a:rPr lang="en-IE" dirty="0" err="1"/>
                <a:t>QuickAssist</a:t>
              </a:r>
              <a:r>
                <a:rPr lang="en-IE" dirty="0"/>
                <a:t> Accelerator</a:t>
              </a:r>
            </a:p>
          </p:txBody>
        </p:sp>
      </p:grpSp>
      <p:grpSp>
        <p:nvGrpSpPr>
          <p:cNvPr id="6" name="Group 5"/>
          <p:cNvGrpSpPr/>
          <p:nvPr/>
        </p:nvGrpSpPr>
        <p:grpSpPr>
          <a:xfrm>
            <a:off x="4744489" y="568069"/>
            <a:ext cx="4240125" cy="1937087"/>
            <a:chOff x="4744489" y="568069"/>
            <a:chExt cx="4240125" cy="1937087"/>
          </a:xfrm>
        </p:grpSpPr>
        <p:pic>
          <p:nvPicPr>
            <p:cNvPr id="25" name="Picture 24"/>
            <p:cNvPicPr>
              <a:picLocks noChangeAspect="1"/>
            </p:cNvPicPr>
            <p:nvPr/>
          </p:nvPicPr>
          <p:blipFill>
            <a:blip r:embed="rId5"/>
            <a:stretch>
              <a:fillRect/>
            </a:stretch>
          </p:blipFill>
          <p:spPr>
            <a:xfrm>
              <a:off x="4744489" y="830667"/>
              <a:ext cx="4240125" cy="1674489"/>
            </a:xfrm>
            <a:prstGeom prst="rect">
              <a:avLst/>
            </a:prstGeom>
          </p:spPr>
        </p:pic>
        <p:sp>
          <p:nvSpPr>
            <p:cNvPr id="27" name="TextBox 26"/>
            <p:cNvSpPr txBox="1"/>
            <p:nvPr/>
          </p:nvSpPr>
          <p:spPr>
            <a:xfrm>
              <a:off x="5350541" y="568069"/>
              <a:ext cx="3406062" cy="369332"/>
            </a:xfrm>
            <a:prstGeom prst="rect">
              <a:avLst/>
            </a:prstGeom>
            <a:noFill/>
          </p:spPr>
          <p:txBody>
            <a:bodyPr wrap="none" rtlCol="0">
              <a:spAutoFit/>
            </a:bodyPr>
            <a:lstStyle/>
            <a:p>
              <a:pPr algn="ctr"/>
              <a:r>
                <a:rPr lang="en-GB" dirty="0"/>
                <a:t>Intel® Data Plane Development Kit</a:t>
              </a:r>
            </a:p>
          </p:txBody>
        </p:sp>
      </p:grpSp>
      <p:grpSp>
        <p:nvGrpSpPr>
          <p:cNvPr id="7" name="Group 6"/>
          <p:cNvGrpSpPr/>
          <p:nvPr/>
        </p:nvGrpSpPr>
        <p:grpSpPr>
          <a:xfrm>
            <a:off x="273269" y="2539773"/>
            <a:ext cx="2948155" cy="1971559"/>
            <a:chOff x="273269" y="2539773"/>
            <a:chExt cx="2948155" cy="1971559"/>
          </a:xfrm>
        </p:grpSpPr>
        <p:pic>
          <p:nvPicPr>
            <p:cNvPr id="21" name="Picture 20"/>
            <p:cNvPicPr>
              <a:picLocks noChangeAspect="1"/>
            </p:cNvPicPr>
            <p:nvPr/>
          </p:nvPicPr>
          <p:blipFill>
            <a:blip r:embed="rId6"/>
            <a:stretch>
              <a:fillRect/>
            </a:stretch>
          </p:blipFill>
          <p:spPr>
            <a:xfrm>
              <a:off x="273269" y="2960374"/>
              <a:ext cx="2706998" cy="1550958"/>
            </a:xfrm>
            <a:prstGeom prst="rect">
              <a:avLst/>
            </a:prstGeom>
          </p:spPr>
        </p:pic>
        <p:sp>
          <p:nvSpPr>
            <p:cNvPr id="28" name="TextBox 27"/>
            <p:cNvSpPr txBox="1"/>
            <p:nvPr/>
          </p:nvSpPr>
          <p:spPr>
            <a:xfrm>
              <a:off x="403986" y="2539773"/>
              <a:ext cx="2817438" cy="369332"/>
            </a:xfrm>
            <a:prstGeom prst="rect">
              <a:avLst/>
            </a:prstGeom>
            <a:noFill/>
          </p:spPr>
          <p:txBody>
            <a:bodyPr wrap="none" rtlCol="0">
              <a:spAutoFit/>
            </a:bodyPr>
            <a:lstStyle/>
            <a:p>
              <a:pPr algn="ctr"/>
              <a:r>
                <a:rPr lang="en-IE" dirty="0"/>
                <a:t>Intel® </a:t>
              </a:r>
              <a:r>
                <a:rPr lang="en-IE" dirty="0" smtClean="0"/>
                <a:t>AES New Instructions </a:t>
              </a:r>
              <a:endParaRPr lang="en-IE" dirty="0"/>
            </a:p>
          </p:txBody>
        </p:sp>
      </p:grpSp>
      <p:grpSp>
        <p:nvGrpSpPr>
          <p:cNvPr id="11" name="Group 10"/>
          <p:cNvGrpSpPr/>
          <p:nvPr/>
        </p:nvGrpSpPr>
        <p:grpSpPr>
          <a:xfrm>
            <a:off x="6153208" y="2539773"/>
            <a:ext cx="2831407" cy="1971559"/>
            <a:chOff x="6153208" y="2539773"/>
            <a:chExt cx="2831407" cy="1971559"/>
          </a:xfrm>
        </p:grpSpPr>
        <p:graphicFrame>
          <p:nvGraphicFramePr>
            <p:cNvPr id="24" name="Object 23"/>
            <p:cNvGraphicFramePr>
              <a:graphicFrameLocks noChangeAspect="1"/>
            </p:cNvGraphicFramePr>
            <p:nvPr>
              <p:extLst/>
            </p:nvPr>
          </p:nvGraphicFramePr>
          <p:xfrm>
            <a:off x="6223000" y="3149600"/>
            <a:ext cx="2761615" cy="1361732"/>
          </p:xfrm>
          <a:graphic>
            <a:graphicData uri="http://schemas.openxmlformats.org/presentationml/2006/ole">
              <mc:AlternateContent xmlns:mc="http://schemas.openxmlformats.org/markup-compatibility/2006">
                <mc:Choice xmlns:v="urn:schemas-microsoft-com:vml" Requires="v">
                  <p:oleObj spid="_x0000_s1056" name="Bitmap Image" r:id="rId7" imgW="10896480" imgH="4971960" progId="Paint.Picture">
                    <p:embed/>
                  </p:oleObj>
                </mc:Choice>
                <mc:Fallback>
                  <p:oleObj name="Bitmap Image" r:id="rId7" imgW="10896480" imgH="4971960" progId="Paint.Picture">
                    <p:embed/>
                    <p:pic>
                      <p:nvPicPr>
                        <p:cNvPr id="0" name=""/>
                        <p:cNvPicPr/>
                        <p:nvPr/>
                      </p:nvPicPr>
                      <p:blipFill>
                        <a:blip r:embed="rId8"/>
                        <a:stretch>
                          <a:fillRect/>
                        </a:stretch>
                      </p:blipFill>
                      <p:spPr>
                        <a:xfrm>
                          <a:off x="6223000" y="3149600"/>
                          <a:ext cx="2761615" cy="1361732"/>
                        </a:xfrm>
                        <a:prstGeom prst="rect">
                          <a:avLst/>
                        </a:prstGeom>
                      </p:spPr>
                    </p:pic>
                  </p:oleObj>
                </mc:Fallback>
              </mc:AlternateContent>
            </a:graphicData>
          </a:graphic>
        </p:graphicFrame>
        <p:sp>
          <p:nvSpPr>
            <p:cNvPr id="30" name="TextBox 29"/>
            <p:cNvSpPr txBox="1"/>
            <p:nvPr/>
          </p:nvSpPr>
          <p:spPr>
            <a:xfrm>
              <a:off x="6153208" y="2539773"/>
              <a:ext cx="2831406" cy="646331"/>
            </a:xfrm>
            <a:prstGeom prst="rect">
              <a:avLst/>
            </a:prstGeom>
            <a:noFill/>
          </p:spPr>
          <p:txBody>
            <a:bodyPr wrap="square" rtlCol="0">
              <a:spAutoFit/>
            </a:bodyPr>
            <a:lstStyle/>
            <a:p>
              <a:pPr algn="ctr"/>
              <a:r>
                <a:rPr lang="en-GB" dirty="0"/>
                <a:t>Intel® Advanced Vector Extensions 2 (AVX2)</a:t>
              </a:r>
            </a:p>
          </p:txBody>
        </p:sp>
      </p:grpSp>
      <p:grpSp>
        <p:nvGrpSpPr>
          <p:cNvPr id="31" name="Group 30"/>
          <p:cNvGrpSpPr/>
          <p:nvPr/>
        </p:nvGrpSpPr>
        <p:grpSpPr>
          <a:xfrm>
            <a:off x="3698483" y="2539773"/>
            <a:ext cx="1959037" cy="1945325"/>
            <a:chOff x="3698483" y="2539773"/>
            <a:chExt cx="1959037" cy="1945325"/>
          </a:xfrm>
        </p:grpSpPr>
        <p:sp>
          <p:nvSpPr>
            <p:cNvPr id="29" name="TextBox 28"/>
            <p:cNvSpPr txBox="1"/>
            <p:nvPr/>
          </p:nvSpPr>
          <p:spPr>
            <a:xfrm>
              <a:off x="3796073" y="2539773"/>
              <a:ext cx="1795235" cy="369332"/>
            </a:xfrm>
            <a:prstGeom prst="rect">
              <a:avLst/>
            </a:prstGeom>
            <a:noFill/>
          </p:spPr>
          <p:txBody>
            <a:bodyPr wrap="none" rtlCol="0">
              <a:spAutoFit/>
            </a:bodyPr>
            <a:lstStyle/>
            <a:p>
              <a:pPr algn="ctr"/>
              <a:r>
                <a:rPr lang="en-IE" dirty="0"/>
                <a:t>Intel® </a:t>
              </a:r>
              <a:r>
                <a:rPr lang="en-IE" dirty="0" smtClean="0"/>
                <a:t>Secure Key</a:t>
              </a:r>
              <a:endParaRPr lang="en-IE" dirty="0"/>
            </a:p>
          </p:txBody>
        </p:sp>
        <p:pic>
          <p:nvPicPr>
            <p:cNvPr id="13" name="Picture 12"/>
            <p:cNvPicPr>
              <a:picLocks noChangeAspect="1"/>
            </p:cNvPicPr>
            <p:nvPr/>
          </p:nvPicPr>
          <p:blipFill>
            <a:blip r:embed="rId9"/>
            <a:stretch>
              <a:fillRect/>
            </a:stretch>
          </p:blipFill>
          <p:spPr>
            <a:xfrm>
              <a:off x="3698483" y="2896675"/>
              <a:ext cx="1959037" cy="1588423"/>
            </a:xfrm>
            <a:prstGeom prst="rect">
              <a:avLst/>
            </a:prstGeom>
          </p:spPr>
        </p:pic>
      </p:grpSp>
    </p:spTree>
    <p:extLst>
      <p:ext uri="{BB962C8B-B14F-4D97-AF65-F5344CB8AC3E}">
        <p14:creationId xmlns:p14="http://schemas.microsoft.com/office/powerpoint/2010/main" val="7675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4605508"/>
            <a:ext cx="1143000" cy="184666"/>
          </a:xfrm>
          <a:prstGeom prst="rect">
            <a:avLst/>
          </a:prstGeom>
          <a:noFill/>
        </p:spPr>
        <p:txBody>
          <a:bodyPr wrap="square" rtlCol="0">
            <a:spAutoFit/>
          </a:bodyPr>
          <a:lstStyle/>
          <a:p>
            <a:r>
              <a:rPr lang="en-US" sz="600" dirty="0">
                <a:solidFill>
                  <a:schemeClr val="tx1">
                    <a:lumMod val="75000"/>
                    <a:lumOff val="25000"/>
                  </a:schemeClr>
                </a:solidFill>
                <a:latin typeface="Verdana"/>
                <a:cs typeface="Verdana"/>
              </a:rPr>
              <a:t>Source: http://lwn.net</a:t>
            </a:r>
          </a:p>
        </p:txBody>
      </p:sp>
      <p:graphicFrame>
        <p:nvGraphicFramePr>
          <p:cNvPr id="3" name="Chart 2"/>
          <p:cNvGraphicFramePr/>
          <p:nvPr>
            <p:extLst/>
          </p:nvPr>
        </p:nvGraphicFramePr>
        <p:xfrm>
          <a:off x="1143000" y="457200"/>
          <a:ext cx="6858000"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828800" y="-114300"/>
            <a:ext cx="6172200" cy="857250"/>
          </a:xfrm>
        </p:spPr>
        <p:txBody>
          <a:bodyPr/>
          <a:lstStyle/>
          <a:p>
            <a:r>
              <a:rPr lang="en-US" dirty="0" smtClean="0"/>
              <a:t>Linux Kernel Contributions</a:t>
            </a:r>
            <a:endParaRPr lang="en-US" dirty="0"/>
          </a:p>
        </p:txBody>
      </p:sp>
    </p:spTree>
    <p:extLst>
      <p:ext uri="{BB962C8B-B14F-4D97-AF65-F5344CB8AC3E}">
        <p14:creationId xmlns:p14="http://schemas.microsoft.com/office/powerpoint/2010/main" val="16622806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6"/>
            <a:ext cx="8229600" cy="577788"/>
          </a:xfrm>
        </p:spPr>
        <p:txBody>
          <a:bodyPr>
            <a:noAutofit/>
          </a:bodyPr>
          <a:lstStyle/>
          <a:p>
            <a:r>
              <a:rPr lang="en-US" sz="2400" b="0" dirty="0" smtClean="0"/>
              <a:t>Summary: Key Intel Contributions into </a:t>
            </a:r>
            <a:r>
              <a:rPr lang="en-US" sz="2400" b="0" dirty="0" err="1" smtClean="0"/>
              <a:t>OpenStack</a:t>
            </a:r>
            <a:endParaRPr lang="en-US" sz="24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7702317"/>
              </p:ext>
            </p:extLst>
          </p:nvPr>
        </p:nvGraphicFramePr>
        <p:xfrm>
          <a:off x="429730" y="677005"/>
          <a:ext cx="8228608" cy="3246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90956"/>
                <a:gridCol w="984738"/>
                <a:gridCol w="1346479"/>
                <a:gridCol w="4106435"/>
              </a:tblGrid>
              <a:tr h="142698">
                <a:tc>
                  <a:txBody>
                    <a:bodyPr/>
                    <a:lstStyle/>
                    <a:p>
                      <a:r>
                        <a:rPr lang="en-US" sz="1200" dirty="0" smtClean="0"/>
                        <a:t>Contribution</a:t>
                      </a:r>
                      <a:endParaRPr lang="en-US" sz="1200" dirty="0"/>
                    </a:p>
                  </a:txBody>
                  <a:tcPr marL="91429" marR="91429" marT="34290" marB="34290"/>
                </a:tc>
                <a:tc>
                  <a:txBody>
                    <a:bodyPr/>
                    <a:lstStyle/>
                    <a:p>
                      <a:r>
                        <a:rPr lang="en-US" sz="1200" dirty="0" smtClean="0"/>
                        <a:t>Project</a:t>
                      </a:r>
                      <a:endParaRPr lang="en-US" sz="1200" dirty="0"/>
                    </a:p>
                  </a:txBody>
                  <a:tcPr marL="91429" marR="91429" marT="34290" marB="34290"/>
                </a:tc>
                <a:tc>
                  <a:txBody>
                    <a:bodyPr/>
                    <a:lstStyle/>
                    <a:p>
                      <a:r>
                        <a:rPr lang="en-US" sz="1200" dirty="0" smtClean="0"/>
                        <a:t>Release</a:t>
                      </a:r>
                      <a:endParaRPr lang="en-US" sz="1200" dirty="0"/>
                    </a:p>
                  </a:txBody>
                  <a:tcPr marL="91429" marR="91429" marT="34290" marB="34290"/>
                </a:tc>
                <a:tc>
                  <a:txBody>
                    <a:bodyPr/>
                    <a:lstStyle/>
                    <a:p>
                      <a:r>
                        <a:rPr lang="en-US" sz="1200" dirty="0" smtClean="0"/>
                        <a:t>Comments</a:t>
                      </a:r>
                      <a:endParaRPr lang="en-US" sz="1200" dirty="0"/>
                    </a:p>
                  </a:txBody>
                  <a:tcPr marL="91429" marR="91429" marT="34290" marB="34290"/>
                </a:tc>
              </a:tr>
              <a:tr h="193157">
                <a:tc>
                  <a:txBody>
                    <a:bodyPr/>
                    <a:lstStyle/>
                    <a:p>
                      <a:r>
                        <a:rPr lang="en-US" sz="1200" b="0" dirty="0" smtClean="0"/>
                        <a:t>Trusted Filter</a:t>
                      </a:r>
                      <a:endParaRPr lang="en-US" sz="1200" b="0" dirty="0"/>
                    </a:p>
                  </a:txBody>
                  <a:tcPr marL="91429" marR="91429" marT="34290" marB="34290"/>
                </a:tc>
                <a:tc>
                  <a:txBody>
                    <a:bodyPr/>
                    <a:lstStyle/>
                    <a:p>
                      <a:r>
                        <a:rPr lang="en-US" sz="1200" b="0" dirty="0" smtClean="0"/>
                        <a:t>Nova</a:t>
                      </a:r>
                      <a:endParaRPr lang="en-US" sz="1200" b="0" dirty="0"/>
                    </a:p>
                  </a:txBody>
                  <a:tcPr marL="91429" marR="91429" marT="34290" marB="34290"/>
                </a:tc>
                <a:tc>
                  <a:txBody>
                    <a:bodyPr/>
                    <a:lstStyle/>
                    <a:p>
                      <a:r>
                        <a:rPr lang="en-US" sz="1200" b="0" dirty="0" smtClean="0"/>
                        <a:t>Folsom</a:t>
                      </a:r>
                      <a:endParaRPr lang="en-US" sz="1200" b="0" dirty="0"/>
                    </a:p>
                  </a:txBody>
                  <a:tcPr marL="91429" marR="91429" marT="34290" marB="34290"/>
                </a:tc>
                <a:tc>
                  <a:txBody>
                    <a:bodyPr/>
                    <a:lstStyle/>
                    <a:p>
                      <a:r>
                        <a:rPr lang="en-US" sz="1200" b="0" dirty="0" smtClean="0"/>
                        <a:t>Place VMs in Trusted Compute Pools</a:t>
                      </a:r>
                      <a:endParaRPr lang="en-US" sz="1200" b="0" dirty="0"/>
                    </a:p>
                  </a:txBody>
                  <a:tcPr marL="91429" marR="91429" marT="34290" marB="34290"/>
                </a:tc>
              </a:tr>
              <a:tr h="0">
                <a:tc>
                  <a:txBody>
                    <a:bodyPr/>
                    <a:lstStyle/>
                    <a:p>
                      <a:r>
                        <a:rPr lang="en-US" sz="1200" b="0" dirty="0" smtClean="0"/>
                        <a:t>Trusted Filter UI</a:t>
                      </a:r>
                      <a:endParaRPr lang="en-US" sz="1200" b="0" dirty="0"/>
                    </a:p>
                  </a:txBody>
                  <a:tcPr marL="91429" marR="91429" marT="34290" marB="34290"/>
                </a:tc>
                <a:tc>
                  <a:txBody>
                    <a:bodyPr/>
                    <a:lstStyle/>
                    <a:p>
                      <a:r>
                        <a:rPr lang="en-US" sz="1200" b="0" dirty="0" smtClean="0"/>
                        <a:t>Horizon</a:t>
                      </a:r>
                      <a:endParaRPr lang="en-US" sz="1200" b="0" dirty="0"/>
                    </a:p>
                  </a:txBody>
                  <a:tcPr marL="91429" marR="91429" marT="34290" marB="34290"/>
                </a:tc>
                <a:tc>
                  <a:txBody>
                    <a:bodyPr/>
                    <a:lstStyle/>
                    <a:p>
                      <a:r>
                        <a:rPr lang="en-US" sz="1200" b="0" dirty="0" smtClean="0"/>
                        <a:t>Folsom</a:t>
                      </a:r>
                      <a:endParaRPr lang="en-US" sz="1200" b="0" dirty="0"/>
                    </a:p>
                  </a:txBody>
                  <a:tcPr marL="91429" marR="91429" marT="34290" marB="34290"/>
                </a:tc>
                <a:tc>
                  <a:txBody>
                    <a:bodyPr/>
                    <a:lstStyle/>
                    <a:p>
                      <a:r>
                        <a:rPr lang="en-US" sz="1200" b="0" dirty="0" smtClean="0"/>
                        <a:t>GUI interface for Trusted Compute Pool management</a:t>
                      </a:r>
                      <a:endParaRPr lang="en-US" sz="1200" b="0" dirty="0"/>
                    </a:p>
                  </a:txBody>
                  <a:tcPr marL="91429" marR="91429" marT="34290" marB="34290"/>
                </a:tc>
              </a:tr>
              <a:tr h="104755">
                <a:tc>
                  <a:txBody>
                    <a:bodyPr/>
                    <a:lstStyle/>
                    <a:p>
                      <a:r>
                        <a:rPr lang="en-US" sz="1200" b="0" dirty="0" smtClean="0"/>
                        <a:t>Filter Scheduler</a:t>
                      </a:r>
                      <a:endParaRPr lang="en-US" sz="1200" b="0" dirty="0"/>
                    </a:p>
                  </a:txBody>
                  <a:tcPr marL="91429" marR="91429" marT="34290" marB="34290"/>
                </a:tc>
                <a:tc>
                  <a:txBody>
                    <a:bodyPr/>
                    <a:lstStyle/>
                    <a:p>
                      <a:r>
                        <a:rPr lang="en-US" sz="1200" b="0" dirty="0" smtClean="0"/>
                        <a:t>Cinder</a:t>
                      </a:r>
                      <a:endParaRPr lang="en-US" sz="1200" b="0" dirty="0"/>
                    </a:p>
                  </a:txBody>
                  <a:tcPr marL="91429" marR="91429" marT="34290" marB="34290"/>
                </a:tc>
                <a:tc>
                  <a:txBody>
                    <a:bodyPr/>
                    <a:lstStyle/>
                    <a:p>
                      <a:r>
                        <a:rPr lang="en-US" sz="1200" b="0" dirty="0" smtClean="0"/>
                        <a:t>Grizzly</a:t>
                      </a:r>
                      <a:endParaRPr lang="en-US" sz="1200" b="0" dirty="0"/>
                    </a:p>
                  </a:txBody>
                  <a:tcPr marL="91429" marR="91429" marT="34290" marB="34290"/>
                </a:tc>
                <a:tc>
                  <a:txBody>
                    <a:bodyPr/>
                    <a:lstStyle/>
                    <a:p>
                      <a:r>
                        <a:rPr lang="en-US" sz="1200" b="0" dirty="0" smtClean="0"/>
                        <a:t>Intelligent</a:t>
                      </a:r>
                      <a:r>
                        <a:rPr lang="en-US" sz="1200" b="0" baseline="0" dirty="0" smtClean="0"/>
                        <a:t> storage allocation</a:t>
                      </a:r>
                      <a:endParaRPr lang="en-US" sz="1200" b="0" dirty="0"/>
                    </a:p>
                  </a:txBody>
                  <a:tcPr marL="91429" marR="91429" marT="34290" marB="34290"/>
                </a:tc>
              </a:tr>
              <a:tr h="315209">
                <a:tc>
                  <a:txBody>
                    <a:bodyPr/>
                    <a:lstStyle/>
                    <a:p>
                      <a:r>
                        <a:rPr lang="en-US" sz="1200" b="0" dirty="0" smtClean="0"/>
                        <a:t>Multiple Publisher Support</a:t>
                      </a:r>
                      <a:endParaRPr lang="en-US" sz="1200" b="0" dirty="0"/>
                    </a:p>
                  </a:txBody>
                  <a:tcPr marL="91429" marR="91429" marT="34290" marB="34290"/>
                </a:tc>
                <a:tc>
                  <a:txBody>
                    <a:bodyPr/>
                    <a:lstStyle/>
                    <a:p>
                      <a:r>
                        <a:rPr lang="en-US" sz="1200" b="0" dirty="0" smtClean="0"/>
                        <a:t>Ceilometer</a:t>
                      </a:r>
                      <a:endParaRPr lang="en-US" sz="1200" b="0" dirty="0"/>
                    </a:p>
                  </a:txBody>
                  <a:tcPr marL="91429" marR="91429" marT="34290" marB="34290"/>
                </a:tc>
                <a:tc>
                  <a:txBody>
                    <a:bodyPr/>
                    <a:lstStyle/>
                    <a:p>
                      <a:r>
                        <a:rPr lang="en-US" sz="1200" b="0" dirty="0" smtClean="0"/>
                        <a:t>Havana</a:t>
                      </a:r>
                      <a:endParaRPr lang="en-US" sz="1200" b="0" dirty="0"/>
                    </a:p>
                  </a:txBody>
                  <a:tcPr marL="91429" marR="91429" marT="34290" marB="34290"/>
                </a:tc>
                <a:tc>
                  <a:txBody>
                    <a:bodyPr/>
                    <a:lstStyle/>
                    <a:p>
                      <a:r>
                        <a:rPr lang="en-US" sz="1200" b="0" dirty="0" smtClean="0"/>
                        <a:t>Pipeline manager; pipelines</a:t>
                      </a:r>
                      <a:r>
                        <a:rPr lang="en-US" sz="1200" b="0" baseline="0" dirty="0" smtClean="0"/>
                        <a:t> of collectors, transformers, publishers</a:t>
                      </a:r>
                      <a:endParaRPr lang="en-US" sz="1200" b="0" dirty="0"/>
                    </a:p>
                  </a:txBody>
                  <a:tcPr marL="91429" marR="91429" marT="34290" marB="34290"/>
                </a:tc>
              </a:tr>
              <a:tr h="163673">
                <a:tc>
                  <a:txBody>
                    <a:bodyPr/>
                    <a:lstStyle/>
                    <a:p>
                      <a:r>
                        <a:rPr lang="en-US" sz="1200" b="0" dirty="0" smtClean="0"/>
                        <a:t>Open Attestation</a:t>
                      </a:r>
                      <a:r>
                        <a:rPr lang="en-US" sz="1200" b="0" baseline="0" dirty="0" smtClean="0"/>
                        <a:t> SDK</a:t>
                      </a:r>
                      <a:endParaRPr lang="en-US" sz="1200" b="0" dirty="0"/>
                    </a:p>
                  </a:txBody>
                  <a:tcPr marL="91429" marR="91429" marT="34290" marB="34290"/>
                </a:tc>
                <a:tc>
                  <a:txBody>
                    <a:bodyPr/>
                    <a:lstStyle/>
                    <a:p>
                      <a:endParaRPr lang="en-US" sz="1200" b="0" dirty="0"/>
                    </a:p>
                  </a:txBody>
                  <a:tcPr marL="91429" marR="91429" marT="34290" marB="34290"/>
                </a:tc>
                <a:tc>
                  <a:txBody>
                    <a:bodyPr/>
                    <a:lstStyle/>
                    <a:p>
                      <a:r>
                        <a:rPr lang="en-US" sz="1200" b="0" dirty="0" smtClean="0"/>
                        <a:t>To</a:t>
                      </a:r>
                      <a:r>
                        <a:rPr lang="en-US" sz="1200" b="0" baseline="0" dirty="0" smtClean="0"/>
                        <a:t> Open Source</a:t>
                      </a:r>
                      <a:endParaRPr lang="en-US" sz="1200" b="0" dirty="0"/>
                    </a:p>
                  </a:txBody>
                  <a:tcPr marL="91429" marR="91429" marT="34290" marB="34290"/>
                </a:tc>
                <a:tc>
                  <a:txBody>
                    <a:bodyPr/>
                    <a:lstStyle/>
                    <a:p>
                      <a:r>
                        <a:rPr lang="en-US" sz="1200" b="0" dirty="0" smtClean="0"/>
                        <a:t>Remote Attestation service for</a:t>
                      </a:r>
                      <a:r>
                        <a:rPr lang="en-US" sz="1200" b="0" baseline="0" dirty="0" smtClean="0"/>
                        <a:t> Trusted Compute Pools</a:t>
                      </a:r>
                      <a:endParaRPr lang="en-US" sz="1200" b="0" dirty="0"/>
                    </a:p>
                  </a:txBody>
                  <a:tcPr marL="91429" marR="91429" marT="34290" marB="34290"/>
                </a:tc>
              </a:tr>
              <a:tr h="163055">
                <a:tc>
                  <a:txBody>
                    <a:bodyPr/>
                    <a:lstStyle/>
                    <a:p>
                      <a:r>
                        <a:rPr lang="en-US" sz="1200" b="0" dirty="0" smtClean="0"/>
                        <a:t>COSBench</a:t>
                      </a:r>
                      <a:endParaRPr lang="en-US" sz="1200" b="0" dirty="0"/>
                    </a:p>
                  </a:txBody>
                  <a:tcPr marL="91429" marR="91429" marT="34290" marB="34290"/>
                </a:tc>
                <a:tc>
                  <a:txBody>
                    <a:bodyPr/>
                    <a:lstStyle/>
                    <a:p>
                      <a:endParaRPr lang="en-US" sz="1200" b="0" dirty="0"/>
                    </a:p>
                  </a:txBody>
                  <a:tcPr marL="91429" marR="91429" marT="34290" marB="34290"/>
                </a:tc>
                <a:tc>
                  <a:txBody>
                    <a:bodyPr/>
                    <a:lstStyle/>
                    <a:p>
                      <a:r>
                        <a:rPr lang="en-US" sz="1200" b="0" dirty="0" smtClean="0"/>
                        <a:t>To Open Source</a:t>
                      </a:r>
                      <a:endParaRPr lang="en-US" sz="1200" b="0" dirty="0"/>
                    </a:p>
                  </a:txBody>
                  <a:tcPr marL="91429" marR="91429" marT="34290" marB="34290"/>
                </a:tc>
                <a:tc>
                  <a:txBody>
                    <a:bodyPr/>
                    <a:lstStyle/>
                    <a:p>
                      <a:r>
                        <a:rPr lang="en-US" sz="1200" b="0" dirty="0" smtClean="0"/>
                        <a:t>Object store benchmarking tool</a:t>
                      </a:r>
                      <a:endParaRPr lang="en-US" sz="1200" b="0" dirty="0"/>
                    </a:p>
                  </a:txBody>
                  <a:tcPr marL="91429" marR="91429" marT="34290" marB="34290"/>
                </a:tc>
              </a:tr>
              <a:tr h="163055">
                <a:tc>
                  <a:txBody>
                    <a:bodyPr/>
                    <a:lstStyle/>
                    <a:p>
                      <a:r>
                        <a:rPr lang="en-US" sz="1200" b="0" dirty="0" smtClean="0"/>
                        <a:t>Enhanced Platform Awareness</a:t>
                      </a:r>
                      <a:endParaRPr lang="en-US" sz="1200" b="0" dirty="0"/>
                    </a:p>
                  </a:txBody>
                  <a:tcPr marL="91429" marR="91429" marT="34290" marB="34290"/>
                </a:tc>
                <a:tc>
                  <a:txBody>
                    <a:bodyPr/>
                    <a:lstStyle/>
                    <a:p>
                      <a:endParaRPr lang="en-US" sz="1200" b="0" dirty="0"/>
                    </a:p>
                  </a:txBody>
                  <a:tcPr marL="91429" marR="91429" marT="34290" marB="34290"/>
                </a:tc>
                <a:tc>
                  <a:txBody>
                    <a:bodyPr/>
                    <a:lstStyle/>
                    <a:p>
                      <a:r>
                        <a:rPr lang="en-US" sz="1200" b="0" dirty="0" smtClean="0"/>
                        <a:t>Havana + future</a:t>
                      </a:r>
                      <a:endParaRPr lang="en-US" sz="1200" b="0" dirty="0"/>
                    </a:p>
                  </a:txBody>
                  <a:tcPr marL="91429" marR="91429"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Leverages</a:t>
                      </a:r>
                      <a:r>
                        <a:rPr lang="en-US" sz="1200" b="0" baseline="0" dirty="0" smtClean="0"/>
                        <a:t> advanced CPU and </a:t>
                      </a:r>
                      <a:r>
                        <a:rPr lang="en-US" sz="1200" b="0" dirty="0" err="1" smtClean="0"/>
                        <a:t>PCIe</a:t>
                      </a:r>
                      <a:r>
                        <a:rPr lang="en-US" sz="1200" b="0" dirty="0" smtClean="0"/>
                        <a:t> device features for increased performance</a:t>
                      </a:r>
                    </a:p>
                  </a:txBody>
                  <a:tcPr marL="91429" marR="91429" marT="34290" marB="34290"/>
                </a:tc>
              </a:tr>
              <a:tr h="160098">
                <a:tc>
                  <a:txBody>
                    <a:bodyPr/>
                    <a:lstStyle/>
                    <a:p>
                      <a:r>
                        <a:rPr lang="en-US" sz="1200" b="0" dirty="0" smtClean="0"/>
                        <a:t>Key Manager</a:t>
                      </a:r>
                      <a:endParaRPr lang="en-US" sz="1200" b="0" dirty="0"/>
                    </a:p>
                  </a:txBody>
                  <a:tcPr marL="92817" marR="92817" marT="34290" marB="34290"/>
                </a:tc>
                <a:tc>
                  <a:txBody>
                    <a:bodyPr/>
                    <a:lstStyle/>
                    <a:p>
                      <a:endParaRPr lang="en-US" sz="1200" b="0" dirty="0"/>
                    </a:p>
                  </a:txBody>
                  <a:tcPr marL="92817" marR="92817" marT="34290" marB="34290"/>
                </a:tc>
                <a:tc>
                  <a:txBody>
                    <a:bodyPr/>
                    <a:lstStyle/>
                    <a:p>
                      <a:r>
                        <a:rPr lang="en-US" sz="1200" b="0" dirty="0" smtClean="0"/>
                        <a:t>Icehouse+</a:t>
                      </a:r>
                    </a:p>
                  </a:txBody>
                  <a:tcPr marL="92817" marR="92817"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Makes data protection more readily available via server side encryption with key management</a:t>
                      </a:r>
                      <a:endParaRPr lang="en-US" sz="1100" b="0" dirty="0" smtClean="0"/>
                    </a:p>
                  </a:txBody>
                  <a:tcPr marL="91429" marR="91429" marT="34290" marB="34290"/>
                </a:tc>
              </a:tr>
              <a:tr h="158960">
                <a:tc>
                  <a:txBody>
                    <a:bodyPr/>
                    <a:lstStyle/>
                    <a:p>
                      <a:r>
                        <a:rPr lang="en-US" sz="1200" b="0" dirty="0" smtClean="0"/>
                        <a:t>Erasure Code</a:t>
                      </a:r>
                      <a:endParaRPr lang="en-US" sz="1200" b="0" dirty="0"/>
                    </a:p>
                  </a:txBody>
                  <a:tcPr marL="92817" marR="92817" marT="34290" marB="34290"/>
                </a:tc>
                <a:tc>
                  <a:txBody>
                    <a:bodyPr/>
                    <a:lstStyle/>
                    <a:p>
                      <a:endParaRPr lang="en-US" sz="1400" b="0" dirty="0"/>
                    </a:p>
                  </a:txBody>
                  <a:tcPr marL="92817" marR="92817" marT="34290" marB="34290"/>
                </a:tc>
                <a:tc>
                  <a:txBody>
                    <a:bodyPr/>
                    <a:lstStyle/>
                    <a:p>
                      <a:r>
                        <a:rPr lang="en-US" sz="1200" b="0" dirty="0" smtClean="0"/>
                        <a:t>Icehouse</a:t>
                      </a:r>
                      <a:endParaRPr lang="en-US" sz="1400" b="0" dirty="0"/>
                    </a:p>
                  </a:txBody>
                  <a:tcPr marL="92817" marR="92817"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Augments tri-replication algorithm in Swift</a:t>
                      </a:r>
                      <a:r>
                        <a:rPr lang="en-US" sz="1200" b="0" baseline="0" dirty="0" smtClean="0"/>
                        <a:t> enabling application selection of alternate storage policies</a:t>
                      </a:r>
                      <a:endParaRPr lang="en-US" sz="1200" b="0" dirty="0" smtClean="0"/>
                    </a:p>
                  </a:txBody>
                  <a:tcPr marL="91429" marR="91429" marT="34290" marB="34290"/>
                </a:tc>
              </a:tr>
            </a:tbl>
          </a:graphicData>
        </a:graphic>
      </p:graphicFrame>
      <p:sp>
        <p:nvSpPr>
          <p:cNvPr id="5" name="Slide Number Placeholder 3"/>
          <p:cNvSpPr>
            <a:spLocks noGrp="1"/>
          </p:cNvSpPr>
          <p:nvPr>
            <p:ph type="sldNum" sz="quarter" idx="4"/>
          </p:nvPr>
        </p:nvSpPr>
        <p:spPr>
          <a:xfrm>
            <a:off x="8524875" y="4773930"/>
            <a:ext cx="459740" cy="273844"/>
          </a:xfrm>
        </p:spPr>
        <p:txBody>
          <a:bodyPr/>
          <a:lstStyle/>
          <a:p>
            <a:fld id="{6A174EDC-730F-0E4F-8F7E-AD594D963D71}" type="slidenum">
              <a:rPr lang="en-US"/>
              <a:pPr/>
              <a:t>28</a:t>
            </a:fld>
            <a:endParaRPr lang="en-US" dirty="0"/>
          </a:p>
        </p:txBody>
      </p:sp>
    </p:spTree>
    <p:extLst>
      <p:ext uri="{BB962C8B-B14F-4D97-AF65-F5344CB8AC3E}">
        <p14:creationId xmlns:p14="http://schemas.microsoft.com/office/powerpoint/2010/main" val="397178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ounded Rectangle 126"/>
          <p:cNvSpPr/>
          <p:nvPr/>
        </p:nvSpPr>
        <p:spPr>
          <a:xfrm>
            <a:off x="163513" y="1260475"/>
            <a:ext cx="4116387" cy="2979738"/>
          </a:xfrm>
          <a:prstGeom prst="roundRect">
            <a:avLst/>
          </a:prstGeom>
          <a:solidFill>
            <a:schemeClr val="accent1">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Rounded Rectangle 129"/>
          <p:cNvSpPr/>
          <p:nvPr/>
        </p:nvSpPr>
        <p:spPr>
          <a:xfrm>
            <a:off x="4864100" y="1284288"/>
            <a:ext cx="4092575" cy="2979737"/>
          </a:xfrm>
          <a:prstGeom prst="roundRect">
            <a:avLst/>
          </a:prstGeom>
          <a:solidFill>
            <a:schemeClr val="accent1">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8" name="Group 127"/>
          <p:cNvGrpSpPr/>
          <p:nvPr/>
        </p:nvGrpSpPr>
        <p:grpSpPr>
          <a:xfrm>
            <a:off x="613421" y="1332995"/>
            <a:ext cx="227308" cy="331490"/>
            <a:chOff x="7724394" y="2299945"/>
            <a:chExt cx="228600" cy="333375"/>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effectLst>
            <a:glow rad="101600">
              <a:schemeClr val="accent4">
                <a:satMod val="175000"/>
                <a:alpha val="40000"/>
              </a:schemeClr>
            </a:glow>
          </a:effectLst>
        </p:grpSpPr>
        <p:sp>
          <p:nvSpPr>
            <p:cNvPr id="129" name="Freeform 329"/>
            <p:cNvSpPr>
              <a:spLocks/>
            </p:cNvSpPr>
            <p:nvPr/>
          </p:nvSpPr>
          <p:spPr bwMode="auto">
            <a:xfrm>
              <a:off x="7792657" y="2577757"/>
              <a:ext cx="93663" cy="55563"/>
            </a:xfrm>
            <a:custGeom>
              <a:avLst/>
              <a:gdLst>
                <a:gd name="T0" fmla="*/ 0 w 59"/>
                <a:gd name="T1" fmla="*/ 0 h 35"/>
                <a:gd name="T2" fmla="*/ 2 w 59"/>
                <a:gd name="T3" fmla="*/ 0 h 35"/>
                <a:gd name="T4" fmla="*/ 10 w 59"/>
                <a:gd name="T5" fmla="*/ 3 h 35"/>
                <a:gd name="T6" fmla="*/ 18 w 59"/>
                <a:gd name="T7" fmla="*/ 4 h 35"/>
                <a:gd name="T8" fmla="*/ 29 w 59"/>
                <a:gd name="T9" fmla="*/ 5 h 35"/>
                <a:gd name="T10" fmla="*/ 39 w 59"/>
                <a:gd name="T11" fmla="*/ 4 h 35"/>
                <a:gd name="T12" fmla="*/ 49 w 59"/>
                <a:gd name="T13" fmla="*/ 3 h 35"/>
                <a:gd name="T14" fmla="*/ 56 w 59"/>
                <a:gd name="T15" fmla="*/ 0 h 35"/>
                <a:gd name="T16" fmla="*/ 59 w 59"/>
                <a:gd name="T17" fmla="*/ 0 h 35"/>
                <a:gd name="T18" fmla="*/ 58 w 59"/>
                <a:gd name="T19" fmla="*/ 13 h 35"/>
                <a:gd name="T20" fmla="*/ 52 w 59"/>
                <a:gd name="T21" fmla="*/ 24 h 35"/>
                <a:gd name="T22" fmla="*/ 42 w 59"/>
                <a:gd name="T23" fmla="*/ 32 h 35"/>
                <a:gd name="T24" fmla="*/ 29 w 59"/>
                <a:gd name="T25" fmla="*/ 35 h 35"/>
                <a:gd name="T26" fmla="*/ 16 w 59"/>
                <a:gd name="T27" fmla="*/ 32 h 35"/>
                <a:gd name="T28" fmla="*/ 7 w 59"/>
                <a:gd name="T29" fmla="*/ 24 h 35"/>
                <a:gd name="T30" fmla="*/ 1 w 59"/>
                <a:gd name="T31" fmla="*/ 13 h 35"/>
                <a:gd name="T32" fmla="*/ 0 w 59"/>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5">
                  <a:moveTo>
                    <a:pt x="0" y="0"/>
                  </a:moveTo>
                  <a:lnTo>
                    <a:pt x="2" y="0"/>
                  </a:lnTo>
                  <a:lnTo>
                    <a:pt x="10" y="3"/>
                  </a:lnTo>
                  <a:lnTo>
                    <a:pt x="18" y="4"/>
                  </a:lnTo>
                  <a:lnTo>
                    <a:pt x="29" y="5"/>
                  </a:lnTo>
                  <a:lnTo>
                    <a:pt x="39" y="4"/>
                  </a:lnTo>
                  <a:lnTo>
                    <a:pt x="49" y="3"/>
                  </a:lnTo>
                  <a:lnTo>
                    <a:pt x="56" y="0"/>
                  </a:lnTo>
                  <a:lnTo>
                    <a:pt x="59" y="0"/>
                  </a:lnTo>
                  <a:lnTo>
                    <a:pt x="58" y="13"/>
                  </a:lnTo>
                  <a:lnTo>
                    <a:pt x="52" y="24"/>
                  </a:lnTo>
                  <a:lnTo>
                    <a:pt x="42" y="32"/>
                  </a:lnTo>
                  <a:lnTo>
                    <a:pt x="29" y="35"/>
                  </a:lnTo>
                  <a:lnTo>
                    <a:pt x="16" y="32"/>
                  </a:lnTo>
                  <a:lnTo>
                    <a:pt x="7" y="24"/>
                  </a:lnTo>
                  <a:lnTo>
                    <a:pt x="1" y="13"/>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51" name="Freeform 330"/>
            <p:cNvSpPr>
              <a:spLocks noEditPoints="1"/>
            </p:cNvSpPr>
            <p:nvPr/>
          </p:nvSpPr>
          <p:spPr bwMode="auto">
            <a:xfrm>
              <a:off x="7724394" y="2299945"/>
              <a:ext cx="228600" cy="265113"/>
            </a:xfrm>
            <a:custGeom>
              <a:avLst/>
              <a:gdLst>
                <a:gd name="T0" fmla="*/ 75 w 144"/>
                <a:gd name="T1" fmla="*/ 18 h 167"/>
                <a:gd name="T2" fmla="*/ 57 w 144"/>
                <a:gd name="T3" fmla="*/ 20 h 167"/>
                <a:gd name="T4" fmla="*/ 41 w 144"/>
                <a:gd name="T5" fmla="*/ 29 h 167"/>
                <a:gd name="T6" fmla="*/ 29 w 144"/>
                <a:gd name="T7" fmla="*/ 41 h 167"/>
                <a:gd name="T8" fmla="*/ 21 w 144"/>
                <a:gd name="T9" fmla="*/ 57 h 167"/>
                <a:gd name="T10" fmla="*/ 18 w 144"/>
                <a:gd name="T11" fmla="*/ 74 h 167"/>
                <a:gd name="T12" fmla="*/ 19 w 144"/>
                <a:gd name="T13" fmla="*/ 82 h 167"/>
                <a:gd name="T14" fmla="*/ 21 w 144"/>
                <a:gd name="T15" fmla="*/ 89 h 167"/>
                <a:gd name="T16" fmla="*/ 24 w 144"/>
                <a:gd name="T17" fmla="*/ 96 h 167"/>
                <a:gd name="T18" fmla="*/ 24 w 144"/>
                <a:gd name="T19" fmla="*/ 90 h 167"/>
                <a:gd name="T20" fmla="*/ 27 w 144"/>
                <a:gd name="T21" fmla="*/ 71 h 167"/>
                <a:gd name="T22" fmla="*/ 35 w 144"/>
                <a:gd name="T23" fmla="*/ 55 h 167"/>
                <a:gd name="T24" fmla="*/ 48 w 144"/>
                <a:gd name="T25" fmla="*/ 42 h 167"/>
                <a:gd name="T26" fmla="*/ 66 w 144"/>
                <a:gd name="T27" fmla="*/ 34 h 167"/>
                <a:gd name="T28" fmla="*/ 85 w 144"/>
                <a:gd name="T29" fmla="*/ 29 h 167"/>
                <a:gd name="T30" fmla="*/ 104 w 144"/>
                <a:gd name="T31" fmla="*/ 32 h 167"/>
                <a:gd name="T32" fmla="*/ 120 w 144"/>
                <a:gd name="T33" fmla="*/ 41 h 167"/>
                <a:gd name="T34" fmla="*/ 108 w 144"/>
                <a:gd name="T35" fmla="*/ 29 h 167"/>
                <a:gd name="T36" fmla="*/ 92 w 144"/>
                <a:gd name="T37" fmla="*/ 20 h 167"/>
                <a:gd name="T38" fmla="*/ 75 w 144"/>
                <a:gd name="T39" fmla="*/ 18 h 167"/>
                <a:gd name="T40" fmla="*/ 72 w 144"/>
                <a:gd name="T41" fmla="*/ 0 h 167"/>
                <a:gd name="T42" fmla="*/ 95 w 144"/>
                <a:gd name="T43" fmla="*/ 3 h 167"/>
                <a:gd name="T44" fmla="*/ 114 w 144"/>
                <a:gd name="T45" fmla="*/ 13 h 167"/>
                <a:gd name="T46" fmla="*/ 130 w 144"/>
                <a:gd name="T47" fmla="*/ 29 h 167"/>
                <a:gd name="T48" fmla="*/ 140 w 144"/>
                <a:gd name="T49" fmla="*/ 50 h 167"/>
                <a:gd name="T50" fmla="*/ 144 w 144"/>
                <a:gd name="T51" fmla="*/ 71 h 167"/>
                <a:gd name="T52" fmla="*/ 141 w 144"/>
                <a:gd name="T53" fmla="*/ 89 h 167"/>
                <a:gd name="T54" fmla="*/ 134 w 144"/>
                <a:gd name="T55" fmla="*/ 106 h 167"/>
                <a:gd name="T56" fmla="*/ 125 w 144"/>
                <a:gd name="T57" fmla="*/ 119 h 167"/>
                <a:gd name="T58" fmla="*/ 117 w 144"/>
                <a:gd name="T59" fmla="*/ 132 h 167"/>
                <a:gd name="T60" fmla="*/ 111 w 144"/>
                <a:gd name="T61" fmla="*/ 143 h 167"/>
                <a:gd name="T62" fmla="*/ 108 w 144"/>
                <a:gd name="T63" fmla="*/ 150 h 167"/>
                <a:gd name="T64" fmla="*/ 105 w 144"/>
                <a:gd name="T65" fmla="*/ 156 h 167"/>
                <a:gd name="T66" fmla="*/ 99 w 144"/>
                <a:gd name="T67" fmla="*/ 162 h 167"/>
                <a:gd name="T68" fmla="*/ 88 w 144"/>
                <a:gd name="T69" fmla="*/ 166 h 167"/>
                <a:gd name="T70" fmla="*/ 72 w 144"/>
                <a:gd name="T71" fmla="*/ 167 h 167"/>
                <a:gd name="T72" fmla="*/ 56 w 144"/>
                <a:gd name="T73" fmla="*/ 166 h 167"/>
                <a:gd name="T74" fmla="*/ 45 w 144"/>
                <a:gd name="T75" fmla="*/ 162 h 167"/>
                <a:gd name="T76" fmla="*/ 38 w 144"/>
                <a:gd name="T77" fmla="*/ 156 h 167"/>
                <a:gd name="T78" fmla="*/ 35 w 144"/>
                <a:gd name="T79" fmla="*/ 150 h 167"/>
                <a:gd name="T80" fmla="*/ 34 w 144"/>
                <a:gd name="T81" fmla="*/ 143 h 167"/>
                <a:gd name="T82" fmla="*/ 27 w 144"/>
                <a:gd name="T83" fmla="*/ 132 h 167"/>
                <a:gd name="T84" fmla="*/ 18 w 144"/>
                <a:gd name="T85" fmla="*/ 119 h 167"/>
                <a:gd name="T86" fmla="*/ 9 w 144"/>
                <a:gd name="T87" fmla="*/ 106 h 167"/>
                <a:gd name="T88" fmla="*/ 3 w 144"/>
                <a:gd name="T89" fmla="*/ 89 h 167"/>
                <a:gd name="T90" fmla="*/ 0 w 144"/>
                <a:gd name="T91" fmla="*/ 71 h 167"/>
                <a:gd name="T92" fmla="*/ 3 w 144"/>
                <a:gd name="T93" fmla="*/ 50 h 167"/>
                <a:gd name="T94" fmla="*/ 13 w 144"/>
                <a:gd name="T95" fmla="*/ 29 h 167"/>
                <a:gd name="T96" fmla="*/ 29 w 144"/>
                <a:gd name="T97" fmla="*/ 13 h 167"/>
                <a:gd name="T98" fmla="*/ 50 w 144"/>
                <a:gd name="T99" fmla="*/ 3 h 167"/>
                <a:gd name="T100" fmla="*/ 72 w 144"/>
                <a:gd name="T10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67">
                  <a:moveTo>
                    <a:pt x="75" y="18"/>
                  </a:moveTo>
                  <a:lnTo>
                    <a:pt x="57" y="20"/>
                  </a:lnTo>
                  <a:lnTo>
                    <a:pt x="41" y="29"/>
                  </a:lnTo>
                  <a:lnTo>
                    <a:pt x="29" y="41"/>
                  </a:lnTo>
                  <a:lnTo>
                    <a:pt x="21" y="57"/>
                  </a:lnTo>
                  <a:lnTo>
                    <a:pt x="18" y="74"/>
                  </a:lnTo>
                  <a:lnTo>
                    <a:pt x="19" y="82"/>
                  </a:lnTo>
                  <a:lnTo>
                    <a:pt x="21" y="89"/>
                  </a:lnTo>
                  <a:lnTo>
                    <a:pt x="24" y="96"/>
                  </a:lnTo>
                  <a:lnTo>
                    <a:pt x="24" y="90"/>
                  </a:lnTo>
                  <a:lnTo>
                    <a:pt x="27" y="71"/>
                  </a:lnTo>
                  <a:lnTo>
                    <a:pt x="35" y="55"/>
                  </a:lnTo>
                  <a:lnTo>
                    <a:pt x="48" y="42"/>
                  </a:lnTo>
                  <a:lnTo>
                    <a:pt x="66" y="34"/>
                  </a:lnTo>
                  <a:lnTo>
                    <a:pt x="85" y="29"/>
                  </a:lnTo>
                  <a:lnTo>
                    <a:pt x="104" y="32"/>
                  </a:lnTo>
                  <a:lnTo>
                    <a:pt x="120" y="41"/>
                  </a:lnTo>
                  <a:lnTo>
                    <a:pt x="108" y="29"/>
                  </a:lnTo>
                  <a:lnTo>
                    <a:pt x="92" y="20"/>
                  </a:lnTo>
                  <a:lnTo>
                    <a:pt x="75" y="18"/>
                  </a:lnTo>
                  <a:close/>
                  <a:moveTo>
                    <a:pt x="72" y="0"/>
                  </a:moveTo>
                  <a:lnTo>
                    <a:pt x="95" y="3"/>
                  </a:lnTo>
                  <a:lnTo>
                    <a:pt x="114" y="13"/>
                  </a:lnTo>
                  <a:lnTo>
                    <a:pt x="130" y="29"/>
                  </a:lnTo>
                  <a:lnTo>
                    <a:pt x="140" y="50"/>
                  </a:lnTo>
                  <a:lnTo>
                    <a:pt x="144" y="71"/>
                  </a:lnTo>
                  <a:lnTo>
                    <a:pt x="141" y="89"/>
                  </a:lnTo>
                  <a:lnTo>
                    <a:pt x="134" y="106"/>
                  </a:lnTo>
                  <a:lnTo>
                    <a:pt x="125" y="119"/>
                  </a:lnTo>
                  <a:lnTo>
                    <a:pt x="117" y="132"/>
                  </a:lnTo>
                  <a:lnTo>
                    <a:pt x="111" y="143"/>
                  </a:lnTo>
                  <a:lnTo>
                    <a:pt x="108" y="150"/>
                  </a:lnTo>
                  <a:lnTo>
                    <a:pt x="105" y="156"/>
                  </a:lnTo>
                  <a:lnTo>
                    <a:pt x="99" y="162"/>
                  </a:lnTo>
                  <a:lnTo>
                    <a:pt x="88" y="166"/>
                  </a:lnTo>
                  <a:lnTo>
                    <a:pt x="72" y="167"/>
                  </a:lnTo>
                  <a:lnTo>
                    <a:pt x="56" y="166"/>
                  </a:lnTo>
                  <a:lnTo>
                    <a:pt x="45" y="162"/>
                  </a:lnTo>
                  <a:lnTo>
                    <a:pt x="38" y="156"/>
                  </a:lnTo>
                  <a:lnTo>
                    <a:pt x="35" y="150"/>
                  </a:lnTo>
                  <a:lnTo>
                    <a:pt x="34" y="143"/>
                  </a:lnTo>
                  <a:lnTo>
                    <a:pt x="27" y="132"/>
                  </a:lnTo>
                  <a:lnTo>
                    <a:pt x="18" y="119"/>
                  </a:lnTo>
                  <a:lnTo>
                    <a:pt x="9" y="106"/>
                  </a:lnTo>
                  <a:lnTo>
                    <a:pt x="3" y="89"/>
                  </a:lnTo>
                  <a:lnTo>
                    <a:pt x="0" y="71"/>
                  </a:lnTo>
                  <a:lnTo>
                    <a:pt x="3" y="50"/>
                  </a:lnTo>
                  <a:lnTo>
                    <a:pt x="13" y="29"/>
                  </a:lnTo>
                  <a:lnTo>
                    <a:pt x="29" y="13"/>
                  </a:lnTo>
                  <a:lnTo>
                    <a:pt x="50" y="3"/>
                  </a:lnTo>
                  <a:lnTo>
                    <a:pt x="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grpSp>
      <p:grpSp>
        <p:nvGrpSpPr>
          <p:cNvPr id="174" name="Group 173"/>
          <p:cNvGrpSpPr/>
          <p:nvPr/>
        </p:nvGrpSpPr>
        <p:grpSpPr>
          <a:xfrm>
            <a:off x="5438425" y="1371153"/>
            <a:ext cx="227308" cy="331490"/>
            <a:chOff x="7724394" y="2299945"/>
            <a:chExt cx="228600" cy="333375"/>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effectLst>
            <a:glow rad="101600">
              <a:schemeClr val="accent4">
                <a:satMod val="175000"/>
                <a:alpha val="40000"/>
              </a:schemeClr>
            </a:glow>
          </a:effectLst>
        </p:grpSpPr>
        <p:sp>
          <p:nvSpPr>
            <p:cNvPr id="175" name="Freeform 329"/>
            <p:cNvSpPr>
              <a:spLocks/>
            </p:cNvSpPr>
            <p:nvPr/>
          </p:nvSpPr>
          <p:spPr bwMode="auto">
            <a:xfrm>
              <a:off x="7792657" y="2577757"/>
              <a:ext cx="93663" cy="55563"/>
            </a:xfrm>
            <a:custGeom>
              <a:avLst/>
              <a:gdLst>
                <a:gd name="T0" fmla="*/ 0 w 59"/>
                <a:gd name="T1" fmla="*/ 0 h 35"/>
                <a:gd name="T2" fmla="*/ 2 w 59"/>
                <a:gd name="T3" fmla="*/ 0 h 35"/>
                <a:gd name="T4" fmla="*/ 10 w 59"/>
                <a:gd name="T5" fmla="*/ 3 h 35"/>
                <a:gd name="T6" fmla="*/ 18 w 59"/>
                <a:gd name="T7" fmla="*/ 4 h 35"/>
                <a:gd name="T8" fmla="*/ 29 w 59"/>
                <a:gd name="T9" fmla="*/ 5 h 35"/>
                <a:gd name="T10" fmla="*/ 39 w 59"/>
                <a:gd name="T11" fmla="*/ 4 h 35"/>
                <a:gd name="T12" fmla="*/ 49 w 59"/>
                <a:gd name="T13" fmla="*/ 3 h 35"/>
                <a:gd name="T14" fmla="*/ 56 w 59"/>
                <a:gd name="T15" fmla="*/ 0 h 35"/>
                <a:gd name="T16" fmla="*/ 59 w 59"/>
                <a:gd name="T17" fmla="*/ 0 h 35"/>
                <a:gd name="T18" fmla="*/ 58 w 59"/>
                <a:gd name="T19" fmla="*/ 13 h 35"/>
                <a:gd name="T20" fmla="*/ 52 w 59"/>
                <a:gd name="T21" fmla="*/ 24 h 35"/>
                <a:gd name="T22" fmla="*/ 42 w 59"/>
                <a:gd name="T23" fmla="*/ 32 h 35"/>
                <a:gd name="T24" fmla="*/ 29 w 59"/>
                <a:gd name="T25" fmla="*/ 35 h 35"/>
                <a:gd name="T26" fmla="*/ 16 w 59"/>
                <a:gd name="T27" fmla="*/ 32 h 35"/>
                <a:gd name="T28" fmla="*/ 7 w 59"/>
                <a:gd name="T29" fmla="*/ 24 h 35"/>
                <a:gd name="T30" fmla="*/ 1 w 59"/>
                <a:gd name="T31" fmla="*/ 13 h 35"/>
                <a:gd name="T32" fmla="*/ 0 w 59"/>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5">
                  <a:moveTo>
                    <a:pt x="0" y="0"/>
                  </a:moveTo>
                  <a:lnTo>
                    <a:pt x="2" y="0"/>
                  </a:lnTo>
                  <a:lnTo>
                    <a:pt x="10" y="3"/>
                  </a:lnTo>
                  <a:lnTo>
                    <a:pt x="18" y="4"/>
                  </a:lnTo>
                  <a:lnTo>
                    <a:pt x="29" y="5"/>
                  </a:lnTo>
                  <a:lnTo>
                    <a:pt x="39" y="4"/>
                  </a:lnTo>
                  <a:lnTo>
                    <a:pt x="49" y="3"/>
                  </a:lnTo>
                  <a:lnTo>
                    <a:pt x="56" y="0"/>
                  </a:lnTo>
                  <a:lnTo>
                    <a:pt x="59" y="0"/>
                  </a:lnTo>
                  <a:lnTo>
                    <a:pt x="58" y="13"/>
                  </a:lnTo>
                  <a:lnTo>
                    <a:pt x="52" y="24"/>
                  </a:lnTo>
                  <a:lnTo>
                    <a:pt x="42" y="32"/>
                  </a:lnTo>
                  <a:lnTo>
                    <a:pt x="29" y="35"/>
                  </a:lnTo>
                  <a:lnTo>
                    <a:pt x="16" y="32"/>
                  </a:lnTo>
                  <a:lnTo>
                    <a:pt x="7" y="24"/>
                  </a:lnTo>
                  <a:lnTo>
                    <a:pt x="1" y="13"/>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81" name="Freeform 330"/>
            <p:cNvSpPr>
              <a:spLocks noEditPoints="1"/>
            </p:cNvSpPr>
            <p:nvPr/>
          </p:nvSpPr>
          <p:spPr bwMode="auto">
            <a:xfrm>
              <a:off x="7724394" y="2299945"/>
              <a:ext cx="228600" cy="265113"/>
            </a:xfrm>
            <a:custGeom>
              <a:avLst/>
              <a:gdLst>
                <a:gd name="T0" fmla="*/ 75 w 144"/>
                <a:gd name="T1" fmla="*/ 18 h 167"/>
                <a:gd name="T2" fmla="*/ 57 w 144"/>
                <a:gd name="T3" fmla="*/ 20 h 167"/>
                <a:gd name="T4" fmla="*/ 41 w 144"/>
                <a:gd name="T5" fmla="*/ 29 h 167"/>
                <a:gd name="T6" fmla="*/ 29 w 144"/>
                <a:gd name="T7" fmla="*/ 41 h 167"/>
                <a:gd name="T8" fmla="*/ 21 w 144"/>
                <a:gd name="T9" fmla="*/ 57 h 167"/>
                <a:gd name="T10" fmla="*/ 18 w 144"/>
                <a:gd name="T11" fmla="*/ 74 h 167"/>
                <a:gd name="T12" fmla="*/ 19 w 144"/>
                <a:gd name="T13" fmla="*/ 82 h 167"/>
                <a:gd name="T14" fmla="*/ 21 w 144"/>
                <a:gd name="T15" fmla="*/ 89 h 167"/>
                <a:gd name="T16" fmla="*/ 24 w 144"/>
                <a:gd name="T17" fmla="*/ 96 h 167"/>
                <a:gd name="T18" fmla="*/ 24 w 144"/>
                <a:gd name="T19" fmla="*/ 90 h 167"/>
                <a:gd name="T20" fmla="*/ 27 w 144"/>
                <a:gd name="T21" fmla="*/ 71 h 167"/>
                <a:gd name="T22" fmla="*/ 35 w 144"/>
                <a:gd name="T23" fmla="*/ 55 h 167"/>
                <a:gd name="T24" fmla="*/ 48 w 144"/>
                <a:gd name="T25" fmla="*/ 42 h 167"/>
                <a:gd name="T26" fmla="*/ 66 w 144"/>
                <a:gd name="T27" fmla="*/ 34 h 167"/>
                <a:gd name="T28" fmla="*/ 85 w 144"/>
                <a:gd name="T29" fmla="*/ 29 h 167"/>
                <a:gd name="T30" fmla="*/ 104 w 144"/>
                <a:gd name="T31" fmla="*/ 32 h 167"/>
                <a:gd name="T32" fmla="*/ 120 w 144"/>
                <a:gd name="T33" fmla="*/ 41 h 167"/>
                <a:gd name="T34" fmla="*/ 108 w 144"/>
                <a:gd name="T35" fmla="*/ 29 h 167"/>
                <a:gd name="T36" fmla="*/ 92 w 144"/>
                <a:gd name="T37" fmla="*/ 20 h 167"/>
                <a:gd name="T38" fmla="*/ 75 w 144"/>
                <a:gd name="T39" fmla="*/ 18 h 167"/>
                <a:gd name="T40" fmla="*/ 72 w 144"/>
                <a:gd name="T41" fmla="*/ 0 h 167"/>
                <a:gd name="T42" fmla="*/ 95 w 144"/>
                <a:gd name="T43" fmla="*/ 3 h 167"/>
                <a:gd name="T44" fmla="*/ 114 w 144"/>
                <a:gd name="T45" fmla="*/ 13 h 167"/>
                <a:gd name="T46" fmla="*/ 130 w 144"/>
                <a:gd name="T47" fmla="*/ 29 h 167"/>
                <a:gd name="T48" fmla="*/ 140 w 144"/>
                <a:gd name="T49" fmla="*/ 50 h 167"/>
                <a:gd name="T50" fmla="*/ 144 w 144"/>
                <a:gd name="T51" fmla="*/ 71 h 167"/>
                <a:gd name="T52" fmla="*/ 141 w 144"/>
                <a:gd name="T53" fmla="*/ 89 h 167"/>
                <a:gd name="T54" fmla="*/ 134 w 144"/>
                <a:gd name="T55" fmla="*/ 106 h 167"/>
                <a:gd name="T56" fmla="*/ 125 w 144"/>
                <a:gd name="T57" fmla="*/ 119 h 167"/>
                <a:gd name="T58" fmla="*/ 117 w 144"/>
                <a:gd name="T59" fmla="*/ 132 h 167"/>
                <a:gd name="T60" fmla="*/ 111 w 144"/>
                <a:gd name="T61" fmla="*/ 143 h 167"/>
                <a:gd name="T62" fmla="*/ 108 w 144"/>
                <a:gd name="T63" fmla="*/ 150 h 167"/>
                <a:gd name="T64" fmla="*/ 105 w 144"/>
                <a:gd name="T65" fmla="*/ 156 h 167"/>
                <a:gd name="T66" fmla="*/ 99 w 144"/>
                <a:gd name="T67" fmla="*/ 162 h 167"/>
                <a:gd name="T68" fmla="*/ 88 w 144"/>
                <a:gd name="T69" fmla="*/ 166 h 167"/>
                <a:gd name="T70" fmla="*/ 72 w 144"/>
                <a:gd name="T71" fmla="*/ 167 h 167"/>
                <a:gd name="T72" fmla="*/ 56 w 144"/>
                <a:gd name="T73" fmla="*/ 166 h 167"/>
                <a:gd name="T74" fmla="*/ 45 w 144"/>
                <a:gd name="T75" fmla="*/ 162 h 167"/>
                <a:gd name="T76" fmla="*/ 38 w 144"/>
                <a:gd name="T77" fmla="*/ 156 h 167"/>
                <a:gd name="T78" fmla="*/ 35 w 144"/>
                <a:gd name="T79" fmla="*/ 150 h 167"/>
                <a:gd name="T80" fmla="*/ 34 w 144"/>
                <a:gd name="T81" fmla="*/ 143 h 167"/>
                <a:gd name="T82" fmla="*/ 27 w 144"/>
                <a:gd name="T83" fmla="*/ 132 h 167"/>
                <a:gd name="T84" fmla="*/ 18 w 144"/>
                <a:gd name="T85" fmla="*/ 119 h 167"/>
                <a:gd name="T86" fmla="*/ 9 w 144"/>
                <a:gd name="T87" fmla="*/ 106 h 167"/>
                <a:gd name="T88" fmla="*/ 3 w 144"/>
                <a:gd name="T89" fmla="*/ 89 h 167"/>
                <a:gd name="T90" fmla="*/ 0 w 144"/>
                <a:gd name="T91" fmla="*/ 71 h 167"/>
                <a:gd name="T92" fmla="*/ 3 w 144"/>
                <a:gd name="T93" fmla="*/ 50 h 167"/>
                <a:gd name="T94" fmla="*/ 13 w 144"/>
                <a:gd name="T95" fmla="*/ 29 h 167"/>
                <a:gd name="T96" fmla="*/ 29 w 144"/>
                <a:gd name="T97" fmla="*/ 13 h 167"/>
                <a:gd name="T98" fmla="*/ 50 w 144"/>
                <a:gd name="T99" fmla="*/ 3 h 167"/>
                <a:gd name="T100" fmla="*/ 72 w 144"/>
                <a:gd name="T10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67">
                  <a:moveTo>
                    <a:pt x="75" y="18"/>
                  </a:moveTo>
                  <a:lnTo>
                    <a:pt x="57" y="20"/>
                  </a:lnTo>
                  <a:lnTo>
                    <a:pt x="41" y="29"/>
                  </a:lnTo>
                  <a:lnTo>
                    <a:pt x="29" y="41"/>
                  </a:lnTo>
                  <a:lnTo>
                    <a:pt x="21" y="57"/>
                  </a:lnTo>
                  <a:lnTo>
                    <a:pt x="18" y="74"/>
                  </a:lnTo>
                  <a:lnTo>
                    <a:pt x="19" y="82"/>
                  </a:lnTo>
                  <a:lnTo>
                    <a:pt x="21" y="89"/>
                  </a:lnTo>
                  <a:lnTo>
                    <a:pt x="24" y="96"/>
                  </a:lnTo>
                  <a:lnTo>
                    <a:pt x="24" y="90"/>
                  </a:lnTo>
                  <a:lnTo>
                    <a:pt x="27" y="71"/>
                  </a:lnTo>
                  <a:lnTo>
                    <a:pt x="35" y="55"/>
                  </a:lnTo>
                  <a:lnTo>
                    <a:pt x="48" y="42"/>
                  </a:lnTo>
                  <a:lnTo>
                    <a:pt x="66" y="34"/>
                  </a:lnTo>
                  <a:lnTo>
                    <a:pt x="85" y="29"/>
                  </a:lnTo>
                  <a:lnTo>
                    <a:pt x="104" y="32"/>
                  </a:lnTo>
                  <a:lnTo>
                    <a:pt x="120" y="41"/>
                  </a:lnTo>
                  <a:lnTo>
                    <a:pt x="108" y="29"/>
                  </a:lnTo>
                  <a:lnTo>
                    <a:pt x="92" y="20"/>
                  </a:lnTo>
                  <a:lnTo>
                    <a:pt x="75" y="18"/>
                  </a:lnTo>
                  <a:close/>
                  <a:moveTo>
                    <a:pt x="72" y="0"/>
                  </a:moveTo>
                  <a:lnTo>
                    <a:pt x="95" y="3"/>
                  </a:lnTo>
                  <a:lnTo>
                    <a:pt x="114" y="13"/>
                  </a:lnTo>
                  <a:lnTo>
                    <a:pt x="130" y="29"/>
                  </a:lnTo>
                  <a:lnTo>
                    <a:pt x="140" y="50"/>
                  </a:lnTo>
                  <a:lnTo>
                    <a:pt x="144" y="71"/>
                  </a:lnTo>
                  <a:lnTo>
                    <a:pt x="141" y="89"/>
                  </a:lnTo>
                  <a:lnTo>
                    <a:pt x="134" y="106"/>
                  </a:lnTo>
                  <a:lnTo>
                    <a:pt x="125" y="119"/>
                  </a:lnTo>
                  <a:lnTo>
                    <a:pt x="117" y="132"/>
                  </a:lnTo>
                  <a:lnTo>
                    <a:pt x="111" y="143"/>
                  </a:lnTo>
                  <a:lnTo>
                    <a:pt x="108" y="150"/>
                  </a:lnTo>
                  <a:lnTo>
                    <a:pt x="105" y="156"/>
                  </a:lnTo>
                  <a:lnTo>
                    <a:pt x="99" y="162"/>
                  </a:lnTo>
                  <a:lnTo>
                    <a:pt x="88" y="166"/>
                  </a:lnTo>
                  <a:lnTo>
                    <a:pt x="72" y="167"/>
                  </a:lnTo>
                  <a:lnTo>
                    <a:pt x="56" y="166"/>
                  </a:lnTo>
                  <a:lnTo>
                    <a:pt x="45" y="162"/>
                  </a:lnTo>
                  <a:lnTo>
                    <a:pt x="38" y="156"/>
                  </a:lnTo>
                  <a:lnTo>
                    <a:pt x="35" y="150"/>
                  </a:lnTo>
                  <a:lnTo>
                    <a:pt x="34" y="143"/>
                  </a:lnTo>
                  <a:lnTo>
                    <a:pt x="27" y="132"/>
                  </a:lnTo>
                  <a:lnTo>
                    <a:pt x="18" y="119"/>
                  </a:lnTo>
                  <a:lnTo>
                    <a:pt x="9" y="106"/>
                  </a:lnTo>
                  <a:lnTo>
                    <a:pt x="3" y="89"/>
                  </a:lnTo>
                  <a:lnTo>
                    <a:pt x="0" y="71"/>
                  </a:lnTo>
                  <a:lnTo>
                    <a:pt x="3" y="50"/>
                  </a:lnTo>
                  <a:lnTo>
                    <a:pt x="13" y="29"/>
                  </a:lnTo>
                  <a:lnTo>
                    <a:pt x="29" y="13"/>
                  </a:lnTo>
                  <a:lnTo>
                    <a:pt x="50" y="3"/>
                  </a:lnTo>
                  <a:lnTo>
                    <a:pt x="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grpSp>
      <p:sp>
        <p:nvSpPr>
          <p:cNvPr id="15366" name="Title 1"/>
          <p:cNvSpPr>
            <a:spLocks noGrp="1"/>
          </p:cNvSpPr>
          <p:nvPr>
            <p:ph type="title"/>
          </p:nvPr>
        </p:nvSpPr>
        <p:spPr>
          <a:xfrm>
            <a:off x="354013" y="90488"/>
            <a:ext cx="8435975" cy="766762"/>
          </a:xfrm>
        </p:spPr>
        <p:txBody>
          <a:bodyPr/>
          <a:lstStyle/>
          <a:p>
            <a:r>
              <a:rPr lang="en-US" smtClean="0"/>
              <a:t>Re-architect the Datacenter</a:t>
            </a:r>
          </a:p>
        </p:txBody>
      </p:sp>
      <p:sp>
        <p:nvSpPr>
          <p:cNvPr id="15367" name="Text Placeholder 6"/>
          <p:cNvSpPr>
            <a:spLocks noGrp="1"/>
          </p:cNvSpPr>
          <p:nvPr>
            <p:ph type="body" sz="quarter" idx="13"/>
          </p:nvPr>
        </p:nvSpPr>
        <p:spPr>
          <a:xfrm>
            <a:off x="1157205" y="4727059"/>
            <a:ext cx="1790214" cy="184666"/>
          </a:xfrm>
        </p:spPr>
        <p:txBody>
          <a:bodyPr/>
          <a:lstStyle/>
          <a:p>
            <a:pPr>
              <a:spcBef>
                <a:spcPct val="0"/>
              </a:spcBef>
              <a:buFont typeface="Arial" charset="0"/>
              <a:buNone/>
            </a:pPr>
            <a:r>
              <a:rPr lang="en-US" dirty="0" smtClean="0">
                <a:solidFill>
                  <a:schemeClr val="tx1"/>
                </a:solidFill>
              </a:rPr>
              <a:t>1: </a:t>
            </a:r>
            <a:r>
              <a:rPr lang="en-US" u="sng" dirty="0" smtClean="0">
                <a:solidFill>
                  <a:schemeClr val="tx1"/>
                </a:solidFill>
              </a:rPr>
              <a:t>Source</a:t>
            </a:r>
            <a:r>
              <a:rPr lang="en-US" dirty="0" smtClean="0">
                <a:solidFill>
                  <a:schemeClr val="tx1"/>
                </a:solidFill>
              </a:rPr>
              <a:t>: Intel IT internal estimate</a:t>
            </a:r>
          </a:p>
        </p:txBody>
      </p:sp>
      <p:sp>
        <p:nvSpPr>
          <p:cNvPr id="75" name="Content Placeholder 13"/>
          <p:cNvSpPr txBox="1">
            <a:spLocks/>
          </p:cNvSpPr>
          <p:nvPr/>
        </p:nvSpPr>
        <p:spPr>
          <a:xfrm>
            <a:off x="354013" y="773113"/>
            <a:ext cx="3921125" cy="461962"/>
          </a:xfrm>
          <a:prstGeom prst="rect">
            <a:avLst/>
          </a:prstGeom>
        </p:spPr>
        <p:txBody>
          <a:bodyPr>
            <a:spAutoFit/>
          </a:bodyPr>
          <a:lstStyle>
            <a:lvl1pPr marL="171450" indent="-171450" algn="l" defTabSz="914400" rtl="0" eaLnBrk="1" latinLnBrk="0" hangingPunct="1">
              <a:spcBef>
                <a:spcPts val="600"/>
              </a:spcBef>
              <a:buClr>
                <a:schemeClr val="tx2">
                  <a:lumMod val="60000"/>
                  <a:lumOff val="40000"/>
                </a:schemeClr>
              </a:buClr>
              <a:buFont typeface="Arial" pitchFamily="34" charset="0"/>
              <a:buChar char="•"/>
              <a:defRPr sz="2000" kern="1200">
                <a:solidFill>
                  <a:schemeClr val="bg1">
                    <a:lumMod val="50000"/>
                  </a:schemeClr>
                </a:solidFill>
                <a:latin typeface="+mn-lt"/>
                <a:ea typeface="+mn-ea"/>
                <a:cs typeface="+mn-cs"/>
              </a:defRPr>
            </a:lvl1pPr>
            <a:lvl2pPr marL="4000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bg1">
                    <a:lumMod val="50000"/>
                  </a:schemeClr>
                </a:solidFill>
                <a:latin typeface="+mn-lt"/>
                <a:ea typeface="+mn-ea"/>
                <a:cs typeface="+mn-cs"/>
              </a:defRPr>
            </a:lvl2pPr>
            <a:lvl3pPr marL="6286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bg1">
                    <a:lumMod val="50000"/>
                  </a:schemeClr>
                </a:solidFill>
                <a:latin typeface="+mn-lt"/>
                <a:ea typeface="+mn-ea"/>
                <a:cs typeface="+mn-cs"/>
              </a:defRPr>
            </a:lvl3pPr>
            <a:lvl4pPr marL="8572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bg1">
                    <a:lumMod val="50000"/>
                  </a:schemeClr>
                </a:solidFill>
                <a:latin typeface="+mn-lt"/>
                <a:ea typeface="+mn-ea"/>
                <a:cs typeface="+mn-cs"/>
              </a:defRPr>
            </a:lvl4pPr>
            <a:lvl5pPr marL="10858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Clr>
                <a:srgbClr val="555559">
                  <a:lumMod val="60000"/>
                  <a:lumOff val="40000"/>
                </a:srgbClr>
              </a:buClr>
              <a:buFont typeface="Arial" pitchFamily="34" charset="0"/>
              <a:buNone/>
              <a:defRPr/>
            </a:pPr>
            <a:r>
              <a:rPr lang="en-US" sz="2400" dirty="0" smtClean="0">
                <a:solidFill>
                  <a:schemeClr val="accent1"/>
                </a:solidFill>
                <a:latin typeface="Neo Sans Intel Light"/>
              </a:rPr>
              <a:t>Datacenter Today</a:t>
            </a:r>
            <a:endParaRPr lang="en-US" sz="2400" dirty="0">
              <a:solidFill>
                <a:schemeClr val="accent1"/>
              </a:solidFill>
              <a:latin typeface="Neo Sans Intel Light"/>
            </a:endParaRPr>
          </a:p>
        </p:txBody>
      </p:sp>
      <p:sp>
        <p:nvSpPr>
          <p:cNvPr id="76" name="Content Placeholder 13"/>
          <p:cNvSpPr txBox="1">
            <a:spLocks/>
          </p:cNvSpPr>
          <p:nvPr/>
        </p:nvSpPr>
        <p:spPr>
          <a:xfrm>
            <a:off x="4657725" y="792163"/>
            <a:ext cx="4597400" cy="461962"/>
          </a:xfrm>
          <a:prstGeom prst="rect">
            <a:avLst/>
          </a:prstGeom>
        </p:spPr>
        <p:txBody>
          <a:bodyPr>
            <a:spAutoFit/>
          </a:bodyPr>
          <a:lstStyle>
            <a:lvl1pPr marL="171450" indent="-171450" algn="l" defTabSz="914400" rtl="0" eaLnBrk="1" latinLnBrk="0" hangingPunct="1">
              <a:spcBef>
                <a:spcPts val="600"/>
              </a:spcBef>
              <a:buClr>
                <a:schemeClr val="tx2">
                  <a:lumMod val="60000"/>
                  <a:lumOff val="40000"/>
                </a:schemeClr>
              </a:buClr>
              <a:buFont typeface="Arial" pitchFamily="34" charset="0"/>
              <a:buChar char="•"/>
              <a:defRPr sz="2000" kern="1200">
                <a:solidFill>
                  <a:schemeClr val="bg1">
                    <a:lumMod val="50000"/>
                  </a:schemeClr>
                </a:solidFill>
                <a:latin typeface="+mn-lt"/>
                <a:ea typeface="+mn-ea"/>
                <a:cs typeface="+mn-cs"/>
              </a:defRPr>
            </a:lvl1pPr>
            <a:lvl2pPr marL="4000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bg1">
                    <a:lumMod val="50000"/>
                  </a:schemeClr>
                </a:solidFill>
                <a:latin typeface="+mn-lt"/>
                <a:ea typeface="+mn-ea"/>
                <a:cs typeface="+mn-cs"/>
              </a:defRPr>
            </a:lvl2pPr>
            <a:lvl3pPr marL="6286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bg1">
                    <a:lumMod val="50000"/>
                  </a:schemeClr>
                </a:solidFill>
                <a:latin typeface="+mn-lt"/>
                <a:ea typeface="+mn-ea"/>
                <a:cs typeface="+mn-cs"/>
              </a:defRPr>
            </a:lvl3pPr>
            <a:lvl4pPr marL="8572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bg1">
                    <a:lumMod val="50000"/>
                  </a:schemeClr>
                </a:solidFill>
                <a:latin typeface="+mn-lt"/>
                <a:ea typeface="+mn-ea"/>
                <a:cs typeface="+mn-cs"/>
              </a:defRPr>
            </a:lvl4pPr>
            <a:lvl5pPr marL="10858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Clr>
                <a:srgbClr val="555559">
                  <a:lumMod val="60000"/>
                  <a:lumOff val="40000"/>
                </a:srgbClr>
              </a:buClr>
              <a:buFont typeface="Arial" pitchFamily="34" charset="0"/>
              <a:buNone/>
              <a:defRPr/>
            </a:pPr>
            <a:r>
              <a:rPr lang="en-US" sz="2400" dirty="0" smtClean="0">
                <a:solidFill>
                  <a:schemeClr val="accent1"/>
                </a:solidFill>
                <a:latin typeface="Neo Sans Intel Light"/>
              </a:rPr>
              <a:t>Software-defined </a:t>
            </a:r>
            <a:r>
              <a:rPr lang="en-US" sz="2400" dirty="0">
                <a:solidFill>
                  <a:schemeClr val="accent1"/>
                </a:solidFill>
                <a:latin typeface="Neo Sans Intel Light"/>
              </a:rPr>
              <a:t>Infrastructure</a:t>
            </a:r>
          </a:p>
        </p:txBody>
      </p:sp>
      <p:sp>
        <p:nvSpPr>
          <p:cNvPr id="77" name="Rectangle 76"/>
          <p:cNvSpPr/>
          <p:nvPr/>
        </p:nvSpPr>
        <p:spPr>
          <a:xfrm>
            <a:off x="4924130" y="4275365"/>
            <a:ext cx="3921125" cy="338137"/>
          </a:xfrm>
          <a:prstGeom prst="rect">
            <a:avLst/>
          </a:prstGeom>
        </p:spPr>
        <p:txBody>
          <a:bodyPr>
            <a:spAutoFit/>
          </a:bodyPr>
          <a:lstStyle/>
          <a:p>
            <a:pPr algn="ctr" fontAlgn="auto">
              <a:spcBef>
                <a:spcPts val="0"/>
              </a:spcBef>
              <a:spcAft>
                <a:spcPts val="0"/>
              </a:spcAft>
              <a:defRPr/>
            </a:pPr>
            <a:r>
              <a:rPr lang="en-US" sz="1600" dirty="0">
                <a:solidFill>
                  <a:schemeClr val="accent1"/>
                </a:solidFill>
                <a:latin typeface="+mn-lt"/>
                <a:cs typeface="+mn-cs"/>
              </a:rPr>
              <a:t>Time to Provision New Service: Minutes</a:t>
            </a:r>
            <a:r>
              <a:rPr lang="en-US" sz="1600" baseline="30000" dirty="0">
                <a:solidFill>
                  <a:schemeClr val="accent1"/>
                </a:solidFill>
                <a:latin typeface="+mn-lt"/>
                <a:cs typeface="+mn-cs"/>
              </a:rPr>
              <a:t>1</a:t>
            </a:r>
          </a:p>
        </p:txBody>
      </p:sp>
      <p:sp>
        <p:nvSpPr>
          <p:cNvPr id="78" name="Rectangle 77"/>
          <p:cNvSpPr/>
          <p:nvPr/>
        </p:nvSpPr>
        <p:spPr>
          <a:xfrm>
            <a:off x="352425" y="4254500"/>
            <a:ext cx="3921125" cy="338138"/>
          </a:xfrm>
          <a:prstGeom prst="rect">
            <a:avLst/>
          </a:prstGeom>
        </p:spPr>
        <p:txBody>
          <a:bodyPr>
            <a:spAutoFit/>
          </a:bodyPr>
          <a:lstStyle/>
          <a:p>
            <a:pPr algn="ctr" fontAlgn="auto">
              <a:spcBef>
                <a:spcPts val="0"/>
              </a:spcBef>
              <a:spcAft>
                <a:spcPts val="0"/>
              </a:spcAft>
              <a:defRPr/>
            </a:pPr>
            <a:r>
              <a:rPr lang="en-US" sz="1600" dirty="0">
                <a:solidFill>
                  <a:schemeClr val="accent1"/>
                </a:solidFill>
                <a:latin typeface="+mn-lt"/>
                <a:cs typeface="+mn-cs"/>
              </a:rPr>
              <a:t>Time to Provision New Service: Months</a:t>
            </a:r>
            <a:r>
              <a:rPr lang="en-US" sz="1600" baseline="30000" dirty="0">
                <a:solidFill>
                  <a:schemeClr val="accent1"/>
                </a:solidFill>
                <a:latin typeface="+mn-lt"/>
                <a:cs typeface="+mn-cs"/>
              </a:rPr>
              <a:t>1</a:t>
            </a:r>
          </a:p>
        </p:txBody>
      </p:sp>
      <p:sp>
        <p:nvSpPr>
          <p:cNvPr id="15372" name="TextBox 81"/>
          <p:cNvSpPr txBox="1">
            <a:spLocks noChangeArrowheads="1"/>
          </p:cNvSpPr>
          <p:nvPr/>
        </p:nvSpPr>
        <p:spPr bwMode="auto">
          <a:xfrm>
            <a:off x="371475" y="2197100"/>
            <a:ext cx="72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Idea for </a:t>
            </a:r>
            <a:br>
              <a:rPr lang="en-US" sz="1200">
                <a:solidFill>
                  <a:schemeClr val="bg1"/>
                </a:solidFill>
              </a:rPr>
            </a:br>
            <a:r>
              <a:rPr lang="en-US" sz="1200">
                <a:solidFill>
                  <a:schemeClr val="bg1"/>
                </a:solidFill>
              </a:rPr>
              <a:t>service</a:t>
            </a:r>
          </a:p>
        </p:txBody>
      </p:sp>
      <p:sp>
        <p:nvSpPr>
          <p:cNvPr id="15373" name="TextBox 82"/>
          <p:cNvSpPr txBox="1">
            <a:spLocks noChangeArrowheads="1"/>
          </p:cNvSpPr>
          <p:nvPr/>
        </p:nvSpPr>
        <p:spPr bwMode="auto">
          <a:xfrm>
            <a:off x="1603375" y="2197100"/>
            <a:ext cx="82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IT scopes </a:t>
            </a:r>
            <a:br>
              <a:rPr lang="en-US" sz="1200">
                <a:solidFill>
                  <a:schemeClr val="bg1"/>
                </a:solidFill>
              </a:rPr>
            </a:br>
            <a:r>
              <a:rPr lang="en-US" sz="1200">
                <a:solidFill>
                  <a:schemeClr val="bg1"/>
                </a:solidFill>
              </a:rPr>
              <a:t>needs</a:t>
            </a:r>
          </a:p>
        </p:txBody>
      </p:sp>
      <p:sp>
        <p:nvSpPr>
          <p:cNvPr id="15374" name="TextBox 85"/>
          <p:cNvSpPr txBox="1">
            <a:spLocks noChangeArrowheads="1"/>
          </p:cNvSpPr>
          <p:nvPr/>
        </p:nvSpPr>
        <p:spPr bwMode="auto">
          <a:xfrm>
            <a:off x="2820988" y="2197100"/>
            <a:ext cx="1096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Balance</a:t>
            </a:r>
            <a:br>
              <a:rPr lang="en-US" sz="1200">
                <a:solidFill>
                  <a:schemeClr val="bg1"/>
                </a:solidFill>
              </a:rPr>
            </a:br>
            <a:r>
              <a:rPr lang="en-US" sz="1200">
                <a:solidFill>
                  <a:schemeClr val="bg1"/>
                </a:solidFill>
              </a:rPr>
              <a:t>user demands</a:t>
            </a:r>
          </a:p>
        </p:txBody>
      </p:sp>
      <p:sp>
        <p:nvSpPr>
          <p:cNvPr id="15375" name="TextBox 155"/>
          <p:cNvSpPr txBox="1">
            <a:spLocks noChangeArrowheads="1"/>
          </p:cNvSpPr>
          <p:nvPr/>
        </p:nvSpPr>
        <p:spPr bwMode="auto">
          <a:xfrm>
            <a:off x="5208588" y="2263775"/>
            <a:ext cx="687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Idea for</a:t>
            </a:r>
            <a:br>
              <a:rPr lang="en-US" sz="1200">
                <a:solidFill>
                  <a:schemeClr val="bg1"/>
                </a:solidFill>
              </a:rPr>
            </a:br>
            <a:r>
              <a:rPr lang="en-US" sz="1200">
                <a:solidFill>
                  <a:schemeClr val="bg1"/>
                </a:solidFill>
              </a:rPr>
              <a:t>service</a:t>
            </a:r>
          </a:p>
        </p:txBody>
      </p:sp>
      <p:sp>
        <p:nvSpPr>
          <p:cNvPr id="15376" name="TextBox 163"/>
          <p:cNvSpPr txBox="1">
            <a:spLocks noChangeArrowheads="1"/>
          </p:cNvSpPr>
          <p:nvPr/>
        </p:nvSpPr>
        <p:spPr bwMode="auto">
          <a:xfrm>
            <a:off x="7593013" y="3062288"/>
            <a:ext cx="682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Service</a:t>
            </a:r>
            <a:br>
              <a:rPr lang="en-US" sz="1200">
                <a:solidFill>
                  <a:schemeClr val="bg1"/>
                </a:solidFill>
              </a:rPr>
            </a:br>
            <a:r>
              <a:rPr lang="en-US" sz="1200">
                <a:solidFill>
                  <a:schemeClr val="bg1"/>
                </a:solidFill>
              </a:rPr>
              <a:t>running</a:t>
            </a:r>
          </a:p>
        </p:txBody>
      </p:sp>
      <p:sp>
        <p:nvSpPr>
          <p:cNvPr id="15377" name="Rectangle 79"/>
          <p:cNvSpPr>
            <a:spLocks noChangeArrowheads="1"/>
          </p:cNvSpPr>
          <p:nvPr/>
        </p:nvSpPr>
        <p:spPr bwMode="auto">
          <a:xfrm>
            <a:off x="360363" y="2747963"/>
            <a:ext cx="80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chemeClr val="bg1"/>
                </a:solidFill>
              </a:rPr>
              <a:t>Manually </a:t>
            </a:r>
            <a:br>
              <a:rPr lang="en-US" sz="1200">
                <a:solidFill>
                  <a:schemeClr val="bg1"/>
                </a:solidFill>
              </a:rPr>
            </a:br>
            <a:r>
              <a:rPr lang="en-US" sz="1200">
                <a:solidFill>
                  <a:schemeClr val="bg1"/>
                </a:solidFill>
              </a:rPr>
              <a:t>configure</a:t>
            </a:r>
            <a:br>
              <a:rPr lang="en-US" sz="1200">
                <a:solidFill>
                  <a:schemeClr val="bg1"/>
                </a:solidFill>
              </a:rPr>
            </a:br>
            <a:r>
              <a:rPr lang="en-US" sz="1200">
                <a:solidFill>
                  <a:schemeClr val="bg1"/>
                </a:solidFill>
              </a:rPr>
              <a:t>devices</a:t>
            </a:r>
          </a:p>
        </p:txBody>
      </p:sp>
      <p:sp>
        <p:nvSpPr>
          <p:cNvPr id="15378" name="Rectangle 83"/>
          <p:cNvSpPr>
            <a:spLocks noChangeArrowheads="1"/>
          </p:cNvSpPr>
          <p:nvPr/>
        </p:nvSpPr>
        <p:spPr bwMode="auto">
          <a:xfrm>
            <a:off x="1590675" y="2747963"/>
            <a:ext cx="142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chemeClr val="bg1"/>
                </a:solidFill>
              </a:rPr>
              <a:t>Set up service </a:t>
            </a:r>
            <a:br>
              <a:rPr lang="en-US" sz="1200">
                <a:solidFill>
                  <a:schemeClr val="bg1"/>
                </a:solidFill>
              </a:rPr>
            </a:br>
            <a:r>
              <a:rPr lang="en-US" sz="1200">
                <a:solidFill>
                  <a:schemeClr val="bg1"/>
                </a:solidFill>
              </a:rPr>
              <a:t>components,</a:t>
            </a:r>
            <a:br>
              <a:rPr lang="en-US" sz="1200">
                <a:solidFill>
                  <a:schemeClr val="bg1"/>
                </a:solidFill>
              </a:rPr>
            </a:br>
            <a:r>
              <a:rPr lang="en-US" sz="1200">
                <a:solidFill>
                  <a:schemeClr val="bg1"/>
                </a:solidFill>
              </a:rPr>
              <a:t>assemble software</a:t>
            </a:r>
          </a:p>
        </p:txBody>
      </p:sp>
      <p:sp>
        <p:nvSpPr>
          <p:cNvPr id="15379" name="TextBox 141"/>
          <p:cNvSpPr txBox="1">
            <a:spLocks noChangeArrowheads="1"/>
          </p:cNvSpPr>
          <p:nvPr/>
        </p:nvSpPr>
        <p:spPr bwMode="auto">
          <a:xfrm>
            <a:off x="3316288" y="2747963"/>
            <a:ext cx="681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Service</a:t>
            </a:r>
            <a:br>
              <a:rPr lang="en-US" sz="1200">
                <a:solidFill>
                  <a:schemeClr val="bg1"/>
                </a:solidFill>
              </a:rPr>
            </a:br>
            <a:r>
              <a:rPr lang="en-US" sz="1200">
                <a:solidFill>
                  <a:schemeClr val="bg1"/>
                </a:solidFill>
              </a:rPr>
              <a:t>running</a:t>
            </a:r>
          </a:p>
        </p:txBody>
      </p:sp>
      <p:cxnSp>
        <p:nvCxnSpPr>
          <p:cNvPr id="115" name="Straight Connector 114"/>
          <p:cNvCxnSpPr/>
          <p:nvPr/>
        </p:nvCxnSpPr>
        <p:spPr>
          <a:xfrm>
            <a:off x="4576763" y="1106488"/>
            <a:ext cx="0" cy="3316287"/>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381" name="Rectangle 4"/>
          <p:cNvSpPr>
            <a:spLocks noChangeArrowheads="1"/>
          </p:cNvSpPr>
          <p:nvPr/>
        </p:nvSpPr>
        <p:spPr bwMode="auto">
          <a:xfrm>
            <a:off x="4991100" y="3049588"/>
            <a:ext cx="170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chemeClr val="bg1"/>
                </a:solidFill>
              </a:rPr>
              <a:t>Software </a:t>
            </a:r>
            <a:br>
              <a:rPr lang="en-US" sz="1200">
                <a:solidFill>
                  <a:schemeClr val="bg1"/>
                </a:solidFill>
              </a:rPr>
            </a:br>
            <a:r>
              <a:rPr lang="en-US" sz="1200">
                <a:solidFill>
                  <a:schemeClr val="bg1"/>
                </a:solidFill>
              </a:rPr>
              <a:t>components assembled</a:t>
            </a:r>
          </a:p>
        </p:txBody>
      </p:sp>
      <p:grpSp>
        <p:nvGrpSpPr>
          <p:cNvPr id="182" name="Group 181"/>
          <p:cNvGrpSpPr>
            <a:grpSpLocks noChangeAspect="1"/>
          </p:cNvGrpSpPr>
          <p:nvPr/>
        </p:nvGrpSpPr>
        <p:grpSpPr bwMode="auto">
          <a:xfrm>
            <a:off x="1697821" y="1576913"/>
            <a:ext cx="597948" cy="638214"/>
            <a:chOff x="4701" y="526"/>
            <a:chExt cx="297" cy="317"/>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p:grpSpPr>
        <p:sp>
          <p:nvSpPr>
            <p:cNvPr id="183" name="Freeform 182"/>
            <p:cNvSpPr>
              <a:spLocks/>
            </p:cNvSpPr>
            <p:nvPr/>
          </p:nvSpPr>
          <p:spPr bwMode="auto">
            <a:xfrm>
              <a:off x="4770" y="622"/>
              <a:ext cx="95" cy="77"/>
            </a:xfrm>
            <a:custGeom>
              <a:avLst/>
              <a:gdLst>
                <a:gd name="T0" fmla="*/ 145 w 380"/>
                <a:gd name="T1" fmla="*/ 53 h 307"/>
                <a:gd name="T2" fmla="*/ 155 w 380"/>
                <a:gd name="T3" fmla="*/ 74 h 307"/>
                <a:gd name="T4" fmla="*/ 179 w 380"/>
                <a:gd name="T5" fmla="*/ 108 h 307"/>
                <a:gd name="T6" fmla="*/ 218 w 380"/>
                <a:gd name="T7" fmla="*/ 149 h 307"/>
                <a:gd name="T8" fmla="*/ 261 w 380"/>
                <a:gd name="T9" fmla="*/ 178 h 307"/>
                <a:gd name="T10" fmla="*/ 295 w 380"/>
                <a:gd name="T11" fmla="*/ 193 h 307"/>
                <a:gd name="T12" fmla="*/ 325 w 380"/>
                <a:gd name="T13" fmla="*/ 201 h 307"/>
                <a:gd name="T14" fmla="*/ 343 w 380"/>
                <a:gd name="T15" fmla="*/ 204 h 307"/>
                <a:gd name="T16" fmla="*/ 333 w 380"/>
                <a:gd name="T17" fmla="*/ 269 h 307"/>
                <a:gd name="T18" fmla="*/ 317 w 380"/>
                <a:gd name="T19" fmla="*/ 269 h 307"/>
                <a:gd name="T20" fmla="*/ 275 w 380"/>
                <a:gd name="T21" fmla="*/ 265 h 307"/>
                <a:gd name="T22" fmla="*/ 218 w 380"/>
                <a:gd name="T23" fmla="*/ 256 h 307"/>
                <a:gd name="T24" fmla="*/ 155 w 380"/>
                <a:gd name="T25" fmla="*/ 237 h 307"/>
                <a:gd name="T26" fmla="*/ 89 w 380"/>
                <a:gd name="T27" fmla="*/ 202 h 307"/>
                <a:gd name="T28" fmla="*/ 52 w 380"/>
                <a:gd name="T29" fmla="*/ 168 h 307"/>
                <a:gd name="T30" fmla="*/ 34 w 380"/>
                <a:gd name="T31" fmla="*/ 144 h 307"/>
                <a:gd name="T32" fmla="*/ 30 w 380"/>
                <a:gd name="T33" fmla="*/ 134 h 307"/>
                <a:gd name="T34" fmla="*/ 2 w 380"/>
                <a:gd name="T35" fmla="*/ 167 h 307"/>
                <a:gd name="T36" fmla="*/ 21 w 380"/>
                <a:gd name="T37" fmla="*/ 187 h 307"/>
                <a:gd name="T38" fmla="*/ 58 w 380"/>
                <a:gd name="T39" fmla="*/ 221 h 307"/>
                <a:gd name="T40" fmla="*/ 112 w 380"/>
                <a:gd name="T41" fmla="*/ 255 h 307"/>
                <a:gd name="T42" fmla="*/ 168 w 380"/>
                <a:gd name="T43" fmla="*/ 276 h 307"/>
                <a:gd name="T44" fmla="*/ 209 w 380"/>
                <a:gd name="T45" fmla="*/ 288 h 307"/>
                <a:gd name="T46" fmla="*/ 247 w 380"/>
                <a:gd name="T47" fmla="*/ 295 h 307"/>
                <a:gd name="T48" fmla="*/ 281 w 380"/>
                <a:gd name="T49" fmla="*/ 300 h 307"/>
                <a:gd name="T50" fmla="*/ 312 w 380"/>
                <a:gd name="T51" fmla="*/ 304 h 307"/>
                <a:gd name="T52" fmla="*/ 334 w 380"/>
                <a:gd name="T53" fmla="*/ 305 h 307"/>
                <a:gd name="T54" fmla="*/ 351 w 380"/>
                <a:gd name="T55" fmla="*/ 307 h 307"/>
                <a:gd name="T56" fmla="*/ 360 w 380"/>
                <a:gd name="T57" fmla="*/ 307 h 307"/>
                <a:gd name="T58" fmla="*/ 380 w 380"/>
                <a:gd name="T59" fmla="*/ 182 h 307"/>
                <a:gd name="T60" fmla="*/ 367 w 380"/>
                <a:gd name="T61" fmla="*/ 180 h 307"/>
                <a:gd name="T62" fmla="*/ 336 w 380"/>
                <a:gd name="T63" fmla="*/ 173 h 307"/>
                <a:gd name="T64" fmla="*/ 291 w 380"/>
                <a:gd name="T65" fmla="*/ 158 h 307"/>
                <a:gd name="T66" fmla="*/ 246 w 380"/>
                <a:gd name="T67" fmla="*/ 132 h 307"/>
                <a:gd name="T68" fmla="*/ 207 w 380"/>
                <a:gd name="T69" fmla="*/ 93 h 307"/>
                <a:gd name="T70" fmla="*/ 182 w 380"/>
                <a:gd name="T71" fmla="*/ 50 h 307"/>
                <a:gd name="T72" fmla="*/ 166 w 380"/>
                <a:gd name="T73" fmla="*/ 15 h 307"/>
                <a:gd name="T74" fmla="*/ 161 w 380"/>
                <a:gd name="T7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07">
                  <a:moveTo>
                    <a:pt x="144" y="50"/>
                  </a:moveTo>
                  <a:lnTo>
                    <a:pt x="145" y="53"/>
                  </a:lnTo>
                  <a:lnTo>
                    <a:pt x="149" y="62"/>
                  </a:lnTo>
                  <a:lnTo>
                    <a:pt x="155" y="74"/>
                  </a:lnTo>
                  <a:lnTo>
                    <a:pt x="165" y="91"/>
                  </a:lnTo>
                  <a:lnTo>
                    <a:pt x="179" y="108"/>
                  </a:lnTo>
                  <a:lnTo>
                    <a:pt x="197" y="129"/>
                  </a:lnTo>
                  <a:lnTo>
                    <a:pt x="218" y="149"/>
                  </a:lnTo>
                  <a:lnTo>
                    <a:pt x="243" y="168"/>
                  </a:lnTo>
                  <a:lnTo>
                    <a:pt x="261" y="178"/>
                  </a:lnTo>
                  <a:lnTo>
                    <a:pt x="277" y="187"/>
                  </a:lnTo>
                  <a:lnTo>
                    <a:pt x="295" y="193"/>
                  </a:lnTo>
                  <a:lnTo>
                    <a:pt x="312" y="197"/>
                  </a:lnTo>
                  <a:lnTo>
                    <a:pt x="325" y="201"/>
                  </a:lnTo>
                  <a:lnTo>
                    <a:pt x="336" y="203"/>
                  </a:lnTo>
                  <a:lnTo>
                    <a:pt x="343" y="204"/>
                  </a:lnTo>
                  <a:lnTo>
                    <a:pt x="346" y="204"/>
                  </a:lnTo>
                  <a:lnTo>
                    <a:pt x="333" y="269"/>
                  </a:lnTo>
                  <a:lnTo>
                    <a:pt x="329" y="269"/>
                  </a:lnTo>
                  <a:lnTo>
                    <a:pt x="317" y="269"/>
                  </a:lnTo>
                  <a:lnTo>
                    <a:pt x="299" y="267"/>
                  </a:lnTo>
                  <a:lnTo>
                    <a:pt x="275" y="265"/>
                  </a:lnTo>
                  <a:lnTo>
                    <a:pt x="248" y="261"/>
                  </a:lnTo>
                  <a:lnTo>
                    <a:pt x="218" y="256"/>
                  </a:lnTo>
                  <a:lnTo>
                    <a:pt x="187" y="249"/>
                  </a:lnTo>
                  <a:lnTo>
                    <a:pt x="155" y="237"/>
                  </a:lnTo>
                  <a:lnTo>
                    <a:pt x="118" y="220"/>
                  </a:lnTo>
                  <a:lnTo>
                    <a:pt x="89" y="202"/>
                  </a:lnTo>
                  <a:lnTo>
                    <a:pt x="68" y="184"/>
                  </a:lnTo>
                  <a:lnTo>
                    <a:pt x="52" y="168"/>
                  </a:lnTo>
                  <a:lnTo>
                    <a:pt x="41" y="154"/>
                  </a:lnTo>
                  <a:lnTo>
                    <a:pt x="34" y="144"/>
                  </a:lnTo>
                  <a:lnTo>
                    <a:pt x="31" y="136"/>
                  </a:lnTo>
                  <a:lnTo>
                    <a:pt x="30" y="134"/>
                  </a:lnTo>
                  <a:lnTo>
                    <a:pt x="0" y="163"/>
                  </a:lnTo>
                  <a:lnTo>
                    <a:pt x="2" y="167"/>
                  </a:lnTo>
                  <a:lnTo>
                    <a:pt x="9" y="174"/>
                  </a:lnTo>
                  <a:lnTo>
                    <a:pt x="21" y="187"/>
                  </a:lnTo>
                  <a:lnTo>
                    <a:pt x="38" y="203"/>
                  </a:lnTo>
                  <a:lnTo>
                    <a:pt x="58" y="221"/>
                  </a:lnTo>
                  <a:lnTo>
                    <a:pt x="83" y="237"/>
                  </a:lnTo>
                  <a:lnTo>
                    <a:pt x="112" y="255"/>
                  </a:lnTo>
                  <a:lnTo>
                    <a:pt x="146" y="269"/>
                  </a:lnTo>
                  <a:lnTo>
                    <a:pt x="168" y="276"/>
                  </a:lnTo>
                  <a:lnTo>
                    <a:pt x="189" y="281"/>
                  </a:lnTo>
                  <a:lnTo>
                    <a:pt x="209" y="288"/>
                  </a:lnTo>
                  <a:lnTo>
                    <a:pt x="228" y="291"/>
                  </a:lnTo>
                  <a:lnTo>
                    <a:pt x="247" y="295"/>
                  </a:lnTo>
                  <a:lnTo>
                    <a:pt x="265" y="299"/>
                  </a:lnTo>
                  <a:lnTo>
                    <a:pt x="281" y="300"/>
                  </a:lnTo>
                  <a:lnTo>
                    <a:pt x="298" y="303"/>
                  </a:lnTo>
                  <a:lnTo>
                    <a:pt x="312" y="304"/>
                  </a:lnTo>
                  <a:lnTo>
                    <a:pt x="323" y="305"/>
                  </a:lnTo>
                  <a:lnTo>
                    <a:pt x="334" y="305"/>
                  </a:lnTo>
                  <a:lnTo>
                    <a:pt x="343" y="307"/>
                  </a:lnTo>
                  <a:lnTo>
                    <a:pt x="351" y="307"/>
                  </a:lnTo>
                  <a:lnTo>
                    <a:pt x="356" y="307"/>
                  </a:lnTo>
                  <a:lnTo>
                    <a:pt x="360" y="307"/>
                  </a:lnTo>
                  <a:lnTo>
                    <a:pt x="361" y="307"/>
                  </a:lnTo>
                  <a:lnTo>
                    <a:pt x="380" y="182"/>
                  </a:lnTo>
                  <a:lnTo>
                    <a:pt x="376" y="182"/>
                  </a:lnTo>
                  <a:lnTo>
                    <a:pt x="367" y="180"/>
                  </a:lnTo>
                  <a:lnTo>
                    <a:pt x="353" y="177"/>
                  </a:lnTo>
                  <a:lnTo>
                    <a:pt x="336" y="173"/>
                  </a:lnTo>
                  <a:lnTo>
                    <a:pt x="314" y="167"/>
                  </a:lnTo>
                  <a:lnTo>
                    <a:pt x="291" y="158"/>
                  </a:lnTo>
                  <a:lnTo>
                    <a:pt x="269" y="146"/>
                  </a:lnTo>
                  <a:lnTo>
                    <a:pt x="246" y="132"/>
                  </a:lnTo>
                  <a:lnTo>
                    <a:pt x="224" y="115"/>
                  </a:lnTo>
                  <a:lnTo>
                    <a:pt x="207" y="93"/>
                  </a:lnTo>
                  <a:lnTo>
                    <a:pt x="193" y="72"/>
                  </a:lnTo>
                  <a:lnTo>
                    <a:pt x="182" y="50"/>
                  </a:lnTo>
                  <a:lnTo>
                    <a:pt x="173" y="30"/>
                  </a:lnTo>
                  <a:lnTo>
                    <a:pt x="166" y="15"/>
                  </a:lnTo>
                  <a:lnTo>
                    <a:pt x="163" y="4"/>
                  </a:lnTo>
                  <a:lnTo>
                    <a:pt x="161" y="0"/>
                  </a:lnTo>
                  <a:lnTo>
                    <a:pt x="144"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4" name="Freeform 183"/>
            <p:cNvSpPr>
              <a:spLocks/>
            </p:cNvSpPr>
            <p:nvPr/>
          </p:nvSpPr>
          <p:spPr bwMode="auto">
            <a:xfrm>
              <a:off x="4785" y="557"/>
              <a:ext cx="59" cy="59"/>
            </a:xfrm>
            <a:custGeom>
              <a:avLst/>
              <a:gdLst>
                <a:gd name="T0" fmla="*/ 230 w 234"/>
                <a:gd name="T1" fmla="*/ 148 h 237"/>
                <a:gd name="T2" fmla="*/ 231 w 234"/>
                <a:gd name="T3" fmla="*/ 140 h 237"/>
                <a:gd name="T4" fmla="*/ 232 w 234"/>
                <a:gd name="T5" fmla="*/ 133 h 237"/>
                <a:gd name="T6" fmla="*/ 234 w 234"/>
                <a:gd name="T7" fmla="*/ 125 h 237"/>
                <a:gd name="T8" fmla="*/ 234 w 234"/>
                <a:gd name="T9" fmla="*/ 118 h 237"/>
                <a:gd name="T10" fmla="*/ 231 w 234"/>
                <a:gd name="T11" fmla="*/ 94 h 237"/>
                <a:gd name="T12" fmla="*/ 225 w 234"/>
                <a:gd name="T13" fmla="*/ 72 h 237"/>
                <a:gd name="T14" fmla="*/ 213 w 234"/>
                <a:gd name="T15" fmla="*/ 52 h 237"/>
                <a:gd name="T16" fmla="*/ 200 w 234"/>
                <a:gd name="T17" fmla="*/ 34 h 237"/>
                <a:gd name="T18" fmla="*/ 183 w 234"/>
                <a:gd name="T19" fmla="*/ 20 h 237"/>
                <a:gd name="T20" fmla="*/ 163 w 234"/>
                <a:gd name="T21" fmla="*/ 9 h 237"/>
                <a:gd name="T22" fmla="*/ 141 w 234"/>
                <a:gd name="T23" fmla="*/ 3 h 237"/>
                <a:gd name="T24" fmla="*/ 117 w 234"/>
                <a:gd name="T25" fmla="*/ 0 h 237"/>
                <a:gd name="T26" fmla="*/ 94 w 234"/>
                <a:gd name="T27" fmla="*/ 3 h 237"/>
                <a:gd name="T28" fmla="*/ 72 w 234"/>
                <a:gd name="T29" fmla="*/ 9 h 237"/>
                <a:gd name="T30" fmla="*/ 52 w 234"/>
                <a:gd name="T31" fmla="*/ 20 h 237"/>
                <a:gd name="T32" fmla="*/ 34 w 234"/>
                <a:gd name="T33" fmla="*/ 34 h 237"/>
                <a:gd name="T34" fmla="*/ 20 w 234"/>
                <a:gd name="T35" fmla="*/ 52 h 237"/>
                <a:gd name="T36" fmla="*/ 9 w 234"/>
                <a:gd name="T37" fmla="*/ 72 h 237"/>
                <a:gd name="T38" fmla="*/ 3 w 234"/>
                <a:gd name="T39" fmla="*/ 94 h 237"/>
                <a:gd name="T40" fmla="*/ 0 w 234"/>
                <a:gd name="T41" fmla="*/ 118 h 237"/>
                <a:gd name="T42" fmla="*/ 3 w 234"/>
                <a:gd name="T43" fmla="*/ 142 h 237"/>
                <a:gd name="T44" fmla="*/ 9 w 234"/>
                <a:gd name="T45" fmla="*/ 163 h 237"/>
                <a:gd name="T46" fmla="*/ 20 w 234"/>
                <a:gd name="T47" fmla="*/ 183 h 237"/>
                <a:gd name="T48" fmla="*/ 34 w 234"/>
                <a:gd name="T49" fmla="*/ 200 h 237"/>
                <a:gd name="T50" fmla="*/ 52 w 234"/>
                <a:gd name="T51" fmla="*/ 213 h 237"/>
                <a:gd name="T52" fmla="*/ 72 w 234"/>
                <a:gd name="T53" fmla="*/ 225 h 237"/>
                <a:gd name="T54" fmla="*/ 94 w 234"/>
                <a:gd name="T55" fmla="*/ 231 h 237"/>
                <a:gd name="T56" fmla="*/ 117 w 234"/>
                <a:gd name="T57" fmla="*/ 234 h 237"/>
                <a:gd name="T58" fmla="*/ 125 w 234"/>
                <a:gd name="T59" fmla="*/ 234 h 237"/>
                <a:gd name="T60" fmla="*/ 133 w 234"/>
                <a:gd name="T61" fmla="*/ 232 h 237"/>
                <a:gd name="T62" fmla="*/ 140 w 234"/>
                <a:gd name="T63" fmla="*/ 231 h 237"/>
                <a:gd name="T64" fmla="*/ 147 w 234"/>
                <a:gd name="T65" fmla="*/ 230 h 237"/>
                <a:gd name="T66" fmla="*/ 154 w 234"/>
                <a:gd name="T67" fmla="*/ 229 h 237"/>
                <a:gd name="T68" fmla="*/ 160 w 234"/>
                <a:gd name="T69" fmla="*/ 226 h 237"/>
                <a:gd name="T70" fmla="*/ 167 w 234"/>
                <a:gd name="T71" fmla="*/ 222 h 237"/>
                <a:gd name="T72" fmla="*/ 173 w 234"/>
                <a:gd name="T73" fmla="*/ 220 h 237"/>
                <a:gd name="T74" fmla="*/ 196 w 234"/>
                <a:gd name="T75" fmla="*/ 237 h 237"/>
                <a:gd name="T76" fmla="*/ 230 w 234"/>
                <a:gd name="T77" fmla="*/ 14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 h="237">
                  <a:moveTo>
                    <a:pt x="230" y="148"/>
                  </a:moveTo>
                  <a:lnTo>
                    <a:pt x="231" y="140"/>
                  </a:lnTo>
                  <a:lnTo>
                    <a:pt x="232" y="133"/>
                  </a:lnTo>
                  <a:lnTo>
                    <a:pt x="234" y="125"/>
                  </a:lnTo>
                  <a:lnTo>
                    <a:pt x="234" y="118"/>
                  </a:lnTo>
                  <a:lnTo>
                    <a:pt x="231" y="94"/>
                  </a:lnTo>
                  <a:lnTo>
                    <a:pt x="225" y="72"/>
                  </a:lnTo>
                  <a:lnTo>
                    <a:pt x="213" y="52"/>
                  </a:lnTo>
                  <a:lnTo>
                    <a:pt x="200" y="34"/>
                  </a:lnTo>
                  <a:lnTo>
                    <a:pt x="183" y="20"/>
                  </a:lnTo>
                  <a:lnTo>
                    <a:pt x="163" y="9"/>
                  </a:lnTo>
                  <a:lnTo>
                    <a:pt x="141" y="3"/>
                  </a:lnTo>
                  <a:lnTo>
                    <a:pt x="117" y="0"/>
                  </a:lnTo>
                  <a:lnTo>
                    <a:pt x="94" y="3"/>
                  </a:lnTo>
                  <a:lnTo>
                    <a:pt x="72" y="9"/>
                  </a:lnTo>
                  <a:lnTo>
                    <a:pt x="52" y="20"/>
                  </a:lnTo>
                  <a:lnTo>
                    <a:pt x="34" y="34"/>
                  </a:lnTo>
                  <a:lnTo>
                    <a:pt x="20" y="52"/>
                  </a:lnTo>
                  <a:lnTo>
                    <a:pt x="9" y="72"/>
                  </a:lnTo>
                  <a:lnTo>
                    <a:pt x="3" y="94"/>
                  </a:lnTo>
                  <a:lnTo>
                    <a:pt x="0" y="118"/>
                  </a:lnTo>
                  <a:lnTo>
                    <a:pt x="3" y="142"/>
                  </a:lnTo>
                  <a:lnTo>
                    <a:pt x="9" y="163"/>
                  </a:lnTo>
                  <a:lnTo>
                    <a:pt x="20" y="183"/>
                  </a:lnTo>
                  <a:lnTo>
                    <a:pt x="34" y="200"/>
                  </a:lnTo>
                  <a:lnTo>
                    <a:pt x="52" y="213"/>
                  </a:lnTo>
                  <a:lnTo>
                    <a:pt x="72" y="225"/>
                  </a:lnTo>
                  <a:lnTo>
                    <a:pt x="94" y="231"/>
                  </a:lnTo>
                  <a:lnTo>
                    <a:pt x="117" y="234"/>
                  </a:lnTo>
                  <a:lnTo>
                    <a:pt x="125" y="234"/>
                  </a:lnTo>
                  <a:lnTo>
                    <a:pt x="133" y="232"/>
                  </a:lnTo>
                  <a:lnTo>
                    <a:pt x="140" y="231"/>
                  </a:lnTo>
                  <a:lnTo>
                    <a:pt x="147" y="230"/>
                  </a:lnTo>
                  <a:lnTo>
                    <a:pt x="154" y="229"/>
                  </a:lnTo>
                  <a:lnTo>
                    <a:pt x="160" y="226"/>
                  </a:lnTo>
                  <a:lnTo>
                    <a:pt x="167" y="222"/>
                  </a:lnTo>
                  <a:lnTo>
                    <a:pt x="173" y="220"/>
                  </a:lnTo>
                  <a:lnTo>
                    <a:pt x="196" y="237"/>
                  </a:lnTo>
                  <a:lnTo>
                    <a:pt x="230" y="14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5" name="Freeform 184"/>
            <p:cNvSpPr>
              <a:spLocks/>
            </p:cNvSpPr>
            <p:nvPr/>
          </p:nvSpPr>
          <p:spPr bwMode="auto">
            <a:xfrm>
              <a:off x="4701" y="660"/>
              <a:ext cx="98" cy="183"/>
            </a:xfrm>
            <a:custGeom>
              <a:avLst/>
              <a:gdLst>
                <a:gd name="T0" fmla="*/ 68 w 393"/>
                <a:gd name="T1" fmla="*/ 278 h 732"/>
                <a:gd name="T2" fmla="*/ 52 w 393"/>
                <a:gd name="T3" fmla="*/ 331 h 732"/>
                <a:gd name="T4" fmla="*/ 40 w 393"/>
                <a:gd name="T5" fmla="*/ 443 h 732"/>
                <a:gd name="T6" fmla="*/ 393 w 393"/>
                <a:gd name="T7" fmla="*/ 531 h 732"/>
                <a:gd name="T8" fmla="*/ 220 w 393"/>
                <a:gd name="T9" fmla="*/ 656 h 732"/>
                <a:gd name="T10" fmla="*/ 312 w 393"/>
                <a:gd name="T11" fmla="*/ 663 h 732"/>
                <a:gd name="T12" fmla="*/ 313 w 393"/>
                <a:gd name="T13" fmla="*/ 663 h 732"/>
                <a:gd name="T14" fmla="*/ 313 w 393"/>
                <a:gd name="T15" fmla="*/ 663 h 732"/>
                <a:gd name="T16" fmla="*/ 338 w 393"/>
                <a:gd name="T17" fmla="*/ 673 h 732"/>
                <a:gd name="T18" fmla="*/ 348 w 393"/>
                <a:gd name="T19" fmla="*/ 698 h 732"/>
                <a:gd name="T20" fmla="*/ 338 w 393"/>
                <a:gd name="T21" fmla="*/ 722 h 732"/>
                <a:gd name="T22" fmla="*/ 313 w 393"/>
                <a:gd name="T23" fmla="*/ 732 h 732"/>
                <a:gd name="T24" fmla="*/ 288 w 393"/>
                <a:gd name="T25" fmla="*/ 722 h 732"/>
                <a:gd name="T26" fmla="*/ 278 w 393"/>
                <a:gd name="T27" fmla="*/ 698 h 732"/>
                <a:gd name="T28" fmla="*/ 279 w 393"/>
                <a:gd name="T29" fmla="*/ 689 h 732"/>
                <a:gd name="T30" fmla="*/ 283 w 393"/>
                <a:gd name="T31" fmla="*/ 680 h 732"/>
                <a:gd name="T32" fmla="*/ 128 w 393"/>
                <a:gd name="T33" fmla="*/ 684 h 732"/>
                <a:gd name="T34" fmla="*/ 130 w 393"/>
                <a:gd name="T35" fmla="*/ 693 h 732"/>
                <a:gd name="T36" fmla="*/ 128 w 393"/>
                <a:gd name="T37" fmla="*/ 712 h 732"/>
                <a:gd name="T38" fmla="*/ 110 w 393"/>
                <a:gd name="T39" fmla="*/ 729 h 732"/>
                <a:gd name="T40" fmla="*/ 82 w 393"/>
                <a:gd name="T41" fmla="*/ 729 h 732"/>
                <a:gd name="T42" fmla="*/ 63 w 393"/>
                <a:gd name="T43" fmla="*/ 712 h 732"/>
                <a:gd name="T44" fmla="*/ 63 w 393"/>
                <a:gd name="T45" fmla="*/ 685 h 732"/>
                <a:gd name="T46" fmla="*/ 77 w 393"/>
                <a:gd name="T47" fmla="*/ 668 h 732"/>
                <a:gd name="T48" fmla="*/ 88 w 393"/>
                <a:gd name="T49" fmla="*/ 656 h 732"/>
                <a:gd name="T50" fmla="*/ 172 w 393"/>
                <a:gd name="T51" fmla="*/ 531 h 732"/>
                <a:gd name="T52" fmla="*/ 28 w 393"/>
                <a:gd name="T53" fmla="*/ 472 h 732"/>
                <a:gd name="T54" fmla="*/ 0 w 393"/>
                <a:gd name="T55" fmla="*/ 105 h 732"/>
                <a:gd name="T56" fmla="*/ 32 w 393"/>
                <a:gd name="T57" fmla="*/ 0 h 732"/>
                <a:gd name="T58" fmla="*/ 48 w 393"/>
                <a:gd name="T59" fmla="*/ 5 h 732"/>
                <a:gd name="T60" fmla="*/ 61 w 393"/>
                <a:gd name="T61" fmla="*/ 22 h 732"/>
                <a:gd name="T62" fmla="*/ 72 w 393"/>
                <a:gd name="T63" fmla="*/ 53 h 732"/>
                <a:gd name="T64" fmla="*/ 78 w 393"/>
                <a:gd name="T65" fmla="*/ 10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732">
                  <a:moveTo>
                    <a:pt x="74" y="240"/>
                  </a:moveTo>
                  <a:lnTo>
                    <a:pt x="68" y="278"/>
                  </a:lnTo>
                  <a:lnTo>
                    <a:pt x="61" y="308"/>
                  </a:lnTo>
                  <a:lnTo>
                    <a:pt x="52" y="331"/>
                  </a:lnTo>
                  <a:lnTo>
                    <a:pt x="40" y="343"/>
                  </a:lnTo>
                  <a:lnTo>
                    <a:pt x="40" y="443"/>
                  </a:lnTo>
                  <a:lnTo>
                    <a:pt x="372" y="443"/>
                  </a:lnTo>
                  <a:lnTo>
                    <a:pt x="393" y="531"/>
                  </a:lnTo>
                  <a:lnTo>
                    <a:pt x="220" y="531"/>
                  </a:lnTo>
                  <a:lnTo>
                    <a:pt x="220" y="656"/>
                  </a:lnTo>
                  <a:lnTo>
                    <a:pt x="312" y="656"/>
                  </a:lnTo>
                  <a:lnTo>
                    <a:pt x="312" y="663"/>
                  </a:lnTo>
                  <a:lnTo>
                    <a:pt x="313" y="663"/>
                  </a:lnTo>
                  <a:lnTo>
                    <a:pt x="313" y="663"/>
                  </a:lnTo>
                  <a:lnTo>
                    <a:pt x="313" y="663"/>
                  </a:lnTo>
                  <a:lnTo>
                    <a:pt x="313" y="663"/>
                  </a:lnTo>
                  <a:lnTo>
                    <a:pt x="327" y="665"/>
                  </a:lnTo>
                  <a:lnTo>
                    <a:pt x="338" y="673"/>
                  </a:lnTo>
                  <a:lnTo>
                    <a:pt x="346" y="684"/>
                  </a:lnTo>
                  <a:lnTo>
                    <a:pt x="348" y="698"/>
                  </a:lnTo>
                  <a:lnTo>
                    <a:pt x="346" y="712"/>
                  </a:lnTo>
                  <a:lnTo>
                    <a:pt x="338" y="722"/>
                  </a:lnTo>
                  <a:lnTo>
                    <a:pt x="327" y="729"/>
                  </a:lnTo>
                  <a:lnTo>
                    <a:pt x="313" y="732"/>
                  </a:lnTo>
                  <a:lnTo>
                    <a:pt x="299" y="729"/>
                  </a:lnTo>
                  <a:lnTo>
                    <a:pt x="288" y="722"/>
                  </a:lnTo>
                  <a:lnTo>
                    <a:pt x="280" y="712"/>
                  </a:lnTo>
                  <a:lnTo>
                    <a:pt x="278" y="698"/>
                  </a:lnTo>
                  <a:lnTo>
                    <a:pt x="278" y="693"/>
                  </a:lnTo>
                  <a:lnTo>
                    <a:pt x="279" y="689"/>
                  </a:lnTo>
                  <a:lnTo>
                    <a:pt x="282" y="684"/>
                  </a:lnTo>
                  <a:lnTo>
                    <a:pt x="283" y="680"/>
                  </a:lnTo>
                  <a:lnTo>
                    <a:pt x="126" y="680"/>
                  </a:lnTo>
                  <a:lnTo>
                    <a:pt x="128" y="684"/>
                  </a:lnTo>
                  <a:lnTo>
                    <a:pt x="129" y="689"/>
                  </a:lnTo>
                  <a:lnTo>
                    <a:pt x="130" y="693"/>
                  </a:lnTo>
                  <a:lnTo>
                    <a:pt x="130" y="698"/>
                  </a:lnTo>
                  <a:lnTo>
                    <a:pt x="128" y="712"/>
                  </a:lnTo>
                  <a:lnTo>
                    <a:pt x="120" y="722"/>
                  </a:lnTo>
                  <a:lnTo>
                    <a:pt x="110" y="729"/>
                  </a:lnTo>
                  <a:lnTo>
                    <a:pt x="96" y="732"/>
                  </a:lnTo>
                  <a:lnTo>
                    <a:pt x="82" y="729"/>
                  </a:lnTo>
                  <a:lnTo>
                    <a:pt x="71" y="722"/>
                  </a:lnTo>
                  <a:lnTo>
                    <a:pt x="63" y="712"/>
                  </a:lnTo>
                  <a:lnTo>
                    <a:pt x="61" y="698"/>
                  </a:lnTo>
                  <a:lnTo>
                    <a:pt x="63" y="685"/>
                  </a:lnTo>
                  <a:lnTo>
                    <a:pt x="68" y="675"/>
                  </a:lnTo>
                  <a:lnTo>
                    <a:pt x="77" y="668"/>
                  </a:lnTo>
                  <a:lnTo>
                    <a:pt x="88" y="664"/>
                  </a:lnTo>
                  <a:lnTo>
                    <a:pt x="88" y="656"/>
                  </a:lnTo>
                  <a:lnTo>
                    <a:pt x="172" y="656"/>
                  </a:lnTo>
                  <a:lnTo>
                    <a:pt x="172" y="531"/>
                  </a:lnTo>
                  <a:lnTo>
                    <a:pt x="28" y="531"/>
                  </a:lnTo>
                  <a:lnTo>
                    <a:pt x="28" y="472"/>
                  </a:lnTo>
                  <a:lnTo>
                    <a:pt x="0" y="472"/>
                  </a:lnTo>
                  <a:lnTo>
                    <a:pt x="0" y="105"/>
                  </a:lnTo>
                  <a:lnTo>
                    <a:pt x="32" y="105"/>
                  </a:lnTo>
                  <a:lnTo>
                    <a:pt x="32" y="0"/>
                  </a:lnTo>
                  <a:lnTo>
                    <a:pt x="40" y="1"/>
                  </a:lnTo>
                  <a:lnTo>
                    <a:pt x="48" y="5"/>
                  </a:lnTo>
                  <a:lnTo>
                    <a:pt x="54" y="11"/>
                  </a:lnTo>
                  <a:lnTo>
                    <a:pt x="61" y="22"/>
                  </a:lnTo>
                  <a:lnTo>
                    <a:pt x="67" y="34"/>
                  </a:lnTo>
                  <a:lnTo>
                    <a:pt x="72" y="53"/>
                  </a:lnTo>
                  <a:lnTo>
                    <a:pt x="76" y="76"/>
                  </a:lnTo>
                  <a:lnTo>
                    <a:pt x="78" y="104"/>
                  </a:lnTo>
                  <a:lnTo>
                    <a:pt x="74" y="2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6" name="Freeform 185"/>
            <p:cNvSpPr>
              <a:spLocks/>
            </p:cNvSpPr>
            <p:nvPr/>
          </p:nvSpPr>
          <p:spPr bwMode="auto">
            <a:xfrm>
              <a:off x="4722" y="723"/>
              <a:ext cx="153" cy="118"/>
            </a:xfrm>
            <a:custGeom>
              <a:avLst/>
              <a:gdLst>
                <a:gd name="T0" fmla="*/ 325 w 612"/>
                <a:gd name="T1" fmla="*/ 0 h 475"/>
                <a:gd name="T2" fmla="*/ 343 w 612"/>
                <a:gd name="T3" fmla="*/ 32 h 475"/>
                <a:gd name="T4" fmla="*/ 345 w 612"/>
                <a:gd name="T5" fmla="*/ 32 h 475"/>
                <a:gd name="T6" fmla="*/ 349 w 612"/>
                <a:gd name="T7" fmla="*/ 32 h 475"/>
                <a:gd name="T8" fmla="*/ 351 w 612"/>
                <a:gd name="T9" fmla="*/ 34 h 475"/>
                <a:gd name="T10" fmla="*/ 354 w 612"/>
                <a:gd name="T11" fmla="*/ 39 h 475"/>
                <a:gd name="T12" fmla="*/ 393 w 612"/>
                <a:gd name="T13" fmla="*/ 43 h 475"/>
                <a:gd name="T14" fmla="*/ 427 w 612"/>
                <a:gd name="T15" fmla="*/ 52 h 475"/>
                <a:gd name="T16" fmla="*/ 456 w 612"/>
                <a:gd name="T17" fmla="*/ 63 h 475"/>
                <a:gd name="T18" fmla="*/ 480 w 612"/>
                <a:gd name="T19" fmla="*/ 80 h 475"/>
                <a:gd name="T20" fmla="*/ 500 w 612"/>
                <a:gd name="T21" fmla="*/ 97 h 475"/>
                <a:gd name="T22" fmla="*/ 516 w 612"/>
                <a:gd name="T23" fmla="*/ 116 h 475"/>
                <a:gd name="T24" fmla="*/ 529 w 612"/>
                <a:gd name="T25" fmla="*/ 137 h 475"/>
                <a:gd name="T26" fmla="*/ 538 w 612"/>
                <a:gd name="T27" fmla="*/ 158 h 475"/>
                <a:gd name="T28" fmla="*/ 544 w 612"/>
                <a:gd name="T29" fmla="*/ 179 h 475"/>
                <a:gd name="T30" fmla="*/ 549 w 612"/>
                <a:gd name="T31" fmla="*/ 200 h 475"/>
                <a:gd name="T32" fmla="*/ 552 w 612"/>
                <a:gd name="T33" fmla="*/ 219 h 475"/>
                <a:gd name="T34" fmla="*/ 553 w 612"/>
                <a:gd name="T35" fmla="*/ 235 h 475"/>
                <a:gd name="T36" fmla="*/ 553 w 612"/>
                <a:gd name="T37" fmla="*/ 250 h 475"/>
                <a:gd name="T38" fmla="*/ 553 w 612"/>
                <a:gd name="T39" fmla="*/ 260 h 475"/>
                <a:gd name="T40" fmla="*/ 552 w 612"/>
                <a:gd name="T41" fmla="*/ 268 h 475"/>
                <a:gd name="T42" fmla="*/ 552 w 612"/>
                <a:gd name="T43" fmla="*/ 270 h 475"/>
                <a:gd name="T44" fmla="*/ 552 w 612"/>
                <a:gd name="T45" fmla="*/ 327 h 475"/>
                <a:gd name="T46" fmla="*/ 553 w 612"/>
                <a:gd name="T47" fmla="*/ 381 h 475"/>
                <a:gd name="T48" fmla="*/ 554 w 612"/>
                <a:gd name="T49" fmla="*/ 423 h 475"/>
                <a:gd name="T50" fmla="*/ 554 w 612"/>
                <a:gd name="T51" fmla="*/ 439 h 475"/>
                <a:gd name="T52" fmla="*/ 612 w 612"/>
                <a:gd name="T53" fmla="*/ 475 h 475"/>
                <a:gd name="T54" fmla="*/ 337 w 612"/>
                <a:gd name="T55" fmla="*/ 475 h 475"/>
                <a:gd name="T56" fmla="*/ 338 w 612"/>
                <a:gd name="T57" fmla="*/ 463 h 475"/>
                <a:gd name="T58" fmla="*/ 341 w 612"/>
                <a:gd name="T59" fmla="*/ 433 h 475"/>
                <a:gd name="T60" fmla="*/ 342 w 612"/>
                <a:gd name="T61" fmla="*/ 386 h 475"/>
                <a:gd name="T62" fmla="*/ 343 w 612"/>
                <a:gd name="T63" fmla="*/ 331 h 475"/>
                <a:gd name="T64" fmla="*/ 341 w 612"/>
                <a:gd name="T65" fmla="*/ 265 h 475"/>
                <a:gd name="T66" fmla="*/ 335 w 612"/>
                <a:gd name="T67" fmla="*/ 215 h 475"/>
                <a:gd name="T68" fmla="*/ 328 w 612"/>
                <a:gd name="T69" fmla="*/ 184 h 475"/>
                <a:gd name="T70" fmla="*/ 326 w 612"/>
                <a:gd name="T71" fmla="*/ 173 h 475"/>
                <a:gd name="T72" fmla="*/ 205 w 612"/>
                <a:gd name="T73" fmla="*/ 173 h 475"/>
                <a:gd name="T74" fmla="*/ 83 w 612"/>
                <a:gd name="T75" fmla="*/ 173 h 475"/>
                <a:gd name="T76" fmla="*/ 14 w 612"/>
                <a:gd name="T77" fmla="*/ 173 h 475"/>
                <a:gd name="T78" fmla="*/ 13 w 612"/>
                <a:gd name="T79" fmla="*/ 166 h 475"/>
                <a:gd name="T80" fmla="*/ 9 w 612"/>
                <a:gd name="T81" fmla="*/ 147 h 475"/>
                <a:gd name="T82" fmla="*/ 5 w 612"/>
                <a:gd name="T83" fmla="*/ 116 h 475"/>
                <a:gd name="T84" fmla="*/ 1 w 612"/>
                <a:gd name="T85" fmla="*/ 78 h 475"/>
                <a:gd name="T86" fmla="*/ 0 w 612"/>
                <a:gd name="T87" fmla="*/ 48 h 475"/>
                <a:gd name="T88" fmla="*/ 1 w 612"/>
                <a:gd name="T89" fmla="*/ 25 h 475"/>
                <a:gd name="T90" fmla="*/ 4 w 612"/>
                <a:gd name="T91" fmla="*/ 13 h 475"/>
                <a:gd name="T92" fmla="*/ 5 w 612"/>
                <a:gd name="T93" fmla="*/ 8 h 475"/>
                <a:gd name="T94" fmla="*/ 325 w 612"/>
                <a:gd name="T9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2" h="475">
                  <a:moveTo>
                    <a:pt x="325" y="0"/>
                  </a:moveTo>
                  <a:lnTo>
                    <a:pt x="343" y="32"/>
                  </a:lnTo>
                  <a:lnTo>
                    <a:pt x="345" y="32"/>
                  </a:lnTo>
                  <a:lnTo>
                    <a:pt x="349" y="32"/>
                  </a:lnTo>
                  <a:lnTo>
                    <a:pt x="351" y="34"/>
                  </a:lnTo>
                  <a:lnTo>
                    <a:pt x="354" y="39"/>
                  </a:lnTo>
                  <a:lnTo>
                    <a:pt x="393" y="43"/>
                  </a:lnTo>
                  <a:lnTo>
                    <a:pt x="427" y="52"/>
                  </a:lnTo>
                  <a:lnTo>
                    <a:pt x="456" y="63"/>
                  </a:lnTo>
                  <a:lnTo>
                    <a:pt x="480" y="80"/>
                  </a:lnTo>
                  <a:lnTo>
                    <a:pt x="500" y="97"/>
                  </a:lnTo>
                  <a:lnTo>
                    <a:pt x="516" y="116"/>
                  </a:lnTo>
                  <a:lnTo>
                    <a:pt x="529" y="137"/>
                  </a:lnTo>
                  <a:lnTo>
                    <a:pt x="538" y="158"/>
                  </a:lnTo>
                  <a:lnTo>
                    <a:pt x="544" y="179"/>
                  </a:lnTo>
                  <a:lnTo>
                    <a:pt x="549" y="200"/>
                  </a:lnTo>
                  <a:lnTo>
                    <a:pt x="552" y="219"/>
                  </a:lnTo>
                  <a:lnTo>
                    <a:pt x="553" y="235"/>
                  </a:lnTo>
                  <a:lnTo>
                    <a:pt x="553" y="250"/>
                  </a:lnTo>
                  <a:lnTo>
                    <a:pt x="553" y="260"/>
                  </a:lnTo>
                  <a:lnTo>
                    <a:pt x="552" y="268"/>
                  </a:lnTo>
                  <a:lnTo>
                    <a:pt x="552" y="270"/>
                  </a:lnTo>
                  <a:lnTo>
                    <a:pt x="552" y="327"/>
                  </a:lnTo>
                  <a:lnTo>
                    <a:pt x="553" y="381"/>
                  </a:lnTo>
                  <a:lnTo>
                    <a:pt x="554" y="423"/>
                  </a:lnTo>
                  <a:lnTo>
                    <a:pt x="554" y="439"/>
                  </a:lnTo>
                  <a:lnTo>
                    <a:pt x="612" y="475"/>
                  </a:lnTo>
                  <a:lnTo>
                    <a:pt x="337" y="475"/>
                  </a:lnTo>
                  <a:lnTo>
                    <a:pt x="338" y="463"/>
                  </a:lnTo>
                  <a:lnTo>
                    <a:pt x="341" y="433"/>
                  </a:lnTo>
                  <a:lnTo>
                    <a:pt x="342" y="386"/>
                  </a:lnTo>
                  <a:lnTo>
                    <a:pt x="343" y="331"/>
                  </a:lnTo>
                  <a:lnTo>
                    <a:pt x="341" y="265"/>
                  </a:lnTo>
                  <a:lnTo>
                    <a:pt x="335" y="215"/>
                  </a:lnTo>
                  <a:lnTo>
                    <a:pt x="328" y="184"/>
                  </a:lnTo>
                  <a:lnTo>
                    <a:pt x="326" y="173"/>
                  </a:lnTo>
                  <a:lnTo>
                    <a:pt x="205" y="173"/>
                  </a:lnTo>
                  <a:lnTo>
                    <a:pt x="83" y="173"/>
                  </a:lnTo>
                  <a:lnTo>
                    <a:pt x="14" y="173"/>
                  </a:lnTo>
                  <a:lnTo>
                    <a:pt x="13" y="166"/>
                  </a:lnTo>
                  <a:lnTo>
                    <a:pt x="9" y="147"/>
                  </a:lnTo>
                  <a:lnTo>
                    <a:pt x="5" y="116"/>
                  </a:lnTo>
                  <a:lnTo>
                    <a:pt x="1" y="78"/>
                  </a:lnTo>
                  <a:lnTo>
                    <a:pt x="0" y="48"/>
                  </a:lnTo>
                  <a:lnTo>
                    <a:pt x="1" y="25"/>
                  </a:lnTo>
                  <a:lnTo>
                    <a:pt x="4" y="13"/>
                  </a:lnTo>
                  <a:lnTo>
                    <a:pt x="5" y="8"/>
                  </a:lnTo>
                  <a:lnTo>
                    <a:pt x="32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7" name="Freeform 186"/>
            <p:cNvSpPr>
              <a:spLocks/>
            </p:cNvSpPr>
            <p:nvPr/>
          </p:nvSpPr>
          <p:spPr bwMode="auto">
            <a:xfrm>
              <a:off x="4802" y="685"/>
              <a:ext cx="10" cy="38"/>
            </a:xfrm>
            <a:custGeom>
              <a:avLst/>
              <a:gdLst>
                <a:gd name="T0" fmla="*/ 30 w 40"/>
                <a:gd name="T1" fmla="*/ 151 h 151"/>
                <a:gd name="T2" fmla="*/ 33 w 40"/>
                <a:gd name="T3" fmla="*/ 101 h 151"/>
                <a:gd name="T4" fmla="*/ 35 w 40"/>
                <a:gd name="T5" fmla="*/ 54 h 151"/>
                <a:gd name="T6" fmla="*/ 39 w 40"/>
                <a:gd name="T7" fmla="*/ 19 h 151"/>
                <a:gd name="T8" fmla="*/ 40 w 40"/>
                <a:gd name="T9" fmla="*/ 5 h 151"/>
                <a:gd name="T10" fmla="*/ 13 w 40"/>
                <a:gd name="T11" fmla="*/ 0 h 151"/>
                <a:gd name="T12" fmla="*/ 11 w 40"/>
                <a:gd name="T13" fmla="*/ 14 h 151"/>
                <a:gd name="T14" fmla="*/ 8 w 40"/>
                <a:gd name="T15" fmla="*/ 51 h 151"/>
                <a:gd name="T16" fmla="*/ 4 w 40"/>
                <a:gd name="T17" fmla="*/ 100 h 151"/>
                <a:gd name="T18" fmla="*/ 0 w 40"/>
                <a:gd name="T19" fmla="*/ 151 h 151"/>
                <a:gd name="T20" fmla="*/ 30 w 40"/>
                <a:gd name="T2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51">
                  <a:moveTo>
                    <a:pt x="30" y="151"/>
                  </a:moveTo>
                  <a:lnTo>
                    <a:pt x="33" y="101"/>
                  </a:lnTo>
                  <a:lnTo>
                    <a:pt x="35" y="54"/>
                  </a:lnTo>
                  <a:lnTo>
                    <a:pt x="39" y="19"/>
                  </a:lnTo>
                  <a:lnTo>
                    <a:pt x="40" y="5"/>
                  </a:lnTo>
                  <a:lnTo>
                    <a:pt x="13" y="0"/>
                  </a:lnTo>
                  <a:lnTo>
                    <a:pt x="11" y="14"/>
                  </a:lnTo>
                  <a:lnTo>
                    <a:pt x="8" y="51"/>
                  </a:lnTo>
                  <a:lnTo>
                    <a:pt x="4" y="100"/>
                  </a:lnTo>
                  <a:lnTo>
                    <a:pt x="0" y="151"/>
                  </a:lnTo>
                  <a:lnTo>
                    <a:pt x="30" y="1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8" name="Freeform 187"/>
            <p:cNvSpPr>
              <a:spLocks/>
            </p:cNvSpPr>
            <p:nvPr/>
          </p:nvSpPr>
          <p:spPr bwMode="auto">
            <a:xfrm>
              <a:off x="4723" y="592"/>
              <a:ext cx="58" cy="80"/>
            </a:xfrm>
            <a:custGeom>
              <a:avLst/>
              <a:gdLst>
                <a:gd name="T0" fmla="*/ 14 w 231"/>
                <a:gd name="T1" fmla="*/ 319 h 319"/>
                <a:gd name="T2" fmla="*/ 17 w 231"/>
                <a:gd name="T3" fmla="*/ 309 h 319"/>
                <a:gd name="T4" fmla="*/ 20 w 231"/>
                <a:gd name="T5" fmla="*/ 299 h 319"/>
                <a:gd name="T6" fmla="*/ 23 w 231"/>
                <a:gd name="T7" fmla="*/ 290 h 319"/>
                <a:gd name="T8" fmla="*/ 27 w 231"/>
                <a:gd name="T9" fmla="*/ 280 h 319"/>
                <a:gd name="T10" fmla="*/ 39 w 231"/>
                <a:gd name="T11" fmla="*/ 247 h 319"/>
                <a:gd name="T12" fmla="*/ 54 w 231"/>
                <a:gd name="T13" fmla="*/ 218 h 319"/>
                <a:gd name="T14" fmla="*/ 70 w 231"/>
                <a:gd name="T15" fmla="*/ 190 h 319"/>
                <a:gd name="T16" fmla="*/ 86 w 231"/>
                <a:gd name="T17" fmla="*/ 165 h 319"/>
                <a:gd name="T18" fmla="*/ 104 w 231"/>
                <a:gd name="T19" fmla="*/ 144 h 319"/>
                <a:gd name="T20" fmla="*/ 120 w 231"/>
                <a:gd name="T21" fmla="*/ 123 h 319"/>
                <a:gd name="T22" fmla="*/ 136 w 231"/>
                <a:gd name="T23" fmla="*/ 105 h 319"/>
                <a:gd name="T24" fmla="*/ 154 w 231"/>
                <a:gd name="T25" fmla="*/ 89 h 319"/>
                <a:gd name="T26" fmla="*/ 169 w 231"/>
                <a:gd name="T27" fmla="*/ 76 h 319"/>
                <a:gd name="T28" fmla="*/ 183 w 231"/>
                <a:gd name="T29" fmla="*/ 64 h 319"/>
                <a:gd name="T30" fmla="*/ 197 w 231"/>
                <a:gd name="T31" fmla="*/ 54 h 319"/>
                <a:gd name="T32" fmla="*/ 208 w 231"/>
                <a:gd name="T33" fmla="*/ 46 h 319"/>
                <a:gd name="T34" fmla="*/ 219 w 231"/>
                <a:gd name="T35" fmla="*/ 40 h 319"/>
                <a:gd name="T36" fmla="*/ 225 w 231"/>
                <a:gd name="T37" fmla="*/ 36 h 319"/>
                <a:gd name="T38" fmla="*/ 230 w 231"/>
                <a:gd name="T39" fmla="*/ 34 h 319"/>
                <a:gd name="T40" fmla="*/ 231 w 231"/>
                <a:gd name="T41" fmla="*/ 33 h 319"/>
                <a:gd name="T42" fmla="*/ 230 w 231"/>
                <a:gd name="T43" fmla="*/ 31 h 319"/>
                <a:gd name="T44" fmla="*/ 229 w 231"/>
                <a:gd name="T45" fmla="*/ 29 h 319"/>
                <a:gd name="T46" fmla="*/ 225 w 231"/>
                <a:gd name="T47" fmla="*/ 24 h 319"/>
                <a:gd name="T48" fmla="*/ 222 w 231"/>
                <a:gd name="T49" fmla="*/ 17 h 319"/>
                <a:gd name="T50" fmla="*/ 221 w 231"/>
                <a:gd name="T51" fmla="*/ 11 h 319"/>
                <a:gd name="T52" fmla="*/ 220 w 231"/>
                <a:gd name="T53" fmla="*/ 5 h 319"/>
                <a:gd name="T54" fmla="*/ 220 w 231"/>
                <a:gd name="T55" fmla="*/ 1 h 319"/>
                <a:gd name="T56" fmla="*/ 220 w 231"/>
                <a:gd name="T57" fmla="*/ 0 h 319"/>
                <a:gd name="T58" fmla="*/ 219 w 231"/>
                <a:gd name="T59" fmla="*/ 1 h 319"/>
                <a:gd name="T60" fmla="*/ 213 w 231"/>
                <a:gd name="T61" fmla="*/ 4 h 319"/>
                <a:gd name="T62" fmla="*/ 206 w 231"/>
                <a:gd name="T63" fmla="*/ 9 h 319"/>
                <a:gd name="T64" fmla="*/ 196 w 231"/>
                <a:gd name="T65" fmla="*/ 15 h 319"/>
                <a:gd name="T66" fmla="*/ 183 w 231"/>
                <a:gd name="T67" fmla="*/ 23 h 319"/>
                <a:gd name="T68" fmla="*/ 169 w 231"/>
                <a:gd name="T69" fmla="*/ 34 h 319"/>
                <a:gd name="T70" fmla="*/ 154 w 231"/>
                <a:gd name="T71" fmla="*/ 46 h 319"/>
                <a:gd name="T72" fmla="*/ 138 w 231"/>
                <a:gd name="T73" fmla="*/ 62 h 319"/>
                <a:gd name="T74" fmla="*/ 120 w 231"/>
                <a:gd name="T75" fmla="*/ 78 h 319"/>
                <a:gd name="T76" fmla="*/ 102 w 231"/>
                <a:gd name="T77" fmla="*/ 97 h 319"/>
                <a:gd name="T78" fmla="*/ 85 w 231"/>
                <a:gd name="T79" fmla="*/ 120 h 319"/>
                <a:gd name="T80" fmla="*/ 67 w 231"/>
                <a:gd name="T81" fmla="*/ 142 h 319"/>
                <a:gd name="T82" fmla="*/ 49 w 231"/>
                <a:gd name="T83" fmla="*/ 169 h 319"/>
                <a:gd name="T84" fmla="*/ 33 w 231"/>
                <a:gd name="T85" fmla="*/ 198 h 319"/>
                <a:gd name="T86" fmla="*/ 18 w 231"/>
                <a:gd name="T87" fmla="*/ 229 h 319"/>
                <a:gd name="T88" fmla="*/ 4 w 231"/>
                <a:gd name="T89" fmla="*/ 264 h 319"/>
                <a:gd name="T90" fmla="*/ 3 w 231"/>
                <a:gd name="T91" fmla="*/ 266 h 319"/>
                <a:gd name="T92" fmla="*/ 3 w 231"/>
                <a:gd name="T93" fmla="*/ 269 h 319"/>
                <a:gd name="T94" fmla="*/ 1 w 231"/>
                <a:gd name="T95" fmla="*/ 272 h 319"/>
                <a:gd name="T96" fmla="*/ 0 w 231"/>
                <a:gd name="T97" fmla="*/ 275 h 319"/>
                <a:gd name="T98" fmla="*/ 5 w 231"/>
                <a:gd name="T99" fmla="*/ 284 h 319"/>
                <a:gd name="T100" fmla="*/ 9 w 231"/>
                <a:gd name="T101" fmla="*/ 294 h 319"/>
                <a:gd name="T102" fmla="*/ 11 w 231"/>
                <a:gd name="T103" fmla="*/ 305 h 319"/>
                <a:gd name="T104" fmla="*/ 14 w 231"/>
                <a:gd name="T10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 h="319">
                  <a:moveTo>
                    <a:pt x="14" y="319"/>
                  </a:moveTo>
                  <a:lnTo>
                    <a:pt x="17" y="309"/>
                  </a:lnTo>
                  <a:lnTo>
                    <a:pt x="20" y="299"/>
                  </a:lnTo>
                  <a:lnTo>
                    <a:pt x="23" y="290"/>
                  </a:lnTo>
                  <a:lnTo>
                    <a:pt x="27" y="280"/>
                  </a:lnTo>
                  <a:lnTo>
                    <a:pt x="39" y="247"/>
                  </a:lnTo>
                  <a:lnTo>
                    <a:pt x="54" y="218"/>
                  </a:lnTo>
                  <a:lnTo>
                    <a:pt x="70" y="190"/>
                  </a:lnTo>
                  <a:lnTo>
                    <a:pt x="86" y="165"/>
                  </a:lnTo>
                  <a:lnTo>
                    <a:pt x="104" y="144"/>
                  </a:lnTo>
                  <a:lnTo>
                    <a:pt x="120" y="123"/>
                  </a:lnTo>
                  <a:lnTo>
                    <a:pt x="136" y="105"/>
                  </a:lnTo>
                  <a:lnTo>
                    <a:pt x="154" y="89"/>
                  </a:lnTo>
                  <a:lnTo>
                    <a:pt x="169" y="76"/>
                  </a:lnTo>
                  <a:lnTo>
                    <a:pt x="183" y="64"/>
                  </a:lnTo>
                  <a:lnTo>
                    <a:pt x="197" y="54"/>
                  </a:lnTo>
                  <a:lnTo>
                    <a:pt x="208" y="46"/>
                  </a:lnTo>
                  <a:lnTo>
                    <a:pt x="219" y="40"/>
                  </a:lnTo>
                  <a:lnTo>
                    <a:pt x="225" y="36"/>
                  </a:lnTo>
                  <a:lnTo>
                    <a:pt x="230" y="34"/>
                  </a:lnTo>
                  <a:lnTo>
                    <a:pt x="231" y="33"/>
                  </a:lnTo>
                  <a:lnTo>
                    <a:pt x="230" y="31"/>
                  </a:lnTo>
                  <a:lnTo>
                    <a:pt x="229" y="29"/>
                  </a:lnTo>
                  <a:lnTo>
                    <a:pt x="225" y="24"/>
                  </a:lnTo>
                  <a:lnTo>
                    <a:pt x="222" y="17"/>
                  </a:lnTo>
                  <a:lnTo>
                    <a:pt x="221" y="11"/>
                  </a:lnTo>
                  <a:lnTo>
                    <a:pt x="220" y="5"/>
                  </a:lnTo>
                  <a:lnTo>
                    <a:pt x="220" y="1"/>
                  </a:lnTo>
                  <a:lnTo>
                    <a:pt x="220" y="0"/>
                  </a:lnTo>
                  <a:lnTo>
                    <a:pt x="219" y="1"/>
                  </a:lnTo>
                  <a:lnTo>
                    <a:pt x="213" y="4"/>
                  </a:lnTo>
                  <a:lnTo>
                    <a:pt x="206" y="9"/>
                  </a:lnTo>
                  <a:lnTo>
                    <a:pt x="196" y="15"/>
                  </a:lnTo>
                  <a:lnTo>
                    <a:pt x="183" y="23"/>
                  </a:lnTo>
                  <a:lnTo>
                    <a:pt x="169" y="34"/>
                  </a:lnTo>
                  <a:lnTo>
                    <a:pt x="154" y="46"/>
                  </a:lnTo>
                  <a:lnTo>
                    <a:pt x="138" y="62"/>
                  </a:lnTo>
                  <a:lnTo>
                    <a:pt x="120" y="78"/>
                  </a:lnTo>
                  <a:lnTo>
                    <a:pt x="102" y="97"/>
                  </a:lnTo>
                  <a:lnTo>
                    <a:pt x="85" y="120"/>
                  </a:lnTo>
                  <a:lnTo>
                    <a:pt x="67" y="142"/>
                  </a:lnTo>
                  <a:lnTo>
                    <a:pt x="49" y="169"/>
                  </a:lnTo>
                  <a:lnTo>
                    <a:pt x="33" y="198"/>
                  </a:lnTo>
                  <a:lnTo>
                    <a:pt x="18" y="229"/>
                  </a:lnTo>
                  <a:lnTo>
                    <a:pt x="4" y="264"/>
                  </a:lnTo>
                  <a:lnTo>
                    <a:pt x="3" y="266"/>
                  </a:lnTo>
                  <a:lnTo>
                    <a:pt x="3" y="269"/>
                  </a:lnTo>
                  <a:lnTo>
                    <a:pt x="1" y="272"/>
                  </a:lnTo>
                  <a:lnTo>
                    <a:pt x="0" y="275"/>
                  </a:lnTo>
                  <a:lnTo>
                    <a:pt x="5" y="284"/>
                  </a:lnTo>
                  <a:lnTo>
                    <a:pt x="9" y="294"/>
                  </a:lnTo>
                  <a:lnTo>
                    <a:pt x="11" y="305"/>
                  </a:lnTo>
                  <a:lnTo>
                    <a:pt x="14" y="31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2" name="Freeform 191"/>
            <p:cNvSpPr>
              <a:spLocks/>
            </p:cNvSpPr>
            <p:nvPr/>
          </p:nvSpPr>
          <p:spPr bwMode="auto">
            <a:xfrm>
              <a:off x="4853" y="642"/>
              <a:ext cx="48" cy="46"/>
            </a:xfrm>
            <a:custGeom>
              <a:avLst/>
              <a:gdLst>
                <a:gd name="T0" fmla="*/ 70 w 192"/>
                <a:gd name="T1" fmla="*/ 187 h 187"/>
                <a:gd name="T2" fmla="*/ 192 w 192"/>
                <a:gd name="T3" fmla="*/ 107 h 187"/>
                <a:gd name="T4" fmla="*/ 173 w 192"/>
                <a:gd name="T5" fmla="*/ 91 h 187"/>
                <a:gd name="T6" fmla="*/ 173 w 192"/>
                <a:gd name="T7" fmla="*/ 88 h 187"/>
                <a:gd name="T8" fmla="*/ 174 w 192"/>
                <a:gd name="T9" fmla="*/ 83 h 187"/>
                <a:gd name="T10" fmla="*/ 175 w 192"/>
                <a:gd name="T11" fmla="*/ 77 h 187"/>
                <a:gd name="T12" fmla="*/ 175 w 192"/>
                <a:gd name="T13" fmla="*/ 74 h 187"/>
                <a:gd name="T14" fmla="*/ 174 w 192"/>
                <a:gd name="T15" fmla="*/ 71 h 187"/>
                <a:gd name="T16" fmla="*/ 170 w 192"/>
                <a:gd name="T17" fmla="*/ 66 h 187"/>
                <a:gd name="T18" fmla="*/ 163 w 192"/>
                <a:gd name="T19" fmla="*/ 59 h 187"/>
                <a:gd name="T20" fmla="*/ 150 w 192"/>
                <a:gd name="T21" fmla="*/ 52 h 187"/>
                <a:gd name="T22" fmla="*/ 142 w 192"/>
                <a:gd name="T23" fmla="*/ 49 h 187"/>
                <a:gd name="T24" fmla="*/ 137 w 192"/>
                <a:gd name="T25" fmla="*/ 48 h 187"/>
                <a:gd name="T26" fmla="*/ 131 w 192"/>
                <a:gd name="T27" fmla="*/ 47 h 187"/>
                <a:gd name="T28" fmla="*/ 127 w 192"/>
                <a:gd name="T29" fmla="*/ 48 h 187"/>
                <a:gd name="T30" fmla="*/ 122 w 192"/>
                <a:gd name="T31" fmla="*/ 49 h 187"/>
                <a:gd name="T32" fmla="*/ 118 w 192"/>
                <a:gd name="T33" fmla="*/ 52 h 187"/>
                <a:gd name="T34" fmla="*/ 116 w 192"/>
                <a:gd name="T35" fmla="*/ 55 h 187"/>
                <a:gd name="T36" fmla="*/ 112 w 192"/>
                <a:gd name="T37" fmla="*/ 59 h 187"/>
                <a:gd name="T38" fmla="*/ 111 w 192"/>
                <a:gd name="T39" fmla="*/ 59 h 187"/>
                <a:gd name="T40" fmla="*/ 111 w 192"/>
                <a:gd name="T41" fmla="*/ 60 h 187"/>
                <a:gd name="T42" fmla="*/ 111 w 192"/>
                <a:gd name="T43" fmla="*/ 60 h 187"/>
                <a:gd name="T44" fmla="*/ 110 w 192"/>
                <a:gd name="T45" fmla="*/ 62 h 187"/>
                <a:gd name="T46" fmla="*/ 14 w 192"/>
                <a:gd name="T47" fmla="*/ 1 h 187"/>
                <a:gd name="T48" fmla="*/ 14 w 192"/>
                <a:gd name="T49" fmla="*/ 1 h 187"/>
                <a:gd name="T50" fmla="*/ 14 w 192"/>
                <a:gd name="T51" fmla="*/ 1 h 187"/>
                <a:gd name="T52" fmla="*/ 14 w 192"/>
                <a:gd name="T53" fmla="*/ 1 h 187"/>
                <a:gd name="T54" fmla="*/ 14 w 192"/>
                <a:gd name="T55" fmla="*/ 1 h 187"/>
                <a:gd name="T56" fmla="*/ 10 w 192"/>
                <a:gd name="T57" fmla="*/ 0 h 187"/>
                <a:gd name="T58" fmla="*/ 7 w 192"/>
                <a:gd name="T59" fmla="*/ 0 h 187"/>
                <a:gd name="T60" fmla="*/ 4 w 192"/>
                <a:gd name="T61" fmla="*/ 1 h 187"/>
                <a:gd name="T62" fmla="*/ 1 w 192"/>
                <a:gd name="T63" fmla="*/ 4 h 187"/>
                <a:gd name="T64" fmla="*/ 0 w 192"/>
                <a:gd name="T65" fmla="*/ 7 h 187"/>
                <a:gd name="T66" fmla="*/ 0 w 192"/>
                <a:gd name="T67" fmla="*/ 10 h 187"/>
                <a:gd name="T68" fmla="*/ 1 w 192"/>
                <a:gd name="T69" fmla="*/ 14 h 187"/>
                <a:gd name="T70" fmla="*/ 4 w 192"/>
                <a:gd name="T71" fmla="*/ 16 h 187"/>
                <a:gd name="T72" fmla="*/ 4 w 192"/>
                <a:gd name="T73" fmla="*/ 16 h 187"/>
                <a:gd name="T74" fmla="*/ 5 w 192"/>
                <a:gd name="T75" fmla="*/ 16 h 187"/>
                <a:gd name="T76" fmla="*/ 5 w 192"/>
                <a:gd name="T77" fmla="*/ 16 h 187"/>
                <a:gd name="T78" fmla="*/ 5 w 192"/>
                <a:gd name="T79" fmla="*/ 16 h 187"/>
                <a:gd name="T80" fmla="*/ 100 w 192"/>
                <a:gd name="T81" fmla="*/ 77 h 187"/>
                <a:gd name="T82" fmla="*/ 93 w 192"/>
                <a:gd name="T83" fmla="*/ 88 h 187"/>
                <a:gd name="T84" fmla="*/ 87 w 192"/>
                <a:gd name="T85" fmla="*/ 98 h 187"/>
                <a:gd name="T86" fmla="*/ 82 w 192"/>
                <a:gd name="T87" fmla="*/ 106 h 187"/>
                <a:gd name="T88" fmla="*/ 81 w 192"/>
                <a:gd name="T89" fmla="*/ 108 h 187"/>
                <a:gd name="T90" fmla="*/ 70 w 192"/>
                <a:gd name="T91"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87">
                  <a:moveTo>
                    <a:pt x="70" y="187"/>
                  </a:moveTo>
                  <a:lnTo>
                    <a:pt x="192" y="107"/>
                  </a:lnTo>
                  <a:lnTo>
                    <a:pt x="173" y="91"/>
                  </a:lnTo>
                  <a:lnTo>
                    <a:pt x="173" y="88"/>
                  </a:lnTo>
                  <a:lnTo>
                    <a:pt x="174" y="83"/>
                  </a:lnTo>
                  <a:lnTo>
                    <a:pt x="175" y="77"/>
                  </a:lnTo>
                  <a:lnTo>
                    <a:pt x="175" y="74"/>
                  </a:lnTo>
                  <a:lnTo>
                    <a:pt x="174" y="71"/>
                  </a:lnTo>
                  <a:lnTo>
                    <a:pt x="170" y="66"/>
                  </a:lnTo>
                  <a:lnTo>
                    <a:pt x="163" y="59"/>
                  </a:lnTo>
                  <a:lnTo>
                    <a:pt x="150" y="52"/>
                  </a:lnTo>
                  <a:lnTo>
                    <a:pt x="142" y="49"/>
                  </a:lnTo>
                  <a:lnTo>
                    <a:pt x="137" y="48"/>
                  </a:lnTo>
                  <a:lnTo>
                    <a:pt x="131" y="47"/>
                  </a:lnTo>
                  <a:lnTo>
                    <a:pt x="127" y="48"/>
                  </a:lnTo>
                  <a:lnTo>
                    <a:pt x="122" y="49"/>
                  </a:lnTo>
                  <a:lnTo>
                    <a:pt x="118" y="52"/>
                  </a:lnTo>
                  <a:lnTo>
                    <a:pt x="116" y="55"/>
                  </a:lnTo>
                  <a:lnTo>
                    <a:pt x="112" y="59"/>
                  </a:lnTo>
                  <a:lnTo>
                    <a:pt x="111" y="59"/>
                  </a:lnTo>
                  <a:lnTo>
                    <a:pt x="111" y="60"/>
                  </a:lnTo>
                  <a:lnTo>
                    <a:pt x="111" y="60"/>
                  </a:lnTo>
                  <a:lnTo>
                    <a:pt x="110" y="62"/>
                  </a:lnTo>
                  <a:lnTo>
                    <a:pt x="14" y="1"/>
                  </a:lnTo>
                  <a:lnTo>
                    <a:pt x="14" y="1"/>
                  </a:lnTo>
                  <a:lnTo>
                    <a:pt x="14" y="1"/>
                  </a:lnTo>
                  <a:lnTo>
                    <a:pt x="14" y="1"/>
                  </a:lnTo>
                  <a:lnTo>
                    <a:pt x="14" y="1"/>
                  </a:lnTo>
                  <a:lnTo>
                    <a:pt x="10" y="0"/>
                  </a:lnTo>
                  <a:lnTo>
                    <a:pt x="7" y="0"/>
                  </a:lnTo>
                  <a:lnTo>
                    <a:pt x="4" y="1"/>
                  </a:lnTo>
                  <a:lnTo>
                    <a:pt x="1" y="4"/>
                  </a:lnTo>
                  <a:lnTo>
                    <a:pt x="0" y="7"/>
                  </a:lnTo>
                  <a:lnTo>
                    <a:pt x="0" y="10"/>
                  </a:lnTo>
                  <a:lnTo>
                    <a:pt x="1" y="14"/>
                  </a:lnTo>
                  <a:lnTo>
                    <a:pt x="4" y="16"/>
                  </a:lnTo>
                  <a:lnTo>
                    <a:pt x="4" y="16"/>
                  </a:lnTo>
                  <a:lnTo>
                    <a:pt x="5" y="16"/>
                  </a:lnTo>
                  <a:lnTo>
                    <a:pt x="5" y="16"/>
                  </a:lnTo>
                  <a:lnTo>
                    <a:pt x="5" y="16"/>
                  </a:lnTo>
                  <a:lnTo>
                    <a:pt x="100" y="77"/>
                  </a:lnTo>
                  <a:lnTo>
                    <a:pt x="93" y="88"/>
                  </a:lnTo>
                  <a:lnTo>
                    <a:pt x="87" y="98"/>
                  </a:lnTo>
                  <a:lnTo>
                    <a:pt x="82" y="106"/>
                  </a:lnTo>
                  <a:lnTo>
                    <a:pt x="81" y="108"/>
                  </a:lnTo>
                  <a:lnTo>
                    <a:pt x="70" y="1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3" name="Freeform 192"/>
            <p:cNvSpPr>
              <a:spLocks/>
            </p:cNvSpPr>
            <p:nvPr/>
          </p:nvSpPr>
          <p:spPr bwMode="auto">
            <a:xfrm>
              <a:off x="4884" y="681"/>
              <a:ext cx="90" cy="160"/>
            </a:xfrm>
            <a:custGeom>
              <a:avLst/>
              <a:gdLst>
                <a:gd name="T0" fmla="*/ 252 w 357"/>
                <a:gd name="T1" fmla="*/ 593 h 638"/>
                <a:gd name="T2" fmla="*/ 251 w 357"/>
                <a:gd name="T3" fmla="*/ 65 h 638"/>
                <a:gd name="T4" fmla="*/ 251 w 357"/>
                <a:gd name="T5" fmla="*/ 64 h 638"/>
                <a:gd name="T6" fmla="*/ 251 w 357"/>
                <a:gd name="T7" fmla="*/ 61 h 638"/>
                <a:gd name="T8" fmla="*/ 251 w 357"/>
                <a:gd name="T9" fmla="*/ 60 h 638"/>
                <a:gd name="T10" fmla="*/ 251 w 357"/>
                <a:gd name="T11" fmla="*/ 59 h 638"/>
                <a:gd name="T12" fmla="*/ 220 w 357"/>
                <a:gd name="T13" fmla="*/ 59 h 638"/>
                <a:gd name="T14" fmla="*/ 220 w 357"/>
                <a:gd name="T15" fmla="*/ 60 h 638"/>
                <a:gd name="T16" fmla="*/ 220 w 357"/>
                <a:gd name="T17" fmla="*/ 63 h 638"/>
                <a:gd name="T18" fmla="*/ 220 w 357"/>
                <a:gd name="T19" fmla="*/ 64 h 638"/>
                <a:gd name="T20" fmla="*/ 220 w 357"/>
                <a:gd name="T21" fmla="*/ 67 h 638"/>
                <a:gd name="T22" fmla="*/ 218 w 357"/>
                <a:gd name="T23" fmla="*/ 80 h 638"/>
                <a:gd name="T24" fmla="*/ 210 w 357"/>
                <a:gd name="T25" fmla="*/ 92 h 638"/>
                <a:gd name="T26" fmla="*/ 198 w 357"/>
                <a:gd name="T27" fmla="*/ 101 h 638"/>
                <a:gd name="T28" fmla="*/ 184 w 357"/>
                <a:gd name="T29" fmla="*/ 103 h 638"/>
                <a:gd name="T30" fmla="*/ 170 w 357"/>
                <a:gd name="T31" fmla="*/ 101 h 638"/>
                <a:gd name="T32" fmla="*/ 159 w 357"/>
                <a:gd name="T33" fmla="*/ 92 h 638"/>
                <a:gd name="T34" fmla="*/ 150 w 357"/>
                <a:gd name="T35" fmla="*/ 80 h 638"/>
                <a:gd name="T36" fmla="*/ 147 w 357"/>
                <a:gd name="T37" fmla="*/ 67 h 638"/>
                <a:gd name="T38" fmla="*/ 150 w 357"/>
                <a:gd name="T39" fmla="*/ 51 h 638"/>
                <a:gd name="T40" fmla="*/ 159 w 357"/>
                <a:gd name="T41" fmla="*/ 40 h 638"/>
                <a:gd name="T42" fmla="*/ 170 w 357"/>
                <a:gd name="T43" fmla="*/ 32 h 638"/>
                <a:gd name="T44" fmla="*/ 184 w 357"/>
                <a:gd name="T45" fmla="*/ 30 h 638"/>
                <a:gd name="T46" fmla="*/ 196 w 357"/>
                <a:gd name="T47" fmla="*/ 32 h 638"/>
                <a:gd name="T48" fmla="*/ 208 w 357"/>
                <a:gd name="T49" fmla="*/ 39 h 638"/>
                <a:gd name="T50" fmla="*/ 215 w 357"/>
                <a:gd name="T51" fmla="*/ 48 h 638"/>
                <a:gd name="T52" fmla="*/ 220 w 357"/>
                <a:gd name="T53" fmla="*/ 59 h 638"/>
                <a:gd name="T54" fmla="*/ 251 w 357"/>
                <a:gd name="T55" fmla="*/ 59 h 638"/>
                <a:gd name="T56" fmla="*/ 248 w 357"/>
                <a:gd name="T57" fmla="*/ 48 h 638"/>
                <a:gd name="T58" fmla="*/ 243 w 357"/>
                <a:gd name="T59" fmla="*/ 36 h 638"/>
                <a:gd name="T60" fmla="*/ 237 w 357"/>
                <a:gd name="T61" fmla="*/ 26 h 638"/>
                <a:gd name="T62" fmla="*/ 229 w 357"/>
                <a:gd name="T63" fmla="*/ 17 h 638"/>
                <a:gd name="T64" fmla="*/ 219 w 357"/>
                <a:gd name="T65" fmla="*/ 10 h 638"/>
                <a:gd name="T66" fmla="*/ 208 w 357"/>
                <a:gd name="T67" fmla="*/ 5 h 638"/>
                <a:gd name="T68" fmla="*/ 196 w 357"/>
                <a:gd name="T69" fmla="*/ 1 h 638"/>
                <a:gd name="T70" fmla="*/ 184 w 357"/>
                <a:gd name="T71" fmla="*/ 0 h 638"/>
                <a:gd name="T72" fmla="*/ 170 w 357"/>
                <a:gd name="T73" fmla="*/ 1 h 638"/>
                <a:gd name="T74" fmla="*/ 157 w 357"/>
                <a:gd name="T75" fmla="*/ 5 h 638"/>
                <a:gd name="T76" fmla="*/ 146 w 357"/>
                <a:gd name="T77" fmla="*/ 11 h 638"/>
                <a:gd name="T78" fmla="*/ 137 w 357"/>
                <a:gd name="T79" fmla="*/ 19 h 638"/>
                <a:gd name="T80" fmla="*/ 128 w 357"/>
                <a:gd name="T81" fmla="*/ 29 h 638"/>
                <a:gd name="T82" fmla="*/ 122 w 357"/>
                <a:gd name="T83" fmla="*/ 40 h 638"/>
                <a:gd name="T84" fmla="*/ 118 w 357"/>
                <a:gd name="T85" fmla="*/ 53 h 638"/>
                <a:gd name="T86" fmla="*/ 117 w 357"/>
                <a:gd name="T87" fmla="*/ 65 h 638"/>
                <a:gd name="T88" fmla="*/ 117 w 357"/>
                <a:gd name="T89" fmla="*/ 593 h 638"/>
                <a:gd name="T90" fmla="*/ 0 w 357"/>
                <a:gd name="T91" fmla="*/ 593 h 638"/>
                <a:gd name="T92" fmla="*/ 0 w 357"/>
                <a:gd name="T93" fmla="*/ 638 h 638"/>
                <a:gd name="T94" fmla="*/ 34 w 357"/>
                <a:gd name="T95" fmla="*/ 638 h 638"/>
                <a:gd name="T96" fmla="*/ 34 w 357"/>
                <a:gd name="T97" fmla="*/ 624 h 638"/>
                <a:gd name="T98" fmla="*/ 328 w 357"/>
                <a:gd name="T99" fmla="*/ 624 h 638"/>
                <a:gd name="T100" fmla="*/ 328 w 357"/>
                <a:gd name="T101" fmla="*/ 638 h 638"/>
                <a:gd name="T102" fmla="*/ 357 w 357"/>
                <a:gd name="T103" fmla="*/ 638 h 638"/>
                <a:gd name="T104" fmla="*/ 357 w 357"/>
                <a:gd name="T105" fmla="*/ 593 h 638"/>
                <a:gd name="T106" fmla="*/ 252 w 357"/>
                <a:gd name="T107" fmla="*/ 59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 h="638">
                  <a:moveTo>
                    <a:pt x="252" y="593"/>
                  </a:moveTo>
                  <a:lnTo>
                    <a:pt x="251" y="65"/>
                  </a:lnTo>
                  <a:lnTo>
                    <a:pt x="251" y="64"/>
                  </a:lnTo>
                  <a:lnTo>
                    <a:pt x="251" y="61"/>
                  </a:lnTo>
                  <a:lnTo>
                    <a:pt x="251" y="60"/>
                  </a:lnTo>
                  <a:lnTo>
                    <a:pt x="251" y="59"/>
                  </a:lnTo>
                  <a:lnTo>
                    <a:pt x="220" y="59"/>
                  </a:lnTo>
                  <a:lnTo>
                    <a:pt x="220" y="60"/>
                  </a:lnTo>
                  <a:lnTo>
                    <a:pt x="220" y="63"/>
                  </a:lnTo>
                  <a:lnTo>
                    <a:pt x="220" y="64"/>
                  </a:lnTo>
                  <a:lnTo>
                    <a:pt x="220" y="67"/>
                  </a:lnTo>
                  <a:lnTo>
                    <a:pt x="218" y="80"/>
                  </a:lnTo>
                  <a:lnTo>
                    <a:pt x="210" y="92"/>
                  </a:lnTo>
                  <a:lnTo>
                    <a:pt x="198" y="101"/>
                  </a:lnTo>
                  <a:lnTo>
                    <a:pt x="184" y="103"/>
                  </a:lnTo>
                  <a:lnTo>
                    <a:pt x="170" y="101"/>
                  </a:lnTo>
                  <a:lnTo>
                    <a:pt x="159" y="92"/>
                  </a:lnTo>
                  <a:lnTo>
                    <a:pt x="150" y="80"/>
                  </a:lnTo>
                  <a:lnTo>
                    <a:pt x="147" y="67"/>
                  </a:lnTo>
                  <a:lnTo>
                    <a:pt x="150" y="51"/>
                  </a:lnTo>
                  <a:lnTo>
                    <a:pt x="159" y="40"/>
                  </a:lnTo>
                  <a:lnTo>
                    <a:pt x="170" y="32"/>
                  </a:lnTo>
                  <a:lnTo>
                    <a:pt x="184" y="30"/>
                  </a:lnTo>
                  <a:lnTo>
                    <a:pt x="196" y="32"/>
                  </a:lnTo>
                  <a:lnTo>
                    <a:pt x="208" y="39"/>
                  </a:lnTo>
                  <a:lnTo>
                    <a:pt x="215" y="48"/>
                  </a:lnTo>
                  <a:lnTo>
                    <a:pt x="220" y="59"/>
                  </a:lnTo>
                  <a:lnTo>
                    <a:pt x="251" y="59"/>
                  </a:lnTo>
                  <a:lnTo>
                    <a:pt x="248" y="48"/>
                  </a:lnTo>
                  <a:lnTo>
                    <a:pt x="243" y="36"/>
                  </a:lnTo>
                  <a:lnTo>
                    <a:pt x="237" y="26"/>
                  </a:lnTo>
                  <a:lnTo>
                    <a:pt x="229" y="17"/>
                  </a:lnTo>
                  <a:lnTo>
                    <a:pt x="219" y="10"/>
                  </a:lnTo>
                  <a:lnTo>
                    <a:pt x="208" y="5"/>
                  </a:lnTo>
                  <a:lnTo>
                    <a:pt x="196" y="1"/>
                  </a:lnTo>
                  <a:lnTo>
                    <a:pt x="184" y="0"/>
                  </a:lnTo>
                  <a:lnTo>
                    <a:pt x="170" y="1"/>
                  </a:lnTo>
                  <a:lnTo>
                    <a:pt x="157" y="5"/>
                  </a:lnTo>
                  <a:lnTo>
                    <a:pt x="146" y="11"/>
                  </a:lnTo>
                  <a:lnTo>
                    <a:pt x="137" y="19"/>
                  </a:lnTo>
                  <a:lnTo>
                    <a:pt x="128" y="29"/>
                  </a:lnTo>
                  <a:lnTo>
                    <a:pt x="122" y="40"/>
                  </a:lnTo>
                  <a:lnTo>
                    <a:pt x="118" y="53"/>
                  </a:lnTo>
                  <a:lnTo>
                    <a:pt x="117" y="65"/>
                  </a:lnTo>
                  <a:lnTo>
                    <a:pt x="117" y="593"/>
                  </a:lnTo>
                  <a:lnTo>
                    <a:pt x="0" y="593"/>
                  </a:lnTo>
                  <a:lnTo>
                    <a:pt x="0" y="638"/>
                  </a:lnTo>
                  <a:lnTo>
                    <a:pt x="34" y="638"/>
                  </a:lnTo>
                  <a:lnTo>
                    <a:pt x="34" y="624"/>
                  </a:lnTo>
                  <a:lnTo>
                    <a:pt x="328" y="624"/>
                  </a:lnTo>
                  <a:lnTo>
                    <a:pt x="328" y="638"/>
                  </a:lnTo>
                  <a:lnTo>
                    <a:pt x="357" y="638"/>
                  </a:lnTo>
                  <a:lnTo>
                    <a:pt x="357" y="593"/>
                  </a:lnTo>
                  <a:lnTo>
                    <a:pt x="252" y="5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1" name="Freeform 200"/>
            <p:cNvSpPr>
              <a:spLocks/>
            </p:cNvSpPr>
            <p:nvPr/>
          </p:nvSpPr>
          <p:spPr bwMode="auto">
            <a:xfrm>
              <a:off x="4830" y="526"/>
              <a:ext cx="168" cy="205"/>
            </a:xfrm>
            <a:custGeom>
              <a:avLst/>
              <a:gdLst>
                <a:gd name="T0" fmla="*/ 670 w 670"/>
                <a:gd name="T1" fmla="*/ 411 h 822"/>
                <a:gd name="T2" fmla="*/ 627 w 670"/>
                <a:gd name="T3" fmla="*/ 347 h 822"/>
                <a:gd name="T4" fmla="*/ 627 w 670"/>
                <a:gd name="T5" fmla="*/ 46 h 822"/>
                <a:gd name="T6" fmla="*/ 631 w 670"/>
                <a:gd name="T7" fmla="*/ 44 h 822"/>
                <a:gd name="T8" fmla="*/ 635 w 670"/>
                <a:gd name="T9" fmla="*/ 41 h 822"/>
                <a:gd name="T10" fmla="*/ 637 w 670"/>
                <a:gd name="T11" fmla="*/ 37 h 822"/>
                <a:gd name="T12" fmla="*/ 638 w 670"/>
                <a:gd name="T13" fmla="*/ 32 h 822"/>
                <a:gd name="T14" fmla="*/ 640 w 670"/>
                <a:gd name="T15" fmla="*/ 22 h 822"/>
                <a:gd name="T16" fmla="*/ 636 w 670"/>
                <a:gd name="T17" fmla="*/ 12 h 822"/>
                <a:gd name="T18" fmla="*/ 631 w 670"/>
                <a:gd name="T19" fmla="*/ 6 h 822"/>
                <a:gd name="T20" fmla="*/ 622 w 670"/>
                <a:gd name="T21" fmla="*/ 1 h 822"/>
                <a:gd name="T22" fmla="*/ 613 w 670"/>
                <a:gd name="T23" fmla="*/ 0 h 822"/>
                <a:gd name="T24" fmla="*/ 604 w 670"/>
                <a:gd name="T25" fmla="*/ 2 h 822"/>
                <a:gd name="T26" fmla="*/ 597 w 670"/>
                <a:gd name="T27" fmla="*/ 7 h 822"/>
                <a:gd name="T28" fmla="*/ 592 w 670"/>
                <a:gd name="T29" fmla="*/ 16 h 822"/>
                <a:gd name="T30" fmla="*/ 318 w 670"/>
                <a:gd name="T31" fmla="*/ 103 h 822"/>
                <a:gd name="T32" fmla="*/ 315 w 670"/>
                <a:gd name="T33" fmla="*/ 100 h 822"/>
                <a:gd name="T34" fmla="*/ 311 w 670"/>
                <a:gd name="T35" fmla="*/ 98 h 822"/>
                <a:gd name="T36" fmla="*/ 308 w 670"/>
                <a:gd name="T37" fmla="*/ 95 h 822"/>
                <a:gd name="T38" fmla="*/ 304 w 670"/>
                <a:gd name="T39" fmla="*/ 94 h 822"/>
                <a:gd name="T40" fmla="*/ 294 w 670"/>
                <a:gd name="T41" fmla="*/ 93 h 822"/>
                <a:gd name="T42" fmla="*/ 285 w 670"/>
                <a:gd name="T43" fmla="*/ 95 h 822"/>
                <a:gd name="T44" fmla="*/ 279 w 670"/>
                <a:gd name="T45" fmla="*/ 102 h 822"/>
                <a:gd name="T46" fmla="*/ 274 w 670"/>
                <a:gd name="T47" fmla="*/ 111 h 822"/>
                <a:gd name="T48" fmla="*/ 272 w 670"/>
                <a:gd name="T49" fmla="*/ 121 h 822"/>
                <a:gd name="T50" fmla="*/ 275 w 670"/>
                <a:gd name="T51" fmla="*/ 130 h 822"/>
                <a:gd name="T52" fmla="*/ 281 w 670"/>
                <a:gd name="T53" fmla="*/ 137 h 822"/>
                <a:gd name="T54" fmla="*/ 290 w 670"/>
                <a:gd name="T55" fmla="*/ 142 h 822"/>
                <a:gd name="T56" fmla="*/ 300 w 670"/>
                <a:gd name="T57" fmla="*/ 143 h 822"/>
                <a:gd name="T58" fmla="*/ 309 w 670"/>
                <a:gd name="T59" fmla="*/ 140 h 822"/>
                <a:gd name="T60" fmla="*/ 317 w 670"/>
                <a:gd name="T61" fmla="*/ 133 h 822"/>
                <a:gd name="T62" fmla="*/ 322 w 670"/>
                <a:gd name="T63" fmla="*/ 124 h 822"/>
                <a:gd name="T64" fmla="*/ 322 w 670"/>
                <a:gd name="T65" fmla="*/ 123 h 822"/>
                <a:gd name="T66" fmla="*/ 322 w 670"/>
                <a:gd name="T67" fmla="*/ 122 h 822"/>
                <a:gd name="T68" fmla="*/ 322 w 670"/>
                <a:gd name="T69" fmla="*/ 122 h 822"/>
                <a:gd name="T70" fmla="*/ 322 w 670"/>
                <a:gd name="T71" fmla="*/ 121 h 822"/>
                <a:gd name="T72" fmla="*/ 592 w 670"/>
                <a:gd name="T73" fmla="*/ 34 h 822"/>
                <a:gd name="T74" fmla="*/ 594 w 670"/>
                <a:gd name="T75" fmla="*/ 39 h 822"/>
                <a:gd name="T76" fmla="*/ 598 w 670"/>
                <a:gd name="T77" fmla="*/ 42 h 822"/>
                <a:gd name="T78" fmla="*/ 602 w 670"/>
                <a:gd name="T79" fmla="*/ 46 h 822"/>
                <a:gd name="T80" fmla="*/ 607 w 670"/>
                <a:gd name="T81" fmla="*/ 49 h 822"/>
                <a:gd name="T82" fmla="*/ 608 w 670"/>
                <a:gd name="T83" fmla="*/ 49 h 822"/>
                <a:gd name="T84" fmla="*/ 608 w 670"/>
                <a:gd name="T85" fmla="*/ 49 h 822"/>
                <a:gd name="T86" fmla="*/ 608 w 670"/>
                <a:gd name="T87" fmla="*/ 49 h 822"/>
                <a:gd name="T88" fmla="*/ 609 w 670"/>
                <a:gd name="T89" fmla="*/ 49 h 822"/>
                <a:gd name="T90" fmla="*/ 609 w 670"/>
                <a:gd name="T91" fmla="*/ 352 h 822"/>
                <a:gd name="T92" fmla="*/ 592 w 670"/>
                <a:gd name="T93" fmla="*/ 364 h 822"/>
                <a:gd name="T94" fmla="*/ 604 w 670"/>
                <a:gd name="T95" fmla="*/ 382 h 822"/>
                <a:gd name="T96" fmla="*/ 0 w 670"/>
                <a:gd name="T97" fmla="*/ 784 h 822"/>
                <a:gd name="T98" fmla="*/ 24 w 670"/>
                <a:gd name="T99" fmla="*/ 822 h 822"/>
                <a:gd name="T100" fmla="*/ 628 w 670"/>
                <a:gd name="T101" fmla="*/ 418 h 822"/>
                <a:gd name="T102" fmla="*/ 638 w 670"/>
                <a:gd name="T103" fmla="*/ 432 h 822"/>
                <a:gd name="T104" fmla="*/ 670 w 670"/>
                <a:gd name="T105" fmla="*/ 411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0" h="822">
                  <a:moveTo>
                    <a:pt x="670" y="411"/>
                  </a:moveTo>
                  <a:lnTo>
                    <a:pt x="627" y="347"/>
                  </a:lnTo>
                  <a:lnTo>
                    <a:pt x="627" y="46"/>
                  </a:lnTo>
                  <a:lnTo>
                    <a:pt x="631" y="44"/>
                  </a:lnTo>
                  <a:lnTo>
                    <a:pt x="635" y="41"/>
                  </a:lnTo>
                  <a:lnTo>
                    <a:pt x="637" y="37"/>
                  </a:lnTo>
                  <a:lnTo>
                    <a:pt x="638" y="32"/>
                  </a:lnTo>
                  <a:lnTo>
                    <a:pt x="640" y="22"/>
                  </a:lnTo>
                  <a:lnTo>
                    <a:pt x="636" y="12"/>
                  </a:lnTo>
                  <a:lnTo>
                    <a:pt x="631" y="6"/>
                  </a:lnTo>
                  <a:lnTo>
                    <a:pt x="622" y="1"/>
                  </a:lnTo>
                  <a:lnTo>
                    <a:pt x="613" y="0"/>
                  </a:lnTo>
                  <a:lnTo>
                    <a:pt x="604" y="2"/>
                  </a:lnTo>
                  <a:lnTo>
                    <a:pt x="597" y="7"/>
                  </a:lnTo>
                  <a:lnTo>
                    <a:pt x="592" y="16"/>
                  </a:lnTo>
                  <a:lnTo>
                    <a:pt x="318" y="103"/>
                  </a:lnTo>
                  <a:lnTo>
                    <a:pt x="315" y="100"/>
                  </a:lnTo>
                  <a:lnTo>
                    <a:pt x="311" y="98"/>
                  </a:lnTo>
                  <a:lnTo>
                    <a:pt x="308" y="95"/>
                  </a:lnTo>
                  <a:lnTo>
                    <a:pt x="304" y="94"/>
                  </a:lnTo>
                  <a:lnTo>
                    <a:pt x="294" y="93"/>
                  </a:lnTo>
                  <a:lnTo>
                    <a:pt x="285" y="95"/>
                  </a:lnTo>
                  <a:lnTo>
                    <a:pt x="279" y="102"/>
                  </a:lnTo>
                  <a:lnTo>
                    <a:pt x="274" y="111"/>
                  </a:lnTo>
                  <a:lnTo>
                    <a:pt x="272" y="121"/>
                  </a:lnTo>
                  <a:lnTo>
                    <a:pt x="275" y="130"/>
                  </a:lnTo>
                  <a:lnTo>
                    <a:pt x="281" y="137"/>
                  </a:lnTo>
                  <a:lnTo>
                    <a:pt x="290" y="142"/>
                  </a:lnTo>
                  <a:lnTo>
                    <a:pt x="300" y="143"/>
                  </a:lnTo>
                  <a:lnTo>
                    <a:pt x="309" y="140"/>
                  </a:lnTo>
                  <a:lnTo>
                    <a:pt x="317" y="133"/>
                  </a:lnTo>
                  <a:lnTo>
                    <a:pt x="322" y="124"/>
                  </a:lnTo>
                  <a:lnTo>
                    <a:pt x="322" y="123"/>
                  </a:lnTo>
                  <a:lnTo>
                    <a:pt x="322" y="122"/>
                  </a:lnTo>
                  <a:lnTo>
                    <a:pt x="322" y="122"/>
                  </a:lnTo>
                  <a:lnTo>
                    <a:pt x="322" y="121"/>
                  </a:lnTo>
                  <a:lnTo>
                    <a:pt x="592" y="34"/>
                  </a:lnTo>
                  <a:lnTo>
                    <a:pt x="594" y="39"/>
                  </a:lnTo>
                  <a:lnTo>
                    <a:pt x="598" y="42"/>
                  </a:lnTo>
                  <a:lnTo>
                    <a:pt x="602" y="46"/>
                  </a:lnTo>
                  <a:lnTo>
                    <a:pt x="607" y="49"/>
                  </a:lnTo>
                  <a:lnTo>
                    <a:pt x="608" y="49"/>
                  </a:lnTo>
                  <a:lnTo>
                    <a:pt x="608" y="49"/>
                  </a:lnTo>
                  <a:lnTo>
                    <a:pt x="608" y="49"/>
                  </a:lnTo>
                  <a:lnTo>
                    <a:pt x="609" y="49"/>
                  </a:lnTo>
                  <a:lnTo>
                    <a:pt x="609" y="352"/>
                  </a:lnTo>
                  <a:lnTo>
                    <a:pt x="592" y="364"/>
                  </a:lnTo>
                  <a:lnTo>
                    <a:pt x="604" y="382"/>
                  </a:lnTo>
                  <a:lnTo>
                    <a:pt x="0" y="784"/>
                  </a:lnTo>
                  <a:lnTo>
                    <a:pt x="24" y="822"/>
                  </a:lnTo>
                  <a:lnTo>
                    <a:pt x="628" y="418"/>
                  </a:lnTo>
                  <a:lnTo>
                    <a:pt x="638" y="432"/>
                  </a:lnTo>
                  <a:lnTo>
                    <a:pt x="670" y="4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2" name="Freeform 201"/>
            <p:cNvSpPr>
              <a:spLocks/>
            </p:cNvSpPr>
            <p:nvPr/>
          </p:nvSpPr>
          <p:spPr bwMode="auto">
            <a:xfrm>
              <a:off x="4869" y="543"/>
              <a:ext cx="36" cy="37"/>
            </a:xfrm>
            <a:custGeom>
              <a:avLst/>
              <a:gdLst>
                <a:gd name="T0" fmla="*/ 100 w 147"/>
                <a:gd name="T1" fmla="*/ 77 h 148"/>
                <a:gd name="T2" fmla="*/ 100 w 147"/>
                <a:gd name="T3" fmla="*/ 25 h 148"/>
                <a:gd name="T4" fmla="*/ 80 w 147"/>
                <a:gd name="T5" fmla="*/ 25 h 148"/>
                <a:gd name="T6" fmla="*/ 80 w 147"/>
                <a:gd name="T7" fmla="*/ 0 h 148"/>
                <a:gd name="T8" fmla="*/ 66 w 147"/>
                <a:gd name="T9" fmla="*/ 0 h 148"/>
                <a:gd name="T10" fmla="*/ 66 w 147"/>
                <a:gd name="T11" fmla="*/ 25 h 148"/>
                <a:gd name="T12" fmla="*/ 46 w 147"/>
                <a:gd name="T13" fmla="*/ 25 h 148"/>
                <a:gd name="T14" fmla="*/ 46 w 147"/>
                <a:gd name="T15" fmla="*/ 77 h 148"/>
                <a:gd name="T16" fmla="*/ 36 w 147"/>
                <a:gd name="T17" fmla="*/ 82 h 148"/>
                <a:gd name="T18" fmla="*/ 28 w 147"/>
                <a:gd name="T19" fmla="*/ 89 h 148"/>
                <a:gd name="T20" fmla="*/ 19 w 147"/>
                <a:gd name="T21" fmla="*/ 96 h 148"/>
                <a:gd name="T22" fmla="*/ 13 w 147"/>
                <a:gd name="T23" fmla="*/ 105 h 148"/>
                <a:gd name="T24" fmla="*/ 8 w 147"/>
                <a:gd name="T25" fmla="*/ 115 h 148"/>
                <a:gd name="T26" fmla="*/ 4 w 147"/>
                <a:gd name="T27" fmla="*/ 125 h 148"/>
                <a:gd name="T28" fmla="*/ 2 w 147"/>
                <a:gd name="T29" fmla="*/ 136 h 148"/>
                <a:gd name="T30" fmla="*/ 0 w 147"/>
                <a:gd name="T31" fmla="*/ 148 h 148"/>
                <a:gd name="T32" fmla="*/ 147 w 147"/>
                <a:gd name="T33" fmla="*/ 148 h 148"/>
                <a:gd name="T34" fmla="*/ 146 w 147"/>
                <a:gd name="T35" fmla="*/ 136 h 148"/>
                <a:gd name="T36" fmla="*/ 143 w 147"/>
                <a:gd name="T37" fmla="*/ 125 h 148"/>
                <a:gd name="T38" fmla="*/ 139 w 147"/>
                <a:gd name="T39" fmla="*/ 115 h 148"/>
                <a:gd name="T40" fmla="*/ 134 w 147"/>
                <a:gd name="T41" fmla="*/ 105 h 148"/>
                <a:gd name="T42" fmla="*/ 127 w 147"/>
                <a:gd name="T43" fmla="*/ 96 h 148"/>
                <a:gd name="T44" fmla="*/ 119 w 147"/>
                <a:gd name="T45" fmla="*/ 89 h 148"/>
                <a:gd name="T46" fmla="*/ 110 w 147"/>
                <a:gd name="T47" fmla="*/ 82 h 148"/>
                <a:gd name="T48" fmla="*/ 100 w 147"/>
                <a:gd name="T49" fmla="*/ 7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48">
                  <a:moveTo>
                    <a:pt x="100" y="77"/>
                  </a:moveTo>
                  <a:lnTo>
                    <a:pt x="100" y="25"/>
                  </a:lnTo>
                  <a:lnTo>
                    <a:pt x="80" y="25"/>
                  </a:lnTo>
                  <a:lnTo>
                    <a:pt x="80" y="0"/>
                  </a:lnTo>
                  <a:lnTo>
                    <a:pt x="66" y="0"/>
                  </a:lnTo>
                  <a:lnTo>
                    <a:pt x="66" y="25"/>
                  </a:lnTo>
                  <a:lnTo>
                    <a:pt x="46" y="25"/>
                  </a:lnTo>
                  <a:lnTo>
                    <a:pt x="46" y="77"/>
                  </a:lnTo>
                  <a:lnTo>
                    <a:pt x="36" y="82"/>
                  </a:lnTo>
                  <a:lnTo>
                    <a:pt x="28" y="89"/>
                  </a:lnTo>
                  <a:lnTo>
                    <a:pt x="19" y="96"/>
                  </a:lnTo>
                  <a:lnTo>
                    <a:pt x="13" y="105"/>
                  </a:lnTo>
                  <a:lnTo>
                    <a:pt x="8" y="115"/>
                  </a:lnTo>
                  <a:lnTo>
                    <a:pt x="4" y="125"/>
                  </a:lnTo>
                  <a:lnTo>
                    <a:pt x="2" y="136"/>
                  </a:lnTo>
                  <a:lnTo>
                    <a:pt x="0" y="148"/>
                  </a:lnTo>
                  <a:lnTo>
                    <a:pt x="147" y="148"/>
                  </a:lnTo>
                  <a:lnTo>
                    <a:pt x="146" y="136"/>
                  </a:lnTo>
                  <a:lnTo>
                    <a:pt x="143" y="125"/>
                  </a:lnTo>
                  <a:lnTo>
                    <a:pt x="139" y="115"/>
                  </a:lnTo>
                  <a:lnTo>
                    <a:pt x="134" y="105"/>
                  </a:lnTo>
                  <a:lnTo>
                    <a:pt x="127" y="96"/>
                  </a:lnTo>
                  <a:lnTo>
                    <a:pt x="119" y="89"/>
                  </a:lnTo>
                  <a:lnTo>
                    <a:pt x="110" y="82"/>
                  </a:lnTo>
                  <a:lnTo>
                    <a:pt x="100" y="7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03" name="Freeform 439"/>
          <p:cNvSpPr>
            <a:spLocks noEditPoints="1"/>
          </p:cNvSpPr>
          <p:nvPr/>
        </p:nvSpPr>
        <p:spPr bwMode="auto">
          <a:xfrm>
            <a:off x="3181350" y="1497013"/>
            <a:ext cx="376238" cy="315912"/>
          </a:xfrm>
          <a:custGeom>
            <a:avLst/>
            <a:gdLst>
              <a:gd name="T0" fmla="*/ 6 w 131"/>
              <a:gd name="T1" fmla="*/ 59 h 110"/>
              <a:gd name="T2" fmla="*/ 24 w 131"/>
              <a:gd name="T3" fmla="*/ 31 h 110"/>
              <a:gd name="T4" fmla="*/ 21 w 131"/>
              <a:gd name="T5" fmla="*/ 31 h 110"/>
              <a:gd name="T6" fmla="*/ 90 w 131"/>
              <a:gd name="T7" fmla="*/ 40 h 110"/>
              <a:gd name="T8" fmla="*/ 110 w 131"/>
              <a:gd name="T9" fmla="*/ 13 h 110"/>
              <a:gd name="T10" fmla="*/ 106 w 131"/>
              <a:gd name="T11" fmla="*/ 13 h 110"/>
              <a:gd name="T12" fmla="*/ 108 w 131"/>
              <a:gd name="T13" fmla="*/ 2 h 110"/>
              <a:gd name="T14" fmla="*/ 113 w 131"/>
              <a:gd name="T15" fmla="*/ 5 h 110"/>
              <a:gd name="T16" fmla="*/ 113 w 131"/>
              <a:gd name="T17" fmla="*/ 9 h 110"/>
              <a:gd name="T18" fmla="*/ 129 w 131"/>
              <a:gd name="T19" fmla="*/ 40 h 110"/>
              <a:gd name="T20" fmla="*/ 128 w 131"/>
              <a:gd name="T21" fmla="*/ 47 h 110"/>
              <a:gd name="T22" fmla="*/ 112 w 131"/>
              <a:gd name="T23" fmla="*/ 52 h 110"/>
              <a:gd name="T24" fmla="*/ 93 w 131"/>
              <a:gd name="T25" fmla="*/ 50 h 110"/>
              <a:gd name="T26" fmla="*/ 84 w 131"/>
              <a:gd name="T27" fmla="*/ 40 h 110"/>
              <a:gd name="T28" fmla="*/ 86 w 131"/>
              <a:gd name="T29" fmla="*/ 40 h 110"/>
              <a:gd name="T30" fmla="*/ 103 w 131"/>
              <a:gd name="T31" fmla="*/ 9 h 110"/>
              <a:gd name="T32" fmla="*/ 103 w 131"/>
              <a:gd name="T33" fmla="*/ 7 h 110"/>
              <a:gd name="T34" fmla="*/ 72 w 131"/>
              <a:gd name="T35" fmla="*/ 89 h 110"/>
              <a:gd name="T36" fmla="*/ 87 w 131"/>
              <a:gd name="T37" fmla="*/ 95 h 110"/>
              <a:gd name="T38" fmla="*/ 99 w 131"/>
              <a:gd name="T39" fmla="*/ 110 h 110"/>
              <a:gd name="T40" fmla="*/ 29 w 131"/>
              <a:gd name="T41" fmla="*/ 95 h 110"/>
              <a:gd name="T42" fmla="*/ 41 w 131"/>
              <a:gd name="T43" fmla="*/ 89 h 110"/>
              <a:gd name="T44" fmla="*/ 57 w 131"/>
              <a:gd name="T45" fmla="*/ 16 h 110"/>
              <a:gd name="T46" fmla="*/ 28 w 131"/>
              <a:gd name="T47" fmla="*/ 24 h 110"/>
              <a:gd name="T48" fmla="*/ 28 w 131"/>
              <a:gd name="T49" fmla="*/ 28 h 110"/>
              <a:gd name="T50" fmla="*/ 44 w 131"/>
              <a:gd name="T51" fmla="*/ 59 h 110"/>
              <a:gd name="T52" fmla="*/ 43 w 131"/>
              <a:gd name="T53" fmla="*/ 65 h 110"/>
              <a:gd name="T54" fmla="*/ 27 w 131"/>
              <a:gd name="T55" fmla="*/ 71 h 110"/>
              <a:gd name="T56" fmla="*/ 8 w 131"/>
              <a:gd name="T57" fmla="*/ 70 h 110"/>
              <a:gd name="T58" fmla="*/ 0 w 131"/>
              <a:gd name="T59" fmla="*/ 59 h 110"/>
              <a:gd name="T60" fmla="*/ 1 w 131"/>
              <a:gd name="T61" fmla="*/ 59 h 110"/>
              <a:gd name="T62" fmla="*/ 17 w 131"/>
              <a:gd name="T63" fmla="*/ 28 h 110"/>
              <a:gd name="T64" fmla="*/ 18 w 131"/>
              <a:gd name="T65" fmla="*/ 23 h 110"/>
              <a:gd name="T66" fmla="*/ 22 w 131"/>
              <a:gd name="T67" fmla="*/ 21 h 110"/>
              <a:gd name="T68" fmla="*/ 57 w 131"/>
              <a:gd name="T69" fmla="*/ 7 h 110"/>
              <a:gd name="T70" fmla="*/ 60 w 131"/>
              <a:gd name="T71" fmla="*/ 2 h 110"/>
              <a:gd name="T72" fmla="*/ 66 w 131"/>
              <a:gd name="T73" fmla="*/ 1 h 110"/>
              <a:gd name="T74" fmla="*/ 71 w 131"/>
              <a:gd name="T7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10">
                <a:moveTo>
                  <a:pt x="21" y="31"/>
                </a:moveTo>
                <a:lnTo>
                  <a:pt x="6" y="59"/>
                </a:lnTo>
                <a:lnTo>
                  <a:pt x="39" y="59"/>
                </a:lnTo>
                <a:lnTo>
                  <a:pt x="24" y="31"/>
                </a:lnTo>
                <a:lnTo>
                  <a:pt x="23" y="31"/>
                </a:lnTo>
                <a:lnTo>
                  <a:pt x="21" y="31"/>
                </a:lnTo>
                <a:close/>
                <a:moveTo>
                  <a:pt x="106" y="13"/>
                </a:moveTo>
                <a:lnTo>
                  <a:pt x="90" y="40"/>
                </a:lnTo>
                <a:lnTo>
                  <a:pt x="125" y="40"/>
                </a:lnTo>
                <a:lnTo>
                  <a:pt x="110" y="13"/>
                </a:lnTo>
                <a:lnTo>
                  <a:pt x="107" y="13"/>
                </a:lnTo>
                <a:lnTo>
                  <a:pt x="106" y="13"/>
                </a:lnTo>
                <a:close/>
                <a:moveTo>
                  <a:pt x="107" y="0"/>
                </a:moveTo>
                <a:lnTo>
                  <a:pt x="108" y="2"/>
                </a:lnTo>
                <a:lnTo>
                  <a:pt x="111" y="2"/>
                </a:lnTo>
                <a:lnTo>
                  <a:pt x="113" y="5"/>
                </a:lnTo>
                <a:lnTo>
                  <a:pt x="113" y="7"/>
                </a:lnTo>
                <a:lnTo>
                  <a:pt x="113" y="9"/>
                </a:lnTo>
                <a:lnTo>
                  <a:pt x="112" y="10"/>
                </a:lnTo>
                <a:lnTo>
                  <a:pt x="129" y="40"/>
                </a:lnTo>
                <a:lnTo>
                  <a:pt x="131" y="40"/>
                </a:lnTo>
                <a:lnTo>
                  <a:pt x="128" y="47"/>
                </a:lnTo>
                <a:lnTo>
                  <a:pt x="121" y="50"/>
                </a:lnTo>
                <a:lnTo>
                  <a:pt x="112" y="52"/>
                </a:lnTo>
                <a:lnTo>
                  <a:pt x="103" y="52"/>
                </a:lnTo>
                <a:lnTo>
                  <a:pt x="93" y="50"/>
                </a:lnTo>
                <a:lnTo>
                  <a:pt x="86" y="45"/>
                </a:lnTo>
                <a:lnTo>
                  <a:pt x="84" y="40"/>
                </a:lnTo>
                <a:lnTo>
                  <a:pt x="86" y="40"/>
                </a:lnTo>
                <a:lnTo>
                  <a:pt x="86" y="40"/>
                </a:lnTo>
                <a:lnTo>
                  <a:pt x="104" y="10"/>
                </a:lnTo>
                <a:lnTo>
                  <a:pt x="103" y="9"/>
                </a:lnTo>
                <a:lnTo>
                  <a:pt x="103" y="7"/>
                </a:lnTo>
                <a:lnTo>
                  <a:pt x="103" y="7"/>
                </a:lnTo>
                <a:lnTo>
                  <a:pt x="72" y="13"/>
                </a:lnTo>
                <a:lnTo>
                  <a:pt x="72" y="89"/>
                </a:lnTo>
                <a:lnTo>
                  <a:pt x="87" y="89"/>
                </a:lnTo>
                <a:lnTo>
                  <a:pt x="87" y="95"/>
                </a:lnTo>
                <a:lnTo>
                  <a:pt x="99" y="95"/>
                </a:lnTo>
                <a:lnTo>
                  <a:pt x="99" y="110"/>
                </a:lnTo>
                <a:lnTo>
                  <a:pt x="29" y="110"/>
                </a:lnTo>
                <a:lnTo>
                  <a:pt x="29" y="95"/>
                </a:lnTo>
                <a:lnTo>
                  <a:pt x="41" y="95"/>
                </a:lnTo>
                <a:lnTo>
                  <a:pt x="41" y="89"/>
                </a:lnTo>
                <a:lnTo>
                  <a:pt x="57" y="89"/>
                </a:lnTo>
                <a:lnTo>
                  <a:pt x="57" y="16"/>
                </a:lnTo>
                <a:lnTo>
                  <a:pt x="28" y="23"/>
                </a:lnTo>
                <a:lnTo>
                  <a:pt x="28" y="24"/>
                </a:lnTo>
                <a:lnTo>
                  <a:pt x="28" y="27"/>
                </a:lnTo>
                <a:lnTo>
                  <a:pt x="28" y="28"/>
                </a:lnTo>
                <a:lnTo>
                  <a:pt x="28" y="29"/>
                </a:lnTo>
                <a:lnTo>
                  <a:pt x="44" y="59"/>
                </a:lnTo>
                <a:lnTo>
                  <a:pt x="45" y="59"/>
                </a:lnTo>
                <a:lnTo>
                  <a:pt x="43" y="65"/>
                </a:lnTo>
                <a:lnTo>
                  <a:pt x="36" y="70"/>
                </a:lnTo>
                <a:lnTo>
                  <a:pt x="27" y="71"/>
                </a:lnTo>
                <a:lnTo>
                  <a:pt x="17" y="71"/>
                </a:lnTo>
                <a:lnTo>
                  <a:pt x="8" y="70"/>
                </a:lnTo>
                <a:lnTo>
                  <a:pt x="2" y="65"/>
                </a:lnTo>
                <a:lnTo>
                  <a:pt x="0" y="59"/>
                </a:lnTo>
                <a:lnTo>
                  <a:pt x="1" y="59"/>
                </a:lnTo>
                <a:lnTo>
                  <a:pt x="1" y="59"/>
                </a:lnTo>
                <a:lnTo>
                  <a:pt x="18" y="29"/>
                </a:lnTo>
                <a:lnTo>
                  <a:pt x="17" y="28"/>
                </a:lnTo>
                <a:lnTo>
                  <a:pt x="17" y="27"/>
                </a:lnTo>
                <a:lnTo>
                  <a:pt x="18" y="23"/>
                </a:lnTo>
                <a:lnTo>
                  <a:pt x="20" y="22"/>
                </a:lnTo>
                <a:lnTo>
                  <a:pt x="22" y="21"/>
                </a:lnTo>
                <a:lnTo>
                  <a:pt x="22" y="20"/>
                </a:lnTo>
                <a:lnTo>
                  <a:pt x="57" y="7"/>
                </a:lnTo>
                <a:lnTo>
                  <a:pt x="58" y="5"/>
                </a:lnTo>
                <a:lnTo>
                  <a:pt x="60" y="2"/>
                </a:lnTo>
                <a:lnTo>
                  <a:pt x="63" y="1"/>
                </a:lnTo>
                <a:lnTo>
                  <a:pt x="66" y="1"/>
                </a:lnTo>
                <a:lnTo>
                  <a:pt x="69" y="2"/>
                </a:lnTo>
                <a:lnTo>
                  <a:pt x="71" y="3"/>
                </a:lnTo>
                <a:lnTo>
                  <a:pt x="107" y="0"/>
                </a:ln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22" name="Right Arrow 221"/>
          <p:cNvSpPr/>
          <p:nvPr/>
        </p:nvSpPr>
        <p:spPr>
          <a:xfrm>
            <a:off x="1109663" y="1765300"/>
            <a:ext cx="395287" cy="3698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Right Arrow 222"/>
          <p:cNvSpPr/>
          <p:nvPr/>
        </p:nvSpPr>
        <p:spPr>
          <a:xfrm>
            <a:off x="2379663" y="1765300"/>
            <a:ext cx="395287" cy="3698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Right Arrow 223"/>
          <p:cNvSpPr/>
          <p:nvPr/>
        </p:nvSpPr>
        <p:spPr>
          <a:xfrm>
            <a:off x="1395413" y="3513138"/>
            <a:ext cx="395287" cy="3698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Right Arrow 224"/>
          <p:cNvSpPr/>
          <p:nvPr/>
        </p:nvSpPr>
        <p:spPr>
          <a:xfrm>
            <a:off x="2867025" y="3513138"/>
            <a:ext cx="393700" cy="3698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6" name="Group 225"/>
          <p:cNvGrpSpPr/>
          <p:nvPr/>
        </p:nvGrpSpPr>
        <p:grpSpPr>
          <a:xfrm>
            <a:off x="3424728" y="3469596"/>
            <a:ext cx="464226" cy="462170"/>
            <a:chOff x="5583378" y="3786932"/>
            <a:chExt cx="458801" cy="456770"/>
          </a:xfrm>
          <a:effectLst>
            <a:glow rad="139700">
              <a:schemeClr val="accent5">
                <a:satMod val="175000"/>
                <a:alpha val="40000"/>
              </a:schemeClr>
            </a:glow>
          </a:effectLst>
        </p:grpSpPr>
        <p:sp>
          <p:nvSpPr>
            <p:cNvPr id="228" name="Oval 227"/>
            <p:cNvSpPr/>
            <p:nvPr/>
          </p:nvSpPr>
          <p:spPr bwMode="auto">
            <a:xfrm>
              <a:off x="5583378" y="3786932"/>
              <a:ext cx="458801" cy="456770"/>
            </a:xfrm>
            <a:prstGeom prst="ellipse">
              <a:avLst/>
            </a:pr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229" name="Picture 2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654947" y="3863228"/>
              <a:ext cx="305503" cy="304888"/>
            </a:xfrm>
            <a:prstGeom prst="rect">
              <a:avLst/>
            </a:pr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pic>
      </p:grpSp>
      <p:grpSp>
        <p:nvGrpSpPr>
          <p:cNvPr id="230" name="Group 229"/>
          <p:cNvGrpSpPr/>
          <p:nvPr/>
        </p:nvGrpSpPr>
        <p:grpSpPr>
          <a:xfrm>
            <a:off x="7718763" y="3503464"/>
            <a:ext cx="464226" cy="462170"/>
            <a:chOff x="5583378" y="3786932"/>
            <a:chExt cx="458801" cy="456770"/>
          </a:xfrm>
          <a:effectLst>
            <a:glow rad="139700">
              <a:schemeClr val="accent5">
                <a:satMod val="175000"/>
                <a:alpha val="40000"/>
              </a:schemeClr>
            </a:glow>
          </a:effectLst>
        </p:grpSpPr>
        <p:sp>
          <p:nvSpPr>
            <p:cNvPr id="232" name="Oval 231"/>
            <p:cNvSpPr/>
            <p:nvPr/>
          </p:nvSpPr>
          <p:spPr bwMode="auto">
            <a:xfrm>
              <a:off x="5583378" y="3786932"/>
              <a:ext cx="458801" cy="456770"/>
            </a:xfrm>
            <a:prstGeom prst="ellipse">
              <a:avLst/>
            </a:pr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233" name="Picture 23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654947" y="3863228"/>
              <a:ext cx="305503" cy="304888"/>
            </a:xfrm>
            <a:prstGeom prst="rect">
              <a:avLst/>
            </a:pr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pic>
      </p:grpSp>
      <p:sp>
        <p:nvSpPr>
          <p:cNvPr id="243" name="Freeform 309"/>
          <p:cNvSpPr>
            <a:spLocks/>
          </p:cNvSpPr>
          <p:nvPr/>
        </p:nvSpPr>
        <p:spPr bwMode="auto">
          <a:xfrm>
            <a:off x="8220075" y="1808163"/>
            <a:ext cx="560388" cy="331787"/>
          </a:xfrm>
          <a:custGeom>
            <a:avLst/>
            <a:gdLst>
              <a:gd name="T0" fmla="*/ 122 w 240"/>
              <a:gd name="T1" fmla="*/ 0 h 150"/>
              <a:gd name="T2" fmla="*/ 147 w 240"/>
              <a:gd name="T3" fmla="*/ 4 h 150"/>
              <a:gd name="T4" fmla="*/ 169 w 240"/>
              <a:gd name="T5" fmla="*/ 14 h 150"/>
              <a:gd name="T6" fmla="*/ 186 w 240"/>
              <a:gd name="T7" fmla="*/ 32 h 150"/>
              <a:gd name="T8" fmla="*/ 196 w 240"/>
              <a:gd name="T9" fmla="*/ 52 h 150"/>
              <a:gd name="T10" fmla="*/ 214 w 240"/>
              <a:gd name="T11" fmla="*/ 58 h 150"/>
              <a:gd name="T12" fmla="*/ 227 w 240"/>
              <a:gd name="T13" fmla="*/ 68 h 150"/>
              <a:gd name="T14" fmla="*/ 237 w 240"/>
              <a:gd name="T15" fmla="*/ 83 h 150"/>
              <a:gd name="T16" fmla="*/ 240 w 240"/>
              <a:gd name="T17" fmla="*/ 100 h 150"/>
              <a:gd name="T18" fmla="*/ 236 w 240"/>
              <a:gd name="T19" fmla="*/ 119 h 150"/>
              <a:gd name="T20" fmla="*/ 224 w 240"/>
              <a:gd name="T21" fmla="*/ 135 h 150"/>
              <a:gd name="T22" fmla="*/ 208 w 240"/>
              <a:gd name="T23" fmla="*/ 145 h 150"/>
              <a:gd name="T24" fmla="*/ 188 w 240"/>
              <a:gd name="T25" fmla="*/ 150 h 150"/>
              <a:gd name="T26" fmla="*/ 32 w 240"/>
              <a:gd name="T27" fmla="*/ 150 h 150"/>
              <a:gd name="T28" fmla="*/ 16 w 240"/>
              <a:gd name="T29" fmla="*/ 142 h 150"/>
              <a:gd name="T30" fmla="*/ 4 w 240"/>
              <a:gd name="T31" fmla="*/ 128 h 150"/>
              <a:gd name="T32" fmla="*/ 0 w 240"/>
              <a:gd name="T33" fmla="*/ 109 h 150"/>
              <a:gd name="T34" fmla="*/ 3 w 240"/>
              <a:gd name="T35" fmla="*/ 94 h 150"/>
              <a:gd name="T36" fmla="*/ 12 w 240"/>
              <a:gd name="T37" fmla="*/ 81 h 150"/>
              <a:gd name="T38" fmla="*/ 25 w 240"/>
              <a:gd name="T39" fmla="*/ 73 h 150"/>
              <a:gd name="T40" fmla="*/ 41 w 240"/>
              <a:gd name="T41" fmla="*/ 70 h 150"/>
              <a:gd name="T42" fmla="*/ 48 w 240"/>
              <a:gd name="T43" fmla="*/ 71 h 150"/>
              <a:gd name="T44" fmla="*/ 52 w 240"/>
              <a:gd name="T45" fmla="*/ 48 h 150"/>
              <a:gd name="T46" fmla="*/ 63 w 240"/>
              <a:gd name="T47" fmla="*/ 29 h 150"/>
              <a:gd name="T48" fmla="*/ 79 w 240"/>
              <a:gd name="T49" fmla="*/ 13 h 150"/>
              <a:gd name="T50" fmla="*/ 99 w 240"/>
              <a:gd name="T51" fmla="*/ 3 h 150"/>
              <a:gd name="T52" fmla="*/ 122 w 240"/>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0" h="150">
                <a:moveTo>
                  <a:pt x="122" y="0"/>
                </a:moveTo>
                <a:lnTo>
                  <a:pt x="147" y="4"/>
                </a:lnTo>
                <a:lnTo>
                  <a:pt x="169" y="14"/>
                </a:lnTo>
                <a:lnTo>
                  <a:pt x="186" y="32"/>
                </a:lnTo>
                <a:lnTo>
                  <a:pt x="196" y="52"/>
                </a:lnTo>
                <a:lnTo>
                  <a:pt x="214" y="58"/>
                </a:lnTo>
                <a:lnTo>
                  <a:pt x="227" y="68"/>
                </a:lnTo>
                <a:lnTo>
                  <a:pt x="237" y="83"/>
                </a:lnTo>
                <a:lnTo>
                  <a:pt x="240" y="100"/>
                </a:lnTo>
                <a:lnTo>
                  <a:pt x="236" y="119"/>
                </a:lnTo>
                <a:lnTo>
                  <a:pt x="224" y="135"/>
                </a:lnTo>
                <a:lnTo>
                  <a:pt x="208" y="145"/>
                </a:lnTo>
                <a:lnTo>
                  <a:pt x="188" y="150"/>
                </a:lnTo>
                <a:lnTo>
                  <a:pt x="32" y="150"/>
                </a:lnTo>
                <a:lnTo>
                  <a:pt x="16" y="142"/>
                </a:lnTo>
                <a:lnTo>
                  <a:pt x="4" y="128"/>
                </a:lnTo>
                <a:lnTo>
                  <a:pt x="0" y="109"/>
                </a:lnTo>
                <a:lnTo>
                  <a:pt x="3" y="94"/>
                </a:lnTo>
                <a:lnTo>
                  <a:pt x="12" y="81"/>
                </a:lnTo>
                <a:lnTo>
                  <a:pt x="25" y="73"/>
                </a:lnTo>
                <a:lnTo>
                  <a:pt x="41" y="70"/>
                </a:lnTo>
                <a:lnTo>
                  <a:pt x="48" y="71"/>
                </a:lnTo>
                <a:lnTo>
                  <a:pt x="52" y="48"/>
                </a:lnTo>
                <a:lnTo>
                  <a:pt x="63" y="29"/>
                </a:lnTo>
                <a:lnTo>
                  <a:pt x="79" y="13"/>
                </a:lnTo>
                <a:lnTo>
                  <a:pt x="99" y="3"/>
                </a:lnTo>
                <a:lnTo>
                  <a:pt x="122" y="0"/>
                </a:ln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w="19050" cap="rnd">
            <a:noFill/>
            <a:prstDash val="sysDot"/>
          </a:ln>
        </p:spPr>
        <p:style>
          <a:lnRef idx="1">
            <a:schemeClr val="accent1"/>
          </a:lnRef>
          <a:fillRef idx="0">
            <a:schemeClr val="accent1"/>
          </a:fillRef>
          <a:effectRef idx="0">
            <a:schemeClr val="accent1"/>
          </a:effectRef>
          <a:fontRef idx="minor">
            <a:schemeClr val="tx1"/>
          </a:fontRef>
        </p:style>
        <p:txBody>
          <a:bodyPr lIns="0" tIns="73152" rIns="0" bIns="0" anchor="ctr"/>
          <a:lstStyle/>
          <a:p>
            <a:pPr algn="ctr" fontAlgn="auto">
              <a:lnSpc>
                <a:spcPct val="80000"/>
              </a:lnSpc>
              <a:spcBef>
                <a:spcPts val="0"/>
              </a:spcBef>
              <a:spcAft>
                <a:spcPts val="0"/>
              </a:spcAft>
              <a:defRPr/>
            </a:pPr>
            <a:r>
              <a:rPr lang="en-US" sz="800" dirty="0">
                <a:solidFill>
                  <a:schemeClr val="accent1"/>
                </a:solidFill>
              </a:rPr>
              <a:t>Private</a:t>
            </a:r>
          </a:p>
        </p:txBody>
      </p:sp>
      <p:sp>
        <p:nvSpPr>
          <p:cNvPr id="244" name="Freeform 309"/>
          <p:cNvSpPr>
            <a:spLocks/>
          </p:cNvSpPr>
          <p:nvPr/>
        </p:nvSpPr>
        <p:spPr bwMode="auto">
          <a:xfrm>
            <a:off x="7758113" y="2058988"/>
            <a:ext cx="493712" cy="254000"/>
          </a:xfrm>
          <a:custGeom>
            <a:avLst/>
            <a:gdLst>
              <a:gd name="T0" fmla="*/ 122 w 240"/>
              <a:gd name="T1" fmla="*/ 0 h 150"/>
              <a:gd name="T2" fmla="*/ 147 w 240"/>
              <a:gd name="T3" fmla="*/ 4 h 150"/>
              <a:gd name="T4" fmla="*/ 169 w 240"/>
              <a:gd name="T5" fmla="*/ 14 h 150"/>
              <a:gd name="T6" fmla="*/ 186 w 240"/>
              <a:gd name="T7" fmla="*/ 32 h 150"/>
              <a:gd name="T8" fmla="*/ 196 w 240"/>
              <a:gd name="T9" fmla="*/ 52 h 150"/>
              <a:gd name="T10" fmla="*/ 214 w 240"/>
              <a:gd name="T11" fmla="*/ 58 h 150"/>
              <a:gd name="T12" fmla="*/ 227 w 240"/>
              <a:gd name="T13" fmla="*/ 68 h 150"/>
              <a:gd name="T14" fmla="*/ 237 w 240"/>
              <a:gd name="T15" fmla="*/ 83 h 150"/>
              <a:gd name="T16" fmla="*/ 240 w 240"/>
              <a:gd name="T17" fmla="*/ 100 h 150"/>
              <a:gd name="T18" fmla="*/ 236 w 240"/>
              <a:gd name="T19" fmla="*/ 119 h 150"/>
              <a:gd name="T20" fmla="*/ 224 w 240"/>
              <a:gd name="T21" fmla="*/ 135 h 150"/>
              <a:gd name="T22" fmla="*/ 208 w 240"/>
              <a:gd name="T23" fmla="*/ 145 h 150"/>
              <a:gd name="T24" fmla="*/ 188 w 240"/>
              <a:gd name="T25" fmla="*/ 150 h 150"/>
              <a:gd name="T26" fmla="*/ 32 w 240"/>
              <a:gd name="T27" fmla="*/ 150 h 150"/>
              <a:gd name="T28" fmla="*/ 16 w 240"/>
              <a:gd name="T29" fmla="*/ 142 h 150"/>
              <a:gd name="T30" fmla="*/ 4 w 240"/>
              <a:gd name="T31" fmla="*/ 128 h 150"/>
              <a:gd name="T32" fmla="*/ 0 w 240"/>
              <a:gd name="T33" fmla="*/ 109 h 150"/>
              <a:gd name="T34" fmla="*/ 3 w 240"/>
              <a:gd name="T35" fmla="*/ 94 h 150"/>
              <a:gd name="T36" fmla="*/ 12 w 240"/>
              <a:gd name="T37" fmla="*/ 81 h 150"/>
              <a:gd name="T38" fmla="*/ 25 w 240"/>
              <a:gd name="T39" fmla="*/ 73 h 150"/>
              <a:gd name="T40" fmla="*/ 41 w 240"/>
              <a:gd name="T41" fmla="*/ 70 h 150"/>
              <a:gd name="T42" fmla="*/ 48 w 240"/>
              <a:gd name="T43" fmla="*/ 71 h 150"/>
              <a:gd name="T44" fmla="*/ 52 w 240"/>
              <a:gd name="T45" fmla="*/ 48 h 150"/>
              <a:gd name="T46" fmla="*/ 63 w 240"/>
              <a:gd name="T47" fmla="*/ 29 h 150"/>
              <a:gd name="T48" fmla="*/ 79 w 240"/>
              <a:gd name="T49" fmla="*/ 13 h 150"/>
              <a:gd name="T50" fmla="*/ 99 w 240"/>
              <a:gd name="T51" fmla="*/ 3 h 150"/>
              <a:gd name="T52" fmla="*/ 122 w 240"/>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0" h="150">
                <a:moveTo>
                  <a:pt x="122" y="0"/>
                </a:moveTo>
                <a:lnTo>
                  <a:pt x="147" y="4"/>
                </a:lnTo>
                <a:lnTo>
                  <a:pt x="169" y="14"/>
                </a:lnTo>
                <a:lnTo>
                  <a:pt x="186" y="32"/>
                </a:lnTo>
                <a:lnTo>
                  <a:pt x="196" y="52"/>
                </a:lnTo>
                <a:lnTo>
                  <a:pt x="214" y="58"/>
                </a:lnTo>
                <a:lnTo>
                  <a:pt x="227" y="68"/>
                </a:lnTo>
                <a:lnTo>
                  <a:pt x="237" y="83"/>
                </a:lnTo>
                <a:lnTo>
                  <a:pt x="240" y="100"/>
                </a:lnTo>
                <a:lnTo>
                  <a:pt x="236" y="119"/>
                </a:lnTo>
                <a:lnTo>
                  <a:pt x="224" y="135"/>
                </a:lnTo>
                <a:lnTo>
                  <a:pt x="208" y="145"/>
                </a:lnTo>
                <a:lnTo>
                  <a:pt x="188" y="150"/>
                </a:lnTo>
                <a:lnTo>
                  <a:pt x="32" y="150"/>
                </a:lnTo>
                <a:lnTo>
                  <a:pt x="16" y="142"/>
                </a:lnTo>
                <a:lnTo>
                  <a:pt x="4" y="128"/>
                </a:lnTo>
                <a:lnTo>
                  <a:pt x="0" y="109"/>
                </a:lnTo>
                <a:lnTo>
                  <a:pt x="3" y="94"/>
                </a:lnTo>
                <a:lnTo>
                  <a:pt x="12" y="81"/>
                </a:lnTo>
                <a:lnTo>
                  <a:pt x="25" y="73"/>
                </a:lnTo>
                <a:lnTo>
                  <a:pt x="41" y="70"/>
                </a:lnTo>
                <a:lnTo>
                  <a:pt x="48" y="71"/>
                </a:lnTo>
                <a:lnTo>
                  <a:pt x="52" y="48"/>
                </a:lnTo>
                <a:lnTo>
                  <a:pt x="63" y="29"/>
                </a:lnTo>
                <a:lnTo>
                  <a:pt x="79" y="13"/>
                </a:lnTo>
                <a:lnTo>
                  <a:pt x="99" y="3"/>
                </a:lnTo>
                <a:lnTo>
                  <a:pt x="122" y="0"/>
                </a:ln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w="19050" cap="rnd">
            <a:noFill/>
            <a:prstDash val="sysDot"/>
          </a:ln>
        </p:spPr>
        <p:style>
          <a:lnRef idx="1">
            <a:schemeClr val="accent1"/>
          </a:lnRef>
          <a:fillRef idx="0">
            <a:schemeClr val="accent1"/>
          </a:fillRef>
          <a:effectRef idx="0">
            <a:schemeClr val="accent1"/>
          </a:effectRef>
          <a:fontRef idx="minor">
            <a:schemeClr val="tx1"/>
          </a:fontRef>
        </p:style>
        <p:txBody>
          <a:bodyPr lIns="0" tIns="73152" rIns="0" bIns="0" anchor="ctr"/>
          <a:lstStyle/>
          <a:p>
            <a:pPr algn="ctr" fontAlgn="auto">
              <a:lnSpc>
                <a:spcPct val="80000"/>
              </a:lnSpc>
              <a:spcBef>
                <a:spcPts val="0"/>
              </a:spcBef>
              <a:spcAft>
                <a:spcPts val="0"/>
              </a:spcAft>
              <a:defRPr/>
            </a:pPr>
            <a:r>
              <a:rPr lang="en-US" sz="800" dirty="0">
                <a:solidFill>
                  <a:schemeClr val="accent1"/>
                </a:solidFill>
              </a:rPr>
              <a:t>Public</a:t>
            </a:r>
          </a:p>
        </p:txBody>
      </p:sp>
      <p:grpSp>
        <p:nvGrpSpPr>
          <p:cNvPr id="246" name="Group 245"/>
          <p:cNvGrpSpPr>
            <a:grpSpLocks noChangeAspect="1"/>
          </p:cNvGrpSpPr>
          <p:nvPr/>
        </p:nvGrpSpPr>
        <p:grpSpPr bwMode="auto">
          <a:xfrm rot="878139">
            <a:off x="7928299" y="1601337"/>
            <a:ext cx="442493" cy="440082"/>
            <a:chOff x="1412" y="160"/>
            <a:chExt cx="2936" cy="2920"/>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scene3d>
            <a:camera prst="orthographicFront"/>
            <a:lightRig rig="threePt" dir="t"/>
          </a:scene3d>
        </p:grpSpPr>
        <p:sp>
          <p:nvSpPr>
            <p:cNvPr id="247" name="Freeform 5"/>
            <p:cNvSpPr>
              <a:spLocks noEditPoints="1"/>
            </p:cNvSpPr>
            <p:nvPr/>
          </p:nvSpPr>
          <p:spPr bwMode="auto">
            <a:xfrm>
              <a:off x="1412" y="940"/>
              <a:ext cx="2140" cy="2140"/>
            </a:xfrm>
            <a:custGeom>
              <a:avLst/>
              <a:gdLst>
                <a:gd name="T0" fmla="*/ 2002 w 2140"/>
                <a:gd name="T1" fmla="*/ 562 h 2140"/>
                <a:gd name="T2" fmla="*/ 1766 w 2140"/>
                <a:gd name="T3" fmla="*/ 566 h 2140"/>
                <a:gd name="T4" fmla="*/ 1722 w 2140"/>
                <a:gd name="T5" fmla="*/ 536 h 2140"/>
                <a:gd name="T6" fmla="*/ 1622 w 2140"/>
                <a:gd name="T7" fmla="*/ 432 h 2140"/>
                <a:gd name="T8" fmla="*/ 1582 w 2140"/>
                <a:gd name="T9" fmla="*/ 392 h 2140"/>
                <a:gd name="T10" fmla="*/ 1588 w 2140"/>
                <a:gd name="T11" fmla="*/ 210 h 2140"/>
                <a:gd name="T12" fmla="*/ 1562 w 2140"/>
                <a:gd name="T13" fmla="*/ 120 h 2140"/>
                <a:gd name="T14" fmla="*/ 1136 w 2140"/>
                <a:gd name="T15" fmla="*/ 0 h 2140"/>
                <a:gd name="T16" fmla="*/ 1066 w 2140"/>
                <a:gd name="T17" fmla="*/ 40 h 2140"/>
                <a:gd name="T18" fmla="*/ 974 w 2140"/>
                <a:gd name="T19" fmla="*/ 228 h 2140"/>
                <a:gd name="T20" fmla="*/ 854 w 2140"/>
                <a:gd name="T21" fmla="*/ 256 h 2140"/>
                <a:gd name="T22" fmla="*/ 732 w 2140"/>
                <a:gd name="T23" fmla="*/ 288 h 2140"/>
                <a:gd name="T24" fmla="*/ 570 w 2140"/>
                <a:gd name="T25" fmla="*/ 182 h 2140"/>
                <a:gd name="T26" fmla="*/ 480 w 2140"/>
                <a:gd name="T27" fmla="*/ 176 h 2140"/>
                <a:gd name="T28" fmla="*/ 166 w 2140"/>
                <a:gd name="T29" fmla="*/ 504 h 2140"/>
                <a:gd name="T30" fmla="*/ 184 w 2140"/>
                <a:gd name="T31" fmla="*/ 574 h 2140"/>
                <a:gd name="T32" fmla="*/ 288 w 2140"/>
                <a:gd name="T33" fmla="*/ 754 h 2140"/>
                <a:gd name="T34" fmla="*/ 242 w 2140"/>
                <a:gd name="T35" fmla="*/ 916 h 2140"/>
                <a:gd name="T36" fmla="*/ 218 w 2140"/>
                <a:gd name="T37" fmla="*/ 980 h 2140"/>
                <a:gd name="T38" fmla="*/ 38 w 2140"/>
                <a:gd name="T39" fmla="*/ 1070 h 2140"/>
                <a:gd name="T40" fmla="*/ 2 w 2140"/>
                <a:gd name="T41" fmla="*/ 1148 h 2140"/>
                <a:gd name="T42" fmla="*/ 128 w 2140"/>
                <a:gd name="T43" fmla="*/ 1570 h 2140"/>
                <a:gd name="T44" fmla="*/ 198 w 2140"/>
                <a:gd name="T45" fmla="*/ 1588 h 2140"/>
                <a:gd name="T46" fmla="*/ 404 w 2140"/>
                <a:gd name="T47" fmla="*/ 1586 h 2140"/>
                <a:gd name="T48" fmla="*/ 474 w 2140"/>
                <a:gd name="T49" fmla="*/ 1666 h 2140"/>
                <a:gd name="T50" fmla="*/ 552 w 2140"/>
                <a:gd name="T51" fmla="*/ 1738 h 2140"/>
                <a:gd name="T52" fmla="*/ 552 w 2140"/>
                <a:gd name="T53" fmla="*/ 1928 h 2140"/>
                <a:gd name="T54" fmla="*/ 570 w 2140"/>
                <a:gd name="T55" fmla="*/ 2010 h 2140"/>
                <a:gd name="T56" fmla="*/ 992 w 2140"/>
                <a:gd name="T57" fmla="*/ 2138 h 2140"/>
                <a:gd name="T58" fmla="*/ 1066 w 2140"/>
                <a:gd name="T59" fmla="*/ 2112 h 2140"/>
                <a:gd name="T60" fmla="*/ 1164 w 2140"/>
                <a:gd name="T61" fmla="*/ 1918 h 2140"/>
                <a:gd name="T62" fmla="*/ 1228 w 2140"/>
                <a:gd name="T63" fmla="*/ 1898 h 2140"/>
                <a:gd name="T64" fmla="*/ 1392 w 2140"/>
                <a:gd name="T65" fmla="*/ 1852 h 2140"/>
                <a:gd name="T66" fmla="*/ 1556 w 2140"/>
                <a:gd name="T67" fmla="*/ 1948 h 2140"/>
                <a:gd name="T68" fmla="*/ 1634 w 2140"/>
                <a:gd name="T69" fmla="*/ 1972 h 2140"/>
                <a:gd name="T70" fmla="*/ 1966 w 2140"/>
                <a:gd name="T71" fmla="*/ 1660 h 2140"/>
                <a:gd name="T72" fmla="*/ 1964 w 2140"/>
                <a:gd name="T73" fmla="*/ 1580 h 2140"/>
                <a:gd name="T74" fmla="*/ 1850 w 2140"/>
                <a:gd name="T75" fmla="*/ 1406 h 2140"/>
                <a:gd name="T76" fmla="*/ 1876 w 2140"/>
                <a:gd name="T77" fmla="*/ 1320 h 2140"/>
                <a:gd name="T78" fmla="*/ 1912 w 2140"/>
                <a:gd name="T79" fmla="*/ 1176 h 2140"/>
                <a:gd name="T80" fmla="*/ 2074 w 2140"/>
                <a:gd name="T81" fmla="*/ 1090 h 2140"/>
                <a:gd name="T82" fmla="*/ 2138 w 2140"/>
                <a:gd name="T83" fmla="*/ 1020 h 2140"/>
                <a:gd name="T84" fmla="*/ 1306 w 2140"/>
                <a:gd name="T85" fmla="*/ 1304 h 2140"/>
                <a:gd name="T86" fmla="*/ 1166 w 2140"/>
                <a:gd name="T87" fmla="*/ 1388 h 2140"/>
                <a:gd name="T88" fmla="*/ 976 w 2140"/>
                <a:gd name="T89" fmla="*/ 1388 h 2140"/>
                <a:gd name="T90" fmla="*/ 836 w 2140"/>
                <a:gd name="T91" fmla="*/ 1304 h 2140"/>
                <a:gd name="T92" fmla="*/ 744 w 2140"/>
                <a:gd name="T93" fmla="*/ 1134 h 2140"/>
                <a:gd name="T94" fmla="*/ 764 w 2140"/>
                <a:gd name="T95" fmla="*/ 944 h 2140"/>
                <a:gd name="T96" fmla="*/ 862 w 2140"/>
                <a:gd name="T97" fmla="*/ 812 h 2140"/>
                <a:gd name="T98" fmla="*/ 1038 w 2140"/>
                <a:gd name="T99" fmla="*/ 740 h 2140"/>
                <a:gd name="T100" fmla="*/ 1226 w 2140"/>
                <a:gd name="T101" fmla="*/ 776 h 2140"/>
                <a:gd name="T102" fmla="*/ 1348 w 2140"/>
                <a:gd name="T103" fmla="*/ 888 h 2140"/>
                <a:gd name="T104" fmla="*/ 1402 w 2140"/>
                <a:gd name="T105" fmla="*/ 1070 h 2140"/>
                <a:gd name="T106" fmla="*/ 1348 w 2140"/>
                <a:gd name="T107" fmla="*/ 1252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0" h="2140">
                  <a:moveTo>
                    <a:pt x="2034" y="604"/>
                  </a:moveTo>
                  <a:lnTo>
                    <a:pt x="2034" y="604"/>
                  </a:lnTo>
                  <a:lnTo>
                    <a:pt x="2030" y="590"/>
                  </a:lnTo>
                  <a:lnTo>
                    <a:pt x="2022" y="580"/>
                  </a:lnTo>
                  <a:lnTo>
                    <a:pt x="2012" y="570"/>
                  </a:lnTo>
                  <a:lnTo>
                    <a:pt x="2002" y="562"/>
                  </a:lnTo>
                  <a:lnTo>
                    <a:pt x="1988" y="556"/>
                  </a:lnTo>
                  <a:lnTo>
                    <a:pt x="1974" y="552"/>
                  </a:lnTo>
                  <a:lnTo>
                    <a:pt x="1960" y="550"/>
                  </a:lnTo>
                  <a:lnTo>
                    <a:pt x="1944" y="550"/>
                  </a:lnTo>
                  <a:lnTo>
                    <a:pt x="1944" y="550"/>
                  </a:lnTo>
                  <a:lnTo>
                    <a:pt x="1766" y="566"/>
                  </a:lnTo>
                  <a:lnTo>
                    <a:pt x="1766" y="566"/>
                  </a:lnTo>
                  <a:lnTo>
                    <a:pt x="1758" y="564"/>
                  </a:lnTo>
                  <a:lnTo>
                    <a:pt x="1750" y="562"/>
                  </a:lnTo>
                  <a:lnTo>
                    <a:pt x="1744" y="558"/>
                  </a:lnTo>
                  <a:lnTo>
                    <a:pt x="1736" y="552"/>
                  </a:lnTo>
                  <a:lnTo>
                    <a:pt x="1722" y="536"/>
                  </a:lnTo>
                  <a:lnTo>
                    <a:pt x="1708" y="520"/>
                  </a:lnTo>
                  <a:lnTo>
                    <a:pt x="1708" y="520"/>
                  </a:lnTo>
                  <a:lnTo>
                    <a:pt x="1708" y="518"/>
                  </a:lnTo>
                  <a:lnTo>
                    <a:pt x="1708" y="518"/>
                  </a:lnTo>
                  <a:lnTo>
                    <a:pt x="1666" y="474"/>
                  </a:lnTo>
                  <a:lnTo>
                    <a:pt x="1622" y="432"/>
                  </a:lnTo>
                  <a:lnTo>
                    <a:pt x="1622" y="432"/>
                  </a:lnTo>
                  <a:lnTo>
                    <a:pt x="1618" y="430"/>
                  </a:lnTo>
                  <a:lnTo>
                    <a:pt x="1618" y="430"/>
                  </a:lnTo>
                  <a:lnTo>
                    <a:pt x="1602" y="416"/>
                  </a:lnTo>
                  <a:lnTo>
                    <a:pt x="1586" y="400"/>
                  </a:lnTo>
                  <a:lnTo>
                    <a:pt x="1582" y="392"/>
                  </a:lnTo>
                  <a:lnTo>
                    <a:pt x="1576" y="384"/>
                  </a:lnTo>
                  <a:lnTo>
                    <a:pt x="1574" y="376"/>
                  </a:lnTo>
                  <a:lnTo>
                    <a:pt x="1574" y="368"/>
                  </a:lnTo>
                  <a:lnTo>
                    <a:pt x="1574" y="368"/>
                  </a:lnTo>
                  <a:lnTo>
                    <a:pt x="1588" y="210"/>
                  </a:lnTo>
                  <a:lnTo>
                    <a:pt x="1588" y="210"/>
                  </a:lnTo>
                  <a:lnTo>
                    <a:pt x="1588" y="192"/>
                  </a:lnTo>
                  <a:lnTo>
                    <a:pt x="1588" y="176"/>
                  </a:lnTo>
                  <a:lnTo>
                    <a:pt x="1584" y="158"/>
                  </a:lnTo>
                  <a:lnTo>
                    <a:pt x="1578" y="144"/>
                  </a:lnTo>
                  <a:lnTo>
                    <a:pt x="1570" y="130"/>
                  </a:lnTo>
                  <a:lnTo>
                    <a:pt x="1562" y="120"/>
                  </a:lnTo>
                  <a:lnTo>
                    <a:pt x="1550" y="112"/>
                  </a:lnTo>
                  <a:lnTo>
                    <a:pt x="1538" y="106"/>
                  </a:lnTo>
                  <a:lnTo>
                    <a:pt x="1538" y="106"/>
                  </a:lnTo>
                  <a:lnTo>
                    <a:pt x="1148" y="2"/>
                  </a:lnTo>
                  <a:lnTo>
                    <a:pt x="1148" y="2"/>
                  </a:lnTo>
                  <a:lnTo>
                    <a:pt x="1136" y="0"/>
                  </a:lnTo>
                  <a:lnTo>
                    <a:pt x="1122" y="0"/>
                  </a:lnTo>
                  <a:lnTo>
                    <a:pt x="1110" y="4"/>
                  </a:lnTo>
                  <a:lnTo>
                    <a:pt x="1096" y="10"/>
                  </a:lnTo>
                  <a:lnTo>
                    <a:pt x="1086" y="18"/>
                  </a:lnTo>
                  <a:lnTo>
                    <a:pt x="1074" y="28"/>
                  </a:lnTo>
                  <a:lnTo>
                    <a:pt x="1066" y="40"/>
                  </a:lnTo>
                  <a:lnTo>
                    <a:pt x="1058" y="54"/>
                  </a:lnTo>
                  <a:lnTo>
                    <a:pt x="1058" y="54"/>
                  </a:lnTo>
                  <a:lnTo>
                    <a:pt x="984" y="216"/>
                  </a:lnTo>
                  <a:lnTo>
                    <a:pt x="984" y="216"/>
                  </a:lnTo>
                  <a:lnTo>
                    <a:pt x="980" y="222"/>
                  </a:lnTo>
                  <a:lnTo>
                    <a:pt x="974" y="228"/>
                  </a:lnTo>
                  <a:lnTo>
                    <a:pt x="966" y="230"/>
                  </a:lnTo>
                  <a:lnTo>
                    <a:pt x="956" y="234"/>
                  </a:lnTo>
                  <a:lnTo>
                    <a:pt x="936" y="238"/>
                  </a:lnTo>
                  <a:lnTo>
                    <a:pt x="916" y="242"/>
                  </a:lnTo>
                  <a:lnTo>
                    <a:pt x="916" y="242"/>
                  </a:lnTo>
                  <a:lnTo>
                    <a:pt x="854" y="256"/>
                  </a:lnTo>
                  <a:lnTo>
                    <a:pt x="794" y="274"/>
                  </a:lnTo>
                  <a:lnTo>
                    <a:pt x="794" y="274"/>
                  </a:lnTo>
                  <a:lnTo>
                    <a:pt x="772" y="282"/>
                  </a:lnTo>
                  <a:lnTo>
                    <a:pt x="752" y="286"/>
                  </a:lnTo>
                  <a:lnTo>
                    <a:pt x="742" y="288"/>
                  </a:lnTo>
                  <a:lnTo>
                    <a:pt x="732" y="288"/>
                  </a:lnTo>
                  <a:lnTo>
                    <a:pt x="724" y="286"/>
                  </a:lnTo>
                  <a:lnTo>
                    <a:pt x="716" y="282"/>
                  </a:lnTo>
                  <a:lnTo>
                    <a:pt x="716" y="282"/>
                  </a:lnTo>
                  <a:lnTo>
                    <a:pt x="586" y="192"/>
                  </a:lnTo>
                  <a:lnTo>
                    <a:pt x="586" y="192"/>
                  </a:lnTo>
                  <a:lnTo>
                    <a:pt x="570" y="182"/>
                  </a:lnTo>
                  <a:lnTo>
                    <a:pt x="554" y="174"/>
                  </a:lnTo>
                  <a:lnTo>
                    <a:pt x="538" y="170"/>
                  </a:lnTo>
                  <a:lnTo>
                    <a:pt x="522" y="168"/>
                  </a:lnTo>
                  <a:lnTo>
                    <a:pt x="508" y="168"/>
                  </a:lnTo>
                  <a:lnTo>
                    <a:pt x="494" y="170"/>
                  </a:lnTo>
                  <a:lnTo>
                    <a:pt x="480" y="176"/>
                  </a:lnTo>
                  <a:lnTo>
                    <a:pt x="470" y="184"/>
                  </a:lnTo>
                  <a:lnTo>
                    <a:pt x="184" y="468"/>
                  </a:lnTo>
                  <a:lnTo>
                    <a:pt x="184" y="468"/>
                  </a:lnTo>
                  <a:lnTo>
                    <a:pt x="176" y="478"/>
                  </a:lnTo>
                  <a:lnTo>
                    <a:pt x="170" y="490"/>
                  </a:lnTo>
                  <a:lnTo>
                    <a:pt x="166" y="504"/>
                  </a:lnTo>
                  <a:lnTo>
                    <a:pt x="166" y="518"/>
                  </a:lnTo>
                  <a:lnTo>
                    <a:pt x="168" y="532"/>
                  </a:lnTo>
                  <a:lnTo>
                    <a:pt x="170" y="546"/>
                  </a:lnTo>
                  <a:lnTo>
                    <a:pt x="176" y="560"/>
                  </a:lnTo>
                  <a:lnTo>
                    <a:pt x="184" y="574"/>
                  </a:lnTo>
                  <a:lnTo>
                    <a:pt x="184" y="574"/>
                  </a:lnTo>
                  <a:lnTo>
                    <a:pt x="286" y="720"/>
                  </a:lnTo>
                  <a:lnTo>
                    <a:pt x="286" y="720"/>
                  </a:lnTo>
                  <a:lnTo>
                    <a:pt x="290" y="728"/>
                  </a:lnTo>
                  <a:lnTo>
                    <a:pt x="292" y="736"/>
                  </a:lnTo>
                  <a:lnTo>
                    <a:pt x="290" y="744"/>
                  </a:lnTo>
                  <a:lnTo>
                    <a:pt x="288" y="754"/>
                  </a:lnTo>
                  <a:lnTo>
                    <a:pt x="282" y="772"/>
                  </a:lnTo>
                  <a:lnTo>
                    <a:pt x="276" y="792"/>
                  </a:lnTo>
                  <a:lnTo>
                    <a:pt x="276" y="792"/>
                  </a:lnTo>
                  <a:lnTo>
                    <a:pt x="266" y="824"/>
                  </a:lnTo>
                  <a:lnTo>
                    <a:pt x="256" y="854"/>
                  </a:lnTo>
                  <a:lnTo>
                    <a:pt x="242" y="916"/>
                  </a:lnTo>
                  <a:lnTo>
                    <a:pt x="242" y="916"/>
                  </a:lnTo>
                  <a:lnTo>
                    <a:pt x="238" y="936"/>
                  </a:lnTo>
                  <a:lnTo>
                    <a:pt x="232" y="958"/>
                  </a:lnTo>
                  <a:lnTo>
                    <a:pt x="228" y="966"/>
                  </a:lnTo>
                  <a:lnTo>
                    <a:pt x="224" y="974"/>
                  </a:lnTo>
                  <a:lnTo>
                    <a:pt x="218" y="980"/>
                  </a:lnTo>
                  <a:lnTo>
                    <a:pt x="212" y="986"/>
                  </a:lnTo>
                  <a:lnTo>
                    <a:pt x="212" y="986"/>
                  </a:lnTo>
                  <a:lnTo>
                    <a:pt x="68" y="1052"/>
                  </a:lnTo>
                  <a:lnTo>
                    <a:pt x="68" y="1052"/>
                  </a:lnTo>
                  <a:lnTo>
                    <a:pt x="52" y="1060"/>
                  </a:lnTo>
                  <a:lnTo>
                    <a:pt x="38" y="1070"/>
                  </a:lnTo>
                  <a:lnTo>
                    <a:pt x="26" y="1082"/>
                  </a:lnTo>
                  <a:lnTo>
                    <a:pt x="14" y="1094"/>
                  </a:lnTo>
                  <a:lnTo>
                    <a:pt x="8" y="1106"/>
                  </a:lnTo>
                  <a:lnTo>
                    <a:pt x="2" y="1120"/>
                  </a:lnTo>
                  <a:lnTo>
                    <a:pt x="0" y="1134"/>
                  </a:lnTo>
                  <a:lnTo>
                    <a:pt x="2" y="1148"/>
                  </a:lnTo>
                  <a:lnTo>
                    <a:pt x="2" y="1148"/>
                  </a:lnTo>
                  <a:lnTo>
                    <a:pt x="106" y="1536"/>
                  </a:lnTo>
                  <a:lnTo>
                    <a:pt x="106" y="1536"/>
                  </a:lnTo>
                  <a:lnTo>
                    <a:pt x="112" y="1550"/>
                  </a:lnTo>
                  <a:lnTo>
                    <a:pt x="120" y="1560"/>
                  </a:lnTo>
                  <a:lnTo>
                    <a:pt x="128" y="1570"/>
                  </a:lnTo>
                  <a:lnTo>
                    <a:pt x="140" y="1578"/>
                  </a:lnTo>
                  <a:lnTo>
                    <a:pt x="152" y="1582"/>
                  </a:lnTo>
                  <a:lnTo>
                    <a:pt x="166" y="1586"/>
                  </a:lnTo>
                  <a:lnTo>
                    <a:pt x="182" y="1588"/>
                  </a:lnTo>
                  <a:lnTo>
                    <a:pt x="198" y="1588"/>
                  </a:lnTo>
                  <a:lnTo>
                    <a:pt x="198" y="1588"/>
                  </a:lnTo>
                  <a:lnTo>
                    <a:pt x="374" y="1572"/>
                  </a:lnTo>
                  <a:lnTo>
                    <a:pt x="374" y="1572"/>
                  </a:lnTo>
                  <a:lnTo>
                    <a:pt x="382" y="1572"/>
                  </a:lnTo>
                  <a:lnTo>
                    <a:pt x="390" y="1576"/>
                  </a:lnTo>
                  <a:lnTo>
                    <a:pt x="396" y="1580"/>
                  </a:lnTo>
                  <a:lnTo>
                    <a:pt x="404" y="1586"/>
                  </a:lnTo>
                  <a:lnTo>
                    <a:pt x="418" y="1602"/>
                  </a:lnTo>
                  <a:lnTo>
                    <a:pt x="432" y="1618"/>
                  </a:lnTo>
                  <a:lnTo>
                    <a:pt x="432" y="1618"/>
                  </a:lnTo>
                  <a:lnTo>
                    <a:pt x="434" y="1620"/>
                  </a:lnTo>
                  <a:lnTo>
                    <a:pt x="434" y="1620"/>
                  </a:lnTo>
                  <a:lnTo>
                    <a:pt x="474" y="1666"/>
                  </a:lnTo>
                  <a:lnTo>
                    <a:pt x="520" y="1708"/>
                  </a:lnTo>
                  <a:lnTo>
                    <a:pt x="520" y="1708"/>
                  </a:lnTo>
                  <a:lnTo>
                    <a:pt x="520" y="1708"/>
                  </a:lnTo>
                  <a:lnTo>
                    <a:pt x="520" y="1708"/>
                  </a:lnTo>
                  <a:lnTo>
                    <a:pt x="538" y="1722"/>
                  </a:lnTo>
                  <a:lnTo>
                    <a:pt x="552" y="1738"/>
                  </a:lnTo>
                  <a:lnTo>
                    <a:pt x="558" y="1746"/>
                  </a:lnTo>
                  <a:lnTo>
                    <a:pt x="562" y="1754"/>
                  </a:lnTo>
                  <a:lnTo>
                    <a:pt x="566" y="1762"/>
                  </a:lnTo>
                  <a:lnTo>
                    <a:pt x="566" y="1770"/>
                  </a:lnTo>
                  <a:lnTo>
                    <a:pt x="566" y="1770"/>
                  </a:lnTo>
                  <a:lnTo>
                    <a:pt x="552" y="1928"/>
                  </a:lnTo>
                  <a:lnTo>
                    <a:pt x="552" y="1928"/>
                  </a:lnTo>
                  <a:lnTo>
                    <a:pt x="552" y="1946"/>
                  </a:lnTo>
                  <a:lnTo>
                    <a:pt x="554" y="1964"/>
                  </a:lnTo>
                  <a:lnTo>
                    <a:pt x="558" y="1980"/>
                  </a:lnTo>
                  <a:lnTo>
                    <a:pt x="564" y="1996"/>
                  </a:lnTo>
                  <a:lnTo>
                    <a:pt x="570" y="2010"/>
                  </a:lnTo>
                  <a:lnTo>
                    <a:pt x="580" y="2020"/>
                  </a:lnTo>
                  <a:lnTo>
                    <a:pt x="592" y="2028"/>
                  </a:lnTo>
                  <a:lnTo>
                    <a:pt x="604" y="2034"/>
                  </a:lnTo>
                  <a:lnTo>
                    <a:pt x="604" y="2034"/>
                  </a:lnTo>
                  <a:lnTo>
                    <a:pt x="992" y="2138"/>
                  </a:lnTo>
                  <a:lnTo>
                    <a:pt x="992" y="2138"/>
                  </a:lnTo>
                  <a:lnTo>
                    <a:pt x="1006" y="2140"/>
                  </a:lnTo>
                  <a:lnTo>
                    <a:pt x="1020" y="2140"/>
                  </a:lnTo>
                  <a:lnTo>
                    <a:pt x="1032" y="2136"/>
                  </a:lnTo>
                  <a:lnTo>
                    <a:pt x="1044" y="2130"/>
                  </a:lnTo>
                  <a:lnTo>
                    <a:pt x="1056" y="2122"/>
                  </a:lnTo>
                  <a:lnTo>
                    <a:pt x="1066" y="2112"/>
                  </a:lnTo>
                  <a:lnTo>
                    <a:pt x="1076" y="2100"/>
                  </a:lnTo>
                  <a:lnTo>
                    <a:pt x="1084" y="2086"/>
                  </a:lnTo>
                  <a:lnTo>
                    <a:pt x="1084" y="2086"/>
                  </a:lnTo>
                  <a:lnTo>
                    <a:pt x="1160" y="1924"/>
                  </a:lnTo>
                  <a:lnTo>
                    <a:pt x="1160" y="1924"/>
                  </a:lnTo>
                  <a:lnTo>
                    <a:pt x="1164" y="1918"/>
                  </a:lnTo>
                  <a:lnTo>
                    <a:pt x="1170" y="1912"/>
                  </a:lnTo>
                  <a:lnTo>
                    <a:pt x="1178" y="1908"/>
                  </a:lnTo>
                  <a:lnTo>
                    <a:pt x="1188" y="1906"/>
                  </a:lnTo>
                  <a:lnTo>
                    <a:pt x="1208" y="1900"/>
                  </a:lnTo>
                  <a:lnTo>
                    <a:pt x="1228" y="1898"/>
                  </a:lnTo>
                  <a:lnTo>
                    <a:pt x="1228" y="1898"/>
                  </a:lnTo>
                  <a:lnTo>
                    <a:pt x="1290" y="1884"/>
                  </a:lnTo>
                  <a:lnTo>
                    <a:pt x="1320" y="1874"/>
                  </a:lnTo>
                  <a:lnTo>
                    <a:pt x="1350" y="1864"/>
                  </a:lnTo>
                  <a:lnTo>
                    <a:pt x="1350" y="1864"/>
                  </a:lnTo>
                  <a:lnTo>
                    <a:pt x="1372" y="1858"/>
                  </a:lnTo>
                  <a:lnTo>
                    <a:pt x="1392" y="1852"/>
                  </a:lnTo>
                  <a:lnTo>
                    <a:pt x="1402" y="1850"/>
                  </a:lnTo>
                  <a:lnTo>
                    <a:pt x="1412" y="1850"/>
                  </a:lnTo>
                  <a:lnTo>
                    <a:pt x="1420" y="1852"/>
                  </a:lnTo>
                  <a:lnTo>
                    <a:pt x="1428" y="1856"/>
                  </a:lnTo>
                  <a:lnTo>
                    <a:pt x="1428" y="1856"/>
                  </a:lnTo>
                  <a:lnTo>
                    <a:pt x="1556" y="1948"/>
                  </a:lnTo>
                  <a:lnTo>
                    <a:pt x="1556" y="1948"/>
                  </a:lnTo>
                  <a:lnTo>
                    <a:pt x="1572" y="1956"/>
                  </a:lnTo>
                  <a:lnTo>
                    <a:pt x="1588" y="1964"/>
                  </a:lnTo>
                  <a:lnTo>
                    <a:pt x="1604" y="1970"/>
                  </a:lnTo>
                  <a:lnTo>
                    <a:pt x="1620" y="1972"/>
                  </a:lnTo>
                  <a:lnTo>
                    <a:pt x="1634" y="1972"/>
                  </a:lnTo>
                  <a:lnTo>
                    <a:pt x="1648" y="1970"/>
                  </a:lnTo>
                  <a:lnTo>
                    <a:pt x="1662" y="1964"/>
                  </a:lnTo>
                  <a:lnTo>
                    <a:pt x="1672" y="1956"/>
                  </a:lnTo>
                  <a:lnTo>
                    <a:pt x="1956" y="1672"/>
                  </a:lnTo>
                  <a:lnTo>
                    <a:pt x="1956" y="1672"/>
                  </a:lnTo>
                  <a:lnTo>
                    <a:pt x="1966" y="1660"/>
                  </a:lnTo>
                  <a:lnTo>
                    <a:pt x="1972" y="1648"/>
                  </a:lnTo>
                  <a:lnTo>
                    <a:pt x="1974" y="1636"/>
                  </a:lnTo>
                  <a:lnTo>
                    <a:pt x="1976" y="1622"/>
                  </a:lnTo>
                  <a:lnTo>
                    <a:pt x="1974" y="1608"/>
                  </a:lnTo>
                  <a:lnTo>
                    <a:pt x="1970" y="1594"/>
                  </a:lnTo>
                  <a:lnTo>
                    <a:pt x="1964" y="1580"/>
                  </a:lnTo>
                  <a:lnTo>
                    <a:pt x="1956" y="1566"/>
                  </a:lnTo>
                  <a:lnTo>
                    <a:pt x="1956" y="1566"/>
                  </a:lnTo>
                  <a:lnTo>
                    <a:pt x="1854" y="1422"/>
                  </a:lnTo>
                  <a:lnTo>
                    <a:pt x="1854" y="1422"/>
                  </a:lnTo>
                  <a:lnTo>
                    <a:pt x="1850" y="1414"/>
                  </a:lnTo>
                  <a:lnTo>
                    <a:pt x="1850" y="1406"/>
                  </a:lnTo>
                  <a:lnTo>
                    <a:pt x="1850" y="1398"/>
                  </a:lnTo>
                  <a:lnTo>
                    <a:pt x="1852" y="1390"/>
                  </a:lnTo>
                  <a:lnTo>
                    <a:pt x="1858" y="1370"/>
                  </a:lnTo>
                  <a:lnTo>
                    <a:pt x="1866" y="1350"/>
                  </a:lnTo>
                  <a:lnTo>
                    <a:pt x="1866" y="1350"/>
                  </a:lnTo>
                  <a:lnTo>
                    <a:pt x="1876" y="1320"/>
                  </a:lnTo>
                  <a:lnTo>
                    <a:pt x="1884" y="1288"/>
                  </a:lnTo>
                  <a:lnTo>
                    <a:pt x="1898" y="1228"/>
                  </a:lnTo>
                  <a:lnTo>
                    <a:pt x="1898" y="1228"/>
                  </a:lnTo>
                  <a:lnTo>
                    <a:pt x="1902" y="1206"/>
                  </a:lnTo>
                  <a:lnTo>
                    <a:pt x="1908" y="1184"/>
                  </a:lnTo>
                  <a:lnTo>
                    <a:pt x="1912" y="1176"/>
                  </a:lnTo>
                  <a:lnTo>
                    <a:pt x="1916" y="1168"/>
                  </a:lnTo>
                  <a:lnTo>
                    <a:pt x="1922" y="1162"/>
                  </a:lnTo>
                  <a:lnTo>
                    <a:pt x="1930" y="1156"/>
                  </a:lnTo>
                  <a:lnTo>
                    <a:pt x="1930" y="1156"/>
                  </a:lnTo>
                  <a:lnTo>
                    <a:pt x="2074" y="1090"/>
                  </a:lnTo>
                  <a:lnTo>
                    <a:pt x="2074" y="1090"/>
                  </a:lnTo>
                  <a:lnTo>
                    <a:pt x="2090" y="1080"/>
                  </a:lnTo>
                  <a:lnTo>
                    <a:pt x="2104" y="1070"/>
                  </a:lnTo>
                  <a:lnTo>
                    <a:pt x="2116" y="1058"/>
                  </a:lnTo>
                  <a:lnTo>
                    <a:pt x="2126" y="1046"/>
                  </a:lnTo>
                  <a:lnTo>
                    <a:pt x="2134" y="1034"/>
                  </a:lnTo>
                  <a:lnTo>
                    <a:pt x="2138" y="1020"/>
                  </a:lnTo>
                  <a:lnTo>
                    <a:pt x="2140" y="1006"/>
                  </a:lnTo>
                  <a:lnTo>
                    <a:pt x="2138" y="992"/>
                  </a:lnTo>
                  <a:lnTo>
                    <a:pt x="2138" y="992"/>
                  </a:lnTo>
                  <a:lnTo>
                    <a:pt x="2034" y="604"/>
                  </a:lnTo>
                  <a:lnTo>
                    <a:pt x="2034" y="604"/>
                  </a:lnTo>
                  <a:close/>
                  <a:moveTo>
                    <a:pt x="1306" y="1304"/>
                  </a:moveTo>
                  <a:lnTo>
                    <a:pt x="1306" y="1304"/>
                  </a:lnTo>
                  <a:lnTo>
                    <a:pt x="1280" y="1328"/>
                  </a:lnTo>
                  <a:lnTo>
                    <a:pt x="1254" y="1348"/>
                  </a:lnTo>
                  <a:lnTo>
                    <a:pt x="1226" y="1364"/>
                  </a:lnTo>
                  <a:lnTo>
                    <a:pt x="1196" y="1378"/>
                  </a:lnTo>
                  <a:lnTo>
                    <a:pt x="1166" y="1388"/>
                  </a:lnTo>
                  <a:lnTo>
                    <a:pt x="1134" y="1396"/>
                  </a:lnTo>
                  <a:lnTo>
                    <a:pt x="1102" y="1400"/>
                  </a:lnTo>
                  <a:lnTo>
                    <a:pt x="1070" y="1402"/>
                  </a:lnTo>
                  <a:lnTo>
                    <a:pt x="1038" y="1400"/>
                  </a:lnTo>
                  <a:lnTo>
                    <a:pt x="1008" y="1396"/>
                  </a:lnTo>
                  <a:lnTo>
                    <a:pt x="976" y="1388"/>
                  </a:lnTo>
                  <a:lnTo>
                    <a:pt x="946" y="1378"/>
                  </a:lnTo>
                  <a:lnTo>
                    <a:pt x="916" y="1364"/>
                  </a:lnTo>
                  <a:lnTo>
                    <a:pt x="888" y="1348"/>
                  </a:lnTo>
                  <a:lnTo>
                    <a:pt x="862" y="1328"/>
                  </a:lnTo>
                  <a:lnTo>
                    <a:pt x="836" y="1304"/>
                  </a:lnTo>
                  <a:lnTo>
                    <a:pt x="836" y="1304"/>
                  </a:lnTo>
                  <a:lnTo>
                    <a:pt x="814" y="1280"/>
                  </a:lnTo>
                  <a:lnTo>
                    <a:pt x="794" y="1252"/>
                  </a:lnTo>
                  <a:lnTo>
                    <a:pt x="776" y="1224"/>
                  </a:lnTo>
                  <a:lnTo>
                    <a:pt x="764" y="1194"/>
                  </a:lnTo>
                  <a:lnTo>
                    <a:pt x="752" y="1164"/>
                  </a:lnTo>
                  <a:lnTo>
                    <a:pt x="744" y="1134"/>
                  </a:lnTo>
                  <a:lnTo>
                    <a:pt x="740" y="1102"/>
                  </a:lnTo>
                  <a:lnTo>
                    <a:pt x="738" y="1070"/>
                  </a:lnTo>
                  <a:lnTo>
                    <a:pt x="740" y="1038"/>
                  </a:lnTo>
                  <a:lnTo>
                    <a:pt x="744" y="1006"/>
                  </a:lnTo>
                  <a:lnTo>
                    <a:pt x="752" y="976"/>
                  </a:lnTo>
                  <a:lnTo>
                    <a:pt x="764" y="944"/>
                  </a:lnTo>
                  <a:lnTo>
                    <a:pt x="776" y="916"/>
                  </a:lnTo>
                  <a:lnTo>
                    <a:pt x="794" y="888"/>
                  </a:lnTo>
                  <a:lnTo>
                    <a:pt x="814" y="860"/>
                  </a:lnTo>
                  <a:lnTo>
                    <a:pt x="836" y="836"/>
                  </a:lnTo>
                  <a:lnTo>
                    <a:pt x="836" y="836"/>
                  </a:lnTo>
                  <a:lnTo>
                    <a:pt x="862" y="812"/>
                  </a:lnTo>
                  <a:lnTo>
                    <a:pt x="888" y="792"/>
                  </a:lnTo>
                  <a:lnTo>
                    <a:pt x="916" y="776"/>
                  </a:lnTo>
                  <a:lnTo>
                    <a:pt x="946" y="762"/>
                  </a:lnTo>
                  <a:lnTo>
                    <a:pt x="976" y="752"/>
                  </a:lnTo>
                  <a:lnTo>
                    <a:pt x="1008" y="744"/>
                  </a:lnTo>
                  <a:lnTo>
                    <a:pt x="1038" y="740"/>
                  </a:lnTo>
                  <a:lnTo>
                    <a:pt x="1070" y="738"/>
                  </a:lnTo>
                  <a:lnTo>
                    <a:pt x="1102" y="740"/>
                  </a:lnTo>
                  <a:lnTo>
                    <a:pt x="1134" y="744"/>
                  </a:lnTo>
                  <a:lnTo>
                    <a:pt x="1166" y="752"/>
                  </a:lnTo>
                  <a:lnTo>
                    <a:pt x="1196" y="762"/>
                  </a:lnTo>
                  <a:lnTo>
                    <a:pt x="1226" y="776"/>
                  </a:lnTo>
                  <a:lnTo>
                    <a:pt x="1254" y="792"/>
                  </a:lnTo>
                  <a:lnTo>
                    <a:pt x="1280" y="812"/>
                  </a:lnTo>
                  <a:lnTo>
                    <a:pt x="1306" y="836"/>
                  </a:lnTo>
                  <a:lnTo>
                    <a:pt x="1306" y="836"/>
                  </a:lnTo>
                  <a:lnTo>
                    <a:pt x="1328" y="860"/>
                  </a:lnTo>
                  <a:lnTo>
                    <a:pt x="1348" y="888"/>
                  </a:lnTo>
                  <a:lnTo>
                    <a:pt x="1364" y="916"/>
                  </a:lnTo>
                  <a:lnTo>
                    <a:pt x="1378" y="944"/>
                  </a:lnTo>
                  <a:lnTo>
                    <a:pt x="1388" y="976"/>
                  </a:lnTo>
                  <a:lnTo>
                    <a:pt x="1396" y="1006"/>
                  </a:lnTo>
                  <a:lnTo>
                    <a:pt x="1402" y="1038"/>
                  </a:lnTo>
                  <a:lnTo>
                    <a:pt x="1402" y="1070"/>
                  </a:lnTo>
                  <a:lnTo>
                    <a:pt x="1402" y="1102"/>
                  </a:lnTo>
                  <a:lnTo>
                    <a:pt x="1396" y="1134"/>
                  </a:lnTo>
                  <a:lnTo>
                    <a:pt x="1388" y="1164"/>
                  </a:lnTo>
                  <a:lnTo>
                    <a:pt x="1378" y="1194"/>
                  </a:lnTo>
                  <a:lnTo>
                    <a:pt x="1364" y="1224"/>
                  </a:lnTo>
                  <a:lnTo>
                    <a:pt x="1348" y="1252"/>
                  </a:lnTo>
                  <a:lnTo>
                    <a:pt x="1328" y="1280"/>
                  </a:lnTo>
                  <a:lnTo>
                    <a:pt x="1306" y="1304"/>
                  </a:lnTo>
                  <a:lnTo>
                    <a:pt x="1306" y="1304"/>
                  </a:lnTo>
                  <a:close/>
                </a:path>
              </a:pathLst>
            </a:custGeom>
            <a:grpFill/>
            <a:ln>
              <a:noFill/>
            </a:ln>
            <a:sp3d extrusionH="82550">
              <a:extrusionClr>
                <a:schemeClr val="bg1"/>
              </a:extrusionClr>
              <a:contourClr>
                <a:schemeClr val="bg2"/>
              </a:contourClr>
            </a:sp3d>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sp>
          <p:nvSpPr>
            <p:cNvPr id="248" name="Freeform 6"/>
            <p:cNvSpPr>
              <a:spLocks noEditPoints="1"/>
            </p:cNvSpPr>
            <p:nvPr/>
          </p:nvSpPr>
          <p:spPr bwMode="auto">
            <a:xfrm>
              <a:off x="3008" y="160"/>
              <a:ext cx="1340" cy="1340"/>
            </a:xfrm>
            <a:custGeom>
              <a:avLst/>
              <a:gdLst>
                <a:gd name="T0" fmla="*/ 1200 w 1340"/>
                <a:gd name="T1" fmla="*/ 612 h 1340"/>
                <a:gd name="T2" fmla="*/ 1178 w 1340"/>
                <a:gd name="T3" fmla="*/ 534 h 1340"/>
                <a:gd name="T4" fmla="*/ 1158 w 1340"/>
                <a:gd name="T5" fmla="*/ 458 h 1340"/>
                <a:gd name="T6" fmla="*/ 1218 w 1340"/>
                <a:gd name="T7" fmla="*/ 366 h 1340"/>
                <a:gd name="T8" fmla="*/ 1234 w 1340"/>
                <a:gd name="T9" fmla="*/ 316 h 1340"/>
                <a:gd name="T10" fmla="*/ 1046 w 1340"/>
                <a:gd name="T11" fmla="*/ 114 h 1340"/>
                <a:gd name="T12" fmla="*/ 1016 w 1340"/>
                <a:gd name="T13" fmla="*/ 104 h 1340"/>
                <a:gd name="T14" fmla="*/ 980 w 1340"/>
                <a:gd name="T15" fmla="*/ 114 h 1340"/>
                <a:gd name="T16" fmla="*/ 868 w 1340"/>
                <a:gd name="T17" fmla="*/ 180 h 1340"/>
                <a:gd name="T18" fmla="*/ 806 w 1340"/>
                <a:gd name="T19" fmla="*/ 160 h 1340"/>
                <a:gd name="T20" fmla="*/ 752 w 1340"/>
                <a:gd name="T21" fmla="*/ 148 h 1340"/>
                <a:gd name="T22" fmla="*/ 722 w 1340"/>
                <a:gd name="T23" fmla="*/ 132 h 1340"/>
                <a:gd name="T24" fmla="*/ 662 w 1340"/>
                <a:gd name="T25" fmla="*/ 16 h 1340"/>
                <a:gd name="T26" fmla="*/ 620 w 1340"/>
                <a:gd name="T27" fmla="*/ 2 h 1340"/>
                <a:gd name="T28" fmla="*/ 362 w 1340"/>
                <a:gd name="T29" fmla="*/ 74 h 1340"/>
                <a:gd name="T30" fmla="*/ 344 w 1340"/>
                <a:gd name="T31" fmla="*/ 114 h 1340"/>
                <a:gd name="T32" fmla="*/ 354 w 1340"/>
                <a:gd name="T33" fmla="*/ 238 h 1340"/>
                <a:gd name="T34" fmla="*/ 298 w 1340"/>
                <a:gd name="T35" fmla="*/ 296 h 1340"/>
                <a:gd name="T36" fmla="*/ 242 w 1340"/>
                <a:gd name="T37" fmla="*/ 352 h 1340"/>
                <a:gd name="T38" fmla="*/ 132 w 1340"/>
                <a:gd name="T39" fmla="*/ 346 h 1340"/>
                <a:gd name="T40" fmla="*/ 82 w 1340"/>
                <a:gd name="T41" fmla="*/ 356 h 1340"/>
                <a:gd name="T42" fmla="*/ 2 w 1340"/>
                <a:gd name="T43" fmla="*/ 620 h 1340"/>
                <a:gd name="T44" fmla="*/ 12 w 1340"/>
                <a:gd name="T45" fmla="*/ 660 h 1340"/>
                <a:gd name="T46" fmla="*/ 136 w 1340"/>
                <a:gd name="T47" fmla="*/ 726 h 1340"/>
                <a:gd name="T48" fmla="*/ 152 w 1340"/>
                <a:gd name="T49" fmla="*/ 768 h 1340"/>
                <a:gd name="T50" fmla="*/ 176 w 1340"/>
                <a:gd name="T51" fmla="*/ 858 h 1340"/>
                <a:gd name="T52" fmla="*/ 178 w 1340"/>
                <a:gd name="T53" fmla="*/ 892 h 1340"/>
                <a:gd name="T54" fmla="*/ 106 w 1340"/>
                <a:gd name="T55" fmla="*/ 1002 h 1340"/>
                <a:gd name="T56" fmla="*/ 114 w 1340"/>
                <a:gd name="T57" fmla="*/ 1046 h 1340"/>
                <a:gd name="T58" fmla="*/ 308 w 1340"/>
                <a:gd name="T59" fmla="*/ 1234 h 1340"/>
                <a:gd name="T60" fmla="*/ 350 w 1340"/>
                <a:gd name="T61" fmla="*/ 1228 h 1340"/>
                <a:gd name="T62" fmla="*/ 454 w 1340"/>
                <a:gd name="T63" fmla="*/ 1158 h 1340"/>
                <a:gd name="T64" fmla="*/ 496 w 1340"/>
                <a:gd name="T65" fmla="*/ 1168 h 1340"/>
                <a:gd name="T66" fmla="*/ 572 w 1340"/>
                <a:gd name="T67" fmla="*/ 1188 h 1340"/>
                <a:gd name="T68" fmla="*/ 612 w 1340"/>
                <a:gd name="T69" fmla="*/ 1202 h 1340"/>
                <a:gd name="T70" fmla="*/ 662 w 1340"/>
                <a:gd name="T71" fmla="*/ 1308 h 1340"/>
                <a:gd name="T72" fmla="*/ 700 w 1340"/>
                <a:gd name="T73" fmla="*/ 1338 h 1340"/>
                <a:gd name="T74" fmla="*/ 962 w 1340"/>
                <a:gd name="T75" fmla="*/ 1272 h 1340"/>
                <a:gd name="T76" fmla="*/ 990 w 1340"/>
                <a:gd name="T77" fmla="*/ 1244 h 1340"/>
                <a:gd name="T78" fmla="*/ 986 w 1340"/>
                <a:gd name="T79" fmla="*/ 1104 h 1340"/>
                <a:gd name="T80" fmla="*/ 1014 w 1340"/>
                <a:gd name="T81" fmla="*/ 1068 h 1340"/>
                <a:gd name="T82" fmla="*/ 1078 w 1340"/>
                <a:gd name="T83" fmla="*/ 1002 h 1340"/>
                <a:gd name="T84" fmla="*/ 1110 w 1340"/>
                <a:gd name="T85" fmla="*/ 984 h 1340"/>
                <a:gd name="T86" fmla="*/ 1240 w 1340"/>
                <a:gd name="T87" fmla="*/ 990 h 1340"/>
                <a:gd name="T88" fmla="*/ 1272 w 1340"/>
                <a:gd name="T89" fmla="*/ 962 h 1340"/>
                <a:gd name="T90" fmla="*/ 1336 w 1340"/>
                <a:gd name="T91" fmla="*/ 694 h 1340"/>
                <a:gd name="T92" fmla="*/ 1306 w 1340"/>
                <a:gd name="T93" fmla="*/ 662 h 1340"/>
                <a:gd name="T94" fmla="*/ 856 w 1340"/>
                <a:gd name="T95" fmla="*/ 762 h 1340"/>
                <a:gd name="T96" fmla="*/ 790 w 1340"/>
                <a:gd name="T97" fmla="*/ 838 h 1340"/>
                <a:gd name="T98" fmla="*/ 698 w 1340"/>
                <a:gd name="T99" fmla="*/ 876 h 1340"/>
                <a:gd name="T100" fmla="*/ 616 w 1340"/>
                <a:gd name="T101" fmla="*/ 870 h 1340"/>
                <a:gd name="T102" fmla="*/ 526 w 1340"/>
                <a:gd name="T103" fmla="*/ 820 h 1340"/>
                <a:gd name="T104" fmla="*/ 474 w 1340"/>
                <a:gd name="T105" fmla="*/ 738 h 1340"/>
                <a:gd name="T106" fmla="*/ 464 w 1340"/>
                <a:gd name="T107" fmla="*/ 636 h 1340"/>
                <a:gd name="T108" fmla="*/ 494 w 1340"/>
                <a:gd name="T109" fmla="*/ 558 h 1340"/>
                <a:gd name="T110" fmla="*/ 566 w 1340"/>
                <a:gd name="T111" fmla="*/ 490 h 1340"/>
                <a:gd name="T112" fmla="*/ 662 w 1340"/>
                <a:gd name="T113" fmla="*/ 462 h 1340"/>
                <a:gd name="T114" fmla="*/ 744 w 1340"/>
                <a:gd name="T115" fmla="*/ 476 h 1340"/>
                <a:gd name="T116" fmla="*/ 826 w 1340"/>
                <a:gd name="T117" fmla="*/ 534 h 1340"/>
                <a:gd name="T118" fmla="*/ 872 w 1340"/>
                <a:gd name="T119" fmla="*/ 622 h 1340"/>
                <a:gd name="T120" fmla="*/ 870 w 1340"/>
                <a:gd name="T121" fmla="*/ 7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0" h="1340">
                  <a:moveTo>
                    <a:pt x="1306" y="662"/>
                  </a:moveTo>
                  <a:lnTo>
                    <a:pt x="1306" y="662"/>
                  </a:lnTo>
                  <a:lnTo>
                    <a:pt x="1204" y="616"/>
                  </a:lnTo>
                  <a:lnTo>
                    <a:pt x="1204" y="616"/>
                  </a:lnTo>
                  <a:lnTo>
                    <a:pt x="1200" y="612"/>
                  </a:lnTo>
                  <a:lnTo>
                    <a:pt x="1196" y="608"/>
                  </a:lnTo>
                  <a:lnTo>
                    <a:pt x="1192" y="598"/>
                  </a:lnTo>
                  <a:lnTo>
                    <a:pt x="1188" y="572"/>
                  </a:lnTo>
                  <a:lnTo>
                    <a:pt x="1188" y="572"/>
                  </a:lnTo>
                  <a:lnTo>
                    <a:pt x="1178" y="534"/>
                  </a:lnTo>
                  <a:lnTo>
                    <a:pt x="1168" y="496"/>
                  </a:lnTo>
                  <a:lnTo>
                    <a:pt x="1168" y="496"/>
                  </a:lnTo>
                  <a:lnTo>
                    <a:pt x="1162" y="482"/>
                  </a:lnTo>
                  <a:lnTo>
                    <a:pt x="1160" y="470"/>
                  </a:lnTo>
                  <a:lnTo>
                    <a:pt x="1158" y="458"/>
                  </a:lnTo>
                  <a:lnTo>
                    <a:pt x="1160" y="452"/>
                  </a:lnTo>
                  <a:lnTo>
                    <a:pt x="1162" y="448"/>
                  </a:lnTo>
                  <a:lnTo>
                    <a:pt x="1162" y="448"/>
                  </a:lnTo>
                  <a:lnTo>
                    <a:pt x="1218" y="366"/>
                  </a:lnTo>
                  <a:lnTo>
                    <a:pt x="1218" y="366"/>
                  </a:lnTo>
                  <a:lnTo>
                    <a:pt x="1224" y="356"/>
                  </a:lnTo>
                  <a:lnTo>
                    <a:pt x="1230" y="346"/>
                  </a:lnTo>
                  <a:lnTo>
                    <a:pt x="1232" y="336"/>
                  </a:lnTo>
                  <a:lnTo>
                    <a:pt x="1234" y="326"/>
                  </a:lnTo>
                  <a:lnTo>
                    <a:pt x="1234" y="316"/>
                  </a:lnTo>
                  <a:lnTo>
                    <a:pt x="1232" y="308"/>
                  </a:lnTo>
                  <a:lnTo>
                    <a:pt x="1230" y="300"/>
                  </a:lnTo>
                  <a:lnTo>
                    <a:pt x="1224" y="294"/>
                  </a:lnTo>
                  <a:lnTo>
                    <a:pt x="1224" y="294"/>
                  </a:lnTo>
                  <a:lnTo>
                    <a:pt x="1046" y="114"/>
                  </a:lnTo>
                  <a:lnTo>
                    <a:pt x="1046" y="114"/>
                  </a:lnTo>
                  <a:lnTo>
                    <a:pt x="1040" y="110"/>
                  </a:lnTo>
                  <a:lnTo>
                    <a:pt x="1032" y="106"/>
                  </a:lnTo>
                  <a:lnTo>
                    <a:pt x="1024" y="104"/>
                  </a:lnTo>
                  <a:lnTo>
                    <a:pt x="1016" y="104"/>
                  </a:lnTo>
                  <a:lnTo>
                    <a:pt x="1006" y="104"/>
                  </a:lnTo>
                  <a:lnTo>
                    <a:pt x="998" y="106"/>
                  </a:lnTo>
                  <a:lnTo>
                    <a:pt x="988" y="110"/>
                  </a:lnTo>
                  <a:lnTo>
                    <a:pt x="980" y="114"/>
                  </a:lnTo>
                  <a:lnTo>
                    <a:pt x="980" y="114"/>
                  </a:lnTo>
                  <a:lnTo>
                    <a:pt x="888" y="178"/>
                  </a:lnTo>
                  <a:lnTo>
                    <a:pt x="888" y="178"/>
                  </a:lnTo>
                  <a:lnTo>
                    <a:pt x="884" y="180"/>
                  </a:lnTo>
                  <a:lnTo>
                    <a:pt x="878" y="182"/>
                  </a:lnTo>
                  <a:lnTo>
                    <a:pt x="868" y="180"/>
                  </a:lnTo>
                  <a:lnTo>
                    <a:pt x="844" y="172"/>
                  </a:lnTo>
                  <a:lnTo>
                    <a:pt x="844" y="172"/>
                  </a:lnTo>
                  <a:lnTo>
                    <a:pt x="842" y="172"/>
                  </a:lnTo>
                  <a:lnTo>
                    <a:pt x="842" y="172"/>
                  </a:lnTo>
                  <a:lnTo>
                    <a:pt x="806" y="160"/>
                  </a:lnTo>
                  <a:lnTo>
                    <a:pt x="768" y="152"/>
                  </a:lnTo>
                  <a:lnTo>
                    <a:pt x="768" y="152"/>
                  </a:lnTo>
                  <a:lnTo>
                    <a:pt x="766" y="152"/>
                  </a:lnTo>
                  <a:lnTo>
                    <a:pt x="766" y="152"/>
                  </a:lnTo>
                  <a:lnTo>
                    <a:pt x="752" y="148"/>
                  </a:lnTo>
                  <a:lnTo>
                    <a:pt x="740" y="144"/>
                  </a:lnTo>
                  <a:lnTo>
                    <a:pt x="730" y="140"/>
                  </a:lnTo>
                  <a:lnTo>
                    <a:pt x="726" y="136"/>
                  </a:lnTo>
                  <a:lnTo>
                    <a:pt x="722" y="132"/>
                  </a:lnTo>
                  <a:lnTo>
                    <a:pt x="722" y="132"/>
                  </a:lnTo>
                  <a:lnTo>
                    <a:pt x="682" y="42"/>
                  </a:lnTo>
                  <a:lnTo>
                    <a:pt x="682" y="42"/>
                  </a:lnTo>
                  <a:lnTo>
                    <a:pt x="676" y="32"/>
                  </a:lnTo>
                  <a:lnTo>
                    <a:pt x="670" y="24"/>
                  </a:lnTo>
                  <a:lnTo>
                    <a:pt x="662" y="16"/>
                  </a:lnTo>
                  <a:lnTo>
                    <a:pt x="654" y="8"/>
                  </a:lnTo>
                  <a:lnTo>
                    <a:pt x="646" y="4"/>
                  </a:lnTo>
                  <a:lnTo>
                    <a:pt x="638" y="2"/>
                  </a:lnTo>
                  <a:lnTo>
                    <a:pt x="630" y="0"/>
                  </a:lnTo>
                  <a:lnTo>
                    <a:pt x="620" y="2"/>
                  </a:lnTo>
                  <a:lnTo>
                    <a:pt x="620" y="2"/>
                  </a:lnTo>
                  <a:lnTo>
                    <a:pt x="378" y="66"/>
                  </a:lnTo>
                  <a:lnTo>
                    <a:pt x="378" y="66"/>
                  </a:lnTo>
                  <a:lnTo>
                    <a:pt x="370" y="70"/>
                  </a:lnTo>
                  <a:lnTo>
                    <a:pt x="362" y="74"/>
                  </a:lnTo>
                  <a:lnTo>
                    <a:pt x="356" y="80"/>
                  </a:lnTo>
                  <a:lnTo>
                    <a:pt x="352" y="86"/>
                  </a:lnTo>
                  <a:lnTo>
                    <a:pt x="348" y="96"/>
                  </a:lnTo>
                  <a:lnTo>
                    <a:pt x="346" y="104"/>
                  </a:lnTo>
                  <a:lnTo>
                    <a:pt x="344" y="114"/>
                  </a:lnTo>
                  <a:lnTo>
                    <a:pt x="344" y="124"/>
                  </a:lnTo>
                  <a:lnTo>
                    <a:pt x="344" y="124"/>
                  </a:lnTo>
                  <a:lnTo>
                    <a:pt x="356" y="234"/>
                  </a:lnTo>
                  <a:lnTo>
                    <a:pt x="356" y="234"/>
                  </a:lnTo>
                  <a:lnTo>
                    <a:pt x="354" y="238"/>
                  </a:lnTo>
                  <a:lnTo>
                    <a:pt x="352" y="244"/>
                  </a:lnTo>
                  <a:lnTo>
                    <a:pt x="346" y="252"/>
                  </a:lnTo>
                  <a:lnTo>
                    <a:pt x="326" y="270"/>
                  </a:lnTo>
                  <a:lnTo>
                    <a:pt x="326" y="270"/>
                  </a:lnTo>
                  <a:lnTo>
                    <a:pt x="298" y="296"/>
                  </a:lnTo>
                  <a:lnTo>
                    <a:pt x="270" y="324"/>
                  </a:lnTo>
                  <a:lnTo>
                    <a:pt x="270" y="324"/>
                  </a:lnTo>
                  <a:lnTo>
                    <a:pt x="262" y="336"/>
                  </a:lnTo>
                  <a:lnTo>
                    <a:pt x="252" y="346"/>
                  </a:lnTo>
                  <a:lnTo>
                    <a:pt x="242" y="352"/>
                  </a:lnTo>
                  <a:lnTo>
                    <a:pt x="236" y="354"/>
                  </a:lnTo>
                  <a:lnTo>
                    <a:pt x="230" y="354"/>
                  </a:lnTo>
                  <a:lnTo>
                    <a:pt x="230" y="354"/>
                  </a:lnTo>
                  <a:lnTo>
                    <a:pt x="132" y="346"/>
                  </a:lnTo>
                  <a:lnTo>
                    <a:pt x="132" y="346"/>
                  </a:lnTo>
                  <a:lnTo>
                    <a:pt x="120" y="346"/>
                  </a:lnTo>
                  <a:lnTo>
                    <a:pt x="110" y="346"/>
                  </a:lnTo>
                  <a:lnTo>
                    <a:pt x="100" y="348"/>
                  </a:lnTo>
                  <a:lnTo>
                    <a:pt x="90" y="352"/>
                  </a:lnTo>
                  <a:lnTo>
                    <a:pt x="82" y="356"/>
                  </a:lnTo>
                  <a:lnTo>
                    <a:pt x="74" y="362"/>
                  </a:lnTo>
                  <a:lnTo>
                    <a:pt x="70" y="370"/>
                  </a:lnTo>
                  <a:lnTo>
                    <a:pt x="66" y="378"/>
                  </a:lnTo>
                  <a:lnTo>
                    <a:pt x="2" y="620"/>
                  </a:lnTo>
                  <a:lnTo>
                    <a:pt x="2" y="620"/>
                  </a:lnTo>
                  <a:lnTo>
                    <a:pt x="0" y="630"/>
                  </a:lnTo>
                  <a:lnTo>
                    <a:pt x="0" y="638"/>
                  </a:lnTo>
                  <a:lnTo>
                    <a:pt x="2" y="646"/>
                  </a:lnTo>
                  <a:lnTo>
                    <a:pt x="6" y="654"/>
                  </a:lnTo>
                  <a:lnTo>
                    <a:pt x="12" y="660"/>
                  </a:lnTo>
                  <a:lnTo>
                    <a:pt x="18" y="668"/>
                  </a:lnTo>
                  <a:lnTo>
                    <a:pt x="26" y="672"/>
                  </a:lnTo>
                  <a:lnTo>
                    <a:pt x="34" y="678"/>
                  </a:lnTo>
                  <a:lnTo>
                    <a:pt x="34" y="678"/>
                  </a:lnTo>
                  <a:lnTo>
                    <a:pt x="136" y="726"/>
                  </a:lnTo>
                  <a:lnTo>
                    <a:pt x="136" y="726"/>
                  </a:lnTo>
                  <a:lnTo>
                    <a:pt x="140" y="728"/>
                  </a:lnTo>
                  <a:lnTo>
                    <a:pt x="142" y="732"/>
                  </a:lnTo>
                  <a:lnTo>
                    <a:pt x="146" y="742"/>
                  </a:lnTo>
                  <a:lnTo>
                    <a:pt x="152" y="768"/>
                  </a:lnTo>
                  <a:lnTo>
                    <a:pt x="152" y="768"/>
                  </a:lnTo>
                  <a:lnTo>
                    <a:pt x="160" y="808"/>
                  </a:lnTo>
                  <a:lnTo>
                    <a:pt x="172" y="844"/>
                  </a:lnTo>
                  <a:lnTo>
                    <a:pt x="172" y="844"/>
                  </a:lnTo>
                  <a:lnTo>
                    <a:pt x="176" y="858"/>
                  </a:lnTo>
                  <a:lnTo>
                    <a:pt x="180" y="870"/>
                  </a:lnTo>
                  <a:lnTo>
                    <a:pt x="180" y="882"/>
                  </a:lnTo>
                  <a:lnTo>
                    <a:pt x="180" y="888"/>
                  </a:lnTo>
                  <a:lnTo>
                    <a:pt x="178" y="892"/>
                  </a:lnTo>
                  <a:lnTo>
                    <a:pt x="178" y="892"/>
                  </a:lnTo>
                  <a:lnTo>
                    <a:pt x="120" y="974"/>
                  </a:lnTo>
                  <a:lnTo>
                    <a:pt x="120" y="974"/>
                  </a:lnTo>
                  <a:lnTo>
                    <a:pt x="114" y="982"/>
                  </a:lnTo>
                  <a:lnTo>
                    <a:pt x="110" y="992"/>
                  </a:lnTo>
                  <a:lnTo>
                    <a:pt x="106" y="1002"/>
                  </a:lnTo>
                  <a:lnTo>
                    <a:pt x="104" y="1012"/>
                  </a:lnTo>
                  <a:lnTo>
                    <a:pt x="104" y="1022"/>
                  </a:lnTo>
                  <a:lnTo>
                    <a:pt x="106" y="1032"/>
                  </a:lnTo>
                  <a:lnTo>
                    <a:pt x="110" y="1040"/>
                  </a:lnTo>
                  <a:lnTo>
                    <a:pt x="114" y="1046"/>
                  </a:lnTo>
                  <a:lnTo>
                    <a:pt x="114" y="1046"/>
                  </a:lnTo>
                  <a:lnTo>
                    <a:pt x="294" y="1224"/>
                  </a:lnTo>
                  <a:lnTo>
                    <a:pt x="294" y="1224"/>
                  </a:lnTo>
                  <a:lnTo>
                    <a:pt x="300" y="1230"/>
                  </a:lnTo>
                  <a:lnTo>
                    <a:pt x="308" y="1234"/>
                  </a:lnTo>
                  <a:lnTo>
                    <a:pt x="316" y="1236"/>
                  </a:lnTo>
                  <a:lnTo>
                    <a:pt x="324" y="1236"/>
                  </a:lnTo>
                  <a:lnTo>
                    <a:pt x="332" y="1234"/>
                  </a:lnTo>
                  <a:lnTo>
                    <a:pt x="342" y="1232"/>
                  </a:lnTo>
                  <a:lnTo>
                    <a:pt x="350" y="1228"/>
                  </a:lnTo>
                  <a:lnTo>
                    <a:pt x="358" y="1224"/>
                  </a:lnTo>
                  <a:lnTo>
                    <a:pt x="358" y="1224"/>
                  </a:lnTo>
                  <a:lnTo>
                    <a:pt x="450" y="1160"/>
                  </a:lnTo>
                  <a:lnTo>
                    <a:pt x="450" y="1160"/>
                  </a:lnTo>
                  <a:lnTo>
                    <a:pt x="454" y="1158"/>
                  </a:lnTo>
                  <a:lnTo>
                    <a:pt x="458" y="1156"/>
                  </a:lnTo>
                  <a:lnTo>
                    <a:pt x="470" y="1158"/>
                  </a:lnTo>
                  <a:lnTo>
                    <a:pt x="494" y="1166"/>
                  </a:lnTo>
                  <a:lnTo>
                    <a:pt x="494" y="1166"/>
                  </a:lnTo>
                  <a:lnTo>
                    <a:pt x="496" y="1168"/>
                  </a:lnTo>
                  <a:lnTo>
                    <a:pt x="496" y="1168"/>
                  </a:lnTo>
                  <a:lnTo>
                    <a:pt x="532" y="1178"/>
                  </a:lnTo>
                  <a:lnTo>
                    <a:pt x="570" y="1188"/>
                  </a:lnTo>
                  <a:lnTo>
                    <a:pt x="570" y="1188"/>
                  </a:lnTo>
                  <a:lnTo>
                    <a:pt x="572" y="1188"/>
                  </a:lnTo>
                  <a:lnTo>
                    <a:pt x="572" y="1188"/>
                  </a:lnTo>
                  <a:lnTo>
                    <a:pt x="584" y="1190"/>
                  </a:lnTo>
                  <a:lnTo>
                    <a:pt x="598" y="1194"/>
                  </a:lnTo>
                  <a:lnTo>
                    <a:pt x="608" y="1200"/>
                  </a:lnTo>
                  <a:lnTo>
                    <a:pt x="612" y="1202"/>
                  </a:lnTo>
                  <a:lnTo>
                    <a:pt x="616" y="1208"/>
                  </a:lnTo>
                  <a:lnTo>
                    <a:pt x="616" y="1208"/>
                  </a:lnTo>
                  <a:lnTo>
                    <a:pt x="658" y="1298"/>
                  </a:lnTo>
                  <a:lnTo>
                    <a:pt x="658" y="1298"/>
                  </a:lnTo>
                  <a:lnTo>
                    <a:pt x="662" y="1308"/>
                  </a:lnTo>
                  <a:lnTo>
                    <a:pt x="670" y="1316"/>
                  </a:lnTo>
                  <a:lnTo>
                    <a:pt x="676" y="1324"/>
                  </a:lnTo>
                  <a:lnTo>
                    <a:pt x="684" y="1330"/>
                  </a:lnTo>
                  <a:lnTo>
                    <a:pt x="692" y="1336"/>
                  </a:lnTo>
                  <a:lnTo>
                    <a:pt x="700" y="1338"/>
                  </a:lnTo>
                  <a:lnTo>
                    <a:pt x="710" y="1340"/>
                  </a:lnTo>
                  <a:lnTo>
                    <a:pt x="718" y="1338"/>
                  </a:lnTo>
                  <a:lnTo>
                    <a:pt x="718" y="1338"/>
                  </a:lnTo>
                  <a:lnTo>
                    <a:pt x="962" y="1272"/>
                  </a:lnTo>
                  <a:lnTo>
                    <a:pt x="962" y="1272"/>
                  </a:lnTo>
                  <a:lnTo>
                    <a:pt x="970" y="1270"/>
                  </a:lnTo>
                  <a:lnTo>
                    <a:pt x="976" y="1266"/>
                  </a:lnTo>
                  <a:lnTo>
                    <a:pt x="982" y="1260"/>
                  </a:lnTo>
                  <a:lnTo>
                    <a:pt x="988" y="1252"/>
                  </a:lnTo>
                  <a:lnTo>
                    <a:pt x="990" y="1244"/>
                  </a:lnTo>
                  <a:lnTo>
                    <a:pt x="994" y="1236"/>
                  </a:lnTo>
                  <a:lnTo>
                    <a:pt x="994" y="1226"/>
                  </a:lnTo>
                  <a:lnTo>
                    <a:pt x="994" y="1216"/>
                  </a:lnTo>
                  <a:lnTo>
                    <a:pt x="994" y="1216"/>
                  </a:lnTo>
                  <a:lnTo>
                    <a:pt x="986" y="1104"/>
                  </a:lnTo>
                  <a:lnTo>
                    <a:pt x="986" y="1104"/>
                  </a:lnTo>
                  <a:lnTo>
                    <a:pt x="986" y="1100"/>
                  </a:lnTo>
                  <a:lnTo>
                    <a:pt x="988" y="1094"/>
                  </a:lnTo>
                  <a:lnTo>
                    <a:pt x="994" y="1086"/>
                  </a:lnTo>
                  <a:lnTo>
                    <a:pt x="1014" y="1068"/>
                  </a:lnTo>
                  <a:lnTo>
                    <a:pt x="1014" y="1068"/>
                  </a:lnTo>
                  <a:lnTo>
                    <a:pt x="1042" y="1042"/>
                  </a:lnTo>
                  <a:lnTo>
                    <a:pt x="1070" y="1012"/>
                  </a:lnTo>
                  <a:lnTo>
                    <a:pt x="1070" y="1012"/>
                  </a:lnTo>
                  <a:lnTo>
                    <a:pt x="1078" y="1002"/>
                  </a:lnTo>
                  <a:lnTo>
                    <a:pt x="1088" y="992"/>
                  </a:lnTo>
                  <a:lnTo>
                    <a:pt x="1098" y="986"/>
                  </a:lnTo>
                  <a:lnTo>
                    <a:pt x="1104" y="984"/>
                  </a:lnTo>
                  <a:lnTo>
                    <a:pt x="1110" y="984"/>
                  </a:lnTo>
                  <a:lnTo>
                    <a:pt x="1110" y="984"/>
                  </a:lnTo>
                  <a:lnTo>
                    <a:pt x="1208" y="994"/>
                  </a:lnTo>
                  <a:lnTo>
                    <a:pt x="1208" y="994"/>
                  </a:lnTo>
                  <a:lnTo>
                    <a:pt x="1218" y="994"/>
                  </a:lnTo>
                  <a:lnTo>
                    <a:pt x="1230" y="992"/>
                  </a:lnTo>
                  <a:lnTo>
                    <a:pt x="1240" y="990"/>
                  </a:lnTo>
                  <a:lnTo>
                    <a:pt x="1250" y="988"/>
                  </a:lnTo>
                  <a:lnTo>
                    <a:pt x="1258" y="982"/>
                  </a:lnTo>
                  <a:lnTo>
                    <a:pt x="1264" y="976"/>
                  </a:lnTo>
                  <a:lnTo>
                    <a:pt x="1270" y="970"/>
                  </a:lnTo>
                  <a:lnTo>
                    <a:pt x="1272" y="962"/>
                  </a:lnTo>
                  <a:lnTo>
                    <a:pt x="1338" y="718"/>
                  </a:lnTo>
                  <a:lnTo>
                    <a:pt x="1338" y="718"/>
                  </a:lnTo>
                  <a:lnTo>
                    <a:pt x="1340" y="710"/>
                  </a:lnTo>
                  <a:lnTo>
                    <a:pt x="1338" y="702"/>
                  </a:lnTo>
                  <a:lnTo>
                    <a:pt x="1336" y="694"/>
                  </a:lnTo>
                  <a:lnTo>
                    <a:pt x="1332" y="686"/>
                  </a:lnTo>
                  <a:lnTo>
                    <a:pt x="1328" y="678"/>
                  </a:lnTo>
                  <a:lnTo>
                    <a:pt x="1322" y="672"/>
                  </a:lnTo>
                  <a:lnTo>
                    <a:pt x="1314" y="666"/>
                  </a:lnTo>
                  <a:lnTo>
                    <a:pt x="1306" y="662"/>
                  </a:lnTo>
                  <a:lnTo>
                    <a:pt x="1306" y="662"/>
                  </a:lnTo>
                  <a:close/>
                  <a:moveTo>
                    <a:pt x="870" y="724"/>
                  </a:moveTo>
                  <a:lnTo>
                    <a:pt x="870" y="724"/>
                  </a:lnTo>
                  <a:lnTo>
                    <a:pt x="864" y="744"/>
                  </a:lnTo>
                  <a:lnTo>
                    <a:pt x="856" y="762"/>
                  </a:lnTo>
                  <a:lnTo>
                    <a:pt x="846" y="780"/>
                  </a:lnTo>
                  <a:lnTo>
                    <a:pt x="834" y="798"/>
                  </a:lnTo>
                  <a:lnTo>
                    <a:pt x="820" y="812"/>
                  </a:lnTo>
                  <a:lnTo>
                    <a:pt x="806" y="826"/>
                  </a:lnTo>
                  <a:lnTo>
                    <a:pt x="790" y="838"/>
                  </a:lnTo>
                  <a:lnTo>
                    <a:pt x="774" y="850"/>
                  </a:lnTo>
                  <a:lnTo>
                    <a:pt x="756" y="858"/>
                  </a:lnTo>
                  <a:lnTo>
                    <a:pt x="738" y="866"/>
                  </a:lnTo>
                  <a:lnTo>
                    <a:pt x="718" y="872"/>
                  </a:lnTo>
                  <a:lnTo>
                    <a:pt x="698" y="876"/>
                  </a:lnTo>
                  <a:lnTo>
                    <a:pt x="678" y="878"/>
                  </a:lnTo>
                  <a:lnTo>
                    <a:pt x="658" y="876"/>
                  </a:lnTo>
                  <a:lnTo>
                    <a:pt x="636" y="874"/>
                  </a:lnTo>
                  <a:lnTo>
                    <a:pt x="616" y="870"/>
                  </a:lnTo>
                  <a:lnTo>
                    <a:pt x="616" y="870"/>
                  </a:lnTo>
                  <a:lnTo>
                    <a:pt x="596" y="864"/>
                  </a:lnTo>
                  <a:lnTo>
                    <a:pt x="576" y="856"/>
                  </a:lnTo>
                  <a:lnTo>
                    <a:pt x="558" y="846"/>
                  </a:lnTo>
                  <a:lnTo>
                    <a:pt x="542" y="834"/>
                  </a:lnTo>
                  <a:lnTo>
                    <a:pt x="526" y="820"/>
                  </a:lnTo>
                  <a:lnTo>
                    <a:pt x="512" y="806"/>
                  </a:lnTo>
                  <a:lnTo>
                    <a:pt x="500" y="790"/>
                  </a:lnTo>
                  <a:lnTo>
                    <a:pt x="490" y="774"/>
                  </a:lnTo>
                  <a:lnTo>
                    <a:pt x="480" y="756"/>
                  </a:lnTo>
                  <a:lnTo>
                    <a:pt x="474" y="738"/>
                  </a:lnTo>
                  <a:lnTo>
                    <a:pt x="468" y="718"/>
                  </a:lnTo>
                  <a:lnTo>
                    <a:pt x="464" y="698"/>
                  </a:lnTo>
                  <a:lnTo>
                    <a:pt x="462" y="678"/>
                  </a:lnTo>
                  <a:lnTo>
                    <a:pt x="462" y="658"/>
                  </a:lnTo>
                  <a:lnTo>
                    <a:pt x="464" y="636"/>
                  </a:lnTo>
                  <a:lnTo>
                    <a:pt x="468" y="616"/>
                  </a:lnTo>
                  <a:lnTo>
                    <a:pt x="468" y="616"/>
                  </a:lnTo>
                  <a:lnTo>
                    <a:pt x="476" y="596"/>
                  </a:lnTo>
                  <a:lnTo>
                    <a:pt x="484" y="576"/>
                  </a:lnTo>
                  <a:lnTo>
                    <a:pt x="494" y="558"/>
                  </a:lnTo>
                  <a:lnTo>
                    <a:pt x="506" y="542"/>
                  </a:lnTo>
                  <a:lnTo>
                    <a:pt x="518" y="526"/>
                  </a:lnTo>
                  <a:lnTo>
                    <a:pt x="534" y="512"/>
                  </a:lnTo>
                  <a:lnTo>
                    <a:pt x="548" y="500"/>
                  </a:lnTo>
                  <a:lnTo>
                    <a:pt x="566" y="490"/>
                  </a:lnTo>
                  <a:lnTo>
                    <a:pt x="584" y="480"/>
                  </a:lnTo>
                  <a:lnTo>
                    <a:pt x="602" y="474"/>
                  </a:lnTo>
                  <a:lnTo>
                    <a:pt x="622" y="468"/>
                  </a:lnTo>
                  <a:lnTo>
                    <a:pt x="640" y="464"/>
                  </a:lnTo>
                  <a:lnTo>
                    <a:pt x="662" y="462"/>
                  </a:lnTo>
                  <a:lnTo>
                    <a:pt x="682" y="462"/>
                  </a:lnTo>
                  <a:lnTo>
                    <a:pt x="702" y="464"/>
                  </a:lnTo>
                  <a:lnTo>
                    <a:pt x="724" y="468"/>
                  </a:lnTo>
                  <a:lnTo>
                    <a:pt x="724" y="468"/>
                  </a:lnTo>
                  <a:lnTo>
                    <a:pt x="744" y="476"/>
                  </a:lnTo>
                  <a:lnTo>
                    <a:pt x="762" y="484"/>
                  </a:lnTo>
                  <a:lnTo>
                    <a:pt x="780" y="494"/>
                  </a:lnTo>
                  <a:lnTo>
                    <a:pt x="798" y="506"/>
                  </a:lnTo>
                  <a:lnTo>
                    <a:pt x="812" y="518"/>
                  </a:lnTo>
                  <a:lnTo>
                    <a:pt x="826" y="534"/>
                  </a:lnTo>
                  <a:lnTo>
                    <a:pt x="838" y="548"/>
                  </a:lnTo>
                  <a:lnTo>
                    <a:pt x="850" y="566"/>
                  </a:lnTo>
                  <a:lnTo>
                    <a:pt x="858" y="584"/>
                  </a:lnTo>
                  <a:lnTo>
                    <a:pt x="866" y="602"/>
                  </a:lnTo>
                  <a:lnTo>
                    <a:pt x="872" y="622"/>
                  </a:lnTo>
                  <a:lnTo>
                    <a:pt x="876" y="642"/>
                  </a:lnTo>
                  <a:lnTo>
                    <a:pt x="878" y="662"/>
                  </a:lnTo>
                  <a:lnTo>
                    <a:pt x="876" y="682"/>
                  </a:lnTo>
                  <a:lnTo>
                    <a:pt x="874" y="702"/>
                  </a:lnTo>
                  <a:lnTo>
                    <a:pt x="870" y="724"/>
                  </a:lnTo>
                  <a:lnTo>
                    <a:pt x="870" y="724"/>
                  </a:lnTo>
                  <a:close/>
                </a:path>
              </a:pathLst>
            </a:custGeom>
            <a:grpFill/>
            <a:ln>
              <a:noFill/>
            </a:ln>
            <a:sp3d extrusionH="82550">
              <a:extrusionClr>
                <a:schemeClr val="bg1"/>
              </a:extrusionClr>
              <a:contourClr>
                <a:schemeClr val="bg2"/>
              </a:contourClr>
            </a:sp3d>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grpSp>
      <p:sp>
        <p:nvSpPr>
          <p:cNvPr id="250" name="Right Arrow 249"/>
          <p:cNvSpPr/>
          <p:nvPr/>
        </p:nvSpPr>
        <p:spPr>
          <a:xfrm>
            <a:off x="5922963" y="2033588"/>
            <a:ext cx="395287" cy="3714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Right Arrow 250"/>
          <p:cNvSpPr/>
          <p:nvPr/>
        </p:nvSpPr>
        <p:spPr>
          <a:xfrm>
            <a:off x="7312025" y="2044700"/>
            <a:ext cx="393700" cy="3698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Right Arrow 252"/>
          <p:cNvSpPr/>
          <p:nvPr/>
        </p:nvSpPr>
        <p:spPr>
          <a:xfrm>
            <a:off x="6862763" y="3546475"/>
            <a:ext cx="395287" cy="3714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Rounded Rectangle 151"/>
          <p:cNvSpPr/>
          <p:nvPr/>
        </p:nvSpPr>
        <p:spPr>
          <a:xfrm>
            <a:off x="6062987" y="3652986"/>
            <a:ext cx="342425" cy="202236"/>
          </a:xfrm>
          <a:custGeom>
            <a:avLst/>
            <a:gdLst/>
            <a:ahLst/>
            <a:cxnLst/>
            <a:rect l="l" t="t" r="r" b="b"/>
            <a:pathLst>
              <a:path w="342425" h="202236">
                <a:moveTo>
                  <a:pt x="175220" y="112842"/>
                </a:moveTo>
                <a:lnTo>
                  <a:pt x="342425" y="112842"/>
                </a:lnTo>
                <a:lnTo>
                  <a:pt x="342425" y="202236"/>
                </a:lnTo>
                <a:lnTo>
                  <a:pt x="175220" y="202236"/>
                </a:lnTo>
                <a:close/>
                <a:moveTo>
                  <a:pt x="1" y="112842"/>
                </a:moveTo>
                <a:lnTo>
                  <a:pt x="167206" y="112842"/>
                </a:lnTo>
                <a:lnTo>
                  <a:pt x="167206" y="202236"/>
                </a:lnTo>
                <a:lnTo>
                  <a:pt x="1" y="202236"/>
                </a:lnTo>
                <a:close/>
                <a:moveTo>
                  <a:pt x="29812" y="0"/>
                </a:moveTo>
                <a:lnTo>
                  <a:pt x="97904" y="0"/>
                </a:lnTo>
                <a:cubicBezTo>
                  <a:pt x="100794" y="0"/>
                  <a:pt x="103137" y="2343"/>
                  <a:pt x="103137" y="5233"/>
                </a:cubicBezTo>
                <a:lnTo>
                  <a:pt x="103137" y="26162"/>
                </a:lnTo>
                <a:lnTo>
                  <a:pt x="99507" y="29792"/>
                </a:lnTo>
                <a:lnTo>
                  <a:pt x="135564" y="29792"/>
                </a:lnTo>
                <a:cubicBezTo>
                  <a:pt x="133216" y="30137"/>
                  <a:pt x="131934" y="28299"/>
                  <a:pt x="131934" y="26162"/>
                </a:cubicBezTo>
                <a:lnTo>
                  <a:pt x="131934" y="5233"/>
                </a:lnTo>
                <a:cubicBezTo>
                  <a:pt x="131934" y="2343"/>
                  <a:pt x="134277" y="0"/>
                  <a:pt x="137167" y="0"/>
                </a:cubicBezTo>
                <a:lnTo>
                  <a:pt x="205259" y="0"/>
                </a:lnTo>
                <a:cubicBezTo>
                  <a:pt x="208149" y="0"/>
                  <a:pt x="210492" y="2343"/>
                  <a:pt x="210492" y="5233"/>
                </a:cubicBezTo>
                <a:lnTo>
                  <a:pt x="210492" y="26162"/>
                </a:lnTo>
                <a:lnTo>
                  <a:pt x="206862" y="29792"/>
                </a:lnTo>
                <a:lnTo>
                  <a:pt x="242918" y="29792"/>
                </a:lnTo>
                <a:cubicBezTo>
                  <a:pt x="240570" y="30137"/>
                  <a:pt x="239288" y="28299"/>
                  <a:pt x="239288" y="26162"/>
                </a:cubicBezTo>
                <a:lnTo>
                  <a:pt x="239288" y="5233"/>
                </a:lnTo>
                <a:cubicBezTo>
                  <a:pt x="239288" y="2343"/>
                  <a:pt x="241631" y="0"/>
                  <a:pt x="244521" y="0"/>
                </a:cubicBezTo>
                <a:lnTo>
                  <a:pt x="312613" y="0"/>
                </a:lnTo>
                <a:cubicBezTo>
                  <a:pt x="315503" y="0"/>
                  <a:pt x="317846" y="2343"/>
                  <a:pt x="317846" y="5233"/>
                </a:cubicBezTo>
                <a:lnTo>
                  <a:pt x="317846" y="26162"/>
                </a:lnTo>
                <a:lnTo>
                  <a:pt x="314216" y="29792"/>
                </a:lnTo>
                <a:lnTo>
                  <a:pt x="342425" y="29792"/>
                </a:lnTo>
                <a:lnTo>
                  <a:pt x="342425" y="105114"/>
                </a:lnTo>
                <a:lnTo>
                  <a:pt x="0" y="105114"/>
                </a:lnTo>
                <a:lnTo>
                  <a:pt x="0" y="29792"/>
                </a:lnTo>
                <a:lnTo>
                  <a:pt x="28209" y="29792"/>
                </a:lnTo>
                <a:cubicBezTo>
                  <a:pt x="25861" y="30137"/>
                  <a:pt x="24579" y="28299"/>
                  <a:pt x="24579" y="26162"/>
                </a:cubicBezTo>
                <a:lnTo>
                  <a:pt x="24579" y="5233"/>
                </a:lnTo>
                <a:cubicBezTo>
                  <a:pt x="24579" y="2343"/>
                  <a:pt x="26922" y="0"/>
                  <a:pt x="29812"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cene3d>
            <a:camera prst="isometricOffAxis2Left">
              <a:rot lat="0" lon="0" rev="0"/>
            </a:camera>
            <a:lightRig rig="threePt" dir="t"/>
          </a:scene3d>
          <a:sp3d>
            <a:extrusionClr>
              <a:schemeClr val="bg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132" name="Group 131"/>
          <p:cNvGrpSpPr>
            <a:grpSpLocks noChangeAspect="1"/>
          </p:cNvGrpSpPr>
          <p:nvPr/>
        </p:nvGrpSpPr>
        <p:grpSpPr bwMode="auto">
          <a:xfrm rot="878139">
            <a:off x="6523598" y="1678550"/>
            <a:ext cx="615218" cy="611864"/>
            <a:chOff x="1412" y="160"/>
            <a:chExt cx="2936" cy="2920"/>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scene3d>
            <a:camera prst="orthographicFront"/>
            <a:lightRig rig="threePt" dir="t"/>
          </a:scene3d>
        </p:grpSpPr>
        <p:sp>
          <p:nvSpPr>
            <p:cNvPr id="133" name="Freeform 5"/>
            <p:cNvSpPr>
              <a:spLocks noEditPoints="1"/>
            </p:cNvSpPr>
            <p:nvPr/>
          </p:nvSpPr>
          <p:spPr bwMode="auto">
            <a:xfrm>
              <a:off x="1412" y="940"/>
              <a:ext cx="2140" cy="2140"/>
            </a:xfrm>
            <a:custGeom>
              <a:avLst/>
              <a:gdLst>
                <a:gd name="T0" fmla="*/ 2002 w 2140"/>
                <a:gd name="T1" fmla="*/ 562 h 2140"/>
                <a:gd name="T2" fmla="*/ 1766 w 2140"/>
                <a:gd name="T3" fmla="*/ 566 h 2140"/>
                <a:gd name="T4" fmla="*/ 1722 w 2140"/>
                <a:gd name="T5" fmla="*/ 536 h 2140"/>
                <a:gd name="T6" fmla="*/ 1622 w 2140"/>
                <a:gd name="T7" fmla="*/ 432 h 2140"/>
                <a:gd name="T8" fmla="*/ 1582 w 2140"/>
                <a:gd name="T9" fmla="*/ 392 h 2140"/>
                <a:gd name="T10" fmla="*/ 1588 w 2140"/>
                <a:gd name="T11" fmla="*/ 210 h 2140"/>
                <a:gd name="T12" fmla="*/ 1562 w 2140"/>
                <a:gd name="T13" fmla="*/ 120 h 2140"/>
                <a:gd name="T14" fmla="*/ 1136 w 2140"/>
                <a:gd name="T15" fmla="*/ 0 h 2140"/>
                <a:gd name="T16" fmla="*/ 1066 w 2140"/>
                <a:gd name="T17" fmla="*/ 40 h 2140"/>
                <a:gd name="T18" fmla="*/ 974 w 2140"/>
                <a:gd name="T19" fmla="*/ 228 h 2140"/>
                <a:gd name="T20" fmla="*/ 854 w 2140"/>
                <a:gd name="T21" fmla="*/ 256 h 2140"/>
                <a:gd name="T22" fmla="*/ 732 w 2140"/>
                <a:gd name="T23" fmla="*/ 288 h 2140"/>
                <a:gd name="T24" fmla="*/ 570 w 2140"/>
                <a:gd name="T25" fmla="*/ 182 h 2140"/>
                <a:gd name="T26" fmla="*/ 480 w 2140"/>
                <a:gd name="T27" fmla="*/ 176 h 2140"/>
                <a:gd name="T28" fmla="*/ 166 w 2140"/>
                <a:gd name="T29" fmla="*/ 504 h 2140"/>
                <a:gd name="T30" fmla="*/ 184 w 2140"/>
                <a:gd name="T31" fmla="*/ 574 h 2140"/>
                <a:gd name="T32" fmla="*/ 288 w 2140"/>
                <a:gd name="T33" fmla="*/ 754 h 2140"/>
                <a:gd name="T34" fmla="*/ 242 w 2140"/>
                <a:gd name="T35" fmla="*/ 916 h 2140"/>
                <a:gd name="T36" fmla="*/ 218 w 2140"/>
                <a:gd name="T37" fmla="*/ 980 h 2140"/>
                <a:gd name="T38" fmla="*/ 38 w 2140"/>
                <a:gd name="T39" fmla="*/ 1070 h 2140"/>
                <a:gd name="T40" fmla="*/ 2 w 2140"/>
                <a:gd name="T41" fmla="*/ 1148 h 2140"/>
                <a:gd name="T42" fmla="*/ 128 w 2140"/>
                <a:gd name="T43" fmla="*/ 1570 h 2140"/>
                <a:gd name="T44" fmla="*/ 198 w 2140"/>
                <a:gd name="T45" fmla="*/ 1588 h 2140"/>
                <a:gd name="T46" fmla="*/ 404 w 2140"/>
                <a:gd name="T47" fmla="*/ 1586 h 2140"/>
                <a:gd name="T48" fmla="*/ 474 w 2140"/>
                <a:gd name="T49" fmla="*/ 1666 h 2140"/>
                <a:gd name="T50" fmla="*/ 552 w 2140"/>
                <a:gd name="T51" fmla="*/ 1738 h 2140"/>
                <a:gd name="T52" fmla="*/ 552 w 2140"/>
                <a:gd name="T53" fmla="*/ 1928 h 2140"/>
                <a:gd name="T54" fmla="*/ 570 w 2140"/>
                <a:gd name="T55" fmla="*/ 2010 h 2140"/>
                <a:gd name="T56" fmla="*/ 992 w 2140"/>
                <a:gd name="T57" fmla="*/ 2138 h 2140"/>
                <a:gd name="T58" fmla="*/ 1066 w 2140"/>
                <a:gd name="T59" fmla="*/ 2112 h 2140"/>
                <a:gd name="T60" fmla="*/ 1164 w 2140"/>
                <a:gd name="T61" fmla="*/ 1918 h 2140"/>
                <a:gd name="T62" fmla="*/ 1228 w 2140"/>
                <a:gd name="T63" fmla="*/ 1898 h 2140"/>
                <a:gd name="T64" fmla="*/ 1392 w 2140"/>
                <a:gd name="T65" fmla="*/ 1852 h 2140"/>
                <a:gd name="T66" fmla="*/ 1556 w 2140"/>
                <a:gd name="T67" fmla="*/ 1948 h 2140"/>
                <a:gd name="T68" fmla="*/ 1634 w 2140"/>
                <a:gd name="T69" fmla="*/ 1972 h 2140"/>
                <a:gd name="T70" fmla="*/ 1966 w 2140"/>
                <a:gd name="T71" fmla="*/ 1660 h 2140"/>
                <a:gd name="T72" fmla="*/ 1964 w 2140"/>
                <a:gd name="T73" fmla="*/ 1580 h 2140"/>
                <a:gd name="T74" fmla="*/ 1850 w 2140"/>
                <a:gd name="T75" fmla="*/ 1406 h 2140"/>
                <a:gd name="T76" fmla="*/ 1876 w 2140"/>
                <a:gd name="T77" fmla="*/ 1320 h 2140"/>
                <a:gd name="T78" fmla="*/ 1912 w 2140"/>
                <a:gd name="T79" fmla="*/ 1176 h 2140"/>
                <a:gd name="T80" fmla="*/ 2074 w 2140"/>
                <a:gd name="T81" fmla="*/ 1090 h 2140"/>
                <a:gd name="T82" fmla="*/ 2138 w 2140"/>
                <a:gd name="T83" fmla="*/ 1020 h 2140"/>
                <a:gd name="T84" fmla="*/ 1306 w 2140"/>
                <a:gd name="T85" fmla="*/ 1304 h 2140"/>
                <a:gd name="T86" fmla="*/ 1166 w 2140"/>
                <a:gd name="T87" fmla="*/ 1388 h 2140"/>
                <a:gd name="T88" fmla="*/ 976 w 2140"/>
                <a:gd name="T89" fmla="*/ 1388 h 2140"/>
                <a:gd name="T90" fmla="*/ 836 w 2140"/>
                <a:gd name="T91" fmla="*/ 1304 h 2140"/>
                <a:gd name="T92" fmla="*/ 744 w 2140"/>
                <a:gd name="T93" fmla="*/ 1134 h 2140"/>
                <a:gd name="T94" fmla="*/ 764 w 2140"/>
                <a:gd name="T95" fmla="*/ 944 h 2140"/>
                <a:gd name="T96" fmla="*/ 862 w 2140"/>
                <a:gd name="T97" fmla="*/ 812 h 2140"/>
                <a:gd name="T98" fmla="*/ 1038 w 2140"/>
                <a:gd name="T99" fmla="*/ 740 h 2140"/>
                <a:gd name="T100" fmla="*/ 1226 w 2140"/>
                <a:gd name="T101" fmla="*/ 776 h 2140"/>
                <a:gd name="T102" fmla="*/ 1348 w 2140"/>
                <a:gd name="T103" fmla="*/ 888 h 2140"/>
                <a:gd name="T104" fmla="*/ 1402 w 2140"/>
                <a:gd name="T105" fmla="*/ 1070 h 2140"/>
                <a:gd name="T106" fmla="*/ 1348 w 2140"/>
                <a:gd name="T107" fmla="*/ 1252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0" h="2140">
                  <a:moveTo>
                    <a:pt x="2034" y="604"/>
                  </a:moveTo>
                  <a:lnTo>
                    <a:pt x="2034" y="604"/>
                  </a:lnTo>
                  <a:lnTo>
                    <a:pt x="2030" y="590"/>
                  </a:lnTo>
                  <a:lnTo>
                    <a:pt x="2022" y="580"/>
                  </a:lnTo>
                  <a:lnTo>
                    <a:pt x="2012" y="570"/>
                  </a:lnTo>
                  <a:lnTo>
                    <a:pt x="2002" y="562"/>
                  </a:lnTo>
                  <a:lnTo>
                    <a:pt x="1988" y="556"/>
                  </a:lnTo>
                  <a:lnTo>
                    <a:pt x="1974" y="552"/>
                  </a:lnTo>
                  <a:lnTo>
                    <a:pt x="1960" y="550"/>
                  </a:lnTo>
                  <a:lnTo>
                    <a:pt x="1944" y="550"/>
                  </a:lnTo>
                  <a:lnTo>
                    <a:pt x="1944" y="550"/>
                  </a:lnTo>
                  <a:lnTo>
                    <a:pt x="1766" y="566"/>
                  </a:lnTo>
                  <a:lnTo>
                    <a:pt x="1766" y="566"/>
                  </a:lnTo>
                  <a:lnTo>
                    <a:pt x="1758" y="564"/>
                  </a:lnTo>
                  <a:lnTo>
                    <a:pt x="1750" y="562"/>
                  </a:lnTo>
                  <a:lnTo>
                    <a:pt x="1744" y="558"/>
                  </a:lnTo>
                  <a:lnTo>
                    <a:pt x="1736" y="552"/>
                  </a:lnTo>
                  <a:lnTo>
                    <a:pt x="1722" y="536"/>
                  </a:lnTo>
                  <a:lnTo>
                    <a:pt x="1708" y="520"/>
                  </a:lnTo>
                  <a:lnTo>
                    <a:pt x="1708" y="520"/>
                  </a:lnTo>
                  <a:lnTo>
                    <a:pt x="1708" y="518"/>
                  </a:lnTo>
                  <a:lnTo>
                    <a:pt x="1708" y="518"/>
                  </a:lnTo>
                  <a:lnTo>
                    <a:pt x="1666" y="474"/>
                  </a:lnTo>
                  <a:lnTo>
                    <a:pt x="1622" y="432"/>
                  </a:lnTo>
                  <a:lnTo>
                    <a:pt x="1622" y="432"/>
                  </a:lnTo>
                  <a:lnTo>
                    <a:pt x="1618" y="430"/>
                  </a:lnTo>
                  <a:lnTo>
                    <a:pt x="1618" y="430"/>
                  </a:lnTo>
                  <a:lnTo>
                    <a:pt x="1602" y="416"/>
                  </a:lnTo>
                  <a:lnTo>
                    <a:pt x="1586" y="400"/>
                  </a:lnTo>
                  <a:lnTo>
                    <a:pt x="1582" y="392"/>
                  </a:lnTo>
                  <a:lnTo>
                    <a:pt x="1576" y="384"/>
                  </a:lnTo>
                  <a:lnTo>
                    <a:pt x="1574" y="376"/>
                  </a:lnTo>
                  <a:lnTo>
                    <a:pt x="1574" y="368"/>
                  </a:lnTo>
                  <a:lnTo>
                    <a:pt x="1574" y="368"/>
                  </a:lnTo>
                  <a:lnTo>
                    <a:pt x="1588" y="210"/>
                  </a:lnTo>
                  <a:lnTo>
                    <a:pt x="1588" y="210"/>
                  </a:lnTo>
                  <a:lnTo>
                    <a:pt x="1588" y="192"/>
                  </a:lnTo>
                  <a:lnTo>
                    <a:pt x="1588" y="176"/>
                  </a:lnTo>
                  <a:lnTo>
                    <a:pt x="1584" y="158"/>
                  </a:lnTo>
                  <a:lnTo>
                    <a:pt x="1578" y="144"/>
                  </a:lnTo>
                  <a:lnTo>
                    <a:pt x="1570" y="130"/>
                  </a:lnTo>
                  <a:lnTo>
                    <a:pt x="1562" y="120"/>
                  </a:lnTo>
                  <a:lnTo>
                    <a:pt x="1550" y="112"/>
                  </a:lnTo>
                  <a:lnTo>
                    <a:pt x="1538" y="106"/>
                  </a:lnTo>
                  <a:lnTo>
                    <a:pt x="1538" y="106"/>
                  </a:lnTo>
                  <a:lnTo>
                    <a:pt x="1148" y="2"/>
                  </a:lnTo>
                  <a:lnTo>
                    <a:pt x="1148" y="2"/>
                  </a:lnTo>
                  <a:lnTo>
                    <a:pt x="1136" y="0"/>
                  </a:lnTo>
                  <a:lnTo>
                    <a:pt x="1122" y="0"/>
                  </a:lnTo>
                  <a:lnTo>
                    <a:pt x="1110" y="4"/>
                  </a:lnTo>
                  <a:lnTo>
                    <a:pt x="1096" y="10"/>
                  </a:lnTo>
                  <a:lnTo>
                    <a:pt x="1086" y="18"/>
                  </a:lnTo>
                  <a:lnTo>
                    <a:pt x="1074" y="28"/>
                  </a:lnTo>
                  <a:lnTo>
                    <a:pt x="1066" y="40"/>
                  </a:lnTo>
                  <a:lnTo>
                    <a:pt x="1058" y="54"/>
                  </a:lnTo>
                  <a:lnTo>
                    <a:pt x="1058" y="54"/>
                  </a:lnTo>
                  <a:lnTo>
                    <a:pt x="984" y="216"/>
                  </a:lnTo>
                  <a:lnTo>
                    <a:pt x="984" y="216"/>
                  </a:lnTo>
                  <a:lnTo>
                    <a:pt x="980" y="222"/>
                  </a:lnTo>
                  <a:lnTo>
                    <a:pt x="974" y="228"/>
                  </a:lnTo>
                  <a:lnTo>
                    <a:pt x="966" y="230"/>
                  </a:lnTo>
                  <a:lnTo>
                    <a:pt x="956" y="234"/>
                  </a:lnTo>
                  <a:lnTo>
                    <a:pt x="936" y="238"/>
                  </a:lnTo>
                  <a:lnTo>
                    <a:pt x="916" y="242"/>
                  </a:lnTo>
                  <a:lnTo>
                    <a:pt x="916" y="242"/>
                  </a:lnTo>
                  <a:lnTo>
                    <a:pt x="854" y="256"/>
                  </a:lnTo>
                  <a:lnTo>
                    <a:pt x="794" y="274"/>
                  </a:lnTo>
                  <a:lnTo>
                    <a:pt x="794" y="274"/>
                  </a:lnTo>
                  <a:lnTo>
                    <a:pt x="772" y="282"/>
                  </a:lnTo>
                  <a:lnTo>
                    <a:pt x="752" y="286"/>
                  </a:lnTo>
                  <a:lnTo>
                    <a:pt x="742" y="288"/>
                  </a:lnTo>
                  <a:lnTo>
                    <a:pt x="732" y="288"/>
                  </a:lnTo>
                  <a:lnTo>
                    <a:pt x="724" y="286"/>
                  </a:lnTo>
                  <a:lnTo>
                    <a:pt x="716" y="282"/>
                  </a:lnTo>
                  <a:lnTo>
                    <a:pt x="716" y="282"/>
                  </a:lnTo>
                  <a:lnTo>
                    <a:pt x="586" y="192"/>
                  </a:lnTo>
                  <a:lnTo>
                    <a:pt x="586" y="192"/>
                  </a:lnTo>
                  <a:lnTo>
                    <a:pt x="570" y="182"/>
                  </a:lnTo>
                  <a:lnTo>
                    <a:pt x="554" y="174"/>
                  </a:lnTo>
                  <a:lnTo>
                    <a:pt x="538" y="170"/>
                  </a:lnTo>
                  <a:lnTo>
                    <a:pt x="522" y="168"/>
                  </a:lnTo>
                  <a:lnTo>
                    <a:pt x="508" y="168"/>
                  </a:lnTo>
                  <a:lnTo>
                    <a:pt x="494" y="170"/>
                  </a:lnTo>
                  <a:lnTo>
                    <a:pt x="480" y="176"/>
                  </a:lnTo>
                  <a:lnTo>
                    <a:pt x="470" y="184"/>
                  </a:lnTo>
                  <a:lnTo>
                    <a:pt x="184" y="468"/>
                  </a:lnTo>
                  <a:lnTo>
                    <a:pt x="184" y="468"/>
                  </a:lnTo>
                  <a:lnTo>
                    <a:pt x="176" y="478"/>
                  </a:lnTo>
                  <a:lnTo>
                    <a:pt x="170" y="490"/>
                  </a:lnTo>
                  <a:lnTo>
                    <a:pt x="166" y="504"/>
                  </a:lnTo>
                  <a:lnTo>
                    <a:pt x="166" y="518"/>
                  </a:lnTo>
                  <a:lnTo>
                    <a:pt x="168" y="532"/>
                  </a:lnTo>
                  <a:lnTo>
                    <a:pt x="170" y="546"/>
                  </a:lnTo>
                  <a:lnTo>
                    <a:pt x="176" y="560"/>
                  </a:lnTo>
                  <a:lnTo>
                    <a:pt x="184" y="574"/>
                  </a:lnTo>
                  <a:lnTo>
                    <a:pt x="184" y="574"/>
                  </a:lnTo>
                  <a:lnTo>
                    <a:pt x="286" y="720"/>
                  </a:lnTo>
                  <a:lnTo>
                    <a:pt x="286" y="720"/>
                  </a:lnTo>
                  <a:lnTo>
                    <a:pt x="290" y="728"/>
                  </a:lnTo>
                  <a:lnTo>
                    <a:pt x="292" y="736"/>
                  </a:lnTo>
                  <a:lnTo>
                    <a:pt x="290" y="744"/>
                  </a:lnTo>
                  <a:lnTo>
                    <a:pt x="288" y="754"/>
                  </a:lnTo>
                  <a:lnTo>
                    <a:pt x="282" y="772"/>
                  </a:lnTo>
                  <a:lnTo>
                    <a:pt x="276" y="792"/>
                  </a:lnTo>
                  <a:lnTo>
                    <a:pt x="276" y="792"/>
                  </a:lnTo>
                  <a:lnTo>
                    <a:pt x="266" y="824"/>
                  </a:lnTo>
                  <a:lnTo>
                    <a:pt x="256" y="854"/>
                  </a:lnTo>
                  <a:lnTo>
                    <a:pt x="242" y="916"/>
                  </a:lnTo>
                  <a:lnTo>
                    <a:pt x="242" y="916"/>
                  </a:lnTo>
                  <a:lnTo>
                    <a:pt x="238" y="936"/>
                  </a:lnTo>
                  <a:lnTo>
                    <a:pt x="232" y="958"/>
                  </a:lnTo>
                  <a:lnTo>
                    <a:pt x="228" y="966"/>
                  </a:lnTo>
                  <a:lnTo>
                    <a:pt x="224" y="974"/>
                  </a:lnTo>
                  <a:lnTo>
                    <a:pt x="218" y="980"/>
                  </a:lnTo>
                  <a:lnTo>
                    <a:pt x="212" y="986"/>
                  </a:lnTo>
                  <a:lnTo>
                    <a:pt x="212" y="986"/>
                  </a:lnTo>
                  <a:lnTo>
                    <a:pt x="68" y="1052"/>
                  </a:lnTo>
                  <a:lnTo>
                    <a:pt x="68" y="1052"/>
                  </a:lnTo>
                  <a:lnTo>
                    <a:pt x="52" y="1060"/>
                  </a:lnTo>
                  <a:lnTo>
                    <a:pt x="38" y="1070"/>
                  </a:lnTo>
                  <a:lnTo>
                    <a:pt x="26" y="1082"/>
                  </a:lnTo>
                  <a:lnTo>
                    <a:pt x="14" y="1094"/>
                  </a:lnTo>
                  <a:lnTo>
                    <a:pt x="8" y="1106"/>
                  </a:lnTo>
                  <a:lnTo>
                    <a:pt x="2" y="1120"/>
                  </a:lnTo>
                  <a:lnTo>
                    <a:pt x="0" y="1134"/>
                  </a:lnTo>
                  <a:lnTo>
                    <a:pt x="2" y="1148"/>
                  </a:lnTo>
                  <a:lnTo>
                    <a:pt x="2" y="1148"/>
                  </a:lnTo>
                  <a:lnTo>
                    <a:pt x="106" y="1536"/>
                  </a:lnTo>
                  <a:lnTo>
                    <a:pt x="106" y="1536"/>
                  </a:lnTo>
                  <a:lnTo>
                    <a:pt x="112" y="1550"/>
                  </a:lnTo>
                  <a:lnTo>
                    <a:pt x="120" y="1560"/>
                  </a:lnTo>
                  <a:lnTo>
                    <a:pt x="128" y="1570"/>
                  </a:lnTo>
                  <a:lnTo>
                    <a:pt x="140" y="1578"/>
                  </a:lnTo>
                  <a:lnTo>
                    <a:pt x="152" y="1582"/>
                  </a:lnTo>
                  <a:lnTo>
                    <a:pt x="166" y="1586"/>
                  </a:lnTo>
                  <a:lnTo>
                    <a:pt x="182" y="1588"/>
                  </a:lnTo>
                  <a:lnTo>
                    <a:pt x="198" y="1588"/>
                  </a:lnTo>
                  <a:lnTo>
                    <a:pt x="198" y="1588"/>
                  </a:lnTo>
                  <a:lnTo>
                    <a:pt x="374" y="1572"/>
                  </a:lnTo>
                  <a:lnTo>
                    <a:pt x="374" y="1572"/>
                  </a:lnTo>
                  <a:lnTo>
                    <a:pt x="382" y="1572"/>
                  </a:lnTo>
                  <a:lnTo>
                    <a:pt x="390" y="1576"/>
                  </a:lnTo>
                  <a:lnTo>
                    <a:pt x="396" y="1580"/>
                  </a:lnTo>
                  <a:lnTo>
                    <a:pt x="404" y="1586"/>
                  </a:lnTo>
                  <a:lnTo>
                    <a:pt x="418" y="1602"/>
                  </a:lnTo>
                  <a:lnTo>
                    <a:pt x="432" y="1618"/>
                  </a:lnTo>
                  <a:lnTo>
                    <a:pt x="432" y="1618"/>
                  </a:lnTo>
                  <a:lnTo>
                    <a:pt x="434" y="1620"/>
                  </a:lnTo>
                  <a:lnTo>
                    <a:pt x="434" y="1620"/>
                  </a:lnTo>
                  <a:lnTo>
                    <a:pt x="474" y="1666"/>
                  </a:lnTo>
                  <a:lnTo>
                    <a:pt x="520" y="1708"/>
                  </a:lnTo>
                  <a:lnTo>
                    <a:pt x="520" y="1708"/>
                  </a:lnTo>
                  <a:lnTo>
                    <a:pt x="520" y="1708"/>
                  </a:lnTo>
                  <a:lnTo>
                    <a:pt x="520" y="1708"/>
                  </a:lnTo>
                  <a:lnTo>
                    <a:pt x="538" y="1722"/>
                  </a:lnTo>
                  <a:lnTo>
                    <a:pt x="552" y="1738"/>
                  </a:lnTo>
                  <a:lnTo>
                    <a:pt x="558" y="1746"/>
                  </a:lnTo>
                  <a:lnTo>
                    <a:pt x="562" y="1754"/>
                  </a:lnTo>
                  <a:lnTo>
                    <a:pt x="566" y="1762"/>
                  </a:lnTo>
                  <a:lnTo>
                    <a:pt x="566" y="1770"/>
                  </a:lnTo>
                  <a:lnTo>
                    <a:pt x="566" y="1770"/>
                  </a:lnTo>
                  <a:lnTo>
                    <a:pt x="552" y="1928"/>
                  </a:lnTo>
                  <a:lnTo>
                    <a:pt x="552" y="1928"/>
                  </a:lnTo>
                  <a:lnTo>
                    <a:pt x="552" y="1946"/>
                  </a:lnTo>
                  <a:lnTo>
                    <a:pt x="554" y="1964"/>
                  </a:lnTo>
                  <a:lnTo>
                    <a:pt x="558" y="1980"/>
                  </a:lnTo>
                  <a:lnTo>
                    <a:pt x="564" y="1996"/>
                  </a:lnTo>
                  <a:lnTo>
                    <a:pt x="570" y="2010"/>
                  </a:lnTo>
                  <a:lnTo>
                    <a:pt x="580" y="2020"/>
                  </a:lnTo>
                  <a:lnTo>
                    <a:pt x="592" y="2028"/>
                  </a:lnTo>
                  <a:lnTo>
                    <a:pt x="604" y="2034"/>
                  </a:lnTo>
                  <a:lnTo>
                    <a:pt x="604" y="2034"/>
                  </a:lnTo>
                  <a:lnTo>
                    <a:pt x="992" y="2138"/>
                  </a:lnTo>
                  <a:lnTo>
                    <a:pt x="992" y="2138"/>
                  </a:lnTo>
                  <a:lnTo>
                    <a:pt x="1006" y="2140"/>
                  </a:lnTo>
                  <a:lnTo>
                    <a:pt x="1020" y="2140"/>
                  </a:lnTo>
                  <a:lnTo>
                    <a:pt x="1032" y="2136"/>
                  </a:lnTo>
                  <a:lnTo>
                    <a:pt x="1044" y="2130"/>
                  </a:lnTo>
                  <a:lnTo>
                    <a:pt x="1056" y="2122"/>
                  </a:lnTo>
                  <a:lnTo>
                    <a:pt x="1066" y="2112"/>
                  </a:lnTo>
                  <a:lnTo>
                    <a:pt x="1076" y="2100"/>
                  </a:lnTo>
                  <a:lnTo>
                    <a:pt x="1084" y="2086"/>
                  </a:lnTo>
                  <a:lnTo>
                    <a:pt x="1084" y="2086"/>
                  </a:lnTo>
                  <a:lnTo>
                    <a:pt x="1160" y="1924"/>
                  </a:lnTo>
                  <a:lnTo>
                    <a:pt x="1160" y="1924"/>
                  </a:lnTo>
                  <a:lnTo>
                    <a:pt x="1164" y="1918"/>
                  </a:lnTo>
                  <a:lnTo>
                    <a:pt x="1170" y="1912"/>
                  </a:lnTo>
                  <a:lnTo>
                    <a:pt x="1178" y="1908"/>
                  </a:lnTo>
                  <a:lnTo>
                    <a:pt x="1188" y="1906"/>
                  </a:lnTo>
                  <a:lnTo>
                    <a:pt x="1208" y="1900"/>
                  </a:lnTo>
                  <a:lnTo>
                    <a:pt x="1228" y="1898"/>
                  </a:lnTo>
                  <a:lnTo>
                    <a:pt x="1228" y="1898"/>
                  </a:lnTo>
                  <a:lnTo>
                    <a:pt x="1290" y="1884"/>
                  </a:lnTo>
                  <a:lnTo>
                    <a:pt x="1320" y="1874"/>
                  </a:lnTo>
                  <a:lnTo>
                    <a:pt x="1350" y="1864"/>
                  </a:lnTo>
                  <a:lnTo>
                    <a:pt x="1350" y="1864"/>
                  </a:lnTo>
                  <a:lnTo>
                    <a:pt x="1372" y="1858"/>
                  </a:lnTo>
                  <a:lnTo>
                    <a:pt x="1392" y="1852"/>
                  </a:lnTo>
                  <a:lnTo>
                    <a:pt x="1402" y="1850"/>
                  </a:lnTo>
                  <a:lnTo>
                    <a:pt x="1412" y="1850"/>
                  </a:lnTo>
                  <a:lnTo>
                    <a:pt x="1420" y="1852"/>
                  </a:lnTo>
                  <a:lnTo>
                    <a:pt x="1428" y="1856"/>
                  </a:lnTo>
                  <a:lnTo>
                    <a:pt x="1428" y="1856"/>
                  </a:lnTo>
                  <a:lnTo>
                    <a:pt x="1556" y="1948"/>
                  </a:lnTo>
                  <a:lnTo>
                    <a:pt x="1556" y="1948"/>
                  </a:lnTo>
                  <a:lnTo>
                    <a:pt x="1572" y="1956"/>
                  </a:lnTo>
                  <a:lnTo>
                    <a:pt x="1588" y="1964"/>
                  </a:lnTo>
                  <a:lnTo>
                    <a:pt x="1604" y="1970"/>
                  </a:lnTo>
                  <a:lnTo>
                    <a:pt x="1620" y="1972"/>
                  </a:lnTo>
                  <a:lnTo>
                    <a:pt x="1634" y="1972"/>
                  </a:lnTo>
                  <a:lnTo>
                    <a:pt x="1648" y="1970"/>
                  </a:lnTo>
                  <a:lnTo>
                    <a:pt x="1662" y="1964"/>
                  </a:lnTo>
                  <a:lnTo>
                    <a:pt x="1672" y="1956"/>
                  </a:lnTo>
                  <a:lnTo>
                    <a:pt x="1956" y="1672"/>
                  </a:lnTo>
                  <a:lnTo>
                    <a:pt x="1956" y="1672"/>
                  </a:lnTo>
                  <a:lnTo>
                    <a:pt x="1966" y="1660"/>
                  </a:lnTo>
                  <a:lnTo>
                    <a:pt x="1972" y="1648"/>
                  </a:lnTo>
                  <a:lnTo>
                    <a:pt x="1974" y="1636"/>
                  </a:lnTo>
                  <a:lnTo>
                    <a:pt x="1976" y="1622"/>
                  </a:lnTo>
                  <a:lnTo>
                    <a:pt x="1974" y="1608"/>
                  </a:lnTo>
                  <a:lnTo>
                    <a:pt x="1970" y="1594"/>
                  </a:lnTo>
                  <a:lnTo>
                    <a:pt x="1964" y="1580"/>
                  </a:lnTo>
                  <a:lnTo>
                    <a:pt x="1956" y="1566"/>
                  </a:lnTo>
                  <a:lnTo>
                    <a:pt x="1956" y="1566"/>
                  </a:lnTo>
                  <a:lnTo>
                    <a:pt x="1854" y="1422"/>
                  </a:lnTo>
                  <a:lnTo>
                    <a:pt x="1854" y="1422"/>
                  </a:lnTo>
                  <a:lnTo>
                    <a:pt x="1850" y="1414"/>
                  </a:lnTo>
                  <a:lnTo>
                    <a:pt x="1850" y="1406"/>
                  </a:lnTo>
                  <a:lnTo>
                    <a:pt x="1850" y="1398"/>
                  </a:lnTo>
                  <a:lnTo>
                    <a:pt x="1852" y="1390"/>
                  </a:lnTo>
                  <a:lnTo>
                    <a:pt x="1858" y="1370"/>
                  </a:lnTo>
                  <a:lnTo>
                    <a:pt x="1866" y="1350"/>
                  </a:lnTo>
                  <a:lnTo>
                    <a:pt x="1866" y="1350"/>
                  </a:lnTo>
                  <a:lnTo>
                    <a:pt x="1876" y="1320"/>
                  </a:lnTo>
                  <a:lnTo>
                    <a:pt x="1884" y="1288"/>
                  </a:lnTo>
                  <a:lnTo>
                    <a:pt x="1898" y="1228"/>
                  </a:lnTo>
                  <a:lnTo>
                    <a:pt x="1898" y="1228"/>
                  </a:lnTo>
                  <a:lnTo>
                    <a:pt x="1902" y="1206"/>
                  </a:lnTo>
                  <a:lnTo>
                    <a:pt x="1908" y="1184"/>
                  </a:lnTo>
                  <a:lnTo>
                    <a:pt x="1912" y="1176"/>
                  </a:lnTo>
                  <a:lnTo>
                    <a:pt x="1916" y="1168"/>
                  </a:lnTo>
                  <a:lnTo>
                    <a:pt x="1922" y="1162"/>
                  </a:lnTo>
                  <a:lnTo>
                    <a:pt x="1930" y="1156"/>
                  </a:lnTo>
                  <a:lnTo>
                    <a:pt x="1930" y="1156"/>
                  </a:lnTo>
                  <a:lnTo>
                    <a:pt x="2074" y="1090"/>
                  </a:lnTo>
                  <a:lnTo>
                    <a:pt x="2074" y="1090"/>
                  </a:lnTo>
                  <a:lnTo>
                    <a:pt x="2090" y="1080"/>
                  </a:lnTo>
                  <a:lnTo>
                    <a:pt x="2104" y="1070"/>
                  </a:lnTo>
                  <a:lnTo>
                    <a:pt x="2116" y="1058"/>
                  </a:lnTo>
                  <a:lnTo>
                    <a:pt x="2126" y="1046"/>
                  </a:lnTo>
                  <a:lnTo>
                    <a:pt x="2134" y="1034"/>
                  </a:lnTo>
                  <a:lnTo>
                    <a:pt x="2138" y="1020"/>
                  </a:lnTo>
                  <a:lnTo>
                    <a:pt x="2140" y="1006"/>
                  </a:lnTo>
                  <a:lnTo>
                    <a:pt x="2138" y="992"/>
                  </a:lnTo>
                  <a:lnTo>
                    <a:pt x="2138" y="992"/>
                  </a:lnTo>
                  <a:lnTo>
                    <a:pt x="2034" y="604"/>
                  </a:lnTo>
                  <a:lnTo>
                    <a:pt x="2034" y="604"/>
                  </a:lnTo>
                  <a:close/>
                  <a:moveTo>
                    <a:pt x="1306" y="1304"/>
                  </a:moveTo>
                  <a:lnTo>
                    <a:pt x="1306" y="1304"/>
                  </a:lnTo>
                  <a:lnTo>
                    <a:pt x="1280" y="1328"/>
                  </a:lnTo>
                  <a:lnTo>
                    <a:pt x="1254" y="1348"/>
                  </a:lnTo>
                  <a:lnTo>
                    <a:pt x="1226" y="1364"/>
                  </a:lnTo>
                  <a:lnTo>
                    <a:pt x="1196" y="1378"/>
                  </a:lnTo>
                  <a:lnTo>
                    <a:pt x="1166" y="1388"/>
                  </a:lnTo>
                  <a:lnTo>
                    <a:pt x="1134" y="1396"/>
                  </a:lnTo>
                  <a:lnTo>
                    <a:pt x="1102" y="1400"/>
                  </a:lnTo>
                  <a:lnTo>
                    <a:pt x="1070" y="1402"/>
                  </a:lnTo>
                  <a:lnTo>
                    <a:pt x="1038" y="1400"/>
                  </a:lnTo>
                  <a:lnTo>
                    <a:pt x="1008" y="1396"/>
                  </a:lnTo>
                  <a:lnTo>
                    <a:pt x="976" y="1388"/>
                  </a:lnTo>
                  <a:lnTo>
                    <a:pt x="946" y="1378"/>
                  </a:lnTo>
                  <a:lnTo>
                    <a:pt x="916" y="1364"/>
                  </a:lnTo>
                  <a:lnTo>
                    <a:pt x="888" y="1348"/>
                  </a:lnTo>
                  <a:lnTo>
                    <a:pt x="862" y="1328"/>
                  </a:lnTo>
                  <a:lnTo>
                    <a:pt x="836" y="1304"/>
                  </a:lnTo>
                  <a:lnTo>
                    <a:pt x="836" y="1304"/>
                  </a:lnTo>
                  <a:lnTo>
                    <a:pt x="814" y="1280"/>
                  </a:lnTo>
                  <a:lnTo>
                    <a:pt x="794" y="1252"/>
                  </a:lnTo>
                  <a:lnTo>
                    <a:pt x="776" y="1224"/>
                  </a:lnTo>
                  <a:lnTo>
                    <a:pt x="764" y="1194"/>
                  </a:lnTo>
                  <a:lnTo>
                    <a:pt x="752" y="1164"/>
                  </a:lnTo>
                  <a:lnTo>
                    <a:pt x="744" y="1134"/>
                  </a:lnTo>
                  <a:lnTo>
                    <a:pt x="740" y="1102"/>
                  </a:lnTo>
                  <a:lnTo>
                    <a:pt x="738" y="1070"/>
                  </a:lnTo>
                  <a:lnTo>
                    <a:pt x="740" y="1038"/>
                  </a:lnTo>
                  <a:lnTo>
                    <a:pt x="744" y="1006"/>
                  </a:lnTo>
                  <a:lnTo>
                    <a:pt x="752" y="976"/>
                  </a:lnTo>
                  <a:lnTo>
                    <a:pt x="764" y="944"/>
                  </a:lnTo>
                  <a:lnTo>
                    <a:pt x="776" y="916"/>
                  </a:lnTo>
                  <a:lnTo>
                    <a:pt x="794" y="888"/>
                  </a:lnTo>
                  <a:lnTo>
                    <a:pt x="814" y="860"/>
                  </a:lnTo>
                  <a:lnTo>
                    <a:pt x="836" y="836"/>
                  </a:lnTo>
                  <a:lnTo>
                    <a:pt x="836" y="836"/>
                  </a:lnTo>
                  <a:lnTo>
                    <a:pt x="862" y="812"/>
                  </a:lnTo>
                  <a:lnTo>
                    <a:pt x="888" y="792"/>
                  </a:lnTo>
                  <a:lnTo>
                    <a:pt x="916" y="776"/>
                  </a:lnTo>
                  <a:lnTo>
                    <a:pt x="946" y="762"/>
                  </a:lnTo>
                  <a:lnTo>
                    <a:pt x="976" y="752"/>
                  </a:lnTo>
                  <a:lnTo>
                    <a:pt x="1008" y="744"/>
                  </a:lnTo>
                  <a:lnTo>
                    <a:pt x="1038" y="740"/>
                  </a:lnTo>
                  <a:lnTo>
                    <a:pt x="1070" y="738"/>
                  </a:lnTo>
                  <a:lnTo>
                    <a:pt x="1102" y="740"/>
                  </a:lnTo>
                  <a:lnTo>
                    <a:pt x="1134" y="744"/>
                  </a:lnTo>
                  <a:lnTo>
                    <a:pt x="1166" y="752"/>
                  </a:lnTo>
                  <a:lnTo>
                    <a:pt x="1196" y="762"/>
                  </a:lnTo>
                  <a:lnTo>
                    <a:pt x="1226" y="776"/>
                  </a:lnTo>
                  <a:lnTo>
                    <a:pt x="1254" y="792"/>
                  </a:lnTo>
                  <a:lnTo>
                    <a:pt x="1280" y="812"/>
                  </a:lnTo>
                  <a:lnTo>
                    <a:pt x="1306" y="836"/>
                  </a:lnTo>
                  <a:lnTo>
                    <a:pt x="1306" y="836"/>
                  </a:lnTo>
                  <a:lnTo>
                    <a:pt x="1328" y="860"/>
                  </a:lnTo>
                  <a:lnTo>
                    <a:pt x="1348" y="888"/>
                  </a:lnTo>
                  <a:lnTo>
                    <a:pt x="1364" y="916"/>
                  </a:lnTo>
                  <a:lnTo>
                    <a:pt x="1378" y="944"/>
                  </a:lnTo>
                  <a:lnTo>
                    <a:pt x="1388" y="976"/>
                  </a:lnTo>
                  <a:lnTo>
                    <a:pt x="1396" y="1006"/>
                  </a:lnTo>
                  <a:lnTo>
                    <a:pt x="1402" y="1038"/>
                  </a:lnTo>
                  <a:lnTo>
                    <a:pt x="1402" y="1070"/>
                  </a:lnTo>
                  <a:lnTo>
                    <a:pt x="1402" y="1102"/>
                  </a:lnTo>
                  <a:lnTo>
                    <a:pt x="1396" y="1134"/>
                  </a:lnTo>
                  <a:lnTo>
                    <a:pt x="1388" y="1164"/>
                  </a:lnTo>
                  <a:lnTo>
                    <a:pt x="1378" y="1194"/>
                  </a:lnTo>
                  <a:lnTo>
                    <a:pt x="1364" y="1224"/>
                  </a:lnTo>
                  <a:lnTo>
                    <a:pt x="1348" y="1252"/>
                  </a:lnTo>
                  <a:lnTo>
                    <a:pt x="1328" y="1280"/>
                  </a:lnTo>
                  <a:lnTo>
                    <a:pt x="1306" y="1304"/>
                  </a:lnTo>
                  <a:lnTo>
                    <a:pt x="1306" y="1304"/>
                  </a:lnTo>
                  <a:close/>
                </a:path>
              </a:pathLst>
            </a:custGeom>
            <a:grpFill/>
            <a:ln>
              <a:noFill/>
            </a:ln>
            <a:sp3d extrusionH="82550">
              <a:extrusionClr>
                <a:schemeClr val="bg1"/>
              </a:extrusionClr>
              <a:contourClr>
                <a:schemeClr val="bg2"/>
              </a:contourClr>
            </a:sp3d>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sp>
          <p:nvSpPr>
            <p:cNvPr id="134" name="Freeform 6"/>
            <p:cNvSpPr>
              <a:spLocks noEditPoints="1"/>
            </p:cNvSpPr>
            <p:nvPr/>
          </p:nvSpPr>
          <p:spPr bwMode="auto">
            <a:xfrm>
              <a:off x="3008" y="160"/>
              <a:ext cx="1340" cy="1340"/>
            </a:xfrm>
            <a:custGeom>
              <a:avLst/>
              <a:gdLst>
                <a:gd name="T0" fmla="*/ 1200 w 1340"/>
                <a:gd name="T1" fmla="*/ 612 h 1340"/>
                <a:gd name="T2" fmla="*/ 1178 w 1340"/>
                <a:gd name="T3" fmla="*/ 534 h 1340"/>
                <a:gd name="T4" fmla="*/ 1158 w 1340"/>
                <a:gd name="T5" fmla="*/ 458 h 1340"/>
                <a:gd name="T6" fmla="*/ 1218 w 1340"/>
                <a:gd name="T7" fmla="*/ 366 h 1340"/>
                <a:gd name="T8" fmla="*/ 1234 w 1340"/>
                <a:gd name="T9" fmla="*/ 316 h 1340"/>
                <a:gd name="T10" fmla="*/ 1046 w 1340"/>
                <a:gd name="T11" fmla="*/ 114 h 1340"/>
                <a:gd name="T12" fmla="*/ 1016 w 1340"/>
                <a:gd name="T13" fmla="*/ 104 h 1340"/>
                <a:gd name="T14" fmla="*/ 980 w 1340"/>
                <a:gd name="T15" fmla="*/ 114 h 1340"/>
                <a:gd name="T16" fmla="*/ 868 w 1340"/>
                <a:gd name="T17" fmla="*/ 180 h 1340"/>
                <a:gd name="T18" fmla="*/ 806 w 1340"/>
                <a:gd name="T19" fmla="*/ 160 h 1340"/>
                <a:gd name="T20" fmla="*/ 752 w 1340"/>
                <a:gd name="T21" fmla="*/ 148 h 1340"/>
                <a:gd name="T22" fmla="*/ 722 w 1340"/>
                <a:gd name="T23" fmla="*/ 132 h 1340"/>
                <a:gd name="T24" fmla="*/ 662 w 1340"/>
                <a:gd name="T25" fmla="*/ 16 h 1340"/>
                <a:gd name="T26" fmla="*/ 620 w 1340"/>
                <a:gd name="T27" fmla="*/ 2 h 1340"/>
                <a:gd name="T28" fmla="*/ 362 w 1340"/>
                <a:gd name="T29" fmla="*/ 74 h 1340"/>
                <a:gd name="T30" fmla="*/ 344 w 1340"/>
                <a:gd name="T31" fmla="*/ 114 h 1340"/>
                <a:gd name="T32" fmla="*/ 354 w 1340"/>
                <a:gd name="T33" fmla="*/ 238 h 1340"/>
                <a:gd name="T34" fmla="*/ 298 w 1340"/>
                <a:gd name="T35" fmla="*/ 296 h 1340"/>
                <a:gd name="T36" fmla="*/ 242 w 1340"/>
                <a:gd name="T37" fmla="*/ 352 h 1340"/>
                <a:gd name="T38" fmla="*/ 132 w 1340"/>
                <a:gd name="T39" fmla="*/ 346 h 1340"/>
                <a:gd name="T40" fmla="*/ 82 w 1340"/>
                <a:gd name="T41" fmla="*/ 356 h 1340"/>
                <a:gd name="T42" fmla="*/ 2 w 1340"/>
                <a:gd name="T43" fmla="*/ 620 h 1340"/>
                <a:gd name="T44" fmla="*/ 12 w 1340"/>
                <a:gd name="T45" fmla="*/ 660 h 1340"/>
                <a:gd name="T46" fmla="*/ 136 w 1340"/>
                <a:gd name="T47" fmla="*/ 726 h 1340"/>
                <a:gd name="T48" fmla="*/ 152 w 1340"/>
                <a:gd name="T49" fmla="*/ 768 h 1340"/>
                <a:gd name="T50" fmla="*/ 176 w 1340"/>
                <a:gd name="T51" fmla="*/ 858 h 1340"/>
                <a:gd name="T52" fmla="*/ 178 w 1340"/>
                <a:gd name="T53" fmla="*/ 892 h 1340"/>
                <a:gd name="T54" fmla="*/ 106 w 1340"/>
                <a:gd name="T55" fmla="*/ 1002 h 1340"/>
                <a:gd name="T56" fmla="*/ 114 w 1340"/>
                <a:gd name="T57" fmla="*/ 1046 h 1340"/>
                <a:gd name="T58" fmla="*/ 308 w 1340"/>
                <a:gd name="T59" fmla="*/ 1234 h 1340"/>
                <a:gd name="T60" fmla="*/ 350 w 1340"/>
                <a:gd name="T61" fmla="*/ 1228 h 1340"/>
                <a:gd name="T62" fmla="*/ 454 w 1340"/>
                <a:gd name="T63" fmla="*/ 1158 h 1340"/>
                <a:gd name="T64" fmla="*/ 496 w 1340"/>
                <a:gd name="T65" fmla="*/ 1168 h 1340"/>
                <a:gd name="T66" fmla="*/ 572 w 1340"/>
                <a:gd name="T67" fmla="*/ 1188 h 1340"/>
                <a:gd name="T68" fmla="*/ 612 w 1340"/>
                <a:gd name="T69" fmla="*/ 1202 h 1340"/>
                <a:gd name="T70" fmla="*/ 662 w 1340"/>
                <a:gd name="T71" fmla="*/ 1308 h 1340"/>
                <a:gd name="T72" fmla="*/ 700 w 1340"/>
                <a:gd name="T73" fmla="*/ 1338 h 1340"/>
                <a:gd name="T74" fmla="*/ 962 w 1340"/>
                <a:gd name="T75" fmla="*/ 1272 h 1340"/>
                <a:gd name="T76" fmla="*/ 990 w 1340"/>
                <a:gd name="T77" fmla="*/ 1244 h 1340"/>
                <a:gd name="T78" fmla="*/ 986 w 1340"/>
                <a:gd name="T79" fmla="*/ 1104 h 1340"/>
                <a:gd name="T80" fmla="*/ 1014 w 1340"/>
                <a:gd name="T81" fmla="*/ 1068 h 1340"/>
                <a:gd name="T82" fmla="*/ 1078 w 1340"/>
                <a:gd name="T83" fmla="*/ 1002 h 1340"/>
                <a:gd name="T84" fmla="*/ 1110 w 1340"/>
                <a:gd name="T85" fmla="*/ 984 h 1340"/>
                <a:gd name="T86" fmla="*/ 1240 w 1340"/>
                <a:gd name="T87" fmla="*/ 990 h 1340"/>
                <a:gd name="T88" fmla="*/ 1272 w 1340"/>
                <a:gd name="T89" fmla="*/ 962 h 1340"/>
                <a:gd name="T90" fmla="*/ 1336 w 1340"/>
                <a:gd name="T91" fmla="*/ 694 h 1340"/>
                <a:gd name="T92" fmla="*/ 1306 w 1340"/>
                <a:gd name="T93" fmla="*/ 662 h 1340"/>
                <a:gd name="T94" fmla="*/ 856 w 1340"/>
                <a:gd name="T95" fmla="*/ 762 h 1340"/>
                <a:gd name="T96" fmla="*/ 790 w 1340"/>
                <a:gd name="T97" fmla="*/ 838 h 1340"/>
                <a:gd name="T98" fmla="*/ 698 w 1340"/>
                <a:gd name="T99" fmla="*/ 876 h 1340"/>
                <a:gd name="T100" fmla="*/ 616 w 1340"/>
                <a:gd name="T101" fmla="*/ 870 h 1340"/>
                <a:gd name="T102" fmla="*/ 526 w 1340"/>
                <a:gd name="T103" fmla="*/ 820 h 1340"/>
                <a:gd name="T104" fmla="*/ 474 w 1340"/>
                <a:gd name="T105" fmla="*/ 738 h 1340"/>
                <a:gd name="T106" fmla="*/ 464 w 1340"/>
                <a:gd name="T107" fmla="*/ 636 h 1340"/>
                <a:gd name="T108" fmla="*/ 494 w 1340"/>
                <a:gd name="T109" fmla="*/ 558 h 1340"/>
                <a:gd name="T110" fmla="*/ 566 w 1340"/>
                <a:gd name="T111" fmla="*/ 490 h 1340"/>
                <a:gd name="T112" fmla="*/ 662 w 1340"/>
                <a:gd name="T113" fmla="*/ 462 h 1340"/>
                <a:gd name="T114" fmla="*/ 744 w 1340"/>
                <a:gd name="T115" fmla="*/ 476 h 1340"/>
                <a:gd name="T116" fmla="*/ 826 w 1340"/>
                <a:gd name="T117" fmla="*/ 534 h 1340"/>
                <a:gd name="T118" fmla="*/ 872 w 1340"/>
                <a:gd name="T119" fmla="*/ 622 h 1340"/>
                <a:gd name="T120" fmla="*/ 870 w 1340"/>
                <a:gd name="T121" fmla="*/ 7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0" h="1340">
                  <a:moveTo>
                    <a:pt x="1306" y="662"/>
                  </a:moveTo>
                  <a:lnTo>
                    <a:pt x="1306" y="662"/>
                  </a:lnTo>
                  <a:lnTo>
                    <a:pt x="1204" y="616"/>
                  </a:lnTo>
                  <a:lnTo>
                    <a:pt x="1204" y="616"/>
                  </a:lnTo>
                  <a:lnTo>
                    <a:pt x="1200" y="612"/>
                  </a:lnTo>
                  <a:lnTo>
                    <a:pt x="1196" y="608"/>
                  </a:lnTo>
                  <a:lnTo>
                    <a:pt x="1192" y="598"/>
                  </a:lnTo>
                  <a:lnTo>
                    <a:pt x="1188" y="572"/>
                  </a:lnTo>
                  <a:lnTo>
                    <a:pt x="1188" y="572"/>
                  </a:lnTo>
                  <a:lnTo>
                    <a:pt x="1178" y="534"/>
                  </a:lnTo>
                  <a:lnTo>
                    <a:pt x="1168" y="496"/>
                  </a:lnTo>
                  <a:lnTo>
                    <a:pt x="1168" y="496"/>
                  </a:lnTo>
                  <a:lnTo>
                    <a:pt x="1162" y="482"/>
                  </a:lnTo>
                  <a:lnTo>
                    <a:pt x="1160" y="470"/>
                  </a:lnTo>
                  <a:lnTo>
                    <a:pt x="1158" y="458"/>
                  </a:lnTo>
                  <a:lnTo>
                    <a:pt x="1160" y="452"/>
                  </a:lnTo>
                  <a:lnTo>
                    <a:pt x="1162" y="448"/>
                  </a:lnTo>
                  <a:lnTo>
                    <a:pt x="1162" y="448"/>
                  </a:lnTo>
                  <a:lnTo>
                    <a:pt x="1218" y="366"/>
                  </a:lnTo>
                  <a:lnTo>
                    <a:pt x="1218" y="366"/>
                  </a:lnTo>
                  <a:lnTo>
                    <a:pt x="1224" y="356"/>
                  </a:lnTo>
                  <a:lnTo>
                    <a:pt x="1230" y="346"/>
                  </a:lnTo>
                  <a:lnTo>
                    <a:pt x="1232" y="336"/>
                  </a:lnTo>
                  <a:lnTo>
                    <a:pt x="1234" y="326"/>
                  </a:lnTo>
                  <a:lnTo>
                    <a:pt x="1234" y="316"/>
                  </a:lnTo>
                  <a:lnTo>
                    <a:pt x="1232" y="308"/>
                  </a:lnTo>
                  <a:lnTo>
                    <a:pt x="1230" y="300"/>
                  </a:lnTo>
                  <a:lnTo>
                    <a:pt x="1224" y="294"/>
                  </a:lnTo>
                  <a:lnTo>
                    <a:pt x="1224" y="294"/>
                  </a:lnTo>
                  <a:lnTo>
                    <a:pt x="1046" y="114"/>
                  </a:lnTo>
                  <a:lnTo>
                    <a:pt x="1046" y="114"/>
                  </a:lnTo>
                  <a:lnTo>
                    <a:pt x="1040" y="110"/>
                  </a:lnTo>
                  <a:lnTo>
                    <a:pt x="1032" y="106"/>
                  </a:lnTo>
                  <a:lnTo>
                    <a:pt x="1024" y="104"/>
                  </a:lnTo>
                  <a:lnTo>
                    <a:pt x="1016" y="104"/>
                  </a:lnTo>
                  <a:lnTo>
                    <a:pt x="1006" y="104"/>
                  </a:lnTo>
                  <a:lnTo>
                    <a:pt x="998" y="106"/>
                  </a:lnTo>
                  <a:lnTo>
                    <a:pt x="988" y="110"/>
                  </a:lnTo>
                  <a:lnTo>
                    <a:pt x="980" y="114"/>
                  </a:lnTo>
                  <a:lnTo>
                    <a:pt x="980" y="114"/>
                  </a:lnTo>
                  <a:lnTo>
                    <a:pt x="888" y="178"/>
                  </a:lnTo>
                  <a:lnTo>
                    <a:pt x="888" y="178"/>
                  </a:lnTo>
                  <a:lnTo>
                    <a:pt x="884" y="180"/>
                  </a:lnTo>
                  <a:lnTo>
                    <a:pt x="878" y="182"/>
                  </a:lnTo>
                  <a:lnTo>
                    <a:pt x="868" y="180"/>
                  </a:lnTo>
                  <a:lnTo>
                    <a:pt x="844" y="172"/>
                  </a:lnTo>
                  <a:lnTo>
                    <a:pt x="844" y="172"/>
                  </a:lnTo>
                  <a:lnTo>
                    <a:pt x="842" y="172"/>
                  </a:lnTo>
                  <a:lnTo>
                    <a:pt x="842" y="172"/>
                  </a:lnTo>
                  <a:lnTo>
                    <a:pt x="806" y="160"/>
                  </a:lnTo>
                  <a:lnTo>
                    <a:pt x="768" y="152"/>
                  </a:lnTo>
                  <a:lnTo>
                    <a:pt x="768" y="152"/>
                  </a:lnTo>
                  <a:lnTo>
                    <a:pt x="766" y="152"/>
                  </a:lnTo>
                  <a:lnTo>
                    <a:pt x="766" y="152"/>
                  </a:lnTo>
                  <a:lnTo>
                    <a:pt x="752" y="148"/>
                  </a:lnTo>
                  <a:lnTo>
                    <a:pt x="740" y="144"/>
                  </a:lnTo>
                  <a:lnTo>
                    <a:pt x="730" y="140"/>
                  </a:lnTo>
                  <a:lnTo>
                    <a:pt x="726" y="136"/>
                  </a:lnTo>
                  <a:lnTo>
                    <a:pt x="722" y="132"/>
                  </a:lnTo>
                  <a:lnTo>
                    <a:pt x="722" y="132"/>
                  </a:lnTo>
                  <a:lnTo>
                    <a:pt x="682" y="42"/>
                  </a:lnTo>
                  <a:lnTo>
                    <a:pt x="682" y="42"/>
                  </a:lnTo>
                  <a:lnTo>
                    <a:pt x="676" y="32"/>
                  </a:lnTo>
                  <a:lnTo>
                    <a:pt x="670" y="24"/>
                  </a:lnTo>
                  <a:lnTo>
                    <a:pt x="662" y="16"/>
                  </a:lnTo>
                  <a:lnTo>
                    <a:pt x="654" y="8"/>
                  </a:lnTo>
                  <a:lnTo>
                    <a:pt x="646" y="4"/>
                  </a:lnTo>
                  <a:lnTo>
                    <a:pt x="638" y="2"/>
                  </a:lnTo>
                  <a:lnTo>
                    <a:pt x="630" y="0"/>
                  </a:lnTo>
                  <a:lnTo>
                    <a:pt x="620" y="2"/>
                  </a:lnTo>
                  <a:lnTo>
                    <a:pt x="620" y="2"/>
                  </a:lnTo>
                  <a:lnTo>
                    <a:pt x="378" y="66"/>
                  </a:lnTo>
                  <a:lnTo>
                    <a:pt x="378" y="66"/>
                  </a:lnTo>
                  <a:lnTo>
                    <a:pt x="370" y="70"/>
                  </a:lnTo>
                  <a:lnTo>
                    <a:pt x="362" y="74"/>
                  </a:lnTo>
                  <a:lnTo>
                    <a:pt x="356" y="80"/>
                  </a:lnTo>
                  <a:lnTo>
                    <a:pt x="352" y="86"/>
                  </a:lnTo>
                  <a:lnTo>
                    <a:pt x="348" y="96"/>
                  </a:lnTo>
                  <a:lnTo>
                    <a:pt x="346" y="104"/>
                  </a:lnTo>
                  <a:lnTo>
                    <a:pt x="344" y="114"/>
                  </a:lnTo>
                  <a:lnTo>
                    <a:pt x="344" y="124"/>
                  </a:lnTo>
                  <a:lnTo>
                    <a:pt x="344" y="124"/>
                  </a:lnTo>
                  <a:lnTo>
                    <a:pt x="356" y="234"/>
                  </a:lnTo>
                  <a:lnTo>
                    <a:pt x="356" y="234"/>
                  </a:lnTo>
                  <a:lnTo>
                    <a:pt x="354" y="238"/>
                  </a:lnTo>
                  <a:lnTo>
                    <a:pt x="352" y="244"/>
                  </a:lnTo>
                  <a:lnTo>
                    <a:pt x="346" y="252"/>
                  </a:lnTo>
                  <a:lnTo>
                    <a:pt x="326" y="270"/>
                  </a:lnTo>
                  <a:lnTo>
                    <a:pt x="326" y="270"/>
                  </a:lnTo>
                  <a:lnTo>
                    <a:pt x="298" y="296"/>
                  </a:lnTo>
                  <a:lnTo>
                    <a:pt x="270" y="324"/>
                  </a:lnTo>
                  <a:lnTo>
                    <a:pt x="270" y="324"/>
                  </a:lnTo>
                  <a:lnTo>
                    <a:pt x="262" y="336"/>
                  </a:lnTo>
                  <a:lnTo>
                    <a:pt x="252" y="346"/>
                  </a:lnTo>
                  <a:lnTo>
                    <a:pt x="242" y="352"/>
                  </a:lnTo>
                  <a:lnTo>
                    <a:pt x="236" y="354"/>
                  </a:lnTo>
                  <a:lnTo>
                    <a:pt x="230" y="354"/>
                  </a:lnTo>
                  <a:lnTo>
                    <a:pt x="230" y="354"/>
                  </a:lnTo>
                  <a:lnTo>
                    <a:pt x="132" y="346"/>
                  </a:lnTo>
                  <a:lnTo>
                    <a:pt x="132" y="346"/>
                  </a:lnTo>
                  <a:lnTo>
                    <a:pt x="120" y="346"/>
                  </a:lnTo>
                  <a:lnTo>
                    <a:pt x="110" y="346"/>
                  </a:lnTo>
                  <a:lnTo>
                    <a:pt x="100" y="348"/>
                  </a:lnTo>
                  <a:lnTo>
                    <a:pt x="90" y="352"/>
                  </a:lnTo>
                  <a:lnTo>
                    <a:pt x="82" y="356"/>
                  </a:lnTo>
                  <a:lnTo>
                    <a:pt x="74" y="362"/>
                  </a:lnTo>
                  <a:lnTo>
                    <a:pt x="70" y="370"/>
                  </a:lnTo>
                  <a:lnTo>
                    <a:pt x="66" y="378"/>
                  </a:lnTo>
                  <a:lnTo>
                    <a:pt x="2" y="620"/>
                  </a:lnTo>
                  <a:lnTo>
                    <a:pt x="2" y="620"/>
                  </a:lnTo>
                  <a:lnTo>
                    <a:pt x="0" y="630"/>
                  </a:lnTo>
                  <a:lnTo>
                    <a:pt x="0" y="638"/>
                  </a:lnTo>
                  <a:lnTo>
                    <a:pt x="2" y="646"/>
                  </a:lnTo>
                  <a:lnTo>
                    <a:pt x="6" y="654"/>
                  </a:lnTo>
                  <a:lnTo>
                    <a:pt x="12" y="660"/>
                  </a:lnTo>
                  <a:lnTo>
                    <a:pt x="18" y="668"/>
                  </a:lnTo>
                  <a:lnTo>
                    <a:pt x="26" y="672"/>
                  </a:lnTo>
                  <a:lnTo>
                    <a:pt x="34" y="678"/>
                  </a:lnTo>
                  <a:lnTo>
                    <a:pt x="34" y="678"/>
                  </a:lnTo>
                  <a:lnTo>
                    <a:pt x="136" y="726"/>
                  </a:lnTo>
                  <a:lnTo>
                    <a:pt x="136" y="726"/>
                  </a:lnTo>
                  <a:lnTo>
                    <a:pt x="140" y="728"/>
                  </a:lnTo>
                  <a:lnTo>
                    <a:pt x="142" y="732"/>
                  </a:lnTo>
                  <a:lnTo>
                    <a:pt x="146" y="742"/>
                  </a:lnTo>
                  <a:lnTo>
                    <a:pt x="152" y="768"/>
                  </a:lnTo>
                  <a:lnTo>
                    <a:pt x="152" y="768"/>
                  </a:lnTo>
                  <a:lnTo>
                    <a:pt x="160" y="808"/>
                  </a:lnTo>
                  <a:lnTo>
                    <a:pt x="172" y="844"/>
                  </a:lnTo>
                  <a:lnTo>
                    <a:pt x="172" y="844"/>
                  </a:lnTo>
                  <a:lnTo>
                    <a:pt x="176" y="858"/>
                  </a:lnTo>
                  <a:lnTo>
                    <a:pt x="180" y="870"/>
                  </a:lnTo>
                  <a:lnTo>
                    <a:pt x="180" y="882"/>
                  </a:lnTo>
                  <a:lnTo>
                    <a:pt x="180" y="888"/>
                  </a:lnTo>
                  <a:lnTo>
                    <a:pt x="178" y="892"/>
                  </a:lnTo>
                  <a:lnTo>
                    <a:pt x="178" y="892"/>
                  </a:lnTo>
                  <a:lnTo>
                    <a:pt x="120" y="974"/>
                  </a:lnTo>
                  <a:lnTo>
                    <a:pt x="120" y="974"/>
                  </a:lnTo>
                  <a:lnTo>
                    <a:pt x="114" y="982"/>
                  </a:lnTo>
                  <a:lnTo>
                    <a:pt x="110" y="992"/>
                  </a:lnTo>
                  <a:lnTo>
                    <a:pt x="106" y="1002"/>
                  </a:lnTo>
                  <a:lnTo>
                    <a:pt x="104" y="1012"/>
                  </a:lnTo>
                  <a:lnTo>
                    <a:pt x="104" y="1022"/>
                  </a:lnTo>
                  <a:lnTo>
                    <a:pt x="106" y="1032"/>
                  </a:lnTo>
                  <a:lnTo>
                    <a:pt x="110" y="1040"/>
                  </a:lnTo>
                  <a:lnTo>
                    <a:pt x="114" y="1046"/>
                  </a:lnTo>
                  <a:lnTo>
                    <a:pt x="114" y="1046"/>
                  </a:lnTo>
                  <a:lnTo>
                    <a:pt x="294" y="1224"/>
                  </a:lnTo>
                  <a:lnTo>
                    <a:pt x="294" y="1224"/>
                  </a:lnTo>
                  <a:lnTo>
                    <a:pt x="300" y="1230"/>
                  </a:lnTo>
                  <a:lnTo>
                    <a:pt x="308" y="1234"/>
                  </a:lnTo>
                  <a:lnTo>
                    <a:pt x="316" y="1236"/>
                  </a:lnTo>
                  <a:lnTo>
                    <a:pt x="324" y="1236"/>
                  </a:lnTo>
                  <a:lnTo>
                    <a:pt x="332" y="1234"/>
                  </a:lnTo>
                  <a:lnTo>
                    <a:pt x="342" y="1232"/>
                  </a:lnTo>
                  <a:lnTo>
                    <a:pt x="350" y="1228"/>
                  </a:lnTo>
                  <a:lnTo>
                    <a:pt x="358" y="1224"/>
                  </a:lnTo>
                  <a:lnTo>
                    <a:pt x="358" y="1224"/>
                  </a:lnTo>
                  <a:lnTo>
                    <a:pt x="450" y="1160"/>
                  </a:lnTo>
                  <a:lnTo>
                    <a:pt x="450" y="1160"/>
                  </a:lnTo>
                  <a:lnTo>
                    <a:pt x="454" y="1158"/>
                  </a:lnTo>
                  <a:lnTo>
                    <a:pt x="458" y="1156"/>
                  </a:lnTo>
                  <a:lnTo>
                    <a:pt x="470" y="1158"/>
                  </a:lnTo>
                  <a:lnTo>
                    <a:pt x="494" y="1166"/>
                  </a:lnTo>
                  <a:lnTo>
                    <a:pt x="494" y="1166"/>
                  </a:lnTo>
                  <a:lnTo>
                    <a:pt x="496" y="1168"/>
                  </a:lnTo>
                  <a:lnTo>
                    <a:pt x="496" y="1168"/>
                  </a:lnTo>
                  <a:lnTo>
                    <a:pt x="532" y="1178"/>
                  </a:lnTo>
                  <a:lnTo>
                    <a:pt x="570" y="1188"/>
                  </a:lnTo>
                  <a:lnTo>
                    <a:pt x="570" y="1188"/>
                  </a:lnTo>
                  <a:lnTo>
                    <a:pt x="572" y="1188"/>
                  </a:lnTo>
                  <a:lnTo>
                    <a:pt x="572" y="1188"/>
                  </a:lnTo>
                  <a:lnTo>
                    <a:pt x="584" y="1190"/>
                  </a:lnTo>
                  <a:lnTo>
                    <a:pt x="598" y="1194"/>
                  </a:lnTo>
                  <a:lnTo>
                    <a:pt x="608" y="1200"/>
                  </a:lnTo>
                  <a:lnTo>
                    <a:pt x="612" y="1202"/>
                  </a:lnTo>
                  <a:lnTo>
                    <a:pt x="616" y="1208"/>
                  </a:lnTo>
                  <a:lnTo>
                    <a:pt x="616" y="1208"/>
                  </a:lnTo>
                  <a:lnTo>
                    <a:pt x="658" y="1298"/>
                  </a:lnTo>
                  <a:lnTo>
                    <a:pt x="658" y="1298"/>
                  </a:lnTo>
                  <a:lnTo>
                    <a:pt x="662" y="1308"/>
                  </a:lnTo>
                  <a:lnTo>
                    <a:pt x="670" y="1316"/>
                  </a:lnTo>
                  <a:lnTo>
                    <a:pt x="676" y="1324"/>
                  </a:lnTo>
                  <a:lnTo>
                    <a:pt x="684" y="1330"/>
                  </a:lnTo>
                  <a:lnTo>
                    <a:pt x="692" y="1336"/>
                  </a:lnTo>
                  <a:lnTo>
                    <a:pt x="700" y="1338"/>
                  </a:lnTo>
                  <a:lnTo>
                    <a:pt x="710" y="1340"/>
                  </a:lnTo>
                  <a:lnTo>
                    <a:pt x="718" y="1338"/>
                  </a:lnTo>
                  <a:lnTo>
                    <a:pt x="718" y="1338"/>
                  </a:lnTo>
                  <a:lnTo>
                    <a:pt x="962" y="1272"/>
                  </a:lnTo>
                  <a:lnTo>
                    <a:pt x="962" y="1272"/>
                  </a:lnTo>
                  <a:lnTo>
                    <a:pt x="970" y="1270"/>
                  </a:lnTo>
                  <a:lnTo>
                    <a:pt x="976" y="1266"/>
                  </a:lnTo>
                  <a:lnTo>
                    <a:pt x="982" y="1260"/>
                  </a:lnTo>
                  <a:lnTo>
                    <a:pt x="988" y="1252"/>
                  </a:lnTo>
                  <a:lnTo>
                    <a:pt x="990" y="1244"/>
                  </a:lnTo>
                  <a:lnTo>
                    <a:pt x="994" y="1236"/>
                  </a:lnTo>
                  <a:lnTo>
                    <a:pt x="994" y="1226"/>
                  </a:lnTo>
                  <a:lnTo>
                    <a:pt x="994" y="1216"/>
                  </a:lnTo>
                  <a:lnTo>
                    <a:pt x="994" y="1216"/>
                  </a:lnTo>
                  <a:lnTo>
                    <a:pt x="986" y="1104"/>
                  </a:lnTo>
                  <a:lnTo>
                    <a:pt x="986" y="1104"/>
                  </a:lnTo>
                  <a:lnTo>
                    <a:pt x="986" y="1100"/>
                  </a:lnTo>
                  <a:lnTo>
                    <a:pt x="988" y="1094"/>
                  </a:lnTo>
                  <a:lnTo>
                    <a:pt x="994" y="1086"/>
                  </a:lnTo>
                  <a:lnTo>
                    <a:pt x="1014" y="1068"/>
                  </a:lnTo>
                  <a:lnTo>
                    <a:pt x="1014" y="1068"/>
                  </a:lnTo>
                  <a:lnTo>
                    <a:pt x="1042" y="1042"/>
                  </a:lnTo>
                  <a:lnTo>
                    <a:pt x="1070" y="1012"/>
                  </a:lnTo>
                  <a:lnTo>
                    <a:pt x="1070" y="1012"/>
                  </a:lnTo>
                  <a:lnTo>
                    <a:pt x="1078" y="1002"/>
                  </a:lnTo>
                  <a:lnTo>
                    <a:pt x="1088" y="992"/>
                  </a:lnTo>
                  <a:lnTo>
                    <a:pt x="1098" y="986"/>
                  </a:lnTo>
                  <a:lnTo>
                    <a:pt x="1104" y="984"/>
                  </a:lnTo>
                  <a:lnTo>
                    <a:pt x="1110" y="984"/>
                  </a:lnTo>
                  <a:lnTo>
                    <a:pt x="1110" y="984"/>
                  </a:lnTo>
                  <a:lnTo>
                    <a:pt x="1208" y="994"/>
                  </a:lnTo>
                  <a:lnTo>
                    <a:pt x="1208" y="994"/>
                  </a:lnTo>
                  <a:lnTo>
                    <a:pt x="1218" y="994"/>
                  </a:lnTo>
                  <a:lnTo>
                    <a:pt x="1230" y="992"/>
                  </a:lnTo>
                  <a:lnTo>
                    <a:pt x="1240" y="990"/>
                  </a:lnTo>
                  <a:lnTo>
                    <a:pt x="1250" y="988"/>
                  </a:lnTo>
                  <a:lnTo>
                    <a:pt x="1258" y="982"/>
                  </a:lnTo>
                  <a:lnTo>
                    <a:pt x="1264" y="976"/>
                  </a:lnTo>
                  <a:lnTo>
                    <a:pt x="1270" y="970"/>
                  </a:lnTo>
                  <a:lnTo>
                    <a:pt x="1272" y="962"/>
                  </a:lnTo>
                  <a:lnTo>
                    <a:pt x="1338" y="718"/>
                  </a:lnTo>
                  <a:lnTo>
                    <a:pt x="1338" y="718"/>
                  </a:lnTo>
                  <a:lnTo>
                    <a:pt x="1340" y="710"/>
                  </a:lnTo>
                  <a:lnTo>
                    <a:pt x="1338" y="702"/>
                  </a:lnTo>
                  <a:lnTo>
                    <a:pt x="1336" y="694"/>
                  </a:lnTo>
                  <a:lnTo>
                    <a:pt x="1332" y="686"/>
                  </a:lnTo>
                  <a:lnTo>
                    <a:pt x="1328" y="678"/>
                  </a:lnTo>
                  <a:lnTo>
                    <a:pt x="1322" y="672"/>
                  </a:lnTo>
                  <a:lnTo>
                    <a:pt x="1314" y="666"/>
                  </a:lnTo>
                  <a:lnTo>
                    <a:pt x="1306" y="662"/>
                  </a:lnTo>
                  <a:lnTo>
                    <a:pt x="1306" y="662"/>
                  </a:lnTo>
                  <a:close/>
                  <a:moveTo>
                    <a:pt x="870" y="724"/>
                  </a:moveTo>
                  <a:lnTo>
                    <a:pt x="870" y="724"/>
                  </a:lnTo>
                  <a:lnTo>
                    <a:pt x="864" y="744"/>
                  </a:lnTo>
                  <a:lnTo>
                    <a:pt x="856" y="762"/>
                  </a:lnTo>
                  <a:lnTo>
                    <a:pt x="846" y="780"/>
                  </a:lnTo>
                  <a:lnTo>
                    <a:pt x="834" y="798"/>
                  </a:lnTo>
                  <a:lnTo>
                    <a:pt x="820" y="812"/>
                  </a:lnTo>
                  <a:lnTo>
                    <a:pt x="806" y="826"/>
                  </a:lnTo>
                  <a:lnTo>
                    <a:pt x="790" y="838"/>
                  </a:lnTo>
                  <a:lnTo>
                    <a:pt x="774" y="850"/>
                  </a:lnTo>
                  <a:lnTo>
                    <a:pt x="756" y="858"/>
                  </a:lnTo>
                  <a:lnTo>
                    <a:pt x="738" y="866"/>
                  </a:lnTo>
                  <a:lnTo>
                    <a:pt x="718" y="872"/>
                  </a:lnTo>
                  <a:lnTo>
                    <a:pt x="698" y="876"/>
                  </a:lnTo>
                  <a:lnTo>
                    <a:pt x="678" y="878"/>
                  </a:lnTo>
                  <a:lnTo>
                    <a:pt x="658" y="876"/>
                  </a:lnTo>
                  <a:lnTo>
                    <a:pt x="636" y="874"/>
                  </a:lnTo>
                  <a:lnTo>
                    <a:pt x="616" y="870"/>
                  </a:lnTo>
                  <a:lnTo>
                    <a:pt x="616" y="870"/>
                  </a:lnTo>
                  <a:lnTo>
                    <a:pt x="596" y="864"/>
                  </a:lnTo>
                  <a:lnTo>
                    <a:pt x="576" y="856"/>
                  </a:lnTo>
                  <a:lnTo>
                    <a:pt x="558" y="846"/>
                  </a:lnTo>
                  <a:lnTo>
                    <a:pt x="542" y="834"/>
                  </a:lnTo>
                  <a:lnTo>
                    <a:pt x="526" y="820"/>
                  </a:lnTo>
                  <a:lnTo>
                    <a:pt x="512" y="806"/>
                  </a:lnTo>
                  <a:lnTo>
                    <a:pt x="500" y="790"/>
                  </a:lnTo>
                  <a:lnTo>
                    <a:pt x="490" y="774"/>
                  </a:lnTo>
                  <a:lnTo>
                    <a:pt x="480" y="756"/>
                  </a:lnTo>
                  <a:lnTo>
                    <a:pt x="474" y="738"/>
                  </a:lnTo>
                  <a:lnTo>
                    <a:pt x="468" y="718"/>
                  </a:lnTo>
                  <a:lnTo>
                    <a:pt x="464" y="698"/>
                  </a:lnTo>
                  <a:lnTo>
                    <a:pt x="462" y="678"/>
                  </a:lnTo>
                  <a:lnTo>
                    <a:pt x="462" y="658"/>
                  </a:lnTo>
                  <a:lnTo>
                    <a:pt x="464" y="636"/>
                  </a:lnTo>
                  <a:lnTo>
                    <a:pt x="468" y="616"/>
                  </a:lnTo>
                  <a:lnTo>
                    <a:pt x="468" y="616"/>
                  </a:lnTo>
                  <a:lnTo>
                    <a:pt x="476" y="596"/>
                  </a:lnTo>
                  <a:lnTo>
                    <a:pt x="484" y="576"/>
                  </a:lnTo>
                  <a:lnTo>
                    <a:pt x="494" y="558"/>
                  </a:lnTo>
                  <a:lnTo>
                    <a:pt x="506" y="542"/>
                  </a:lnTo>
                  <a:lnTo>
                    <a:pt x="518" y="526"/>
                  </a:lnTo>
                  <a:lnTo>
                    <a:pt x="534" y="512"/>
                  </a:lnTo>
                  <a:lnTo>
                    <a:pt x="548" y="500"/>
                  </a:lnTo>
                  <a:lnTo>
                    <a:pt x="566" y="490"/>
                  </a:lnTo>
                  <a:lnTo>
                    <a:pt x="584" y="480"/>
                  </a:lnTo>
                  <a:lnTo>
                    <a:pt x="602" y="474"/>
                  </a:lnTo>
                  <a:lnTo>
                    <a:pt x="622" y="468"/>
                  </a:lnTo>
                  <a:lnTo>
                    <a:pt x="640" y="464"/>
                  </a:lnTo>
                  <a:lnTo>
                    <a:pt x="662" y="462"/>
                  </a:lnTo>
                  <a:lnTo>
                    <a:pt x="682" y="462"/>
                  </a:lnTo>
                  <a:lnTo>
                    <a:pt x="702" y="464"/>
                  </a:lnTo>
                  <a:lnTo>
                    <a:pt x="724" y="468"/>
                  </a:lnTo>
                  <a:lnTo>
                    <a:pt x="724" y="468"/>
                  </a:lnTo>
                  <a:lnTo>
                    <a:pt x="744" y="476"/>
                  </a:lnTo>
                  <a:lnTo>
                    <a:pt x="762" y="484"/>
                  </a:lnTo>
                  <a:lnTo>
                    <a:pt x="780" y="494"/>
                  </a:lnTo>
                  <a:lnTo>
                    <a:pt x="798" y="506"/>
                  </a:lnTo>
                  <a:lnTo>
                    <a:pt x="812" y="518"/>
                  </a:lnTo>
                  <a:lnTo>
                    <a:pt x="826" y="534"/>
                  </a:lnTo>
                  <a:lnTo>
                    <a:pt x="838" y="548"/>
                  </a:lnTo>
                  <a:lnTo>
                    <a:pt x="850" y="566"/>
                  </a:lnTo>
                  <a:lnTo>
                    <a:pt x="858" y="584"/>
                  </a:lnTo>
                  <a:lnTo>
                    <a:pt x="866" y="602"/>
                  </a:lnTo>
                  <a:lnTo>
                    <a:pt x="872" y="622"/>
                  </a:lnTo>
                  <a:lnTo>
                    <a:pt x="876" y="642"/>
                  </a:lnTo>
                  <a:lnTo>
                    <a:pt x="878" y="662"/>
                  </a:lnTo>
                  <a:lnTo>
                    <a:pt x="876" y="682"/>
                  </a:lnTo>
                  <a:lnTo>
                    <a:pt x="874" y="702"/>
                  </a:lnTo>
                  <a:lnTo>
                    <a:pt x="870" y="724"/>
                  </a:lnTo>
                  <a:lnTo>
                    <a:pt x="870" y="724"/>
                  </a:lnTo>
                  <a:close/>
                </a:path>
              </a:pathLst>
            </a:custGeom>
            <a:grpFill/>
            <a:ln>
              <a:noFill/>
            </a:ln>
            <a:sp3d extrusionH="82550">
              <a:extrusionClr>
                <a:schemeClr val="bg1"/>
              </a:extrusionClr>
              <a:contourClr>
                <a:schemeClr val="bg2"/>
              </a:contourClr>
            </a:sp3d>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grpSp>
      <p:grpSp>
        <p:nvGrpSpPr>
          <p:cNvPr id="9" name="Group 8"/>
          <p:cNvGrpSpPr/>
          <p:nvPr/>
        </p:nvGrpSpPr>
        <p:grpSpPr>
          <a:xfrm>
            <a:off x="3121870" y="1845436"/>
            <a:ext cx="495709" cy="338693"/>
            <a:chOff x="3121870" y="1938573"/>
            <a:chExt cx="495709" cy="338693"/>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207" name="Freeform 13"/>
            <p:cNvSpPr>
              <a:spLocks/>
            </p:cNvSpPr>
            <p:nvPr/>
          </p:nvSpPr>
          <p:spPr bwMode="auto">
            <a:xfrm>
              <a:off x="3121870" y="1982492"/>
              <a:ext cx="172054" cy="259523"/>
            </a:xfrm>
            <a:custGeom>
              <a:avLst/>
              <a:gdLst>
                <a:gd name="T0" fmla="*/ 352 w 572"/>
                <a:gd name="T1" fmla="*/ 880 h 880"/>
                <a:gd name="T2" fmla="*/ 82 w 572"/>
                <a:gd name="T3" fmla="*/ 866 h 880"/>
                <a:gd name="T4" fmla="*/ 32 w 572"/>
                <a:gd name="T5" fmla="*/ 848 h 880"/>
                <a:gd name="T6" fmla="*/ 12 w 572"/>
                <a:gd name="T7" fmla="*/ 824 h 880"/>
                <a:gd name="T8" fmla="*/ 0 w 572"/>
                <a:gd name="T9" fmla="*/ 758 h 880"/>
                <a:gd name="T10" fmla="*/ 20 w 572"/>
                <a:gd name="T11" fmla="*/ 654 h 880"/>
                <a:gd name="T12" fmla="*/ 40 w 572"/>
                <a:gd name="T13" fmla="*/ 632 h 880"/>
                <a:gd name="T14" fmla="*/ 118 w 572"/>
                <a:gd name="T15" fmla="*/ 586 h 880"/>
                <a:gd name="T16" fmla="*/ 220 w 572"/>
                <a:gd name="T17" fmla="*/ 538 h 880"/>
                <a:gd name="T18" fmla="*/ 234 w 572"/>
                <a:gd name="T19" fmla="*/ 504 h 880"/>
                <a:gd name="T20" fmla="*/ 230 w 572"/>
                <a:gd name="T21" fmla="*/ 468 h 880"/>
                <a:gd name="T22" fmla="*/ 208 w 572"/>
                <a:gd name="T23" fmla="*/ 404 h 880"/>
                <a:gd name="T24" fmla="*/ 198 w 572"/>
                <a:gd name="T25" fmla="*/ 382 h 880"/>
                <a:gd name="T26" fmla="*/ 196 w 572"/>
                <a:gd name="T27" fmla="*/ 382 h 880"/>
                <a:gd name="T28" fmla="*/ 178 w 572"/>
                <a:gd name="T29" fmla="*/ 374 h 880"/>
                <a:gd name="T30" fmla="*/ 156 w 572"/>
                <a:gd name="T31" fmla="*/ 310 h 880"/>
                <a:gd name="T32" fmla="*/ 150 w 572"/>
                <a:gd name="T33" fmla="*/ 274 h 880"/>
                <a:gd name="T34" fmla="*/ 164 w 572"/>
                <a:gd name="T35" fmla="*/ 254 h 880"/>
                <a:gd name="T36" fmla="*/ 174 w 572"/>
                <a:gd name="T37" fmla="*/ 254 h 880"/>
                <a:gd name="T38" fmla="*/ 184 w 572"/>
                <a:gd name="T39" fmla="*/ 260 h 880"/>
                <a:gd name="T40" fmla="*/ 190 w 572"/>
                <a:gd name="T41" fmla="*/ 252 h 880"/>
                <a:gd name="T42" fmla="*/ 182 w 572"/>
                <a:gd name="T43" fmla="*/ 170 h 880"/>
                <a:gd name="T44" fmla="*/ 196 w 572"/>
                <a:gd name="T45" fmla="*/ 104 h 880"/>
                <a:gd name="T46" fmla="*/ 232 w 572"/>
                <a:gd name="T47" fmla="*/ 50 h 880"/>
                <a:gd name="T48" fmla="*/ 286 w 572"/>
                <a:gd name="T49" fmla="*/ 14 h 880"/>
                <a:gd name="T50" fmla="*/ 352 w 572"/>
                <a:gd name="T51" fmla="*/ 0 h 880"/>
                <a:gd name="T52" fmla="*/ 352 w 572"/>
                <a:gd name="T53" fmla="*/ 0 h 880"/>
                <a:gd name="T54" fmla="*/ 402 w 572"/>
                <a:gd name="T55" fmla="*/ 8 h 880"/>
                <a:gd name="T56" fmla="*/ 460 w 572"/>
                <a:gd name="T57" fmla="*/ 40 h 880"/>
                <a:gd name="T58" fmla="*/ 500 w 572"/>
                <a:gd name="T59" fmla="*/ 88 h 880"/>
                <a:gd name="T60" fmla="*/ 520 w 572"/>
                <a:gd name="T61" fmla="*/ 152 h 880"/>
                <a:gd name="T62" fmla="*/ 514 w 572"/>
                <a:gd name="T63" fmla="*/ 252 h 880"/>
                <a:gd name="T64" fmla="*/ 518 w 572"/>
                <a:gd name="T65" fmla="*/ 258 h 880"/>
                <a:gd name="T66" fmla="*/ 520 w 572"/>
                <a:gd name="T67" fmla="*/ 258 h 880"/>
                <a:gd name="T68" fmla="*/ 534 w 572"/>
                <a:gd name="T69" fmla="*/ 254 h 880"/>
                <a:gd name="T70" fmla="*/ 554 w 572"/>
                <a:gd name="T71" fmla="*/ 274 h 880"/>
                <a:gd name="T72" fmla="*/ 548 w 572"/>
                <a:gd name="T73" fmla="*/ 310 h 880"/>
                <a:gd name="T74" fmla="*/ 530 w 572"/>
                <a:gd name="T75" fmla="*/ 366 h 880"/>
                <a:gd name="T76" fmla="*/ 516 w 572"/>
                <a:gd name="T77" fmla="*/ 380 h 880"/>
                <a:gd name="T78" fmla="*/ 508 w 572"/>
                <a:gd name="T79" fmla="*/ 382 h 880"/>
                <a:gd name="T80" fmla="*/ 500 w 572"/>
                <a:gd name="T81" fmla="*/ 380 h 880"/>
                <a:gd name="T82" fmla="*/ 474 w 572"/>
                <a:gd name="T83" fmla="*/ 468 h 880"/>
                <a:gd name="T84" fmla="*/ 468 w 572"/>
                <a:gd name="T85" fmla="*/ 494 h 880"/>
                <a:gd name="T86" fmla="*/ 482 w 572"/>
                <a:gd name="T87" fmla="*/ 538 h 880"/>
                <a:gd name="T88" fmla="*/ 572 w 572"/>
                <a:gd name="T89" fmla="*/ 582 h 880"/>
                <a:gd name="T90" fmla="*/ 480 w 572"/>
                <a:gd name="T91" fmla="*/ 624 h 880"/>
                <a:gd name="T92" fmla="*/ 414 w 572"/>
                <a:gd name="T93" fmla="*/ 674 h 880"/>
                <a:gd name="T94" fmla="*/ 388 w 572"/>
                <a:gd name="T95" fmla="*/ 710 h 880"/>
                <a:gd name="T96" fmla="*/ 364 w 572"/>
                <a:gd name="T97" fmla="*/ 822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2" h="880">
                  <a:moveTo>
                    <a:pt x="364" y="880"/>
                  </a:moveTo>
                  <a:lnTo>
                    <a:pt x="364" y="880"/>
                  </a:lnTo>
                  <a:lnTo>
                    <a:pt x="352" y="880"/>
                  </a:lnTo>
                  <a:lnTo>
                    <a:pt x="352" y="880"/>
                  </a:lnTo>
                  <a:lnTo>
                    <a:pt x="242" y="880"/>
                  </a:lnTo>
                  <a:lnTo>
                    <a:pt x="162" y="876"/>
                  </a:lnTo>
                  <a:lnTo>
                    <a:pt x="104" y="868"/>
                  </a:lnTo>
                  <a:lnTo>
                    <a:pt x="82" y="866"/>
                  </a:lnTo>
                  <a:lnTo>
                    <a:pt x="64" y="862"/>
                  </a:lnTo>
                  <a:lnTo>
                    <a:pt x="50" y="856"/>
                  </a:lnTo>
                  <a:lnTo>
                    <a:pt x="40" y="852"/>
                  </a:lnTo>
                  <a:lnTo>
                    <a:pt x="32" y="848"/>
                  </a:lnTo>
                  <a:lnTo>
                    <a:pt x="26" y="842"/>
                  </a:lnTo>
                  <a:lnTo>
                    <a:pt x="18" y="832"/>
                  </a:lnTo>
                  <a:lnTo>
                    <a:pt x="12" y="824"/>
                  </a:lnTo>
                  <a:lnTo>
                    <a:pt x="12" y="824"/>
                  </a:lnTo>
                  <a:lnTo>
                    <a:pt x="8" y="816"/>
                  </a:lnTo>
                  <a:lnTo>
                    <a:pt x="4" y="808"/>
                  </a:lnTo>
                  <a:lnTo>
                    <a:pt x="0" y="786"/>
                  </a:lnTo>
                  <a:lnTo>
                    <a:pt x="0" y="758"/>
                  </a:lnTo>
                  <a:lnTo>
                    <a:pt x="2" y="730"/>
                  </a:lnTo>
                  <a:lnTo>
                    <a:pt x="6" y="702"/>
                  </a:lnTo>
                  <a:lnTo>
                    <a:pt x="12" y="676"/>
                  </a:lnTo>
                  <a:lnTo>
                    <a:pt x="20" y="654"/>
                  </a:lnTo>
                  <a:lnTo>
                    <a:pt x="26" y="646"/>
                  </a:lnTo>
                  <a:lnTo>
                    <a:pt x="32" y="640"/>
                  </a:lnTo>
                  <a:lnTo>
                    <a:pt x="32" y="640"/>
                  </a:lnTo>
                  <a:lnTo>
                    <a:pt x="40" y="632"/>
                  </a:lnTo>
                  <a:lnTo>
                    <a:pt x="50" y="624"/>
                  </a:lnTo>
                  <a:lnTo>
                    <a:pt x="78" y="606"/>
                  </a:lnTo>
                  <a:lnTo>
                    <a:pt x="78" y="606"/>
                  </a:lnTo>
                  <a:lnTo>
                    <a:pt x="118" y="586"/>
                  </a:lnTo>
                  <a:lnTo>
                    <a:pt x="164" y="568"/>
                  </a:lnTo>
                  <a:lnTo>
                    <a:pt x="200" y="552"/>
                  </a:lnTo>
                  <a:lnTo>
                    <a:pt x="214" y="544"/>
                  </a:lnTo>
                  <a:lnTo>
                    <a:pt x="220" y="538"/>
                  </a:lnTo>
                  <a:lnTo>
                    <a:pt x="220" y="538"/>
                  </a:lnTo>
                  <a:lnTo>
                    <a:pt x="226" y="532"/>
                  </a:lnTo>
                  <a:lnTo>
                    <a:pt x="232" y="520"/>
                  </a:lnTo>
                  <a:lnTo>
                    <a:pt x="234" y="504"/>
                  </a:lnTo>
                  <a:lnTo>
                    <a:pt x="236" y="494"/>
                  </a:lnTo>
                  <a:lnTo>
                    <a:pt x="234" y="484"/>
                  </a:lnTo>
                  <a:lnTo>
                    <a:pt x="234" y="484"/>
                  </a:lnTo>
                  <a:lnTo>
                    <a:pt x="230" y="468"/>
                  </a:lnTo>
                  <a:lnTo>
                    <a:pt x="230" y="468"/>
                  </a:lnTo>
                  <a:lnTo>
                    <a:pt x="222" y="448"/>
                  </a:lnTo>
                  <a:lnTo>
                    <a:pt x="214" y="426"/>
                  </a:lnTo>
                  <a:lnTo>
                    <a:pt x="208" y="404"/>
                  </a:lnTo>
                  <a:lnTo>
                    <a:pt x="204" y="380"/>
                  </a:lnTo>
                  <a:lnTo>
                    <a:pt x="204" y="380"/>
                  </a:lnTo>
                  <a:lnTo>
                    <a:pt x="198" y="382"/>
                  </a:lnTo>
                  <a:lnTo>
                    <a:pt x="198" y="382"/>
                  </a:lnTo>
                  <a:lnTo>
                    <a:pt x="196" y="382"/>
                  </a:lnTo>
                  <a:lnTo>
                    <a:pt x="196" y="382"/>
                  </a:lnTo>
                  <a:lnTo>
                    <a:pt x="196" y="382"/>
                  </a:lnTo>
                  <a:lnTo>
                    <a:pt x="196" y="382"/>
                  </a:lnTo>
                  <a:lnTo>
                    <a:pt x="186" y="380"/>
                  </a:lnTo>
                  <a:lnTo>
                    <a:pt x="186" y="380"/>
                  </a:lnTo>
                  <a:lnTo>
                    <a:pt x="182" y="378"/>
                  </a:lnTo>
                  <a:lnTo>
                    <a:pt x="178" y="374"/>
                  </a:lnTo>
                  <a:lnTo>
                    <a:pt x="172" y="366"/>
                  </a:lnTo>
                  <a:lnTo>
                    <a:pt x="168" y="354"/>
                  </a:lnTo>
                  <a:lnTo>
                    <a:pt x="168" y="354"/>
                  </a:lnTo>
                  <a:lnTo>
                    <a:pt x="156" y="310"/>
                  </a:lnTo>
                  <a:lnTo>
                    <a:pt x="156" y="310"/>
                  </a:lnTo>
                  <a:lnTo>
                    <a:pt x="150" y="296"/>
                  </a:lnTo>
                  <a:lnTo>
                    <a:pt x="150" y="286"/>
                  </a:lnTo>
                  <a:lnTo>
                    <a:pt x="150" y="274"/>
                  </a:lnTo>
                  <a:lnTo>
                    <a:pt x="150" y="274"/>
                  </a:lnTo>
                  <a:lnTo>
                    <a:pt x="152" y="266"/>
                  </a:lnTo>
                  <a:lnTo>
                    <a:pt x="158" y="258"/>
                  </a:lnTo>
                  <a:lnTo>
                    <a:pt x="164" y="254"/>
                  </a:lnTo>
                  <a:lnTo>
                    <a:pt x="170" y="254"/>
                  </a:lnTo>
                  <a:lnTo>
                    <a:pt x="170" y="254"/>
                  </a:lnTo>
                  <a:lnTo>
                    <a:pt x="174" y="254"/>
                  </a:lnTo>
                  <a:lnTo>
                    <a:pt x="174" y="254"/>
                  </a:lnTo>
                  <a:lnTo>
                    <a:pt x="184" y="258"/>
                  </a:lnTo>
                  <a:lnTo>
                    <a:pt x="184" y="258"/>
                  </a:lnTo>
                  <a:lnTo>
                    <a:pt x="184" y="260"/>
                  </a:lnTo>
                  <a:lnTo>
                    <a:pt x="184" y="260"/>
                  </a:lnTo>
                  <a:lnTo>
                    <a:pt x="186" y="258"/>
                  </a:lnTo>
                  <a:lnTo>
                    <a:pt x="188" y="258"/>
                  </a:lnTo>
                  <a:lnTo>
                    <a:pt x="190" y="254"/>
                  </a:lnTo>
                  <a:lnTo>
                    <a:pt x="190" y="252"/>
                  </a:lnTo>
                  <a:lnTo>
                    <a:pt x="190" y="252"/>
                  </a:lnTo>
                  <a:lnTo>
                    <a:pt x="184" y="210"/>
                  </a:lnTo>
                  <a:lnTo>
                    <a:pt x="182" y="170"/>
                  </a:lnTo>
                  <a:lnTo>
                    <a:pt x="182" y="170"/>
                  </a:lnTo>
                  <a:lnTo>
                    <a:pt x="184" y="152"/>
                  </a:lnTo>
                  <a:lnTo>
                    <a:pt x="186" y="136"/>
                  </a:lnTo>
                  <a:lnTo>
                    <a:pt x="190" y="120"/>
                  </a:lnTo>
                  <a:lnTo>
                    <a:pt x="196" y="104"/>
                  </a:lnTo>
                  <a:lnTo>
                    <a:pt x="204" y="88"/>
                  </a:lnTo>
                  <a:lnTo>
                    <a:pt x="212" y="76"/>
                  </a:lnTo>
                  <a:lnTo>
                    <a:pt x="222" y="62"/>
                  </a:lnTo>
                  <a:lnTo>
                    <a:pt x="232" y="50"/>
                  </a:lnTo>
                  <a:lnTo>
                    <a:pt x="244" y="40"/>
                  </a:lnTo>
                  <a:lnTo>
                    <a:pt x="258" y="30"/>
                  </a:lnTo>
                  <a:lnTo>
                    <a:pt x="272" y="22"/>
                  </a:lnTo>
                  <a:lnTo>
                    <a:pt x="286" y="14"/>
                  </a:lnTo>
                  <a:lnTo>
                    <a:pt x="302" y="8"/>
                  </a:lnTo>
                  <a:lnTo>
                    <a:pt x="318" y="4"/>
                  </a:lnTo>
                  <a:lnTo>
                    <a:pt x="334" y="2"/>
                  </a:lnTo>
                  <a:lnTo>
                    <a:pt x="352" y="0"/>
                  </a:lnTo>
                  <a:lnTo>
                    <a:pt x="352" y="0"/>
                  </a:lnTo>
                  <a:lnTo>
                    <a:pt x="352" y="0"/>
                  </a:lnTo>
                  <a:lnTo>
                    <a:pt x="352" y="0"/>
                  </a:lnTo>
                  <a:lnTo>
                    <a:pt x="352" y="0"/>
                  </a:lnTo>
                  <a:lnTo>
                    <a:pt x="352" y="0"/>
                  </a:lnTo>
                  <a:lnTo>
                    <a:pt x="370" y="2"/>
                  </a:lnTo>
                  <a:lnTo>
                    <a:pt x="386" y="4"/>
                  </a:lnTo>
                  <a:lnTo>
                    <a:pt x="402" y="8"/>
                  </a:lnTo>
                  <a:lnTo>
                    <a:pt x="418" y="14"/>
                  </a:lnTo>
                  <a:lnTo>
                    <a:pt x="432" y="22"/>
                  </a:lnTo>
                  <a:lnTo>
                    <a:pt x="446" y="30"/>
                  </a:lnTo>
                  <a:lnTo>
                    <a:pt x="460" y="40"/>
                  </a:lnTo>
                  <a:lnTo>
                    <a:pt x="472" y="50"/>
                  </a:lnTo>
                  <a:lnTo>
                    <a:pt x="482" y="62"/>
                  </a:lnTo>
                  <a:lnTo>
                    <a:pt x="492" y="76"/>
                  </a:lnTo>
                  <a:lnTo>
                    <a:pt x="500" y="88"/>
                  </a:lnTo>
                  <a:lnTo>
                    <a:pt x="508" y="104"/>
                  </a:lnTo>
                  <a:lnTo>
                    <a:pt x="514" y="120"/>
                  </a:lnTo>
                  <a:lnTo>
                    <a:pt x="518" y="136"/>
                  </a:lnTo>
                  <a:lnTo>
                    <a:pt x="520" y="152"/>
                  </a:lnTo>
                  <a:lnTo>
                    <a:pt x="520" y="170"/>
                  </a:lnTo>
                  <a:lnTo>
                    <a:pt x="520" y="170"/>
                  </a:lnTo>
                  <a:lnTo>
                    <a:pt x="518" y="210"/>
                  </a:lnTo>
                  <a:lnTo>
                    <a:pt x="514" y="252"/>
                  </a:lnTo>
                  <a:lnTo>
                    <a:pt x="514" y="252"/>
                  </a:lnTo>
                  <a:lnTo>
                    <a:pt x="514" y="254"/>
                  </a:lnTo>
                  <a:lnTo>
                    <a:pt x="514" y="258"/>
                  </a:lnTo>
                  <a:lnTo>
                    <a:pt x="518" y="258"/>
                  </a:lnTo>
                  <a:lnTo>
                    <a:pt x="520" y="260"/>
                  </a:lnTo>
                  <a:lnTo>
                    <a:pt x="520" y="260"/>
                  </a:lnTo>
                  <a:lnTo>
                    <a:pt x="520" y="258"/>
                  </a:lnTo>
                  <a:lnTo>
                    <a:pt x="520" y="258"/>
                  </a:lnTo>
                  <a:lnTo>
                    <a:pt x="530" y="254"/>
                  </a:lnTo>
                  <a:lnTo>
                    <a:pt x="530" y="254"/>
                  </a:lnTo>
                  <a:lnTo>
                    <a:pt x="534" y="254"/>
                  </a:lnTo>
                  <a:lnTo>
                    <a:pt x="534" y="254"/>
                  </a:lnTo>
                  <a:lnTo>
                    <a:pt x="540" y="254"/>
                  </a:lnTo>
                  <a:lnTo>
                    <a:pt x="546" y="258"/>
                  </a:lnTo>
                  <a:lnTo>
                    <a:pt x="552" y="266"/>
                  </a:lnTo>
                  <a:lnTo>
                    <a:pt x="554" y="274"/>
                  </a:lnTo>
                  <a:lnTo>
                    <a:pt x="554" y="274"/>
                  </a:lnTo>
                  <a:lnTo>
                    <a:pt x="554" y="286"/>
                  </a:lnTo>
                  <a:lnTo>
                    <a:pt x="552" y="296"/>
                  </a:lnTo>
                  <a:lnTo>
                    <a:pt x="548" y="310"/>
                  </a:lnTo>
                  <a:lnTo>
                    <a:pt x="548" y="310"/>
                  </a:lnTo>
                  <a:lnTo>
                    <a:pt x="534" y="354"/>
                  </a:lnTo>
                  <a:lnTo>
                    <a:pt x="534" y="354"/>
                  </a:lnTo>
                  <a:lnTo>
                    <a:pt x="530" y="366"/>
                  </a:lnTo>
                  <a:lnTo>
                    <a:pt x="526" y="374"/>
                  </a:lnTo>
                  <a:lnTo>
                    <a:pt x="522" y="378"/>
                  </a:lnTo>
                  <a:lnTo>
                    <a:pt x="516" y="380"/>
                  </a:lnTo>
                  <a:lnTo>
                    <a:pt x="516" y="380"/>
                  </a:lnTo>
                  <a:lnTo>
                    <a:pt x="508" y="382"/>
                  </a:lnTo>
                  <a:lnTo>
                    <a:pt x="508" y="382"/>
                  </a:lnTo>
                  <a:lnTo>
                    <a:pt x="508" y="382"/>
                  </a:lnTo>
                  <a:lnTo>
                    <a:pt x="508" y="382"/>
                  </a:lnTo>
                  <a:lnTo>
                    <a:pt x="506" y="382"/>
                  </a:lnTo>
                  <a:lnTo>
                    <a:pt x="506" y="382"/>
                  </a:lnTo>
                  <a:lnTo>
                    <a:pt x="500" y="380"/>
                  </a:lnTo>
                  <a:lnTo>
                    <a:pt x="500" y="380"/>
                  </a:lnTo>
                  <a:lnTo>
                    <a:pt x="496" y="404"/>
                  </a:lnTo>
                  <a:lnTo>
                    <a:pt x="490" y="426"/>
                  </a:lnTo>
                  <a:lnTo>
                    <a:pt x="482" y="448"/>
                  </a:lnTo>
                  <a:lnTo>
                    <a:pt x="474" y="468"/>
                  </a:lnTo>
                  <a:lnTo>
                    <a:pt x="474" y="468"/>
                  </a:lnTo>
                  <a:lnTo>
                    <a:pt x="468" y="484"/>
                  </a:lnTo>
                  <a:lnTo>
                    <a:pt x="468" y="484"/>
                  </a:lnTo>
                  <a:lnTo>
                    <a:pt x="468" y="494"/>
                  </a:lnTo>
                  <a:lnTo>
                    <a:pt x="468" y="504"/>
                  </a:lnTo>
                  <a:lnTo>
                    <a:pt x="472" y="520"/>
                  </a:lnTo>
                  <a:lnTo>
                    <a:pt x="478" y="532"/>
                  </a:lnTo>
                  <a:lnTo>
                    <a:pt x="482" y="538"/>
                  </a:lnTo>
                  <a:lnTo>
                    <a:pt x="482" y="538"/>
                  </a:lnTo>
                  <a:lnTo>
                    <a:pt x="494" y="546"/>
                  </a:lnTo>
                  <a:lnTo>
                    <a:pt x="516" y="556"/>
                  </a:lnTo>
                  <a:lnTo>
                    <a:pt x="572" y="582"/>
                  </a:lnTo>
                  <a:lnTo>
                    <a:pt x="572" y="582"/>
                  </a:lnTo>
                  <a:lnTo>
                    <a:pt x="524" y="602"/>
                  </a:lnTo>
                  <a:lnTo>
                    <a:pt x="480" y="624"/>
                  </a:lnTo>
                  <a:lnTo>
                    <a:pt x="480" y="624"/>
                  </a:lnTo>
                  <a:lnTo>
                    <a:pt x="460" y="636"/>
                  </a:lnTo>
                  <a:lnTo>
                    <a:pt x="442" y="648"/>
                  </a:lnTo>
                  <a:lnTo>
                    <a:pt x="426" y="662"/>
                  </a:lnTo>
                  <a:lnTo>
                    <a:pt x="414" y="674"/>
                  </a:lnTo>
                  <a:lnTo>
                    <a:pt x="414" y="674"/>
                  </a:lnTo>
                  <a:lnTo>
                    <a:pt x="406" y="682"/>
                  </a:lnTo>
                  <a:lnTo>
                    <a:pt x="400" y="690"/>
                  </a:lnTo>
                  <a:lnTo>
                    <a:pt x="388" y="710"/>
                  </a:lnTo>
                  <a:lnTo>
                    <a:pt x="380" y="736"/>
                  </a:lnTo>
                  <a:lnTo>
                    <a:pt x="372" y="764"/>
                  </a:lnTo>
                  <a:lnTo>
                    <a:pt x="366" y="792"/>
                  </a:lnTo>
                  <a:lnTo>
                    <a:pt x="364" y="822"/>
                  </a:lnTo>
                  <a:lnTo>
                    <a:pt x="362" y="852"/>
                  </a:lnTo>
                  <a:lnTo>
                    <a:pt x="364" y="880"/>
                  </a:lnTo>
                  <a:lnTo>
                    <a:pt x="364" y="880"/>
                  </a:lnTo>
                  <a:close/>
                </a:path>
              </a:pathLst>
            </a:custGeom>
            <a:grpFill/>
            <a:ln>
              <a:noFill/>
            </a:ln>
            <a:extLst/>
          </p:spPr>
          <p:txBody>
            <a:bodyPr lIns="146304" tIns="73152" rIns="146304" bIns="73152"/>
            <a:lstStyle/>
            <a:p>
              <a:pPr defTabSz="1463040" fontAlgn="auto">
                <a:spcBef>
                  <a:spcPts val="0"/>
                </a:spcBef>
                <a:spcAft>
                  <a:spcPts val="0"/>
                </a:spcAft>
                <a:defRPr/>
              </a:pPr>
              <a:endParaRPr lang="en-US" kern="0" dirty="0">
                <a:solidFill>
                  <a:srgbClr val="000000"/>
                </a:solidFill>
                <a:latin typeface="+mn-lt"/>
                <a:cs typeface="+mn-cs"/>
              </a:endParaRPr>
            </a:p>
          </p:txBody>
        </p:sp>
        <p:sp>
          <p:nvSpPr>
            <p:cNvPr id="208" name="Freeform 14"/>
            <p:cNvSpPr>
              <a:spLocks/>
            </p:cNvSpPr>
            <p:nvPr/>
          </p:nvSpPr>
          <p:spPr bwMode="auto">
            <a:xfrm>
              <a:off x="3442517" y="1997238"/>
              <a:ext cx="175062" cy="241238"/>
            </a:xfrm>
            <a:custGeom>
              <a:avLst/>
              <a:gdLst>
                <a:gd name="T0" fmla="*/ 556 w 582"/>
                <a:gd name="T1" fmla="*/ 612 h 818"/>
                <a:gd name="T2" fmla="*/ 540 w 582"/>
                <a:gd name="T3" fmla="*/ 598 h 818"/>
                <a:gd name="T4" fmla="*/ 480 w 582"/>
                <a:gd name="T5" fmla="*/ 566 h 818"/>
                <a:gd name="T6" fmla="*/ 400 w 582"/>
                <a:gd name="T7" fmla="*/ 528 h 818"/>
                <a:gd name="T8" fmla="*/ 388 w 582"/>
                <a:gd name="T9" fmla="*/ 518 h 818"/>
                <a:gd name="T10" fmla="*/ 380 w 582"/>
                <a:gd name="T11" fmla="*/ 476 h 818"/>
                <a:gd name="T12" fmla="*/ 384 w 582"/>
                <a:gd name="T13" fmla="*/ 462 h 818"/>
                <a:gd name="T14" fmla="*/ 434 w 582"/>
                <a:gd name="T15" fmla="*/ 438 h 818"/>
                <a:gd name="T16" fmla="*/ 518 w 582"/>
                <a:gd name="T17" fmla="*/ 406 h 818"/>
                <a:gd name="T18" fmla="*/ 552 w 582"/>
                <a:gd name="T19" fmla="*/ 372 h 818"/>
                <a:gd name="T20" fmla="*/ 540 w 582"/>
                <a:gd name="T21" fmla="*/ 356 h 818"/>
                <a:gd name="T22" fmla="*/ 508 w 582"/>
                <a:gd name="T23" fmla="*/ 332 h 818"/>
                <a:gd name="T24" fmla="*/ 486 w 582"/>
                <a:gd name="T25" fmla="*/ 300 h 818"/>
                <a:gd name="T26" fmla="*/ 470 w 582"/>
                <a:gd name="T27" fmla="*/ 232 h 818"/>
                <a:gd name="T28" fmla="*/ 462 w 582"/>
                <a:gd name="T29" fmla="*/ 156 h 818"/>
                <a:gd name="T30" fmla="*/ 446 w 582"/>
                <a:gd name="T31" fmla="*/ 106 h 818"/>
                <a:gd name="T32" fmla="*/ 418 w 582"/>
                <a:gd name="T33" fmla="*/ 64 h 818"/>
                <a:gd name="T34" fmla="*/ 380 w 582"/>
                <a:gd name="T35" fmla="*/ 30 h 818"/>
                <a:gd name="T36" fmla="*/ 334 w 582"/>
                <a:gd name="T37" fmla="*/ 8 h 818"/>
                <a:gd name="T38" fmla="*/ 280 w 582"/>
                <a:gd name="T39" fmla="*/ 0 h 818"/>
                <a:gd name="T40" fmla="*/ 244 w 582"/>
                <a:gd name="T41" fmla="*/ 4 h 818"/>
                <a:gd name="T42" fmla="*/ 196 w 582"/>
                <a:gd name="T43" fmla="*/ 22 h 818"/>
                <a:gd name="T44" fmla="*/ 158 w 582"/>
                <a:gd name="T45" fmla="*/ 52 h 818"/>
                <a:gd name="T46" fmla="*/ 128 w 582"/>
                <a:gd name="T47" fmla="*/ 92 h 818"/>
                <a:gd name="T48" fmla="*/ 96 w 582"/>
                <a:gd name="T49" fmla="*/ 172 h 818"/>
                <a:gd name="T50" fmla="*/ 80 w 582"/>
                <a:gd name="T51" fmla="*/ 266 h 818"/>
                <a:gd name="T52" fmla="*/ 62 w 582"/>
                <a:gd name="T53" fmla="*/ 320 h 818"/>
                <a:gd name="T54" fmla="*/ 38 w 582"/>
                <a:gd name="T55" fmla="*/ 346 h 818"/>
                <a:gd name="T56" fmla="*/ 0 w 582"/>
                <a:gd name="T57" fmla="*/ 356 h 818"/>
                <a:gd name="T58" fmla="*/ 10 w 582"/>
                <a:gd name="T59" fmla="*/ 380 h 818"/>
                <a:gd name="T60" fmla="*/ 60 w 582"/>
                <a:gd name="T61" fmla="*/ 418 h 818"/>
                <a:gd name="T62" fmla="*/ 168 w 582"/>
                <a:gd name="T63" fmla="*/ 446 h 818"/>
                <a:gd name="T64" fmla="*/ 176 w 582"/>
                <a:gd name="T65" fmla="*/ 462 h 818"/>
                <a:gd name="T66" fmla="*/ 180 w 582"/>
                <a:gd name="T67" fmla="*/ 494 h 818"/>
                <a:gd name="T68" fmla="*/ 168 w 582"/>
                <a:gd name="T69" fmla="*/ 524 h 818"/>
                <a:gd name="T70" fmla="*/ 144 w 582"/>
                <a:gd name="T71" fmla="*/ 536 h 818"/>
                <a:gd name="T72" fmla="*/ 144 w 582"/>
                <a:gd name="T73" fmla="*/ 574 h 818"/>
                <a:gd name="T74" fmla="*/ 184 w 582"/>
                <a:gd name="T75" fmla="*/ 598 h 818"/>
                <a:gd name="T76" fmla="*/ 212 w 582"/>
                <a:gd name="T77" fmla="*/ 624 h 818"/>
                <a:gd name="T78" fmla="*/ 242 w 582"/>
                <a:gd name="T79" fmla="*/ 680 h 818"/>
                <a:gd name="T80" fmla="*/ 256 w 582"/>
                <a:gd name="T81" fmla="*/ 762 h 818"/>
                <a:gd name="T82" fmla="*/ 258 w 582"/>
                <a:gd name="T83" fmla="*/ 818 h 818"/>
                <a:gd name="T84" fmla="*/ 374 w 582"/>
                <a:gd name="T85" fmla="*/ 818 h 818"/>
                <a:gd name="T86" fmla="*/ 528 w 582"/>
                <a:gd name="T87" fmla="*/ 802 h 818"/>
                <a:gd name="T88" fmla="*/ 568 w 582"/>
                <a:gd name="T89" fmla="*/ 776 h 818"/>
                <a:gd name="T90" fmla="*/ 578 w 582"/>
                <a:gd name="T91" fmla="*/ 758 h 818"/>
                <a:gd name="T92" fmla="*/ 582 w 582"/>
                <a:gd name="T93" fmla="*/ 710 h 818"/>
                <a:gd name="T94" fmla="*/ 570 w 582"/>
                <a:gd name="T95" fmla="*/ 64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2" h="818">
                  <a:moveTo>
                    <a:pt x="560" y="620"/>
                  </a:moveTo>
                  <a:lnTo>
                    <a:pt x="560" y="620"/>
                  </a:lnTo>
                  <a:lnTo>
                    <a:pt x="556" y="612"/>
                  </a:lnTo>
                  <a:lnTo>
                    <a:pt x="556" y="612"/>
                  </a:lnTo>
                  <a:lnTo>
                    <a:pt x="550" y="604"/>
                  </a:lnTo>
                  <a:lnTo>
                    <a:pt x="540" y="598"/>
                  </a:lnTo>
                  <a:lnTo>
                    <a:pt x="516" y="582"/>
                  </a:lnTo>
                  <a:lnTo>
                    <a:pt x="516" y="582"/>
                  </a:lnTo>
                  <a:lnTo>
                    <a:pt x="480" y="566"/>
                  </a:lnTo>
                  <a:lnTo>
                    <a:pt x="442" y="548"/>
                  </a:lnTo>
                  <a:lnTo>
                    <a:pt x="410" y="534"/>
                  </a:lnTo>
                  <a:lnTo>
                    <a:pt x="400" y="528"/>
                  </a:lnTo>
                  <a:lnTo>
                    <a:pt x="394" y="524"/>
                  </a:lnTo>
                  <a:lnTo>
                    <a:pt x="394" y="524"/>
                  </a:lnTo>
                  <a:lnTo>
                    <a:pt x="388" y="518"/>
                  </a:lnTo>
                  <a:lnTo>
                    <a:pt x="384" y="508"/>
                  </a:lnTo>
                  <a:lnTo>
                    <a:pt x="380" y="494"/>
                  </a:lnTo>
                  <a:lnTo>
                    <a:pt x="380" y="476"/>
                  </a:lnTo>
                  <a:lnTo>
                    <a:pt x="380" y="476"/>
                  </a:lnTo>
                  <a:lnTo>
                    <a:pt x="384" y="462"/>
                  </a:lnTo>
                  <a:lnTo>
                    <a:pt x="384" y="462"/>
                  </a:lnTo>
                  <a:lnTo>
                    <a:pt x="392" y="446"/>
                  </a:lnTo>
                  <a:lnTo>
                    <a:pt x="392" y="446"/>
                  </a:lnTo>
                  <a:lnTo>
                    <a:pt x="434" y="438"/>
                  </a:lnTo>
                  <a:lnTo>
                    <a:pt x="468" y="430"/>
                  </a:lnTo>
                  <a:lnTo>
                    <a:pt x="496" y="418"/>
                  </a:lnTo>
                  <a:lnTo>
                    <a:pt x="518" y="406"/>
                  </a:lnTo>
                  <a:lnTo>
                    <a:pt x="534" y="394"/>
                  </a:lnTo>
                  <a:lnTo>
                    <a:pt x="544" y="382"/>
                  </a:lnTo>
                  <a:lnTo>
                    <a:pt x="552" y="372"/>
                  </a:lnTo>
                  <a:lnTo>
                    <a:pt x="554" y="360"/>
                  </a:lnTo>
                  <a:lnTo>
                    <a:pt x="554" y="360"/>
                  </a:lnTo>
                  <a:lnTo>
                    <a:pt x="540" y="356"/>
                  </a:lnTo>
                  <a:lnTo>
                    <a:pt x="528" y="350"/>
                  </a:lnTo>
                  <a:lnTo>
                    <a:pt x="518" y="342"/>
                  </a:lnTo>
                  <a:lnTo>
                    <a:pt x="508" y="332"/>
                  </a:lnTo>
                  <a:lnTo>
                    <a:pt x="500" y="322"/>
                  </a:lnTo>
                  <a:lnTo>
                    <a:pt x="492" y="312"/>
                  </a:lnTo>
                  <a:lnTo>
                    <a:pt x="486" y="300"/>
                  </a:lnTo>
                  <a:lnTo>
                    <a:pt x="482" y="288"/>
                  </a:lnTo>
                  <a:lnTo>
                    <a:pt x="474" y="262"/>
                  </a:lnTo>
                  <a:lnTo>
                    <a:pt x="470" y="232"/>
                  </a:lnTo>
                  <a:lnTo>
                    <a:pt x="464" y="172"/>
                  </a:lnTo>
                  <a:lnTo>
                    <a:pt x="464" y="172"/>
                  </a:lnTo>
                  <a:lnTo>
                    <a:pt x="462" y="156"/>
                  </a:lnTo>
                  <a:lnTo>
                    <a:pt x="458" y="138"/>
                  </a:lnTo>
                  <a:lnTo>
                    <a:pt x="452" y="122"/>
                  </a:lnTo>
                  <a:lnTo>
                    <a:pt x="446" y="106"/>
                  </a:lnTo>
                  <a:lnTo>
                    <a:pt x="438" y="90"/>
                  </a:lnTo>
                  <a:lnTo>
                    <a:pt x="430" y="76"/>
                  </a:lnTo>
                  <a:lnTo>
                    <a:pt x="418" y="64"/>
                  </a:lnTo>
                  <a:lnTo>
                    <a:pt x="408" y="52"/>
                  </a:lnTo>
                  <a:lnTo>
                    <a:pt x="394" y="40"/>
                  </a:lnTo>
                  <a:lnTo>
                    <a:pt x="380" y="30"/>
                  </a:lnTo>
                  <a:lnTo>
                    <a:pt x="366" y="22"/>
                  </a:lnTo>
                  <a:lnTo>
                    <a:pt x="350" y="14"/>
                  </a:lnTo>
                  <a:lnTo>
                    <a:pt x="334" y="8"/>
                  </a:lnTo>
                  <a:lnTo>
                    <a:pt x="318" y="4"/>
                  </a:lnTo>
                  <a:lnTo>
                    <a:pt x="300" y="2"/>
                  </a:lnTo>
                  <a:lnTo>
                    <a:pt x="280" y="0"/>
                  </a:lnTo>
                  <a:lnTo>
                    <a:pt x="280" y="0"/>
                  </a:lnTo>
                  <a:lnTo>
                    <a:pt x="262" y="2"/>
                  </a:lnTo>
                  <a:lnTo>
                    <a:pt x="244" y="4"/>
                  </a:lnTo>
                  <a:lnTo>
                    <a:pt x="228" y="8"/>
                  </a:lnTo>
                  <a:lnTo>
                    <a:pt x="212" y="14"/>
                  </a:lnTo>
                  <a:lnTo>
                    <a:pt x="196" y="22"/>
                  </a:lnTo>
                  <a:lnTo>
                    <a:pt x="182" y="30"/>
                  </a:lnTo>
                  <a:lnTo>
                    <a:pt x="170" y="40"/>
                  </a:lnTo>
                  <a:lnTo>
                    <a:pt x="158" y="52"/>
                  </a:lnTo>
                  <a:lnTo>
                    <a:pt x="146" y="64"/>
                  </a:lnTo>
                  <a:lnTo>
                    <a:pt x="136" y="78"/>
                  </a:lnTo>
                  <a:lnTo>
                    <a:pt x="128" y="92"/>
                  </a:lnTo>
                  <a:lnTo>
                    <a:pt x="120" y="106"/>
                  </a:lnTo>
                  <a:lnTo>
                    <a:pt x="106" y="138"/>
                  </a:lnTo>
                  <a:lnTo>
                    <a:pt x="96" y="172"/>
                  </a:lnTo>
                  <a:lnTo>
                    <a:pt x="96" y="172"/>
                  </a:lnTo>
                  <a:lnTo>
                    <a:pt x="86" y="234"/>
                  </a:lnTo>
                  <a:lnTo>
                    <a:pt x="80" y="266"/>
                  </a:lnTo>
                  <a:lnTo>
                    <a:pt x="74" y="294"/>
                  </a:lnTo>
                  <a:lnTo>
                    <a:pt x="68" y="308"/>
                  </a:lnTo>
                  <a:lnTo>
                    <a:pt x="62" y="320"/>
                  </a:lnTo>
                  <a:lnTo>
                    <a:pt x="56" y="330"/>
                  </a:lnTo>
                  <a:lnTo>
                    <a:pt x="48" y="340"/>
                  </a:lnTo>
                  <a:lnTo>
                    <a:pt x="38" y="346"/>
                  </a:lnTo>
                  <a:lnTo>
                    <a:pt x="28" y="352"/>
                  </a:lnTo>
                  <a:lnTo>
                    <a:pt x="14" y="356"/>
                  </a:lnTo>
                  <a:lnTo>
                    <a:pt x="0" y="356"/>
                  </a:lnTo>
                  <a:lnTo>
                    <a:pt x="0" y="356"/>
                  </a:lnTo>
                  <a:lnTo>
                    <a:pt x="2" y="368"/>
                  </a:lnTo>
                  <a:lnTo>
                    <a:pt x="10" y="380"/>
                  </a:lnTo>
                  <a:lnTo>
                    <a:pt x="20" y="394"/>
                  </a:lnTo>
                  <a:lnTo>
                    <a:pt x="38" y="406"/>
                  </a:lnTo>
                  <a:lnTo>
                    <a:pt x="60" y="418"/>
                  </a:lnTo>
                  <a:lnTo>
                    <a:pt x="90" y="430"/>
                  </a:lnTo>
                  <a:lnTo>
                    <a:pt x="124" y="438"/>
                  </a:lnTo>
                  <a:lnTo>
                    <a:pt x="168" y="446"/>
                  </a:lnTo>
                  <a:lnTo>
                    <a:pt x="168" y="446"/>
                  </a:lnTo>
                  <a:lnTo>
                    <a:pt x="176" y="462"/>
                  </a:lnTo>
                  <a:lnTo>
                    <a:pt x="176" y="462"/>
                  </a:lnTo>
                  <a:lnTo>
                    <a:pt x="180" y="476"/>
                  </a:lnTo>
                  <a:lnTo>
                    <a:pt x="180" y="476"/>
                  </a:lnTo>
                  <a:lnTo>
                    <a:pt x="180" y="494"/>
                  </a:lnTo>
                  <a:lnTo>
                    <a:pt x="176" y="508"/>
                  </a:lnTo>
                  <a:lnTo>
                    <a:pt x="172" y="518"/>
                  </a:lnTo>
                  <a:lnTo>
                    <a:pt x="168" y="524"/>
                  </a:lnTo>
                  <a:lnTo>
                    <a:pt x="168" y="524"/>
                  </a:lnTo>
                  <a:lnTo>
                    <a:pt x="160" y="530"/>
                  </a:lnTo>
                  <a:lnTo>
                    <a:pt x="144" y="536"/>
                  </a:lnTo>
                  <a:lnTo>
                    <a:pt x="104" y="554"/>
                  </a:lnTo>
                  <a:lnTo>
                    <a:pt x="104" y="554"/>
                  </a:lnTo>
                  <a:lnTo>
                    <a:pt x="144" y="574"/>
                  </a:lnTo>
                  <a:lnTo>
                    <a:pt x="144" y="574"/>
                  </a:lnTo>
                  <a:lnTo>
                    <a:pt x="166" y="586"/>
                  </a:lnTo>
                  <a:lnTo>
                    <a:pt x="184" y="598"/>
                  </a:lnTo>
                  <a:lnTo>
                    <a:pt x="200" y="612"/>
                  </a:lnTo>
                  <a:lnTo>
                    <a:pt x="212" y="624"/>
                  </a:lnTo>
                  <a:lnTo>
                    <a:pt x="212" y="624"/>
                  </a:lnTo>
                  <a:lnTo>
                    <a:pt x="222" y="638"/>
                  </a:lnTo>
                  <a:lnTo>
                    <a:pt x="232" y="656"/>
                  </a:lnTo>
                  <a:lnTo>
                    <a:pt x="242" y="680"/>
                  </a:lnTo>
                  <a:lnTo>
                    <a:pt x="248" y="706"/>
                  </a:lnTo>
                  <a:lnTo>
                    <a:pt x="254" y="732"/>
                  </a:lnTo>
                  <a:lnTo>
                    <a:pt x="256" y="762"/>
                  </a:lnTo>
                  <a:lnTo>
                    <a:pt x="258" y="790"/>
                  </a:lnTo>
                  <a:lnTo>
                    <a:pt x="258" y="818"/>
                  </a:lnTo>
                  <a:lnTo>
                    <a:pt x="258" y="818"/>
                  </a:lnTo>
                  <a:lnTo>
                    <a:pt x="280" y="818"/>
                  </a:lnTo>
                  <a:lnTo>
                    <a:pt x="280" y="818"/>
                  </a:lnTo>
                  <a:lnTo>
                    <a:pt x="374" y="818"/>
                  </a:lnTo>
                  <a:lnTo>
                    <a:pt x="444" y="814"/>
                  </a:lnTo>
                  <a:lnTo>
                    <a:pt x="494" y="808"/>
                  </a:lnTo>
                  <a:lnTo>
                    <a:pt x="528" y="802"/>
                  </a:lnTo>
                  <a:lnTo>
                    <a:pt x="548" y="794"/>
                  </a:lnTo>
                  <a:lnTo>
                    <a:pt x="562" y="786"/>
                  </a:lnTo>
                  <a:lnTo>
                    <a:pt x="568" y="776"/>
                  </a:lnTo>
                  <a:lnTo>
                    <a:pt x="574" y="768"/>
                  </a:lnTo>
                  <a:lnTo>
                    <a:pt x="574" y="768"/>
                  </a:lnTo>
                  <a:lnTo>
                    <a:pt x="578" y="758"/>
                  </a:lnTo>
                  <a:lnTo>
                    <a:pt x="580" y="744"/>
                  </a:lnTo>
                  <a:lnTo>
                    <a:pt x="582" y="728"/>
                  </a:lnTo>
                  <a:lnTo>
                    <a:pt x="582" y="710"/>
                  </a:lnTo>
                  <a:lnTo>
                    <a:pt x="580" y="690"/>
                  </a:lnTo>
                  <a:lnTo>
                    <a:pt x="576" y="668"/>
                  </a:lnTo>
                  <a:lnTo>
                    <a:pt x="570" y="644"/>
                  </a:lnTo>
                  <a:lnTo>
                    <a:pt x="560" y="620"/>
                  </a:lnTo>
                  <a:lnTo>
                    <a:pt x="560" y="620"/>
                  </a:lnTo>
                  <a:close/>
                </a:path>
              </a:pathLst>
            </a:custGeom>
            <a:grpFill/>
            <a:ln>
              <a:noFill/>
            </a:ln>
            <a:extLst/>
          </p:spPr>
          <p:txBody>
            <a:bodyPr lIns="146304" tIns="73152" rIns="146304" bIns="73152"/>
            <a:lstStyle/>
            <a:p>
              <a:pPr defTabSz="1463040" fontAlgn="auto">
                <a:spcBef>
                  <a:spcPts val="0"/>
                </a:spcBef>
                <a:spcAft>
                  <a:spcPts val="0"/>
                </a:spcAft>
                <a:defRPr/>
              </a:pPr>
              <a:endParaRPr lang="en-US" kern="0" dirty="0">
                <a:solidFill>
                  <a:srgbClr val="000000"/>
                </a:solidFill>
                <a:latin typeface="+mn-lt"/>
                <a:cs typeface="+mn-cs"/>
              </a:endParaRPr>
            </a:p>
          </p:txBody>
        </p:sp>
        <p:grpSp>
          <p:nvGrpSpPr>
            <p:cNvPr id="101" name="Group 100"/>
            <p:cNvGrpSpPr/>
            <p:nvPr/>
          </p:nvGrpSpPr>
          <p:grpSpPr>
            <a:xfrm>
              <a:off x="3240984" y="1938573"/>
              <a:ext cx="270113" cy="338693"/>
              <a:chOff x="539750" y="1799438"/>
              <a:chExt cx="374650" cy="469771"/>
            </a:xfrm>
            <a:grpFill/>
          </p:grpSpPr>
          <p:sp>
            <p:nvSpPr>
              <p:cNvPr id="102"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103" name="Freeform 102"/>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Freeform 103"/>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Trapezoid 121"/>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57" name="Group 156"/>
          <p:cNvGrpSpPr/>
          <p:nvPr/>
        </p:nvGrpSpPr>
        <p:grpSpPr>
          <a:xfrm>
            <a:off x="539750" y="1706301"/>
            <a:ext cx="374650" cy="46977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158"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159" name="Freeform 158"/>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Freeform 159"/>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Trapezoid 162"/>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0" name="Group 179"/>
          <p:cNvGrpSpPr/>
          <p:nvPr/>
        </p:nvGrpSpPr>
        <p:grpSpPr>
          <a:xfrm>
            <a:off x="5361564" y="1772530"/>
            <a:ext cx="374650" cy="46977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189"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190" name="Freeform 189"/>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Freeform 190"/>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Trapezoid 193"/>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0" name="Group 199"/>
          <p:cNvGrpSpPr/>
          <p:nvPr/>
        </p:nvGrpSpPr>
        <p:grpSpPr>
          <a:xfrm>
            <a:off x="5613143" y="3540038"/>
            <a:ext cx="374650" cy="46977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204"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05" name="Freeform 204"/>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Freeform 205"/>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Trapezoid 208"/>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402" name="Group 2"/>
          <p:cNvGrpSpPr>
            <a:grpSpLocks/>
          </p:cNvGrpSpPr>
          <p:nvPr/>
        </p:nvGrpSpPr>
        <p:grpSpPr bwMode="auto">
          <a:xfrm>
            <a:off x="392113" y="3398838"/>
            <a:ext cx="735012" cy="735012"/>
            <a:chOff x="460512" y="3230005"/>
            <a:chExt cx="735015" cy="734649"/>
          </a:xfrm>
        </p:grpSpPr>
        <p:sp>
          <p:nvSpPr>
            <p:cNvPr id="218" name="Rounded Rectangle 26"/>
            <p:cNvSpPr/>
            <p:nvPr/>
          </p:nvSpPr>
          <p:spPr>
            <a:xfrm>
              <a:off x="460512" y="3230005"/>
              <a:ext cx="171451" cy="171365"/>
            </a:xfrm>
            <a:custGeom>
              <a:avLst/>
              <a:gdLst/>
              <a:ahLst/>
              <a:cxnLst/>
              <a:rect l="l" t="t" r="r" b="b"/>
              <a:pathLst>
                <a:path w="359508" h="359508">
                  <a:moveTo>
                    <a:pt x="134167" y="76083"/>
                  </a:moveTo>
                  <a:cubicBezTo>
                    <a:pt x="125217" y="76083"/>
                    <a:pt x="117961" y="83339"/>
                    <a:pt x="117961" y="92289"/>
                  </a:cubicBezTo>
                  <a:lnTo>
                    <a:pt x="117961" y="111229"/>
                  </a:lnTo>
                  <a:lnTo>
                    <a:pt x="72611" y="111229"/>
                  </a:lnTo>
                  <a:cubicBezTo>
                    <a:pt x="61489" y="111229"/>
                    <a:pt x="52474" y="120244"/>
                    <a:pt x="52474" y="131366"/>
                  </a:cubicBezTo>
                  <a:lnTo>
                    <a:pt x="52474" y="263288"/>
                  </a:lnTo>
                  <a:cubicBezTo>
                    <a:pt x="52474" y="274407"/>
                    <a:pt x="61489" y="283425"/>
                    <a:pt x="72611" y="283425"/>
                  </a:cubicBezTo>
                  <a:lnTo>
                    <a:pt x="101437" y="283425"/>
                  </a:lnTo>
                  <a:lnTo>
                    <a:pt x="101440" y="229661"/>
                  </a:lnTo>
                  <a:cubicBezTo>
                    <a:pt x="101440" y="225099"/>
                    <a:pt x="105138" y="221402"/>
                    <a:pt x="109699" y="221402"/>
                  </a:cubicBezTo>
                  <a:cubicBezTo>
                    <a:pt x="114261" y="221402"/>
                    <a:pt x="117961" y="225099"/>
                    <a:pt x="117961" y="229661"/>
                  </a:cubicBezTo>
                  <a:lnTo>
                    <a:pt x="117961" y="283425"/>
                  </a:lnTo>
                  <a:lnTo>
                    <a:pt x="148143" y="283425"/>
                  </a:lnTo>
                  <a:lnTo>
                    <a:pt x="148143" y="229664"/>
                  </a:lnTo>
                  <a:cubicBezTo>
                    <a:pt x="148143" y="225099"/>
                    <a:pt x="151840" y="221402"/>
                    <a:pt x="156401" y="221402"/>
                  </a:cubicBezTo>
                  <a:cubicBezTo>
                    <a:pt x="160966" y="221402"/>
                    <a:pt x="164663" y="225099"/>
                    <a:pt x="164663" y="229664"/>
                  </a:cubicBezTo>
                  <a:lnTo>
                    <a:pt x="164663" y="283425"/>
                  </a:lnTo>
                  <a:lnTo>
                    <a:pt x="194845" y="283425"/>
                  </a:lnTo>
                  <a:lnTo>
                    <a:pt x="194845" y="229664"/>
                  </a:lnTo>
                  <a:cubicBezTo>
                    <a:pt x="194845" y="225099"/>
                    <a:pt x="198545" y="221402"/>
                    <a:pt x="203107" y="221402"/>
                  </a:cubicBezTo>
                  <a:cubicBezTo>
                    <a:pt x="207668" y="221402"/>
                    <a:pt x="211366" y="225099"/>
                    <a:pt x="211366" y="229664"/>
                  </a:cubicBezTo>
                  <a:lnTo>
                    <a:pt x="211366" y="283425"/>
                  </a:lnTo>
                  <a:lnTo>
                    <a:pt x="241547" y="283425"/>
                  </a:lnTo>
                  <a:lnTo>
                    <a:pt x="241550" y="229664"/>
                  </a:lnTo>
                  <a:cubicBezTo>
                    <a:pt x="241550" y="225099"/>
                    <a:pt x="245248" y="221402"/>
                    <a:pt x="249809" y="221402"/>
                  </a:cubicBezTo>
                  <a:cubicBezTo>
                    <a:pt x="254371" y="221402"/>
                    <a:pt x="258071" y="225099"/>
                    <a:pt x="258071" y="229664"/>
                  </a:cubicBezTo>
                  <a:lnTo>
                    <a:pt x="258071" y="283425"/>
                  </a:lnTo>
                  <a:lnTo>
                    <a:pt x="286897" y="283425"/>
                  </a:lnTo>
                  <a:cubicBezTo>
                    <a:pt x="298019" y="283425"/>
                    <a:pt x="307034" y="274407"/>
                    <a:pt x="307034" y="263288"/>
                  </a:cubicBezTo>
                  <a:lnTo>
                    <a:pt x="307034" y="131366"/>
                  </a:lnTo>
                  <a:cubicBezTo>
                    <a:pt x="307034" y="120244"/>
                    <a:pt x="298019" y="111229"/>
                    <a:pt x="286897" y="111229"/>
                  </a:cubicBezTo>
                  <a:lnTo>
                    <a:pt x="241547" y="111229"/>
                  </a:lnTo>
                  <a:lnTo>
                    <a:pt x="241547" y="92289"/>
                  </a:lnTo>
                  <a:cubicBezTo>
                    <a:pt x="241547" y="83339"/>
                    <a:pt x="234291" y="76083"/>
                    <a:pt x="225341" y="76083"/>
                  </a:cubicBezTo>
                  <a:close/>
                  <a:moveTo>
                    <a:pt x="59919" y="0"/>
                  </a:moveTo>
                  <a:lnTo>
                    <a:pt x="299589" y="0"/>
                  </a:lnTo>
                  <a:cubicBezTo>
                    <a:pt x="332681" y="0"/>
                    <a:pt x="359508" y="26827"/>
                    <a:pt x="359508" y="59919"/>
                  </a:cubicBezTo>
                  <a:lnTo>
                    <a:pt x="359508" y="299589"/>
                  </a:lnTo>
                  <a:cubicBezTo>
                    <a:pt x="359508" y="332681"/>
                    <a:pt x="332681" y="359508"/>
                    <a:pt x="299589" y="359508"/>
                  </a:cubicBezTo>
                  <a:lnTo>
                    <a:pt x="59919" y="359508"/>
                  </a:lnTo>
                  <a:cubicBezTo>
                    <a:pt x="26827" y="359508"/>
                    <a:pt x="0" y="332681"/>
                    <a:pt x="0" y="299589"/>
                  </a:cubicBezTo>
                  <a:lnTo>
                    <a:pt x="0" y="59919"/>
                  </a:lnTo>
                  <a:cubicBezTo>
                    <a:pt x="0" y="26827"/>
                    <a:pt x="26827" y="0"/>
                    <a:pt x="59919"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ounded Rectangle 26"/>
            <p:cNvSpPr/>
            <p:nvPr/>
          </p:nvSpPr>
          <p:spPr>
            <a:xfrm>
              <a:off x="1024076" y="3230005"/>
              <a:ext cx="171451" cy="171365"/>
            </a:xfrm>
            <a:custGeom>
              <a:avLst/>
              <a:gdLst/>
              <a:ahLst/>
              <a:cxnLst/>
              <a:rect l="l" t="t" r="r" b="b"/>
              <a:pathLst>
                <a:path w="359508" h="359508">
                  <a:moveTo>
                    <a:pt x="134167" y="76083"/>
                  </a:moveTo>
                  <a:cubicBezTo>
                    <a:pt x="125217" y="76083"/>
                    <a:pt x="117961" y="83339"/>
                    <a:pt x="117961" y="92289"/>
                  </a:cubicBezTo>
                  <a:lnTo>
                    <a:pt x="117961" y="111229"/>
                  </a:lnTo>
                  <a:lnTo>
                    <a:pt x="72611" y="111229"/>
                  </a:lnTo>
                  <a:cubicBezTo>
                    <a:pt x="61489" y="111229"/>
                    <a:pt x="52474" y="120244"/>
                    <a:pt x="52474" y="131366"/>
                  </a:cubicBezTo>
                  <a:lnTo>
                    <a:pt x="52474" y="263288"/>
                  </a:lnTo>
                  <a:cubicBezTo>
                    <a:pt x="52474" y="274407"/>
                    <a:pt x="61489" y="283425"/>
                    <a:pt x="72611" y="283425"/>
                  </a:cubicBezTo>
                  <a:lnTo>
                    <a:pt x="101437" y="283425"/>
                  </a:lnTo>
                  <a:lnTo>
                    <a:pt x="101440" y="229661"/>
                  </a:lnTo>
                  <a:cubicBezTo>
                    <a:pt x="101440" y="225099"/>
                    <a:pt x="105138" y="221402"/>
                    <a:pt x="109699" y="221402"/>
                  </a:cubicBezTo>
                  <a:cubicBezTo>
                    <a:pt x="114261" y="221402"/>
                    <a:pt x="117961" y="225099"/>
                    <a:pt x="117961" y="229661"/>
                  </a:cubicBezTo>
                  <a:lnTo>
                    <a:pt x="117961" y="283425"/>
                  </a:lnTo>
                  <a:lnTo>
                    <a:pt x="148143" y="283425"/>
                  </a:lnTo>
                  <a:lnTo>
                    <a:pt x="148143" y="229664"/>
                  </a:lnTo>
                  <a:cubicBezTo>
                    <a:pt x="148143" y="225099"/>
                    <a:pt x="151840" y="221402"/>
                    <a:pt x="156401" y="221402"/>
                  </a:cubicBezTo>
                  <a:cubicBezTo>
                    <a:pt x="160966" y="221402"/>
                    <a:pt x="164663" y="225099"/>
                    <a:pt x="164663" y="229664"/>
                  </a:cubicBezTo>
                  <a:lnTo>
                    <a:pt x="164663" y="283425"/>
                  </a:lnTo>
                  <a:lnTo>
                    <a:pt x="194845" y="283425"/>
                  </a:lnTo>
                  <a:lnTo>
                    <a:pt x="194845" y="229664"/>
                  </a:lnTo>
                  <a:cubicBezTo>
                    <a:pt x="194845" y="225099"/>
                    <a:pt x="198545" y="221402"/>
                    <a:pt x="203107" y="221402"/>
                  </a:cubicBezTo>
                  <a:cubicBezTo>
                    <a:pt x="207668" y="221402"/>
                    <a:pt x="211366" y="225099"/>
                    <a:pt x="211366" y="229664"/>
                  </a:cubicBezTo>
                  <a:lnTo>
                    <a:pt x="211366" y="283425"/>
                  </a:lnTo>
                  <a:lnTo>
                    <a:pt x="241547" y="283425"/>
                  </a:lnTo>
                  <a:lnTo>
                    <a:pt x="241550" y="229664"/>
                  </a:lnTo>
                  <a:cubicBezTo>
                    <a:pt x="241550" y="225099"/>
                    <a:pt x="245248" y="221402"/>
                    <a:pt x="249809" y="221402"/>
                  </a:cubicBezTo>
                  <a:cubicBezTo>
                    <a:pt x="254371" y="221402"/>
                    <a:pt x="258071" y="225099"/>
                    <a:pt x="258071" y="229664"/>
                  </a:cubicBezTo>
                  <a:lnTo>
                    <a:pt x="258071" y="283425"/>
                  </a:lnTo>
                  <a:lnTo>
                    <a:pt x="286897" y="283425"/>
                  </a:lnTo>
                  <a:cubicBezTo>
                    <a:pt x="298019" y="283425"/>
                    <a:pt x="307034" y="274407"/>
                    <a:pt x="307034" y="263288"/>
                  </a:cubicBezTo>
                  <a:lnTo>
                    <a:pt x="307034" y="131366"/>
                  </a:lnTo>
                  <a:cubicBezTo>
                    <a:pt x="307034" y="120244"/>
                    <a:pt x="298019" y="111229"/>
                    <a:pt x="286897" y="111229"/>
                  </a:cubicBezTo>
                  <a:lnTo>
                    <a:pt x="241547" y="111229"/>
                  </a:lnTo>
                  <a:lnTo>
                    <a:pt x="241547" y="92289"/>
                  </a:lnTo>
                  <a:cubicBezTo>
                    <a:pt x="241547" y="83339"/>
                    <a:pt x="234291" y="76083"/>
                    <a:pt x="225341" y="76083"/>
                  </a:cubicBezTo>
                  <a:close/>
                  <a:moveTo>
                    <a:pt x="59919" y="0"/>
                  </a:moveTo>
                  <a:lnTo>
                    <a:pt x="299589" y="0"/>
                  </a:lnTo>
                  <a:cubicBezTo>
                    <a:pt x="332681" y="0"/>
                    <a:pt x="359508" y="26827"/>
                    <a:pt x="359508" y="59919"/>
                  </a:cubicBezTo>
                  <a:lnTo>
                    <a:pt x="359508" y="299589"/>
                  </a:lnTo>
                  <a:cubicBezTo>
                    <a:pt x="359508" y="332681"/>
                    <a:pt x="332681" y="359508"/>
                    <a:pt x="299589" y="359508"/>
                  </a:cubicBezTo>
                  <a:lnTo>
                    <a:pt x="59919" y="359508"/>
                  </a:lnTo>
                  <a:cubicBezTo>
                    <a:pt x="26827" y="359508"/>
                    <a:pt x="0" y="332681"/>
                    <a:pt x="0" y="299589"/>
                  </a:cubicBezTo>
                  <a:lnTo>
                    <a:pt x="0" y="59919"/>
                  </a:lnTo>
                  <a:cubicBezTo>
                    <a:pt x="0" y="26827"/>
                    <a:pt x="26827" y="0"/>
                    <a:pt x="59919"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ounded Rectangle 26"/>
            <p:cNvSpPr/>
            <p:nvPr/>
          </p:nvSpPr>
          <p:spPr>
            <a:xfrm>
              <a:off x="460512" y="3793289"/>
              <a:ext cx="171451" cy="171365"/>
            </a:xfrm>
            <a:custGeom>
              <a:avLst/>
              <a:gdLst/>
              <a:ahLst/>
              <a:cxnLst/>
              <a:rect l="l" t="t" r="r" b="b"/>
              <a:pathLst>
                <a:path w="359508" h="359508">
                  <a:moveTo>
                    <a:pt x="134167" y="76083"/>
                  </a:moveTo>
                  <a:cubicBezTo>
                    <a:pt x="125217" y="76083"/>
                    <a:pt x="117961" y="83339"/>
                    <a:pt x="117961" y="92289"/>
                  </a:cubicBezTo>
                  <a:lnTo>
                    <a:pt x="117961" y="111229"/>
                  </a:lnTo>
                  <a:lnTo>
                    <a:pt x="72611" y="111229"/>
                  </a:lnTo>
                  <a:cubicBezTo>
                    <a:pt x="61489" y="111229"/>
                    <a:pt x="52474" y="120244"/>
                    <a:pt x="52474" y="131366"/>
                  </a:cubicBezTo>
                  <a:lnTo>
                    <a:pt x="52474" y="263288"/>
                  </a:lnTo>
                  <a:cubicBezTo>
                    <a:pt x="52474" y="274407"/>
                    <a:pt x="61489" y="283425"/>
                    <a:pt x="72611" y="283425"/>
                  </a:cubicBezTo>
                  <a:lnTo>
                    <a:pt x="101437" y="283425"/>
                  </a:lnTo>
                  <a:lnTo>
                    <a:pt x="101440" y="229661"/>
                  </a:lnTo>
                  <a:cubicBezTo>
                    <a:pt x="101440" y="225099"/>
                    <a:pt x="105138" y="221402"/>
                    <a:pt x="109699" y="221402"/>
                  </a:cubicBezTo>
                  <a:cubicBezTo>
                    <a:pt x="114261" y="221402"/>
                    <a:pt x="117961" y="225099"/>
                    <a:pt x="117961" y="229661"/>
                  </a:cubicBezTo>
                  <a:lnTo>
                    <a:pt x="117961" y="283425"/>
                  </a:lnTo>
                  <a:lnTo>
                    <a:pt x="148143" y="283425"/>
                  </a:lnTo>
                  <a:lnTo>
                    <a:pt x="148143" y="229664"/>
                  </a:lnTo>
                  <a:cubicBezTo>
                    <a:pt x="148143" y="225099"/>
                    <a:pt x="151840" y="221402"/>
                    <a:pt x="156401" y="221402"/>
                  </a:cubicBezTo>
                  <a:cubicBezTo>
                    <a:pt x="160966" y="221402"/>
                    <a:pt x="164663" y="225099"/>
                    <a:pt x="164663" y="229664"/>
                  </a:cubicBezTo>
                  <a:lnTo>
                    <a:pt x="164663" y="283425"/>
                  </a:lnTo>
                  <a:lnTo>
                    <a:pt x="194845" y="283425"/>
                  </a:lnTo>
                  <a:lnTo>
                    <a:pt x="194845" y="229664"/>
                  </a:lnTo>
                  <a:cubicBezTo>
                    <a:pt x="194845" y="225099"/>
                    <a:pt x="198545" y="221402"/>
                    <a:pt x="203107" y="221402"/>
                  </a:cubicBezTo>
                  <a:cubicBezTo>
                    <a:pt x="207668" y="221402"/>
                    <a:pt x="211366" y="225099"/>
                    <a:pt x="211366" y="229664"/>
                  </a:cubicBezTo>
                  <a:lnTo>
                    <a:pt x="211366" y="283425"/>
                  </a:lnTo>
                  <a:lnTo>
                    <a:pt x="241547" y="283425"/>
                  </a:lnTo>
                  <a:lnTo>
                    <a:pt x="241550" y="229664"/>
                  </a:lnTo>
                  <a:cubicBezTo>
                    <a:pt x="241550" y="225099"/>
                    <a:pt x="245248" y="221402"/>
                    <a:pt x="249809" y="221402"/>
                  </a:cubicBezTo>
                  <a:cubicBezTo>
                    <a:pt x="254371" y="221402"/>
                    <a:pt x="258071" y="225099"/>
                    <a:pt x="258071" y="229664"/>
                  </a:cubicBezTo>
                  <a:lnTo>
                    <a:pt x="258071" y="283425"/>
                  </a:lnTo>
                  <a:lnTo>
                    <a:pt x="286897" y="283425"/>
                  </a:lnTo>
                  <a:cubicBezTo>
                    <a:pt x="298019" y="283425"/>
                    <a:pt x="307034" y="274407"/>
                    <a:pt x="307034" y="263288"/>
                  </a:cubicBezTo>
                  <a:lnTo>
                    <a:pt x="307034" y="131366"/>
                  </a:lnTo>
                  <a:cubicBezTo>
                    <a:pt x="307034" y="120244"/>
                    <a:pt x="298019" y="111229"/>
                    <a:pt x="286897" y="111229"/>
                  </a:cubicBezTo>
                  <a:lnTo>
                    <a:pt x="241547" y="111229"/>
                  </a:lnTo>
                  <a:lnTo>
                    <a:pt x="241547" y="92289"/>
                  </a:lnTo>
                  <a:cubicBezTo>
                    <a:pt x="241547" y="83339"/>
                    <a:pt x="234291" y="76083"/>
                    <a:pt x="225341" y="76083"/>
                  </a:cubicBezTo>
                  <a:close/>
                  <a:moveTo>
                    <a:pt x="59919" y="0"/>
                  </a:moveTo>
                  <a:lnTo>
                    <a:pt x="299589" y="0"/>
                  </a:lnTo>
                  <a:cubicBezTo>
                    <a:pt x="332681" y="0"/>
                    <a:pt x="359508" y="26827"/>
                    <a:pt x="359508" y="59919"/>
                  </a:cubicBezTo>
                  <a:lnTo>
                    <a:pt x="359508" y="299589"/>
                  </a:lnTo>
                  <a:cubicBezTo>
                    <a:pt x="359508" y="332681"/>
                    <a:pt x="332681" y="359508"/>
                    <a:pt x="299589" y="359508"/>
                  </a:cubicBezTo>
                  <a:lnTo>
                    <a:pt x="59919" y="359508"/>
                  </a:lnTo>
                  <a:cubicBezTo>
                    <a:pt x="26827" y="359508"/>
                    <a:pt x="0" y="332681"/>
                    <a:pt x="0" y="299589"/>
                  </a:cubicBezTo>
                  <a:lnTo>
                    <a:pt x="0" y="59919"/>
                  </a:lnTo>
                  <a:cubicBezTo>
                    <a:pt x="0" y="26827"/>
                    <a:pt x="26827" y="0"/>
                    <a:pt x="59919"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Rounded Rectangle 26"/>
            <p:cNvSpPr/>
            <p:nvPr/>
          </p:nvSpPr>
          <p:spPr>
            <a:xfrm>
              <a:off x="1024076" y="3793289"/>
              <a:ext cx="171451" cy="171365"/>
            </a:xfrm>
            <a:custGeom>
              <a:avLst/>
              <a:gdLst/>
              <a:ahLst/>
              <a:cxnLst/>
              <a:rect l="l" t="t" r="r" b="b"/>
              <a:pathLst>
                <a:path w="359508" h="359508">
                  <a:moveTo>
                    <a:pt x="134167" y="76083"/>
                  </a:moveTo>
                  <a:cubicBezTo>
                    <a:pt x="125217" y="76083"/>
                    <a:pt x="117961" y="83339"/>
                    <a:pt x="117961" y="92289"/>
                  </a:cubicBezTo>
                  <a:lnTo>
                    <a:pt x="117961" y="111229"/>
                  </a:lnTo>
                  <a:lnTo>
                    <a:pt x="72611" y="111229"/>
                  </a:lnTo>
                  <a:cubicBezTo>
                    <a:pt x="61489" y="111229"/>
                    <a:pt x="52474" y="120244"/>
                    <a:pt x="52474" y="131366"/>
                  </a:cubicBezTo>
                  <a:lnTo>
                    <a:pt x="52474" y="263288"/>
                  </a:lnTo>
                  <a:cubicBezTo>
                    <a:pt x="52474" y="274407"/>
                    <a:pt x="61489" y="283425"/>
                    <a:pt x="72611" y="283425"/>
                  </a:cubicBezTo>
                  <a:lnTo>
                    <a:pt x="101437" y="283425"/>
                  </a:lnTo>
                  <a:lnTo>
                    <a:pt x="101440" y="229661"/>
                  </a:lnTo>
                  <a:cubicBezTo>
                    <a:pt x="101440" y="225099"/>
                    <a:pt x="105138" y="221402"/>
                    <a:pt x="109699" y="221402"/>
                  </a:cubicBezTo>
                  <a:cubicBezTo>
                    <a:pt x="114261" y="221402"/>
                    <a:pt x="117961" y="225099"/>
                    <a:pt x="117961" y="229661"/>
                  </a:cubicBezTo>
                  <a:lnTo>
                    <a:pt x="117961" y="283425"/>
                  </a:lnTo>
                  <a:lnTo>
                    <a:pt x="148143" y="283425"/>
                  </a:lnTo>
                  <a:lnTo>
                    <a:pt x="148143" y="229664"/>
                  </a:lnTo>
                  <a:cubicBezTo>
                    <a:pt x="148143" y="225099"/>
                    <a:pt x="151840" y="221402"/>
                    <a:pt x="156401" y="221402"/>
                  </a:cubicBezTo>
                  <a:cubicBezTo>
                    <a:pt x="160966" y="221402"/>
                    <a:pt x="164663" y="225099"/>
                    <a:pt x="164663" y="229664"/>
                  </a:cubicBezTo>
                  <a:lnTo>
                    <a:pt x="164663" y="283425"/>
                  </a:lnTo>
                  <a:lnTo>
                    <a:pt x="194845" y="283425"/>
                  </a:lnTo>
                  <a:lnTo>
                    <a:pt x="194845" y="229664"/>
                  </a:lnTo>
                  <a:cubicBezTo>
                    <a:pt x="194845" y="225099"/>
                    <a:pt x="198545" y="221402"/>
                    <a:pt x="203107" y="221402"/>
                  </a:cubicBezTo>
                  <a:cubicBezTo>
                    <a:pt x="207668" y="221402"/>
                    <a:pt x="211366" y="225099"/>
                    <a:pt x="211366" y="229664"/>
                  </a:cubicBezTo>
                  <a:lnTo>
                    <a:pt x="211366" y="283425"/>
                  </a:lnTo>
                  <a:lnTo>
                    <a:pt x="241547" y="283425"/>
                  </a:lnTo>
                  <a:lnTo>
                    <a:pt x="241550" y="229664"/>
                  </a:lnTo>
                  <a:cubicBezTo>
                    <a:pt x="241550" y="225099"/>
                    <a:pt x="245248" y="221402"/>
                    <a:pt x="249809" y="221402"/>
                  </a:cubicBezTo>
                  <a:cubicBezTo>
                    <a:pt x="254371" y="221402"/>
                    <a:pt x="258071" y="225099"/>
                    <a:pt x="258071" y="229664"/>
                  </a:cubicBezTo>
                  <a:lnTo>
                    <a:pt x="258071" y="283425"/>
                  </a:lnTo>
                  <a:lnTo>
                    <a:pt x="286897" y="283425"/>
                  </a:lnTo>
                  <a:cubicBezTo>
                    <a:pt x="298019" y="283425"/>
                    <a:pt x="307034" y="274407"/>
                    <a:pt x="307034" y="263288"/>
                  </a:cubicBezTo>
                  <a:lnTo>
                    <a:pt x="307034" y="131366"/>
                  </a:lnTo>
                  <a:cubicBezTo>
                    <a:pt x="307034" y="120244"/>
                    <a:pt x="298019" y="111229"/>
                    <a:pt x="286897" y="111229"/>
                  </a:cubicBezTo>
                  <a:lnTo>
                    <a:pt x="241547" y="111229"/>
                  </a:lnTo>
                  <a:lnTo>
                    <a:pt x="241547" y="92289"/>
                  </a:lnTo>
                  <a:cubicBezTo>
                    <a:pt x="241547" y="83339"/>
                    <a:pt x="234291" y="76083"/>
                    <a:pt x="225341" y="76083"/>
                  </a:cubicBezTo>
                  <a:close/>
                  <a:moveTo>
                    <a:pt x="59919" y="0"/>
                  </a:moveTo>
                  <a:lnTo>
                    <a:pt x="299589" y="0"/>
                  </a:lnTo>
                  <a:cubicBezTo>
                    <a:pt x="332681" y="0"/>
                    <a:pt x="359508" y="26827"/>
                    <a:pt x="359508" y="59919"/>
                  </a:cubicBezTo>
                  <a:lnTo>
                    <a:pt x="359508" y="299589"/>
                  </a:lnTo>
                  <a:cubicBezTo>
                    <a:pt x="359508" y="332681"/>
                    <a:pt x="332681" y="359508"/>
                    <a:pt x="299589" y="359508"/>
                  </a:cubicBezTo>
                  <a:lnTo>
                    <a:pt x="59919" y="359508"/>
                  </a:lnTo>
                  <a:cubicBezTo>
                    <a:pt x="26827" y="359508"/>
                    <a:pt x="0" y="332681"/>
                    <a:pt x="0" y="299589"/>
                  </a:cubicBezTo>
                  <a:lnTo>
                    <a:pt x="0" y="59919"/>
                  </a:lnTo>
                  <a:cubicBezTo>
                    <a:pt x="0" y="26827"/>
                    <a:pt x="26827" y="0"/>
                    <a:pt x="59919"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Freeform 212"/>
            <p:cNvSpPr/>
            <p:nvPr/>
          </p:nvSpPr>
          <p:spPr>
            <a:xfrm>
              <a:off x="858976" y="3621923"/>
              <a:ext cx="255589" cy="177712"/>
            </a:xfrm>
            <a:custGeom>
              <a:avLst/>
              <a:gdLst>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86385"/>
                <a:gd name="connsiteY0" fmla="*/ 0 h 196215"/>
                <a:gd name="connsiteX1" fmla="*/ 259080 w 286385"/>
                <a:gd name="connsiteY1" fmla="*/ 20320 h 196215"/>
                <a:gd name="connsiteX2" fmla="*/ 182880 w 286385"/>
                <a:gd name="connsiteY2" fmla="*/ 111760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6362 h 202577"/>
                <a:gd name="connsiteX1" fmla="*/ 259080 w 286385"/>
                <a:gd name="connsiteY1" fmla="*/ 26682 h 202577"/>
                <a:gd name="connsiteX2" fmla="*/ 178118 w 286385"/>
                <a:gd name="connsiteY2" fmla="*/ 132410 h 202577"/>
                <a:gd name="connsiteX3" fmla="*/ 286385 w 286385"/>
                <a:gd name="connsiteY3" fmla="*/ 202577 h 202577"/>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272 h 196487"/>
                <a:gd name="connsiteX1" fmla="*/ 259080 w 286385"/>
                <a:gd name="connsiteY1" fmla="*/ 39642 h 196487"/>
                <a:gd name="connsiteX2" fmla="*/ 178118 w 286385"/>
                <a:gd name="connsiteY2" fmla="*/ 126320 h 196487"/>
                <a:gd name="connsiteX3" fmla="*/ 286385 w 286385"/>
                <a:gd name="connsiteY3" fmla="*/ 196487 h 196487"/>
                <a:gd name="connsiteX0" fmla="*/ 0 w 286385"/>
                <a:gd name="connsiteY0" fmla="*/ 3325 h 199540"/>
                <a:gd name="connsiteX1" fmla="*/ 259080 w 286385"/>
                <a:gd name="connsiteY1" fmla="*/ 42695 h 199540"/>
                <a:gd name="connsiteX2" fmla="*/ 178118 w 286385"/>
                <a:gd name="connsiteY2" fmla="*/ 129373 h 199540"/>
                <a:gd name="connsiteX3" fmla="*/ 286385 w 286385"/>
                <a:gd name="connsiteY3" fmla="*/ 199540 h 199540"/>
              </a:gdLst>
              <a:ahLst/>
              <a:cxnLst>
                <a:cxn ang="0">
                  <a:pos x="connsiteX0" y="connsiteY0"/>
                </a:cxn>
                <a:cxn ang="0">
                  <a:pos x="connsiteX1" y="connsiteY1"/>
                </a:cxn>
                <a:cxn ang="0">
                  <a:pos x="connsiteX2" y="connsiteY2"/>
                </a:cxn>
                <a:cxn ang="0">
                  <a:pos x="connsiteX3" y="connsiteY3"/>
                </a:cxn>
              </a:cxnLst>
              <a:rect l="l" t="t" r="r" b="b"/>
              <a:pathLst>
                <a:path w="286385" h="199540">
                  <a:moveTo>
                    <a:pt x="0" y="3325"/>
                  </a:moveTo>
                  <a:cubicBezTo>
                    <a:pt x="84772" y="2953"/>
                    <a:pt x="257970" y="-16413"/>
                    <a:pt x="259080" y="42695"/>
                  </a:cubicBezTo>
                  <a:cubicBezTo>
                    <a:pt x="260190" y="101803"/>
                    <a:pt x="175155" y="82595"/>
                    <a:pt x="178118" y="129373"/>
                  </a:cubicBezTo>
                  <a:cubicBezTo>
                    <a:pt x="181081" y="176151"/>
                    <a:pt x="276225" y="153925"/>
                    <a:pt x="286385" y="199540"/>
                  </a:cubicBezTo>
                </a:path>
              </a:pathLst>
            </a:custGeom>
            <a:no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4" name="Freeform 213"/>
            <p:cNvSpPr/>
            <p:nvPr/>
          </p:nvSpPr>
          <p:spPr>
            <a:xfrm rot="10800000">
              <a:off x="541474" y="3396610"/>
              <a:ext cx="255589" cy="177712"/>
            </a:xfrm>
            <a:custGeom>
              <a:avLst/>
              <a:gdLst>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86385"/>
                <a:gd name="connsiteY0" fmla="*/ 0 h 196215"/>
                <a:gd name="connsiteX1" fmla="*/ 259080 w 286385"/>
                <a:gd name="connsiteY1" fmla="*/ 20320 h 196215"/>
                <a:gd name="connsiteX2" fmla="*/ 182880 w 286385"/>
                <a:gd name="connsiteY2" fmla="*/ 111760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6362 h 202577"/>
                <a:gd name="connsiteX1" fmla="*/ 259080 w 286385"/>
                <a:gd name="connsiteY1" fmla="*/ 26682 h 202577"/>
                <a:gd name="connsiteX2" fmla="*/ 178118 w 286385"/>
                <a:gd name="connsiteY2" fmla="*/ 132410 h 202577"/>
                <a:gd name="connsiteX3" fmla="*/ 286385 w 286385"/>
                <a:gd name="connsiteY3" fmla="*/ 202577 h 202577"/>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272 h 196487"/>
                <a:gd name="connsiteX1" fmla="*/ 259080 w 286385"/>
                <a:gd name="connsiteY1" fmla="*/ 39642 h 196487"/>
                <a:gd name="connsiteX2" fmla="*/ 178118 w 286385"/>
                <a:gd name="connsiteY2" fmla="*/ 126320 h 196487"/>
                <a:gd name="connsiteX3" fmla="*/ 286385 w 286385"/>
                <a:gd name="connsiteY3" fmla="*/ 196487 h 196487"/>
                <a:gd name="connsiteX0" fmla="*/ 0 w 286385"/>
                <a:gd name="connsiteY0" fmla="*/ 3325 h 199540"/>
                <a:gd name="connsiteX1" fmla="*/ 259080 w 286385"/>
                <a:gd name="connsiteY1" fmla="*/ 42695 h 199540"/>
                <a:gd name="connsiteX2" fmla="*/ 178118 w 286385"/>
                <a:gd name="connsiteY2" fmla="*/ 129373 h 199540"/>
                <a:gd name="connsiteX3" fmla="*/ 286385 w 286385"/>
                <a:gd name="connsiteY3" fmla="*/ 199540 h 199540"/>
              </a:gdLst>
              <a:ahLst/>
              <a:cxnLst>
                <a:cxn ang="0">
                  <a:pos x="connsiteX0" y="connsiteY0"/>
                </a:cxn>
                <a:cxn ang="0">
                  <a:pos x="connsiteX1" y="connsiteY1"/>
                </a:cxn>
                <a:cxn ang="0">
                  <a:pos x="connsiteX2" y="connsiteY2"/>
                </a:cxn>
                <a:cxn ang="0">
                  <a:pos x="connsiteX3" y="connsiteY3"/>
                </a:cxn>
              </a:cxnLst>
              <a:rect l="l" t="t" r="r" b="b"/>
              <a:pathLst>
                <a:path w="286385" h="199540">
                  <a:moveTo>
                    <a:pt x="0" y="3325"/>
                  </a:moveTo>
                  <a:cubicBezTo>
                    <a:pt x="84772" y="2953"/>
                    <a:pt x="257970" y="-16413"/>
                    <a:pt x="259080" y="42695"/>
                  </a:cubicBezTo>
                  <a:cubicBezTo>
                    <a:pt x="260190" y="101803"/>
                    <a:pt x="175155" y="82595"/>
                    <a:pt x="178118" y="129373"/>
                  </a:cubicBezTo>
                  <a:cubicBezTo>
                    <a:pt x="181081" y="176151"/>
                    <a:pt x="276225" y="153925"/>
                    <a:pt x="286385" y="199540"/>
                  </a:cubicBezTo>
                </a:path>
              </a:pathLst>
            </a:custGeom>
            <a:no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215" name="Group 214"/>
            <p:cNvGrpSpPr/>
            <p:nvPr/>
          </p:nvGrpSpPr>
          <p:grpSpPr>
            <a:xfrm flipH="1">
              <a:off x="541794" y="3397036"/>
              <a:ext cx="572450" cy="402763"/>
              <a:chOff x="2706052" y="2191212"/>
              <a:chExt cx="643573" cy="402763"/>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p:grpSpPr>
          <p:sp>
            <p:nvSpPr>
              <p:cNvPr id="216" name="Freeform 215"/>
              <p:cNvSpPr/>
              <p:nvPr/>
            </p:nvSpPr>
            <p:spPr>
              <a:xfrm>
                <a:off x="3063240" y="2416637"/>
                <a:ext cx="286385" cy="177338"/>
              </a:xfrm>
              <a:custGeom>
                <a:avLst/>
                <a:gdLst>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86385"/>
                  <a:gd name="connsiteY0" fmla="*/ 0 h 196215"/>
                  <a:gd name="connsiteX1" fmla="*/ 259080 w 286385"/>
                  <a:gd name="connsiteY1" fmla="*/ 20320 h 196215"/>
                  <a:gd name="connsiteX2" fmla="*/ 182880 w 286385"/>
                  <a:gd name="connsiteY2" fmla="*/ 111760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6362 h 202577"/>
                  <a:gd name="connsiteX1" fmla="*/ 259080 w 286385"/>
                  <a:gd name="connsiteY1" fmla="*/ 26682 h 202577"/>
                  <a:gd name="connsiteX2" fmla="*/ 178118 w 286385"/>
                  <a:gd name="connsiteY2" fmla="*/ 132410 h 202577"/>
                  <a:gd name="connsiteX3" fmla="*/ 286385 w 286385"/>
                  <a:gd name="connsiteY3" fmla="*/ 202577 h 202577"/>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272 h 196487"/>
                  <a:gd name="connsiteX1" fmla="*/ 259080 w 286385"/>
                  <a:gd name="connsiteY1" fmla="*/ 39642 h 196487"/>
                  <a:gd name="connsiteX2" fmla="*/ 178118 w 286385"/>
                  <a:gd name="connsiteY2" fmla="*/ 126320 h 196487"/>
                  <a:gd name="connsiteX3" fmla="*/ 286385 w 286385"/>
                  <a:gd name="connsiteY3" fmla="*/ 196487 h 196487"/>
                  <a:gd name="connsiteX0" fmla="*/ 0 w 286385"/>
                  <a:gd name="connsiteY0" fmla="*/ 3325 h 199540"/>
                  <a:gd name="connsiteX1" fmla="*/ 259080 w 286385"/>
                  <a:gd name="connsiteY1" fmla="*/ 42695 h 199540"/>
                  <a:gd name="connsiteX2" fmla="*/ 178118 w 286385"/>
                  <a:gd name="connsiteY2" fmla="*/ 129373 h 199540"/>
                  <a:gd name="connsiteX3" fmla="*/ 286385 w 286385"/>
                  <a:gd name="connsiteY3" fmla="*/ 199540 h 199540"/>
                </a:gdLst>
                <a:ahLst/>
                <a:cxnLst>
                  <a:cxn ang="0">
                    <a:pos x="connsiteX0" y="connsiteY0"/>
                  </a:cxn>
                  <a:cxn ang="0">
                    <a:pos x="connsiteX1" y="connsiteY1"/>
                  </a:cxn>
                  <a:cxn ang="0">
                    <a:pos x="connsiteX2" y="connsiteY2"/>
                  </a:cxn>
                  <a:cxn ang="0">
                    <a:pos x="connsiteX3" y="connsiteY3"/>
                  </a:cxn>
                </a:cxnLst>
                <a:rect l="l" t="t" r="r" b="b"/>
                <a:pathLst>
                  <a:path w="286385" h="199540">
                    <a:moveTo>
                      <a:pt x="0" y="3325"/>
                    </a:moveTo>
                    <a:cubicBezTo>
                      <a:pt x="84772" y="2953"/>
                      <a:pt x="257970" y="-16413"/>
                      <a:pt x="259080" y="42695"/>
                    </a:cubicBezTo>
                    <a:cubicBezTo>
                      <a:pt x="260190" y="101803"/>
                      <a:pt x="175155" y="82595"/>
                      <a:pt x="178118" y="129373"/>
                    </a:cubicBezTo>
                    <a:cubicBezTo>
                      <a:pt x="181081" y="176151"/>
                      <a:pt x="276225" y="153925"/>
                      <a:pt x="286385" y="199540"/>
                    </a:cubicBezTo>
                  </a:path>
                </a:pathLst>
              </a:custGeom>
              <a:no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7" name="Freeform 216"/>
              <p:cNvSpPr/>
              <p:nvPr/>
            </p:nvSpPr>
            <p:spPr>
              <a:xfrm rot="10800000">
                <a:off x="2706052" y="2191212"/>
                <a:ext cx="286385" cy="177338"/>
              </a:xfrm>
              <a:custGeom>
                <a:avLst/>
                <a:gdLst>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86385"/>
                  <a:gd name="connsiteY0" fmla="*/ 0 h 196215"/>
                  <a:gd name="connsiteX1" fmla="*/ 259080 w 286385"/>
                  <a:gd name="connsiteY1" fmla="*/ 20320 h 196215"/>
                  <a:gd name="connsiteX2" fmla="*/ 182880 w 286385"/>
                  <a:gd name="connsiteY2" fmla="*/ 111760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6362 h 202577"/>
                  <a:gd name="connsiteX1" fmla="*/ 259080 w 286385"/>
                  <a:gd name="connsiteY1" fmla="*/ 26682 h 202577"/>
                  <a:gd name="connsiteX2" fmla="*/ 178118 w 286385"/>
                  <a:gd name="connsiteY2" fmla="*/ 132410 h 202577"/>
                  <a:gd name="connsiteX3" fmla="*/ 286385 w 286385"/>
                  <a:gd name="connsiteY3" fmla="*/ 202577 h 202577"/>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272 h 196487"/>
                  <a:gd name="connsiteX1" fmla="*/ 259080 w 286385"/>
                  <a:gd name="connsiteY1" fmla="*/ 39642 h 196487"/>
                  <a:gd name="connsiteX2" fmla="*/ 178118 w 286385"/>
                  <a:gd name="connsiteY2" fmla="*/ 126320 h 196487"/>
                  <a:gd name="connsiteX3" fmla="*/ 286385 w 286385"/>
                  <a:gd name="connsiteY3" fmla="*/ 196487 h 196487"/>
                  <a:gd name="connsiteX0" fmla="*/ 0 w 286385"/>
                  <a:gd name="connsiteY0" fmla="*/ 3325 h 199540"/>
                  <a:gd name="connsiteX1" fmla="*/ 259080 w 286385"/>
                  <a:gd name="connsiteY1" fmla="*/ 42695 h 199540"/>
                  <a:gd name="connsiteX2" fmla="*/ 178118 w 286385"/>
                  <a:gd name="connsiteY2" fmla="*/ 129373 h 199540"/>
                  <a:gd name="connsiteX3" fmla="*/ 286385 w 286385"/>
                  <a:gd name="connsiteY3" fmla="*/ 199540 h 199540"/>
                </a:gdLst>
                <a:ahLst/>
                <a:cxnLst>
                  <a:cxn ang="0">
                    <a:pos x="connsiteX0" y="connsiteY0"/>
                  </a:cxn>
                  <a:cxn ang="0">
                    <a:pos x="connsiteX1" y="connsiteY1"/>
                  </a:cxn>
                  <a:cxn ang="0">
                    <a:pos x="connsiteX2" y="connsiteY2"/>
                  </a:cxn>
                  <a:cxn ang="0">
                    <a:pos x="connsiteX3" y="connsiteY3"/>
                  </a:cxn>
                </a:cxnLst>
                <a:rect l="l" t="t" r="r" b="b"/>
                <a:pathLst>
                  <a:path w="286385" h="199540">
                    <a:moveTo>
                      <a:pt x="0" y="3325"/>
                    </a:moveTo>
                    <a:cubicBezTo>
                      <a:pt x="84772" y="2953"/>
                      <a:pt x="257970" y="-16413"/>
                      <a:pt x="259080" y="42695"/>
                    </a:cubicBezTo>
                    <a:cubicBezTo>
                      <a:pt x="260190" y="101803"/>
                      <a:pt x="175155" y="82595"/>
                      <a:pt x="178118" y="129373"/>
                    </a:cubicBezTo>
                    <a:cubicBezTo>
                      <a:pt x="181081" y="176151"/>
                      <a:pt x="276225" y="153925"/>
                      <a:pt x="286385" y="199540"/>
                    </a:cubicBezTo>
                  </a:path>
                </a:pathLst>
              </a:custGeom>
              <a:no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34" name="Group 233"/>
            <p:cNvGrpSpPr/>
            <p:nvPr/>
          </p:nvGrpSpPr>
          <p:grpSpPr>
            <a:xfrm>
              <a:off x="701490" y="3438678"/>
              <a:ext cx="253058" cy="317308"/>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235"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36" name="Freeform 235"/>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Freeform 236"/>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Trapezoid 237"/>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5403" name="Group 12"/>
          <p:cNvGrpSpPr>
            <a:grpSpLocks/>
          </p:cNvGrpSpPr>
          <p:nvPr/>
        </p:nvGrpSpPr>
        <p:grpSpPr bwMode="auto">
          <a:xfrm>
            <a:off x="1865313" y="3444875"/>
            <a:ext cx="871537" cy="776288"/>
            <a:chOff x="1866007" y="3276248"/>
            <a:chExt cx="870423" cy="774783"/>
          </a:xfrm>
        </p:grpSpPr>
        <p:sp>
          <p:nvSpPr>
            <p:cNvPr id="4" name="Rectangle 3"/>
            <p:cNvSpPr/>
            <p:nvPr/>
          </p:nvSpPr>
          <p:spPr>
            <a:xfrm>
              <a:off x="2068947" y="3525003"/>
              <a:ext cx="416978" cy="370755"/>
            </a:xfrm>
            <a:prstGeom prst="rect">
              <a:avLst/>
            </a:prstGeom>
            <a:ln w="19050" cap="rnd">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15408" name="Group 10"/>
            <p:cNvGrpSpPr>
              <a:grpSpLocks/>
            </p:cNvGrpSpPr>
            <p:nvPr/>
          </p:nvGrpSpPr>
          <p:grpSpPr bwMode="auto">
            <a:xfrm>
              <a:off x="2109794" y="3555027"/>
              <a:ext cx="339514" cy="296586"/>
              <a:chOff x="2067560" y="3510280"/>
              <a:chExt cx="441960" cy="386080"/>
            </a:xfrm>
          </p:grpSpPr>
          <p:cxnSp>
            <p:nvCxnSpPr>
              <p:cNvPr id="10" name="Straight Connector 9"/>
              <p:cNvCxnSpPr/>
              <p:nvPr/>
            </p:nvCxnSpPr>
            <p:spPr>
              <a:xfrm flipV="1">
                <a:off x="2068049" y="3510383"/>
                <a:ext cx="441669" cy="381566"/>
              </a:xfrm>
              <a:prstGeom prst="line">
                <a:avLst/>
              </a:prstGeom>
              <a:ln w="19050" cap="rnd">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78368" y="3514508"/>
                <a:ext cx="400391" cy="381566"/>
              </a:xfrm>
              <a:prstGeom prst="line">
                <a:avLst/>
              </a:prstGeom>
              <a:ln w="19050" cap="rnd">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1" name="Rounded Rectangle 151"/>
            <p:cNvSpPr/>
            <p:nvPr/>
          </p:nvSpPr>
          <p:spPr>
            <a:xfrm>
              <a:off x="1866007" y="3326510"/>
              <a:ext cx="179578" cy="106059"/>
            </a:xfrm>
            <a:custGeom>
              <a:avLst/>
              <a:gdLst/>
              <a:ahLst/>
              <a:cxnLst/>
              <a:rect l="l" t="t" r="r" b="b"/>
              <a:pathLst>
                <a:path w="342425" h="202236">
                  <a:moveTo>
                    <a:pt x="175220" y="112842"/>
                  </a:moveTo>
                  <a:lnTo>
                    <a:pt x="342425" y="112842"/>
                  </a:lnTo>
                  <a:lnTo>
                    <a:pt x="342425" y="202236"/>
                  </a:lnTo>
                  <a:lnTo>
                    <a:pt x="175220" y="202236"/>
                  </a:lnTo>
                  <a:close/>
                  <a:moveTo>
                    <a:pt x="1" y="112842"/>
                  </a:moveTo>
                  <a:lnTo>
                    <a:pt x="167206" y="112842"/>
                  </a:lnTo>
                  <a:lnTo>
                    <a:pt x="167206" y="202236"/>
                  </a:lnTo>
                  <a:lnTo>
                    <a:pt x="1" y="202236"/>
                  </a:lnTo>
                  <a:close/>
                  <a:moveTo>
                    <a:pt x="29812" y="0"/>
                  </a:moveTo>
                  <a:lnTo>
                    <a:pt x="97904" y="0"/>
                  </a:lnTo>
                  <a:cubicBezTo>
                    <a:pt x="100794" y="0"/>
                    <a:pt x="103137" y="2343"/>
                    <a:pt x="103137" y="5233"/>
                  </a:cubicBezTo>
                  <a:lnTo>
                    <a:pt x="103137" y="26162"/>
                  </a:lnTo>
                  <a:lnTo>
                    <a:pt x="99507" y="29792"/>
                  </a:lnTo>
                  <a:lnTo>
                    <a:pt x="135564" y="29792"/>
                  </a:lnTo>
                  <a:cubicBezTo>
                    <a:pt x="133216" y="30137"/>
                    <a:pt x="131934" y="28299"/>
                    <a:pt x="131934" y="26162"/>
                  </a:cubicBezTo>
                  <a:lnTo>
                    <a:pt x="131934" y="5233"/>
                  </a:lnTo>
                  <a:cubicBezTo>
                    <a:pt x="131934" y="2343"/>
                    <a:pt x="134277" y="0"/>
                    <a:pt x="137167" y="0"/>
                  </a:cubicBezTo>
                  <a:lnTo>
                    <a:pt x="205259" y="0"/>
                  </a:lnTo>
                  <a:cubicBezTo>
                    <a:pt x="208149" y="0"/>
                    <a:pt x="210492" y="2343"/>
                    <a:pt x="210492" y="5233"/>
                  </a:cubicBezTo>
                  <a:lnTo>
                    <a:pt x="210492" y="26162"/>
                  </a:lnTo>
                  <a:lnTo>
                    <a:pt x="206862" y="29792"/>
                  </a:lnTo>
                  <a:lnTo>
                    <a:pt x="242918" y="29792"/>
                  </a:lnTo>
                  <a:cubicBezTo>
                    <a:pt x="240570" y="30137"/>
                    <a:pt x="239288" y="28299"/>
                    <a:pt x="239288" y="26162"/>
                  </a:cubicBezTo>
                  <a:lnTo>
                    <a:pt x="239288" y="5233"/>
                  </a:lnTo>
                  <a:cubicBezTo>
                    <a:pt x="239288" y="2343"/>
                    <a:pt x="241631" y="0"/>
                    <a:pt x="244521" y="0"/>
                  </a:cubicBezTo>
                  <a:lnTo>
                    <a:pt x="312613" y="0"/>
                  </a:lnTo>
                  <a:cubicBezTo>
                    <a:pt x="315503" y="0"/>
                    <a:pt x="317846" y="2343"/>
                    <a:pt x="317846" y="5233"/>
                  </a:cubicBezTo>
                  <a:lnTo>
                    <a:pt x="317846" y="26162"/>
                  </a:lnTo>
                  <a:lnTo>
                    <a:pt x="314216" y="29792"/>
                  </a:lnTo>
                  <a:lnTo>
                    <a:pt x="342425" y="29792"/>
                  </a:lnTo>
                  <a:lnTo>
                    <a:pt x="342425" y="105114"/>
                  </a:lnTo>
                  <a:lnTo>
                    <a:pt x="0" y="105114"/>
                  </a:lnTo>
                  <a:lnTo>
                    <a:pt x="0" y="29792"/>
                  </a:lnTo>
                  <a:lnTo>
                    <a:pt x="28209" y="29792"/>
                  </a:lnTo>
                  <a:cubicBezTo>
                    <a:pt x="25861" y="30137"/>
                    <a:pt x="24579" y="28299"/>
                    <a:pt x="24579" y="26162"/>
                  </a:cubicBezTo>
                  <a:lnTo>
                    <a:pt x="24579" y="5233"/>
                  </a:lnTo>
                  <a:cubicBezTo>
                    <a:pt x="24579" y="2343"/>
                    <a:pt x="26922" y="0"/>
                    <a:pt x="29812"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cene3d>
              <a:camera prst="isometricOffAxis2Left">
                <a:rot lat="0" lon="0" rev="0"/>
              </a:camera>
              <a:lightRig rig="threePt" dir="t"/>
            </a:scene3d>
            <a:sp3d>
              <a:extrusionClr>
                <a:schemeClr val="bg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35" name="Rounded Rectangle 1"/>
            <p:cNvSpPr/>
            <p:nvPr/>
          </p:nvSpPr>
          <p:spPr>
            <a:xfrm>
              <a:off x="2478648" y="3276248"/>
              <a:ext cx="257782" cy="252706"/>
            </a:xfrm>
            <a:custGeom>
              <a:avLst/>
              <a:gdLst/>
              <a:ahLst/>
              <a:cxnLst/>
              <a:rect l="l" t="t" r="r" b="b"/>
              <a:pathLst>
                <a:path w="902652" h="884878">
                  <a:moveTo>
                    <a:pt x="835499" y="779582"/>
                  </a:moveTo>
                  <a:cubicBezTo>
                    <a:pt x="822226" y="779582"/>
                    <a:pt x="811466" y="790342"/>
                    <a:pt x="811466" y="803615"/>
                  </a:cubicBezTo>
                  <a:cubicBezTo>
                    <a:pt x="811466" y="816888"/>
                    <a:pt x="822226" y="827648"/>
                    <a:pt x="835499" y="827648"/>
                  </a:cubicBezTo>
                  <a:cubicBezTo>
                    <a:pt x="848772" y="827648"/>
                    <a:pt x="859532" y="816888"/>
                    <a:pt x="859532" y="803615"/>
                  </a:cubicBezTo>
                  <a:cubicBezTo>
                    <a:pt x="859532" y="790342"/>
                    <a:pt x="848772" y="779582"/>
                    <a:pt x="835499" y="779582"/>
                  </a:cubicBezTo>
                  <a:close/>
                  <a:moveTo>
                    <a:pt x="754783" y="779582"/>
                  </a:moveTo>
                  <a:cubicBezTo>
                    <a:pt x="741510" y="779582"/>
                    <a:pt x="730750" y="790342"/>
                    <a:pt x="730750" y="803615"/>
                  </a:cubicBezTo>
                  <a:cubicBezTo>
                    <a:pt x="730750" y="816888"/>
                    <a:pt x="741510" y="827648"/>
                    <a:pt x="754783" y="827648"/>
                  </a:cubicBezTo>
                  <a:cubicBezTo>
                    <a:pt x="768056" y="827648"/>
                    <a:pt x="778816" y="816888"/>
                    <a:pt x="778816" y="803615"/>
                  </a:cubicBezTo>
                  <a:cubicBezTo>
                    <a:pt x="778816" y="790342"/>
                    <a:pt x="768056" y="779582"/>
                    <a:pt x="754783" y="779582"/>
                  </a:cubicBezTo>
                  <a:close/>
                  <a:moveTo>
                    <a:pt x="672150" y="757895"/>
                  </a:moveTo>
                  <a:cubicBezTo>
                    <a:pt x="667165" y="757895"/>
                    <a:pt x="663123" y="761937"/>
                    <a:pt x="663123" y="766922"/>
                  </a:cubicBezTo>
                  <a:lnTo>
                    <a:pt x="663123" y="840308"/>
                  </a:lnTo>
                  <a:cubicBezTo>
                    <a:pt x="663123" y="845293"/>
                    <a:pt x="667165" y="849335"/>
                    <a:pt x="672150" y="849335"/>
                  </a:cubicBezTo>
                  <a:lnTo>
                    <a:pt x="672567" y="849335"/>
                  </a:lnTo>
                  <a:cubicBezTo>
                    <a:pt x="677552" y="849335"/>
                    <a:pt x="681594" y="845293"/>
                    <a:pt x="681594" y="840308"/>
                  </a:cubicBezTo>
                  <a:lnTo>
                    <a:pt x="681594" y="766922"/>
                  </a:lnTo>
                  <a:cubicBezTo>
                    <a:pt x="681594" y="761937"/>
                    <a:pt x="677552" y="757895"/>
                    <a:pt x="672567" y="757895"/>
                  </a:cubicBezTo>
                  <a:close/>
                  <a:moveTo>
                    <a:pt x="616892" y="757895"/>
                  </a:moveTo>
                  <a:cubicBezTo>
                    <a:pt x="611907" y="757895"/>
                    <a:pt x="607865" y="761937"/>
                    <a:pt x="607865" y="766922"/>
                  </a:cubicBezTo>
                  <a:lnTo>
                    <a:pt x="607865" y="840308"/>
                  </a:lnTo>
                  <a:cubicBezTo>
                    <a:pt x="607865" y="845293"/>
                    <a:pt x="611907" y="849335"/>
                    <a:pt x="616892" y="849335"/>
                  </a:cubicBezTo>
                  <a:lnTo>
                    <a:pt x="617309" y="849335"/>
                  </a:lnTo>
                  <a:cubicBezTo>
                    <a:pt x="622294" y="849335"/>
                    <a:pt x="626336" y="845293"/>
                    <a:pt x="626336" y="840308"/>
                  </a:cubicBezTo>
                  <a:lnTo>
                    <a:pt x="626336" y="766922"/>
                  </a:lnTo>
                  <a:cubicBezTo>
                    <a:pt x="626336" y="761937"/>
                    <a:pt x="622294" y="757895"/>
                    <a:pt x="617309" y="757895"/>
                  </a:cubicBezTo>
                  <a:close/>
                  <a:moveTo>
                    <a:pt x="561634" y="757895"/>
                  </a:moveTo>
                  <a:cubicBezTo>
                    <a:pt x="556649" y="757895"/>
                    <a:pt x="552607" y="761937"/>
                    <a:pt x="552607" y="766922"/>
                  </a:cubicBezTo>
                  <a:lnTo>
                    <a:pt x="552607" y="840308"/>
                  </a:lnTo>
                  <a:cubicBezTo>
                    <a:pt x="552607" y="845293"/>
                    <a:pt x="556649" y="849335"/>
                    <a:pt x="561634" y="849335"/>
                  </a:cubicBezTo>
                  <a:lnTo>
                    <a:pt x="562051" y="849335"/>
                  </a:lnTo>
                  <a:cubicBezTo>
                    <a:pt x="567036" y="849335"/>
                    <a:pt x="571078" y="845293"/>
                    <a:pt x="571078" y="840308"/>
                  </a:cubicBezTo>
                  <a:lnTo>
                    <a:pt x="571078" y="766922"/>
                  </a:lnTo>
                  <a:cubicBezTo>
                    <a:pt x="571078" y="761937"/>
                    <a:pt x="567036" y="757895"/>
                    <a:pt x="562051" y="757895"/>
                  </a:cubicBezTo>
                  <a:close/>
                  <a:moveTo>
                    <a:pt x="506376" y="757895"/>
                  </a:moveTo>
                  <a:cubicBezTo>
                    <a:pt x="501391" y="757895"/>
                    <a:pt x="497349" y="761937"/>
                    <a:pt x="497349" y="766922"/>
                  </a:cubicBezTo>
                  <a:lnTo>
                    <a:pt x="497349" y="840308"/>
                  </a:lnTo>
                  <a:cubicBezTo>
                    <a:pt x="497349" y="845293"/>
                    <a:pt x="501391" y="849335"/>
                    <a:pt x="506376" y="849335"/>
                  </a:cubicBezTo>
                  <a:lnTo>
                    <a:pt x="506793" y="849335"/>
                  </a:lnTo>
                  <a:cubicBezTo>
                    <a:pt x="511778" y="849335"/>
                    <a:pt x="515820" y="845293"/>
                    <a:pt x="515820" y="840308"/>
                  </a:cubicBezTo>
                  <a:lnTo>
                    <a:pt x="515820" y="766922"/>
                  </a:lnTo>
                  <a:cubicBezTo>
                    <a:pt x="515820" y="761937"/>
                    <a:pt x="511778" y="757895"/>
                    <a:pt x="506793" y="757895"/>
                  </a:cubicBezTo>
                  <a:close/>
                  <a:moveTo>
                    <a:pt x="451118" y="757895"/>
                  </a:moveTo>
                  <a:cubicBezTo>
                    <a:pt x="446133" y="757895"/>
                    <a:pt x="442091" y="761937"/>
                    <a:pt x="442091" y="766922"/>
                  </a:cubicBezTo>
                  <a:lnTo>
                    <a:pt x="442091" y="840308"/>
                  </a:lnTo>
                  <a:cubicBezTo>
                    <a:pt x="442091" y="845293"/>
                    <a:pt x="446133" y="849335"/>
                    <a:pt x="451118" y="849335"/>
                  </a:cubicBezTo>
                  <a:lnTo>
                    <a:pt x="451535" y="849335"/>
                  </a:lnTo>
                  <a:cubicBezTo>
                    <a:pt x="456520" y="849335"/>
                    <a:pt x="460562" y="845293"/>
                    <a:pt x="460562" y="840308"/>
                  </a:cubicBezTo>
                  <a:lnTo>
                    <a:pt x="460562" y="766922"/>
                  </a:lnTo>
                  <a:cubicBezTo>
                    <a:pt x="460562" y="761937"/>
                    <a:pt x="456520" y="757895"/>
                    <a:pt x="451535" y="757895"/>
                  </a:cubicBezTo>
                  <a:close/>
                  <a:moveTo>
                    <a:pt x="395860" y="757895"/>
                  </a:moveTo>
                  <a:cubicBezTo>
                    <a:pt x="390875" y="757895"/>
                    <a:pt x="386833" y="761937"/>
                    <a:pt x="386833" y="766922"/>
                  </a:cubicBezTo>
                  <a:lnTo>
                    <a:pt x="386833" y="840308"/>
                  </a:lnTo>
                  <a:cubicBezTo>
                    <a:pt x="386833" y="845293"/>
                    <a:pt x="390875" y="849335"/>
                    <a:pt x="395860" y="849335"/>
                  </a:cubicBezTo>
                  <a:lnTo>
                    <a:pt x="396277" y="849335"/>
                  </a:lnTo>
                  <a:cubicBezTo>
                    <a:pt x="401262" y="849335"/>
                    <a:pt x="405304" y="845293"/>
                    <a:pt x="405304" y="840308"/>
                  </a:cubicBezTo>
                  <a:lnTo>
                    <a:pt x="405304" y="766922"/>
                  </a:lnTo>
                  <a:cubicBezTo>
                    <a:pt x="405304" y="761937"/>
                    <a:pt x="401262" y="757895"/>
                    <a:pt x="396277" y="757895"/>
                  </a:cubicBezTo>
                  <a:close/>
                  <a:moveTo>
                    <a:pt x="340602" y="757895"/>
                  </a:moveTo>
                  <a:cubicBezTo>
                    <a:pt x="335617" y="757895"/>
                    <a:pt x="331575" y="761937"/>
                    <a:pt x="331575" y="766922"/>
                  </a:cubicBezTo>
                  <a:lnTo>
                    <a:pt x="331575" y="840308"/>
                  </a:lnTo>
                  <a:cubicBezTo>
                    <a:pt x="331575" y="845293"/>
                    <a:pt x="335617" y="849335"/>
                    <a:pt x="340602" y="849335"/>
                  </a:cubicBezTo>
                  <a:lnTo>
                    <a:pt x="341019" y="849335"/>
                  </a:lnTo>
                  <a:cubicBezTo>
                    <a:pt x="346004" y="849335"/>
                    <a:pt x="350046" y="845293"/>
                    <a:pt x="350046" y="840308"/>
                  </a:cubicBezTo>
                  <a:lnTo>
                    <a:pt x="350046" y="766922"/>
                  </a:lnTo>
                  <a:cubicBezTo>
                    <a:pt x="350046" y="761937"/>
                    <a:pt x="346004" y="757895"/>
                    <a:pt x="341019" y="757895"/>
                  </a:cubicBezTo>
                  <a:close/>
                  <a:moveTo>
                    <a:pt x="285344" y="757895"/>
                  </a:moveTo>
                  <a:cubicBezTo>
                    <a:pt x="280359" y="757895"/>
                    <a:pt x="276317" y="761937"/>
                    <a:pt x="276317" y="766922"/>
                  </a:cubicBezTo>
                  <a:lnTo>
                    <a:pt x="276317" y="840308"/>
                  </a:lnTo>
                  <a:cubicBezTo>
                    <a:pt x="276317" y="845293"/>
                    <a:pt x="280359" y="849335"/>
                    <a:pt x="285344" y="849335"/>
                  </a:cubicBezTo>
                  <a:lnTo>
                    <a:pt x="285761" y="849335"/>
                  </a:lnTo>
                  <a:cubicBezTo>
                    <a:pt x="290746" y="849335"/>
                    <a:pt x="294788" y="845293"/>
                    <a:pt x="294788" y="840308"/>
                  </a:cubicBezTo>
                  <a:lnTo>
                    <a:pt x="294788" y="766922"/>
                  </a:lnTo>
                  <a:cubicBezTo>
                    <a:pt x="294788" y="761937"/>
                    <a:pt x="290746" y="757895"/>
                    <a:pt x="285761" y="757895"/>
                  </a:cubicBezTo>
                  <a:close/>
                  <a:moveTo>
                    <a:pt x="230086" y="757895"/>
                  </a:moveTo>
                  <a:cubicBezTo>
                    <a:pt x="225101" y="757895"/>
                    <a:pt x="221059" y="761937"/>
                    <a:pt x="221059" y="766922"/>
                  </a:cubicBezTo>
                  <a:lnTo>
                    <a:pt x="221059" y="840308"/>
                  </a:lnTo>
                  <a:cubicBezTo>
                    <a:pt x="221059" y="845293"/>
                    <a:pt x="225101" y="849335"/>
                    <a:pt x="230086" y="849335"/>
                  </a:cubicBezTo>
                  <a:lnTo>
                    <a:pt x="230503" y="849335"/>
                  </a:lnTo>
                  <a:cubicBezTo>
                    <a:pt x="235488" y="849335"/>
                    <a:pt x="239530" y="845293"/>
                    <a:pt x="239530" y="840308"/>
                  </a:cubicBezTo>
                  <a:lnTo>
                    <a:pt x="239530" y="766922"/>
                  </a:lnTo>
                  <a:cubicBezTo>
                    <a:pt x="239530" y="761937"/>
                    <a:pt x="235488" y="757895"/>
                    <a:pt x="230503" y="757895"/>
                  </a:cubicBezTo>
                  <a:close/>
                  <a:moveTo>
                    <a:pt x="174828" y="757895"/>
                  </a:moveTo>
                  <a:cubicBezTo>
                    <a:pt x="169843" y="757895"/>
                    <a:pt x="165801" y="761937"/>
                    <a:pt x="165801" y="766922"/>
                  </a:cubicBezTo>
                  <a:lnTo>
                    <a:pt x="165801" y="840308"/>
                  </a:lnTo>
                  <a:cubicBezTo>
                    <a:pt x="165801" y="845293"/>
                    <a:pt x="169843" y="849335"/>
                    <a:pt x="174828" y="849335"/>
                  </a:cubicBezTo>
                  <a:lnTo>
                    <a:pt x="175245" y="849335"/>
                  </a:lnTo>
                  <a:cubicBezTo>
                    <a:pt x="180230" y="849335"/>
                    <a:pt x="184272" y="845293"/>
                    <a:pt x="184272" y="840308"/>
                  </a:cubicBezTo>
                  <a:lnTo>
                    <a:pt x="184272" y="766922"/>
                  </a:lnTo>
                  <a:cubicBezTo>
                    <a:pt x="184272" y="761937"/>
                    <a:pt x="180230" y="757895"/>
                    <a:pt x="175245" y="757895"/>
                  </a:cubicBezTo>
                  <a:close/>
                  <a:moveTo>
                    <a:pt x="119570" y="757895"/>
                  </a:moveTo>
                  <a:cubicBezTo>
                    <a:pt x="114585" y="757895"/>
                    <a:pt x="110543" y="761937"/>
                    <a:pt x="110543" y="766922"/>
                  </a:cubicBezTo>
                  <a:lnTo>
                    <a:pt x="110543" y="840308"/>
                  </a:lnTo>
                  <a:cubicBezTo>
                    <a:pt x="110543" y="845293"/>
                    <a:pt x="114585" y="849335"/>
                    <a:pt x="119570" y="849335"/>
                  </a:cubicBezTo>
                  <a:lnTo>
                    <a:pt x="119987" y="849335"/>
                  </a:lnTo>
                  <a:cubicBezTo>
                    <a:pt x="124972" y="849335"/>
                    <a:pt x="129014" y="845293"/>
                    <a:pt x="129014" y="840308"/>
                  </a:cubicBezTo>
                  <a:lnTo>
                    <a:pt x="129014" y="766922"/>
                  </a:lnTo>
                  <a:cubicBezTo>
                    <a:pt x="129014" y="761937"/>
                    <a:pt x="124972" y="757895"/>
                    <a:pt x="119987" y="757895"/>
                  </a:cubicBezTo>
                  <a:close/>
                  <a:moveTo>
                    <a:pt x="64312" y="757895"/>
                  </a:moveTo>
                  <a:cubicBezTo>
                    <a:pt x="59327" y="757895"/>
                    <a:pt x="55285" y="761937"/>
                    <a:pt x="55285" y="766922"/>
                  </a:cubicBezTo>
                  <a:lnTo>
                    <a:pt x="55285" y="840308"/>
                  </a:lnTo>
                  <a:cubicBezTo>
                    <a:pt x="55285" y="845293"/>
                    <a:pt x="59327" y="849335"/>
                    <a:pt x="64312" y="849335"/>
                  </a:cubicBezTo>
                  <a:lnTo>
                    <a:pt x="64729" y="849335"/>
                  </a:lnTo>
                  <a:cubicBezTo>
                    <a:pt x="69714" y="849335"/>
                    <a:pt x="73756" y="845293"/>
                    <a:pt x="73756" y="840308"/>
                  </a:cubicBezTo>
                  <a:lnTo>
                    <a:pt x="73756" y="766922"/>
                  </a:lnTo>
                  <a:cubicBezTo>
                    <a:pt x="73756" y="761937"/>
                    <a:pt x="69714" y="757895"/>
                    <a:pt x="64729" y="757895"/>
                  </a:cubicBezTo>
                  <a:close/>
                  <a:moveTo>
                    <a:pt x="27088" y="722352"/>
                  </a:moveTo>
                  <a:lnTo>
                    <a:pt x="875564" y="722352"/>
                  </a:lnTo>
                  <a:cubicBezTo>
                    <a:pt x="890524" y="722352"/>
                    <a:pt x="902652" y="734480"/>
                    <a:pt x="902652" y="749440"/>
                  </a:cubicBezTo>
                  <a:lnTo>
                    <a:pt x="902652" y="857790"/>
                  </a:lnTo>
                  <a:cubicBezTo>
                    <a:pt x="902652" y="872750"/>
                    <a:pt x="890524" y="884878"/>
                    <a:pt x="875564" y="884878"/>
                  </a:cubicBezTo>
                  <a:lnTo>
                    <a:pt x="27088" y="884878"/>
                  </a:lnTo>
                  <a:cubicBezTo>
                    <a:pt x="12128" y="884878"/>
                    <a:pt x="0" y="872750"/>
                    <a:pt x="0" y="857790"/>
                  </a:cubicBezTo>
                  <a:lnTo>
                    <a:pt x="0" y="749440"/>
                  </a:lnTo>
                  <a:cubicBezTo>
                    <a:pt x="0" y="734480"/>
                    <a:pt x="12128" y="722352"/>
                    <a:pt x="27088" y="722352"/>
                  </a:cubicBezTo>
                  <a:close/>
                  <a:moveTo>
                    <a:pt x="835499" y="598994"/>
                  </a:moveTo>
                  <a:cubicBezTo>
                    <a:pt x="822226" y="598994"/>
                    <a:pt x="811466" y="609754"/>
                    <a:pt x="811466" y="623027"/>
                  </a:cubicBezTo>
                  <a:cubicBezTo>
                    <a:pt x="811466" y="636300"/>
                    <a:pt x="822226" y="647060"/>
                    <a:pt x="835499" y="647060"/>
                  </a:cubicBezTo>
                  <a:cubicBezTo>
                    <a:pt x="848772" y="647060"/>
                    <a:pt x="859532" y="636300"/>
                    <a:pt x="859532" y="623027"/>
                  </a:cubicBezTo>
                  <a:cubicBezTo>
                    <a:pt x="859532" y="609754"/>
                    <a:pt x="848772" y="598994"/>
                    <a:pt x="835499" y="598994"/>
                  </a:cubicBezTo>
                  <a:close/>
                  <a:moveTo>
                    <a:pt x="754783" y="598994"/>
                  </a:moveTo>
                  <a:cubicBezTo>
                    <a:pt x="741510" y="598994"/>
                    <a:pt x="730750" y="609754"/>
                    <a:pt x="730750" y="623027"/>
                  </a:cubicBezTo>
                  <a:cubicBezTo>
                    <a:pt x="730750" y="636300"/>
                    <a:pt x="741510" y="647060"/>
                    <a:pt x="754783" y="647060"/>
                  </a:cubicBezTo>
                  <a:cubicBezTo>
                    <a:pt x="768056" y="647060"/>
                    <a:pt x="778816" y="636300"/>
                    <a:pt x="778816" y="623027"/>
                  </a:cubicBezTo>
                  <a:cubicBezTo>
                    <a:pt x="778816" y="609754"/>
                    <a:pt x="768056" y="598994"/>
                    <a:pt x="754783" y="598994"/>
                  </a:cubicBezTo>
                  <a:close/>
                  <a:moveTo>
                    <a:pt x="672150" y="577307"/>
                  </a:moveTo>
                  <a:cubicBezTo>
                    <a:pt x="667165" y="577307"/>
                    <a:pt x="663123" y="581349"/>
                    <a:pt x="663123" y="586334"/>
                  </a:cubicBezTo>
                  <a:lnTo>
                    <a:pt x="663123" y="659720"/>
                  </a:lnTo>
                  <a:cubicBezTo>
                    <a:pt x="663123" y="664705"/>
                    <a:pt x="667165" y="668747"/>
                    <a:pt x="672150" y="668747"/>
                  </a:cubicBezTo>
                  <a:lnTo>
                    <a:pt x="672567" y="668747"/>
                  </a:lnTo>
                  <a:cubicBezTo>
                    <a:pt x="677552" y="668747"/>
                    <a:pt x="681594" y="664705"/>
                    <a:pt x="681594" y="659720"/>
                  </a:cubicBezTo>
                  <a:lnTo>
                    <a:pt x="681594" y="586334"/>
                  </a:lnTo>
                  <a:cubicBezTo>
                    <a:pt x="681594" y="581349"/>
                    <a:pt x="677552" y="577307"/>
                    <a:pt x="672567" y="577307"/>
                  </a:cubicBezTo>
                  <a:close/>
                  <a:moveTo>
                    <a:pt x="616892" y="577307"/>
                  </a:moveTo>
                  <a:cubicBezTo>
                    <a:pt x="611907" y="577307"/>
                    <a:pt x="607865" y="581349"/>
                    <a:pt x="607865" y="586334"/>
                  </a:cubicBezTo>
                  <a:lnTo>
                    <a:pt x="607865" y="659720"/>
                  </a:lnTo>
                  <a:cubicBezTo>
                    <a:pt x="607865" y="664705"/>
                    <a:pt x="611907" y="668747"/>
                    <a:pt x="616892" y="668747"/>
                  </a:cubicBezTo>
                  <a:lnTo>
                    <a:pt x="617309" y="668747"/>
                  </a:lnTo>
                  <a:cubicBezTo>
                    <a:pt x="622294" y="668747"/>
                    <a:pt x="626336" y="664705"/>
                    <a:pt x="626336" y="659720"/>
                  </a:cubicBezTo>
                  <a:lnTo>
                    <a:pt x="626336" y="586334"/>
                  </a:lnTo>
                  <a:cubicBezTo>
                    <a:pt x="626336" y="581349"/>
                    <a:pt x="622294" y="577307"/>
                    <a:pt x="617309" y="577307"/>
                  </a:cubicBezTo>
                  <a:close/>
                  <a:moveTo>
                    <a:pt x="561634" y="577307"/>
                  </a:moveTo>
                  <a:cubicBezTo>
                    <a:pt x="556649" y="577307"/>
                    <a:pt x="552607" y="581349"/>
                    <a:pt x="552607" y="586334"/>
                  </a:cubicBezTo>
                  <a:lnTo>
                    <a:pt x="552607" y="659720"/>
                  </a:lnTo>
                  <a:cubicBezTo>
                    <a:pt x="552607" y="664705"/>
                    <a:pt x="556649" y="668747"/>
                    <a:pt x="561634" y="668747"/>
                  </a:cubicBezTo>
                  <a:lnTo>
                    <a:pt x="562051" y="668747"/>
                  </a:lnTo>
                  <a:cubicBezTo>
                    <a:pt x="567036" y="668747"/>
                    <a:pt x="571078" y="664705"/>
                    <a:pt x="571078" y="659720"/>
                  </a:cubicBezTo>
                  <a:lnTo>
                    <a:pt x="571078" y="586334"/>
                  </a:lnTo>
                  <a:cubicBezTo>
                    <a:pt x="571078" y="581349"/>
                    <a:pt x="567036" y="577307"/>
                    <a:pt x="562051" y="577307"/>
                  </a:cubicBezTo>
                  <a:close/>
                  <a:moveTo>
                    <a:pt x="506376" y="577307"/>
                  </a:moveTo>
                  <a:cubicBezTo>
                    <a:pt x="501391" y="577307"/>
                    <a:pt x="497349" y="581349"/>
                    <a:pt x="497349" y="586334"/>
                  </a:cubicBezTo>
                  <a:lnTo>
                    <a:pt x="497349" y="659720"/>
                  </a:lnTo>
                  <a:cubicBezTo>
                    <a:pt x="497349" y="664705"/>
                    <a:pt x="501391" y="668747"/>
                    <a:pt x="506376" y="668747"/>
                  </a:cubicBezTo>
                  <a:lnTo>
                    <a:pt x="506793" y="668747"/>
                  </a:lnTo>
                  <a:cubicBezTo>
                    <a:pt x="511778" y="668747"/>
                    <a:pt x="515820" y="664705"/>
                    <a:pt x="515820" y="659720"/>
                  </a:cubicBezTo>
                  <a:lnTo>
                    <a:pt x="515820" y="586334"/>
                  </a:lnTo>
                  <a:cubicBezTo>
                    <a:pt x="515820" y="581349"/>
                    <a:pt x="511778" y="577307"/>
                    <a:pt x="506793" y="577307"/>
                  </a:cubicBezTo>
                  <a:close/>
                  <a:moveTo>
                    <a:pt x="451118" y="577307"/>
                  </a:moveTo>
                  <a:cubicBezTo>
                    <a:pt x="446133" y="577307"/>
                    <a:pt x="442091" y="581349"/>
                    <a:pt x="442091" y="586334"/>
                  </a:cubicBezTo>
                  <a:lnTo>
                    <a:pt x="442091" y="659720"/>
                  </a:lnTo>
                  <a:cubicBezTo>
                    <a:pt x="442091" y="664705"/>
                    <a:pt x="446133" y="668747"/>
                    <a:pt x="451118" y="668747"/>
                  </a:cubicBezTo>
                  <a:lnTo>
                    <a:pt x="451535" y="668747"/>
                  </a:lnTo>
                  <a:cubicBezTo>
                    <a:pt x="456520" y="668747"/>
                    <a:pt x="460562" y="664705"/>
                    <a:pt x="460562" y="659720"/>
                  </a:cubicBezTo>
                  <a:lnTo>
                    <a:pt x="460562" y="586334"/>
                  </a:lnTo>
                  <a:cubicBezTo>
                    <a:pt x="460562" y="581349"/>
                    <a:pt x="456520" y="577307"/>
                    <a:pt x="451535" y="577307"/>
                  </a:cubicBezTo>
                  <a:close/>
                  <a:moveTo>
                    <a:pt x="395860" y="577307"/>
                  </a:moveTo>
                  <a:cubicBezTo>
                    <a:pt x="390875" y="577307"/>
                    <a:pt x="386833" y="581349"/>
                    <a:pt x="386833" y="586334"/>
                  </a:cubicBezTo>
                  <a:lnTo>
                    <a:pt x="386833" y="659720"/>
                  </a:lnTo>
                  <a:cubicBezTo>
                    <a:pt x="386833" y="664705"/>
                    <a:pt x="390875" y="668747"/>
                    <a:pt x="395860" y="668747"/>
                  </a:cubicBezTo>
                  <a:lnTo>
                    <a:pt x="396277" y="668747"/>
                  </a:lnTo>
                  <a:cubicBezTo>
                    <a:pt x="401262" y="668747"/>
                    <a:pt x="405304" y="664705"/>
                    <a:pt x="405304" y="659720"/>
                  </a:cubicBezTo>
                  <a:lnTo>
                    <a:pt x="405304" y="586334"/>
                  </a:lnTo>
                  <a:cubicBezTo>
                    <a:pt x="405304" y="581349"/>
                    <a:pt x="401262" y="577307"/>
                    <a:pt x="396277" y="577307"/>
                  </a:cubicBezTo>
                  <a:close/>
                  <a:moveTo>
                    <a:pt x="340602" y="577307"/>
                  </a:moveTo>
                  <a:cubicBezTo>
                    <a:pt x="335617" y="577307"/>
                    <a:pt x="331575" y="581349"/>
                    <a:pt x="331575" y="586334"/>
                  </a:cubicBezTo>
                  <a:lnTo>
                    <a:pt x="331575" y="659720"/>
                  </a:lnTo>
                  <a:cubicBezTo>
                    <a:pt x="331575" y="664705"/>
                    <a:pt x="335617" y="668747"/>
                    <a:pt x="340602" y="668747"/>
                  </a:cubicBezTo>
                  <a:lnTo>
                    <a:pt x="341019" y="668747"/>
                  </a:lnTo>
                  <a:cubicBezTo>
                    <a:pt x="346004" y="668747"/>
                    <a:pt x="350046" y="664705"/>
                    <a:pt x="350046" y="659720"/>
                  </a:cubicBezTo>
                  <a:lnTo>
                    <a:pt x="350046" y="586334"/>
                  </a:lnTo>
                  <a:cubicBezTo>
                    <a:pt x="350046" y="581349"/>
                    <a:pt x="346004" y="577307"/>
                    <a:pt x="341019" y="577307"/>
                  </a:cubicBezTo>
                  <a:close/>
                  <a:moveTo>
                    <a:pt x="285344" y="577307"/>
                  </a:moveTo>
                  <a:cubicBezTo>
                    <a:pt x="280359" y="577307"/>
                    <a:pt x="276317" y="581349"/>
                    <a:pt x="276317" y="586334"/>
                  </a:cubicBezTo>
                  <a:lnTo>
                    <a:pt x="276317" y="659720"/>
                  </a:lnTo>
                  <a:cubicBezTo>
                    <a:pt x="276317" y="664705"/>
                    <a:pt x="280359" y="668747"/>
                    <a:pt x="285344" y="668747"/>
                  </a:cubicBezTo>
                  <a:lnTo>
                    <a:pt x="285761" y="668747"/>
                  </a:lnTo>
                  <a:cubicBezTo>
                    <a:pt x="290746" y="668747"/>
                    <a:pt x="294788" y="664705"/>
                    <a:pt x="294788" y="659720"/>
                  </a:cubicBezTo>
                  <a:lnTo>
                    <a:pt x="294788" y="586334"/>
                  </a:lnTo>
                  <a:cubicBezTo>
                    <a:pt x="294788" y="581349"/>
                    <a:pt x="290746" y="577307"/>
                    <a:pt x="285761" y="577307"/>
                  </a:cubicBezTo>
                  <a:close/>
                  <a:moveTo>
                    <a:pt x="230086" y="577307"/>
                  </a:moveTo>
                  <a:cubicBezTo>
                    <a:pt x="225101" y="577307"/>
                    <a:pt x="221059" y="581349"/>
                    <a:pt x="221059" y="586334"/>
                  </a:cubicBezTo>
                  <a:lnTo>
                    <a:pt x="221059" y="659720"/>
                  </a:lnTo>
                  <a:cubicBezTo>
                    <a:pt x="221059" y="664705"/>
                    <a:pt x="225101" y="668747"/>
                    <a:pt x="230086" y="668747"/>
                  </a:cubicBezTo>
                  <a:lnTo>
                    <a:pt x="230503" y="668747"/>
                  </a:lnTo>
                  <a:cubicBezTo>
                    <a:pt x="235488" y="668747"/>
                    <a:pt x="239530" y="664705"/>
                    <a:pt x="239530" y="659720"/>
                  </a:cubicBezTo>
                  <a:lnTo>
                    <a:pt x="239530" y="586334"/>
                  </a:lnTo>
                  <a:cubicBezTo>
                    <a:pt x="239530" y="581349"/>
                    <a:pt x="235488" y="577307"/>
                    <a:pt x="230503" y="577307"/>
                  </a:cubicBezTo>
                  <a:close/>
                  <a:moveTo>
                    <a:pt x="174828" y="577307"/>
                  </a:moveTo>
                  <a:cubicBezTo>
                    <a:pt x="169843" y="577307"/>
                    <a:pt x="165801" y="581349"/>
                    <a:pt x="165801" y="586334"/>
                  </a:cubicBezTo>
                  <a:lnTo>
                    <a:pt x="165801" y="659720"/>
                  </a:lnTo>
                  <a:cubicBezTo>
                    <a:pt x="165801" y="664705"/>
                    <a:pt x="169843" y="668747"/>
                    <a:pt x="174828" y="668747"/>
                  </a:cubicBezTo>
                  <a:lnTo>
                    <a:pt x="175245" y="668747"/>
                  </a:lnTo>
                  <a:cubicBezTo>
                    <a:pt x="180230" y="668747"/>
                    <a:pt x="184272" y="664705"/>
                    <a:pt x="184272" y="659720"/>
                  </a:cubicBezTo>
                  <a:lnTo>
                    <a:pt x="184272" y="586334"/>
                  </a:lnTo>
                  <a:cubicBezTo>
                    <a:pt x="184272" y="581349"/>
                    <a:pt x="180230" y="577307"/>
                    <a:pt x="175245" y="577307"/>
                  </a:cubicBezTo>
                  <a:close/>
                  <a:moveTo>
                    <a:pt x="119570" y="577307"/>
                  </a:moveTo>
                  <a:cubicBezTo>
                    <a:pt x="114585" y="577307"/>
                    <a:pt x="110543" y="581349"/>
                    <a:pt x="110543" y="586334"/>
                  </a:cubicBezTo>
                  <a:lnTo>
                    <a:pt x="110543" y="659720"/>
                  </a:lnTo>
                  <a:cubicBezTo>
                    <a:pt x="110543" y="664705"/>
                    <a:pt x="114585" y="668747"/>
                    <a:pt x="119570" y="668747"/>
                  </a:cubicBezTo>
                  <a:lnTo>
                    <a:pt x="119987" y="668747"/>
                  </a:lnTo>
                  <a:cubicBezTo>
                    <a:pt x="124972" y="668747"/>
                    <a:pt x="129014" y="664705"/>
                    <a:pt x="129014" y="659720"/>
                  </a:cubicBezTo>
                  <a:lnTo>
                    <a:pt x="129014" y="586334"/>
                  </a:lnTo>
                  <a:cubicBezTo>
                    <a:pt x="129014" y="581349"/>
                    <a:pt x="124972" y="577307"/>
                    <a:pt x="119987" y="577307"/>
                  </a:cubicBezTo>
                  <a:close/>
                  <a:moveTo>
                    <a:pt x="64312" y="577307"/>
                  </a:moveTo>
                  <a:cubicBezTo>
                    <a:pt x="59327" y="577307"/>
                    <a:pt x="55285" y="581349"/>
                    <a:pt x="55285" y="586334"/>
                  </a:cubicBezTo>
                  <a:lnTo>
                    <a:pt x="55285" y="659720"/>
                  </a:lnTo>
                  <a:cubicBezTo>
                    <a:pt x="55285" y="664705"/>
                    <a:pt x="59327" y="668747"/>
                    <a:pt x="64312" y="668747"/>
                  </a:cubicBezTo>
                  <a:lnTo>
                    <a:pt x="64729" y="668747"/>
                  </a:lnTo>
                  <a:cubicBezTo>
                    <a:pt x="69714" y="668747"/>
                    <a:pt x="73756" y="664705"/>
                    <a:pt x="73756" y="659720"/>
                  </a:cubicBezTo>
                  <a:lnTo>
                    <a:pt x="73756" y="586334"/>
                  </a:lnTo>
                  <a:cubicBezTo>
                    <a:pt x="73756" y="581349"/>
                    <a:pt x="69714" y="577307"/>
                    <a:pt x="64729" y="577307"/>
                  </a:cubicBezTo>
                  <a:close/>
                  <a:moveTo>
                    <a:pt x="27088" y="541764"/>
                  </a:moveTo>
                  <a:lnTo>
                    <a:pt x="875564" y="541764"/>
                  </a:lnTo>
                  <a:cubicBezTo>
                    <a:pt x="890524" y="541764"/>
                    <a:pt x="902652" y="553892"/>
                    <a:pt x="902652" y="568852"/>
                  </a:cubicBezTo>
                  <a:lnTo>
                    <a:pt x="902652" y="677202"/>
                  </a:lnTo>
                  <a:cubicBezTo>
                    <a:pt x="902652" y="692162"/>
                    <a:pt x="890524" y="704290"/>
                    <a:pt x="875564" y="704290"/>
                  </a:cubicBezTo>
                  <a:lnTo>
                    <a:pt x="27088" y="704290"/>
                  </a:lnTo>
                  <a:cubicBezTo>
                    <a:pt x="12128" y="704290"/>
                    <a:pt x="0" y="692162"/>
                    <a:pt x="0" y="677202"/>
                  </a:cubicBezTo>
                  <a:lnTo>
                    <a:pt x="0" y="568852"/>
                  </a:lnTo>
                  <a:cubicBezTo>
                    <a:pt x="0" y="553892"/>
                    <a:pt x="12128" y="541764"/>
                    <a:pt x="27088" y="541764"/>
                  </a:cubicBezTo>
                  <a:close/>
                  <a:moveTo>
                    <a:pt x="835499" y="418406"/>
                  </a:moveTo>
                  <a:cubicBezTo>
                    <a:pt x="822226" y="418406"/>
                    <a:pt x="811466" y="429166"/>
                    <a:pt x="811466" y="442439"/>
                  </a:cubicBezTo>
                  <a:cubicBezTo>
                    <a:pt x="811466" y="455712"/>
                    <a:pt x="822226" y="466472"/>
                    <a:pt x="835499" y="466472"/>
                  </a:cubicBezTo>
                  <a:cubicBezTo>
                    <a:pt x="848772" y="466472"/>
                    <a:pt x="859532" y="455712"/>
                    <a:pt x="859532" y="442439"/>
                  </a:cubicBezTo>
                  <a:cubicBezTo>
                    <a:pt x="859532" y="429166"/>
                    <a:pt x="848772" y="418406"/>
                    <a:pt x="835499" y="418406"/>
                  </a:cubicBezTo>
                  <a:close/>
                  <a:moveTo>
                    <a:pt x="754783" y="418406"/>
                  </a:moveTo>
                  <a:cubicBezTo>
                    <a:pt x="741510" y="418406"/>
                    <a:pt x="730750" y="429166"/>
                    <a:pt x="730750" y="442439"/>
                  </a:cubicBezTo>
                  <a:cubicBezTo>
                    <a:pt x="730750" y="455712"/>
                    <a:pt x="741510" y="466472"/>
                    <a:pt x="754783" y="466472"/>
                  </a:cubicBezTo>
                  <a:cubicBezTo>
                    <a:pt x="768056" y="466472"/>
                    <a:pt x="778816" y="455712"/>
                    <a:pt x="778816" y="442439"/>
                  </a:cubicBezTo>
                  <a:cubicBezTo>
                    <a:pt x="778816" y="429166"/>
                    <a:pt x="768056" y="418406"/>
                    <a:pt x="754783" y="418406"/>
                  </a:cubicBezTo>
                  <a:close/>
                  <a:moveTo>
                    <a:pt x="672150" y="396719"/>
                  </a:moveTo>
                  <a:cubicBezTo>
                    <a:pt x="667165" y="396719"/>
                    <a:pt x="663123" y="400761"/>
                    <a:pt x="663123" y="405746"/>
                  </a:cubicBezTo>
                  <a:lnTo>
                    <a:pt x="663123" y="479132"/>
                  </a:lnTo>
                  <a:cubicBezTo>
                    <a:pt x="663123" y="484117"/>
                    <a:pt x="667165" y="488159"/>
                    <a:pt x="672150" y="488159"/>
                  </a:cubicBezTo>
                  <a:lnTo>
                    <a:pt x="672567" y="488159"/>
                  </a:lnTo>
                  <a:cubicBezTo>
                    <a:pt x="677552" y="488159"/>
                    <a:pt x="681594" y="484117"/>
                    <a:pt x="681594" y="479132"/>
                  </a:cubicBezTo>
                  <a:lnTo>
                    <a:pt x="681594" y="405746"/>
                  </a:lnTo>
                  <a:cubicBezTo>
                    <a:pt x="681594" y="400761"/>
                    <a:pt x="677552" y="396719"/>
                    <a:pt x="672567" y="396719"/>
                  </a:cubicBezTo>
                  <a:close/>
                  <a:moveTo>
                    <a:pt x="616892" y="396719"/>
                  </a:moveTo>
                  <a:cubicBezTo>
                    <a:pt x="611907" y="396719"/>
                    <a:pt x="607865" y="400761"/>
                    <a:pt x="607865" y="405746"/>
                  </a:cubicBezTo>
                  <a:lnTo>
                    <a:pt x="607865" y="479132"/>
                  </a:lnTo>
                  <a:cubicBezTo>
                    <a:pt x="607865" y="484117"/>
                    <a:pt x="611907" y="488159"/>
                    <a:pt x="616892" y="488159"/>
                  </a:cubicBezTo>
                  <a:lnTo>
                    <a:pt x="617309" y="488159"/>
                  </a:lnTo>
                  <a:cubicBezTo>
                    <a:pt x="622294" y="488159"/>
                    <a:pt x="626336" y="484117"/>
                    <a:pt x="626336" y="479132"/>
                  </a:cubicBezTo>
                  <a:lnTo>
                    <a:pt x="626336" y="405746"/>
                  </a:lnTo>
                  <a:cubicBezTo>
                    <a:pt x="626336" y="400761"/>
                    <a:pt x="622294" y="396719"/>
                    <a:pt x="617309" y="396719"/>
                  </a:cubicBezTo>
                  <a:close/>
                  <a:moveTo>
                    <a:pt x="561634" y="396719"/>
                  </a:moveTo>
                  <a:cubicBezTo>
                    <a:pt x="556649" y="396719"/>
                    <a:pt x="552607" y="400761"/>
                    <a:pt x="552607" y="405746"/>
                  </a:cubicBezTo>
                  <a:lnTo>
                    <a:pt x="552607" y="479132"/>
                  </a:lnTo>
                  <a:cubicBezTo>
                    <a:pt x="552607" y="484117"/>
                    <a:pt x="556649" y="488159"/>
                    <a:pt x="561634" y="488159"/>
                  </a:cubicBezTo>
                  <a:lnTo>
                    <a:pt x="562051" y="488159"/>
                  </a:lnTo>
                  <a:cubicBezTo>
                    <a:pt x="567036" y="488159"/>
                    <a:pt x="571078" y="484117"/>
                    <a:pt x="571078" y="479132"/>
                  </a:cubicBezTo>
                  <a:lnTo>
                    <a:pt x="571078" y="405746"/>
                  </a:lnTo>
                  <a:cubicBezTo>
                    <a:pt x="571078" y="400761"/>
                    <a:pt x="567036" y="396719"/>
                    <a:pt x="562051" y="396719"/>
                  </a:cubicBezTo>
                  <a:close/>
                  <a:moveTo>
                    <a:pt x="506376" y="396719"/>
                  </a:moveTo>
                  <a:cubicBezTo>
                    <a:pt x="501391" y="396719"/>
                    <a:pt x="497349" y="400761"/>
                    <a:pt x="497349" y="405746"/>
                  </a:cubicBezTo>
                  <a:lnTo>
                    <a:pt x="497349" y="479132"/>
                  </a:lnTo>
                  <a:cubicBezTo>
                    <a:pt x="497349" y="484117"/>
                    <a:pt x="501391" y="488159"/>
                    <a:pt x="506376" y="488159"/>
                  </a:cubicBezTo>
                  <a:lnTo>
                    <a:pt x="506793" y="488159"/>
                  </a:lnTo>
                  <a:cubicBezTo>
                    <a:pt x="511778" y="488159"/>
                    <a:pt x="515820" y="484117"/>
                    <a:pt x="515820" y="479132"/>
                  </a:cubicBezTo>
                  <a:lnTo>
                    <a:pt x="515820" y="405746"/>
                  </a:lnTo>
                  <a:cubicBezTo>
                    <a:pt x="515820" y="400761"/>
                    <a:pt x="511778" y="396719"/>
                    <a:pt x="506793" y="396719"/>
                  </a:cubicBezTo>
                  <a:close/>
                  <a:moveTo>
                    <a:pt x="451118" y="396719"/>
                  </a:moveTo>
                  <a:cubicBezTo>
                    <a:pt x="446133" y="396719"/>
                    <a:pt x="442091" y="400761"/>
                    <a:pt x="442091" y="405746"/>
                  </a:cubicBezTo>
                  <a:lnTo>
                    <a:pt x="442091" y="479132"/>
                  </a:lnTo>
                  <a:cubicBezTo>
                    <a:pt x="442091" y="484117"/>
                    <a:pt x="446133" y="488159"/>
                    <a:pt x="451118" y="488159"/>
                  </a:cubicBezTo>
                  <a:lnTo>
                    <a:pt x="451535" y="488159"/>
                  </a:lnTo>
                  <a:cubicBezTo>
                    <a:pt x="456520" y="488159"/>
                    <a:pt x="460562" y="484117"/>
                    <a:pt x="460562" y="479132"/>
                  </a:cubicBezTo>
                  <a:lnTo>
                    <a:pt x="460562" y="405746"/>
                  </a:lnTo>
                  <a:cubicBezTo>
                    <a:pt x="460562" y="400761"/>
                    <a:pt x="456520" y="396719"/>
                    <a:pt x="451535" y="396719"/>
                  </a:cubicBezTo>
                  <a:close/>
                  <a:moveTo>
                    <a:pt x="395860" y="396719"/>
                  </a:moveTo>
                  <a:cubicBezTo>
                    <a:pt x="390875" y="396719"/>
                    <a:pt x="386833" y="400761"/>
                    <a:pt x="386833" y="405746"/>
                  </a:cubicBezTo>
                  <a:lnTo>
                    <a:pt x="386833" y="479132"/>
                  </a:lnTo>
                  <a:cubicBezTo>
                    <a:pt x="386833" y="484117"/>
                    <a:pt x="390875" y="488159"/>
                    <a:pt x="395860" y="488159"/>
                  </a:cubicBezTo>
                  <a:lnTo>
                    <a:pt x="396277" y="488159"/>
                  </a:lnTo>
                  <a:cubicBezTo>
                    <a:pt x="401262" y="488159"/>
                    <a:pt x="405304" y="484117"/>
                    <a:pt x="405304" y="479132"/>
                  </a:cubicBezTo>
                  <a:lnTo>
                    <a:pt x="405304" y="405746"/>
                  </a:lnTo>
                  <a:cubicBezTo>
                    <a:pt x="405304" y="400761"/>
                    <a:pt x="401262" y="396719"/>
                    <a:pt x="396277" y="396719"/>
                  </a:cubicBezTo>
                  <a:close/>
                  <a:moveTo>
                    <a:pt x="340602" y="396719"/>
                  </a:moveTo>
                  <a:cubicBezTo>
                    <a:pt x="335617" y="396719"/>
                    <a:pt x="331575" y="400761"/>
                    <a:pt x="331575" y="405746"/>
                  </a:cubicBezTo>
                  <a:lnTo>
                    <a:pt x="331575" y="479132"/>
                  </a:lnTo>
                  <a:cubicBezTo>
                    <a:pt x="331575" y="484117"/>
                    <a:pt x="335617" y="488159"/>
                    <a:pt x="340602" y="488159"/>
                  </a:cubicBezTo>
                  <a:lnTo>
                    <a:pt x="341019" y="488159"/>
                  </a:lnTo>
                  <a:cubicBezTo>
                    <a:pt x="346004" y="488159"/>
                    <a:pt x="350046" y="484117"/>
                    <a:pt x="350046" y="479132"/>
                  </a:cubicBezTo>
                  <a:lnTo>
                    <a:pt x="350046" y="405746"/>
                  </a:lnTo>
                  <a:cubicBezTo>
                    <a:pt x="350046" y="400761"/>
                    <a:pt x="346004" y="396719"/>
                    <a:pt x="341019" y="396719"/>
                  </a:cubicBezTo>
                  <a:close/>
                  <a:moveTo>
                    <a:pt x="285344" y="396719"/>
                  </a:moveTo>
                  <a:cubicBezTo>
                    <a:pt x="280359" y="396719"/>
                    <a:pt x="276317" y="400761"/>
                    <a:pt x="276317" y="405746"/>
                  </a:cubicBezTo>
                  <a:lnTo>
                    <a:pt x="276317" y="479132"/>
                  </a:lnTo>
                  <a:cubicBezTo>
                    <a:pt x="276317" y="484117"/>
                    <a:pt x="280359" y="488159"/>
                    <a:pt x="285344" y="488159"/>
                  </a:cubicBezTo>
                  <a:lnTo>
                    <a:pt x="285761" y="488159"/>
                  </a:lnTo>
                  <a:cubicBezTo>
                    <a:pt x="290746" y="488159"/>
                    <a:pt x="294788" y="484117"/>
                    <a:pt x="294788" y="479132"/>
                  </a:cubicBezTo>
                  <a:lnTo>
                    <a:pt x="294788" y="405746"/>
                  </a:lnTo>
                  <a:cubicBezTo>
                    <a:pt x="294788" y="400761"/>
                    <a:pt x="290746" y="396719"/>
                    <a:pt x="285761" y="396719"/>
                  </a:cubicBezTo>
                  <a:close/>
                  <a:moveTo>
                    <a:pt x="230086" y="396719"/>
                  </a:moveTo>
                  <a:cubicBezTo>
                    <a:pt x="225101" y="396719"/>
                    <a:pt x="221059" y="400761"/>
                    <a:pt x="221059" y="405746"/>
                  </a:cubicBezTo>
                  <a:lnTo>
                    <a:pt x="221059" y="479132"/>
                  </a:lnTo>
                  <a:cubicBezTo>
                    <a:pt x="221059" y="484117"/>
                    <a:pt x="225101" y="488159"/>
                    <a:pt x="230086" y="488159"/>
                  </a:cubicBezTo>
                  <a:lnTo>
                    <a:pt x="230503" y="488159"/>
                  </a:lnTo>
                  <a:cubicBezTo>
                    <a:pt x="235488" y="488159"/>
                    <a:pt x="239530" y="484117"/>
                    <a:pt x="239530" y="479132"/>
                  </a:cubicBezTo>
                  <a:lnTo>
                    <a:pt x="239530" y="405746"/>
                  </a:lnTo>
                  <a:cubicBezTo>
                    <a:pt x="239530" y="400761"/>
                    <a:pt x="235488" y="396719"/>
                    <a:pt x="230503" y="396719"/>
                  </a:cubicBezTo>
                  <a:close/>
                  <a:moveTo>
                    <a:pt x="174828" y="396719"/>
                  </a:moveTo>
                  <a:cubicBezTo>
                    <a:pt x="169843" y="396719"/>
                    <a:pt x="165801" y="400761"/>
                    <a:pt x="165801" y="405746"/>
                  </a:cubicBezTo>
                  <a:lnTo>
                    <a:pt x="165801" y="479132"/>
                  </a:lnTo>
                  <a:cubicBezTo>
                    <a:pt x="165801" y="484117"/>
                    <a:pt x="169843" y="488159"/>
                    <a:pt x="174828" y="488159"/>
                  </a:cubicBezTo>
                  <a:lnTo>
                    <a:pt x="175245" y="488159"/>
                  </a:lnTo>
                  <a:cubicBezTo>
                    <a:pt x="180230" y="488159"/>
                    <a:pt x="184272" y="484117"/>
                    <a:pt x="184272" y="479132"/>
                  </a:cubicBezTo>
                  <a:lnTo>
                    <a:pt x="184272" y="405746"/>
                  </a:lnTo>
                  <a:cubicBezTo>
                    <a:pt x="184272" y="400761"/>
                    <a:pt x="180230" y="396719"/>
                    <a:pt x="175245" y="396719"/>
                  </a:cubicBezTo>
                  <a:close/>
                  <a:moveTo>
                    <a:pt x="119570" y="396719"/>
                  </a:moveTo>
                  <a:cubicBezTo>
                    <a:pt x="114585" y="396719"/>
                    <a:pt x="110543" y="400761"/>
                    <a:pt x="110543" y="405746"/>
                  </a:cubicBezTo>
                  <a:lnTo>
                    <a:pt x="110543" y="479132"/>
                  </a:lnTo>
                  <a:cubicBezTo>
                    <a:pt x="110543" y="484117"/>
                    <a:pt x="114585" y="488159"/>
                    <a:pt x="119570" y="488159"/>
                  </a:cubicBezTo>
                  <a:lnTo>
                    <a:pt x="119987" y="488159"/>
                  </a:lnTo>
                  <a:cubicBezTo>
                    <a:pt x="124972" y="488159"/>
                    <a:pt x="129014" y="484117"/>
                    <a:pt x="129014" y="479132"/>
                  </a:cubicBezTo>
                  <a:lnTo>
                    <a:pt x="129014" y="405746"/>
                  </a:lnTo>
                  <a:cubicBezTo>
                    <a:pt x="129014" y="400761"/>
                    <a:pt x="124972" y="396719"/>
                    <a:pt x="119987" y="396719"/>
                  </a:cubicBezTo>
                  <a:close/>
                  <a:moveTo>
                    <a:pt x="64312" y="396719"/>
                  </a:moveTo>
                  <a:cubicBezTo>
                    <a:pt x="59327" y="396719"/>
                    <a:pt x="55285" y="400761"/>
                    <a:pt x="55285" y="405746"/>
                  </a:cubicBezTo>
                  <a:lnTo>
                    <a:pt x="55285" y="479132"/>
                  </a:lnTo>
                  <a:cubicBezTo>
                    <a:pt x="55285" y="484117"/>
                    <a:pt x="59327" y="488159"/>
                    <a:pt x="64312" y="488159"/>
                  </a:cubicBezTo>
                  <a:lnTo>
                    <a:pt x="64729" y="488159"/>
                  </a:lnTo>
                  <a:cubicBezTo>
                    <a:pt x="69714" y="488159"/>
                    <a:pt x="73756" y="484117"/>
                    <a:pt x="73756" y="479132"/>
                  </a:cubicBezTo>
                  <a:lnTo>
                    <a:pt x="73756" y="405746"/>
                  </a:lnTo>
                  <a:cubicBezTo>
                    <a:pt x="73756" y="400761"/>
                    <a:pt x="69714" y="396719"/>
                    <a:pt x="64729" y="396719"/>
                  </a:cubicBezTo>
                  <a:close/>
                  <a:moveTo>
                    <a:pt x="27088" y="361176"/>
                  </a:moveTo>
                  <a:lnTo>
                    <a:pt x="875564" y="361176"/>
                  </a:lnTo>
                  <a:cubicBezTo>
                    <a:pt x="890524" y="361176"/>
                    <a:pt x="902652" y="373304"/>
                    <a:pt x="902652" y="388264"/>
                  </a:cubicBezTo>
                  <a:lnTo>
                    <a:pt x="902652" y="496614"/>
                  </a:lnTo>
                  <a:cubicBezTo>
                    <a:pt x="902652" y="511574"/>
                    <a:pt x="890524" y="523702"/>
                    <a:pt x="875564" y="523702"/>
                  </a:cubicBezTo>
                  <a:lnTo>
                    <a:pt x="27088" y="523702"/>
                  </a:lnTo>
                  <a:cubicBezTo>
                    <a:pt x="12128" y="523702"/>
                    <a:pt x="0" y="511574"/>
                    <a:pt x="0" y="496614"/>
                  </a:cubicBezTo>
                  <a:lnTo>
                    <a:pt x="0" y="388264"/>
                  </a:lnTo>
                  <a:cubicBezTo>
                    <a:pt x="0" y="373304"/>
                    <a:pt x="12128" y="361176"/>
                    <a:pt x="27088" y="361176"/>
                  </a:cubicBezTo>
                  <a:close/>
                  <a:moveTo>
                    <a:pt x="835499" y="237818"/>
                  </a:moveTo>
                  <a:cubicBezTo>
                    <a:pt x="822226" y="237818"/>
                    <a:pt x="811466" y="248578"/>
                    <a:pt x="811466" y="261851"/>
                  </a:cubicBezTo>
                  <a:cubicBezTo>
                    <a:pt x="811466" y="275124"/>
                    <a:pt x="822226" y="285884"/>
                    <a:pt x="835499" y="285884"/>
                  </a:cubicBezTo>
                  <a:cubicBezTo>
                    <a:pt x="848772" y="285884"/>
                    <a:pt x="859532" y="275124"/>
                    <a:pt x="859532" y="261851"/>
                  </a:cubicBezTo>
                  <a:cubicBezTo>
                    <a:pt x="859532" y="248578"/>
                    <a:pt x="848772" y="237818"/>
                    <a:pt x="835499" y="237818"/>
                  </a:cubicBezTo>
                  <a:close/>
                  <a:moveTo>
                    <a:pt x="754783" y="237818"/>
                  </a:moveTo>
                  <a:cubicBezTo>
                    <a:pt x="741510" y="237818"/>
                    <a:pt x="730750" y="248578"/>
                    <a:pt x="730750" y="261851"/>
                  </a:cubicBezTo>
                  <a:cubicBezTo>
                    <a:pt x="730750" y="275124"/>
                    <a:pt x="741510" y="285884"/>
                    <a:pt x="754783" y="285884"/>
                  </a:cubicBezTo>
                  <a:cubicBezTo>
                    <a:pt x="768056" y="285884"/>
                    <a:pt x="778816" y="275124"/>
                    <a:pt x="778816" y="261851"/>
                  </a:cubicBezTo>
                  <a:cubicBezTo>
                    <a:pt x="778816" y="248578"/>
                    <a:pt x="768056" y="237818"/>
                    <a:pt x="754783" y="237818"/>
                  </a:cubicBezTo>
                  <a:close/>
                  <a:moveTo>
                    <a:pt x="672150" y="216131"/>
                  </a:moveTo>
                  <a:cubicBezTo>
                    <a:pt x="667165" y="216131"/>
                    <a:pt x="663123" y="220173"/>
                    <a:pt x="663123" y="225158"/>
                  </a:cubicBezTo>
                  <a:lnTo>
                    <a:pt x="663123" y="298544"/>
                  </a:lnTo>
                  <a:cubicBezTo>
                    <a:pt x="663123" y="303529"/>
                    <a:pt x="667165" y="307571"/>
                    <a:pt x="672150" y="307571"/>
                  </a:cubicBezTo>
                  <a:lnTo>
                    <a:pt x="672567" y="307571"/>
                  </a:lnTo>
                  <a:cubicBezTo>
                    <a:pt x="677552" y="307571"/>
                    <a:pt x="681594" y="303529"/>
                    <a:pt x="681594" y="298544"/>
                  </a:cubicBezTo>
                  <a:lnTo>
                    <a:pt x="681594" y="225158"/>
                  </a:lnTo>
                  <a:cubicBezTo>
                    <a:pt x="681594" y="220173"/>
                    <a:pt x="677552" y="216131"/>
                    <a:pt x="672567" y="216131"/>
                  </a:cubicBezTo>
                  <a:close/>
                  <a:moveTo>
                    <a:pt x="616892" y="216131"/>
                  </a:moveTo>
                  <a:cubicBezTo>
                    <a:pt x="611907" y="216131"/>
                    <a:pt x="607865" y="220173"/>
                    <a:pt x="607865" y="225158"/>
                  </a:cubicBezTo>
                  <a:lnTo>
                    <a:pt x="607865" y="298544"/>
                  </a:lnTo>
                  <a:cubicBezTo>
                    <a:pt x="607865" y="303529"/>
                    <a:pt x="611907" y="307571"/>
                    <a:pt x="616892" y="307571"/>
                  </a:cubicBezTo>
                  <a:lnTo>
                    <a:pt x="617309" y="307571"/>
                  </a:lnTo>
                  <a:cubicBezTo>
                    <a:pt x="622294" y="307571"/>
                    <a:pt x="626336" y="303529"/>
                    <a:pt x="626336" y="298544"/>
                  </a:cubicBezTo>
                  <a:lnTo>
                    <a:pt x="626336" y="225158"/>
                  </a:lnTo>
                  <a:cubicBezTo>
                    <a:pt x="626336" y="220173"/>
                    <a:pt x="622294" y="216131"/>
                    <a:pt x="617309" y="216131"/>
                  </a:cubicBezTo>
                  <a:close/>
                  <a:moveTo>
                    <a:pt x="561634" y="216131"/>
                  </a:moveTo>
                  <a:cubicBezTo>
                    <a:pt x="556649" y="216131"/>
                    <a:pt x="552607" y="220173"/>
                    <a:pt x="552607" y="225158"/>
                  </a:cubicBezTo>
                  <a:lnTo>
                    <a:pt x="552607" y="298544"/>
                  </a:lnTo>
                  <a:cubicBezTo>
                    <a:pt x="552607" y="303529"/>
                    <a:pt x="556649" y="307571"/>
                    <a:pt x="561634" y="307571"/>
                  </a:cubicBezTo>
                  <a:lnTo>
                    <a:pt x="562051" y="307571"/>
                  </a:lnTo>
                  <a:cubicBezTo>
                    <a:pt x="567036" y="307571"/>
                    <a:pt x="571078" y="303529"/>
                    <a:pt x="571078" y="298544"/>
                  </a:cubicBezTo>
                  <a:lnTo>
                    <a:pt x="571078" y="225158"/>
                  </a:lnTo>
                  <a:cubicBezTo>
                    <a:pt x="571078" y="220173"/>
                    <a:pt x="567036" y="216131"/>
                    <a:pt x="562051" y="216131"/>
                  </a:cubicBezTo>
                  <a:close/>
                  <a:moveTo>
                    <a:pt x="506376" y="216131"/>
                  </a:moveTo>
                  <a:cubicBezTo>
                    <a:pt x="501391" y="216131"/>
                    <a:pt x="497349" y="220173"/>
                    <a:pt x="497349" y="225158"/>
                  </a:cubicBezTo>
                  <a:lnTo>
                    <a:pt x="497349" y="298544"/>
                  </a:lnTo>
                  <a:cubicBezTo>
                    <a:pt x="497349" y="303529"/>
                    <a:pt x="501391" y="307571"/>
                    <a:pt x="506376" y="307571"/>
                  </a:cubicBezTo>
                  <a:lnTo>
                    <a:pt x="506793" y="307571"/>
                  </a:lnTo>
                  <a:cubicBezTo>
                    <a:pt x="511778" y="307571"/>
                    <a:pt x="515820" y="303529"/>
                    <a:pt x="515820" y="298544"/>
                  </a:cubicBezTo>
                  <a:lnTo>
                    <a:pt x="515820" y="225158"/>
                  </a:lnTo>
                  <a:cubicBezTo>
                    <a:pt x="515820" y="220173"/>
                    <a:pt x="511778" y="216131"/>
                    <a:pt x="506793" y="216131"/>
                  </a:cubicBezTo>
                  <a:close/>
                  <a:moveTo>
                    <a:pt x="451118" y="216131"/>
                  </a:moveTo>
                  <a:cubicBezTo>
                    <a:pt x="446133" y="216131"/>
                    <a:pt x="442091" y="220173"/>
                    <a:pt x="442091" y="225158"/>
                  </a:cubicBezTo>
                  <a:lnTo>
                    <a:pt x="442091" y="298544"/>
                  </a:lnTo>
                  <a:cubicBezTo>
                    <a:pt x="442091" y="303529"/>
                    <a:pt x="446133" y="307571"/>
                    <a:pt x="451118" y="307571"/>
                  </a:cubicBezTo>
                  <a:lnTo>
                    <a:pt x="451535" y="307571"/>
                  </a:lnTo>
                  <a:cubicBezTo>
                    <a:pt x="456520" y="307571"/>
                    <a:pt x="460562" y="303529"/>
                    <a:pt x="460562" y="298544"/>
                  </a:cubicBezTo>
                  <a:lnTo>
                    <a:pt x="460562" y="225158"/>
                  </a:lnTo>
                  <a:cubicBezTo>
                    <a:pt x="460562" y="220173"/>
                    <a:pt x="456520" y="216131"/>
                    <a:pt x="451535" y="216131"/>
                  </a:cubicBezTo>
                  <a:close/>
                  <a:moveTo>
                    <a:pt x="395860" y="216131"/>
                  </a:moveTo>
                  <a:cubicBezTo>
                    <a:pt x="390875" y="216131"/>
                    <a:pt x="386833" y="220173"/>
                    <a:pt x="386833" y="225158"/>
                  </a:cubicBezTo>
                  <a:lnTo>
                    <a:pt x="386833" y="298544"/>
                  </a:lnTo>
                  <a:cubicBezTo>
                    <a:pt x="386833" y="303529"/>
                    <a:pt x="390875" y="307571"/>
                    <a:pt x="395860" y="307571"/>
                  </a:cubicBezTo>
                  <a:lnTo>
                    <a:pt x="396277" y="307571"/>
                  </a:lnTo>
                  <a:cubicBezTo>
                    <a:pt x="401262" y="307571"/>
                    <a:pt x="405304" y="303529"/>
                    <a:pt x="405304" y="298544"/>
                  </a:cubicBezTo>
                  <a:lnTo>
                    <a:pt x="405304" y="225158"/>
                  </a:lnTo>
                  <a:cubicBezTo>
                    <a:pt x="405304" y="220173"/>
                    <a:pt x="401262" y="216131"/>
                    <a:pt x="396277" y="216131"/>
                  </a:cubicBezTo>
                  <a:close/>
                  <a:moveTo>
                    <a:pt x="340602" y="216131"/>
                  </a:moveTo>
                  <a:cubicBezTo>
                    <a:pt x="335617" y="216131"/>
                    <a:pt x="331575" y="220173"/>
                    <a:pt x="331575" y="225158"/>
                  </a:cubicBezTo>
                  <a:lnTo>
                    <a:pt x="331575" y="298544"/>
                  </a:lnTo>
                  <a:cubicBezTo>
                    <a:pt x="331575" y="303529"/>
                    <a:pt x="335617" y="307571"/>
                    <a:pt x="340602" y="307571"/>
                  </a:cubicBezTo>
                  <a:lnTo>
                    <a:pt x="341019" y="307571"/>
                  </a:lnTo>
                  <a:cubicBezTo>
                    <a:pt x="346004" y="307571"/>
                    <a:pt x="350046" y="303529"/>
                    <a:pt x="350046" y="298544"/>
                  </a:cubicBezTo>
                  <a:lnTo>
                    <a:pt x="350046" y="225158"/>
                  </a:lnTo>
                  <a:cubicBezTo>
                    <a:pt x="350046" y="220173"/>
                    <a:pt x="346004" y="216131"/>
                    <a:pt x="341019" y="216131"/>
                  </a:cubicBezTo>
                  <a:close/>
                  <a:moveTo>
                    <a:pt x="285344" y="216131"/>
                  </a:moveTo>
                  <a:cubicBezTo>
                    <a:pt x="280359" y="216131"/>
                    <a:pt x="276317" y="220173"/>
                    <a:pt x="276317" y="225158"/>
                  </a:cubicBezTo>
                  <a:lnTo>
                    <a:pt x="276317" y="298544"/>
                  </a:lnTo>
                  <a:cubicBezTo>
                    <a:pt x="276317" y="303529"/>
                    <a:pt x="280359" y="307571"/>
                    <a:pt x="285344" y="307571"/>
                  </a:cubicBezTo>
                  <a:lnTo>
                    <a:pt x="285761" y="307571"/>
                  </a:lnTo>
                  <a:cubicBezTo>
                    <a:pt x="290746" y="307571"/>
                    <a:pt x="294788" y="303529"/>
                    <a:pt x="294788" y="298544"/>
                  </a:cubicBezTo>
                  <a:lnTo>
                    <a:pt x="294788" y="225158"/>
                  </a:lnTo>
                  <a:cubicBezTo>
                    <a:pt x="294788" y="220173"/>
                    <a:pt x="290746" y="216131"/>
                    <a:pt x="285761" y="216131"/>
                  </a:cubicBezTo>
                  <a:close/>
                  <a:moveTo>
                    <a:pt x="230086" y="216131"/>
                  </a:moveTo>
                  <a:cubicBezTo>
                    <a:pt x="225101" y="216131"/>
                    <a:pt x="221059" y="220173"/>
                    <a:pt x="221059" y="225158"/>
                  </a:cubicBezTo>
                  <a:lnTo>
                    <a:pt x="221059" y="298544"/>
                  </a:lnTo>
                  <a:cubicBezTo>
                    <a:pt x="221059" y="303529"/>
                    <a:pt x="225101" y="307571"/>
                    <a:pt x="230086" y="307571"/>
                  </a:cubicBezTo>
                  <a:lnTo>
                    <a:pt x="230503" y="307571"/>
                  </a:lnTo>
                  <a:cubicBezTo>
                    <a:pt x="235488" y="307571"/>
                    <a:pt x="239530" y="303529"/>
                    <a:pt x="239530" y="298544"/>
                  </a:cubicBezTo>
                  <a:lnTo>
                    <a:pt x="239530" y="225158"/>
                  </a:lnTo>
                  <a:cubicBezTo>
                    <a:pt x="239530" y="220173"/>
                    <a:pt x="235488" y="216131"/>
                    <a:pt x="230503" y="216131"/>
                  </a:cubicBezTo>
                  <a:close/>
                  <a:moveTo>
                    <a:pt x="174828" y="216131"/>
                  </a:moveTo>
                  <a:cubicBezTo>
                    <a:pt x="169843" y="216131"/>
                    <a:pt x="165801" y="220173"/>
                    <a:pt x="165801" y="225158"/>
                  </a:cubicBezTo>
                  <a:lnTo>
                    <a:pt x="165801" y="298544"/>
                  </a:lnTo>
                  <a:cubicBezTo>
                    <a:pt x="165801" y="303529"/>
                    <a:pt x="169843" y="307571"/>
                    <a:pt x="174828" y="307571"/>
                  </a:cubicBezTo>
                  <a:lnTo>
                    <a:pt x="175245" y="307571"/>
                  </a:lnTo>
                  <a:cubicBezTo>
                    <a:pt x="180230" y="307571"/>
                    <a:pt x="184272" y="303529"/>
                    <a:pt x="184272" y="298544"/>
                  </a:cubicBezTo>
                  <a:lnTo>
                    <a:pt x="184272" y="225158"/>
                  </a:lnTo>
                  <a:cubicBezTo>
                    <a:pt x="184272" y="220173"/>
                    <a:pt x="180230" y="216131"/>
                    <a:pt x="175245" y="216131"/>
                  </a:cubicBezTo>
                  <a:close/>
                  <a:moveTo>
                    <a:pt x="119570" y="216131"/>
                  </a:moveTo>
                  <a:cubicBezTo>
                    <a:pt x="114585" y="216131"/>
                    <a:pt x="110543" y="220173"/>
                    <a:pt x="110543" y="225158"/>
                  </a:cubicBezTo>
                  <a:lnTo>
                    <a:pt x="110543" y="298544"/>
                  </a:lnTo>
                  <a:cubicBezTo>
                    <a:pt x="110543" y="303529"/>
                    <a:pt x="114585" y="307571"/>
                    <a:pt x="119570" y="307571"/>
                  </a:cubicBezTo>
                  <a:lnTo>
                    <a:pt x="119987" y="307571"/>
                  </a:lnTo>
                  <a:cubicBezTo>
                    <a:pt x="124972" y="307571"/>
                    <a:pt x="129014" y="303529"/>
                    <a:pt x="129014" y="298544"/>
                  </a:cubicBezTo>
                  <a:lnTo>
                    <a:pt x="129014" y="225158"/>
                  </a:lnTo>
                  <a:cubicBezTo>
                    <a:pt x="129014" y="220173"/>
                    <a:pt x="124972" y="216131"/>
                    <a:pt x="119987" y="216131"/>
                  </a:cubicBezTo>
                  <a:close/>
                  <a:moveTo>
                    <a:pt x="64312" y="216131"/>
                  </a:moveTo>
                  <a:cubicBezTo>
                    <a:pt x="59327" y="216131"/>
                    <a:pt x="55285" y="220173"/>
                    <a:pt x="55285" y="225158"/>
                  </a:cubicBezTo>
                  <a:lnTo>
                    <a:pt x="55285" y="298544"/>
                  </a:lnTo>
                  <a:cubicBezTo>
                    <a:pt x="55285" y="303529"/>
                    <a:pt x="59327" y="307571"/>
                    <a:pt x="64312" y="307571"/>
                  </a:cubicBezTo>
                  <a:lnTo>
                    <a:pt x="64729" y="307571"/>
                  </a:lnTo>
                  <a:cubicBezTo>
                    <a:pt x="69714" y="307571"/>
                    <a:pt x="73756" y="303529"/>
                    <a:pt x="73756" y="298544"/>
                  </a:cubicBezTo>
                  <a:lnTo>
                    <a:pt x="73756" y="225158"/>
                  </a:lnTo>
                  <a:cubicBezTo>
                    <a:pt x="73756" y="220173"/>
                    <a:pt x="69714" y="216131"/>
                    <a:pt x="64729" y="216131"/>
                  </a:cubicBezTo>
                  <a:close/>
                  <a:moveTo>
                    <a:pt x="27088" y="180588"/>
                  </a:moveTo>
                  <a:lnTo>
                    <a:pt x="875564" y="180588"/>
                  </a:lnTo>
                  <a:cubicBezTo>
                    <a:pt x="890524" y="180588"/>
                    <a:pt x="902652" y="192716"/>
                    <a:pt x="902652" y="207676"/>
                  </a:cubicBezTo>
                  <a:lnTo>
                    <a:pt x="902652" y="316026"/>
                  </a:lnTo>
                  <a:cubicBezTo>
                    <a:pt x="902652" y="330986"/>
                    <a:pt x="890524" y="343114"/>
                    <a:pt x="875564" y="343114"/>
                  </a:cubicBezTo>
                  <a:lnTo>
                    <a:pt x="27088" y="343114"/>
                  </a:lnTo>
                  <a:cubicBezTo>
                    <a:pt x="12128" y="343114"/>
                    <a:pt x="0" y="330986"/>
                    <a:pt x="0" y="316026"/>
                  </a:cubicBezTo>
                  <a:lnTo>
                    <a:pt x="0" y="207676"/>
                  </a:lnTo>
                  <a:cubicBezTo>
                    <a:pt x="0" y="192716"/>
                    <a:pt x="12128" y="180588"/>
                    <a:pt x="27088" y="180588"/>
                  </a:cubicBezTo>
                  <a:close/>
                  <a:moveTo>
                    <a:pt x="835499" y="57230"/>
                  </a:moveTo>
                  <a:cubicBezTo>
                    <a:pt x="822226" y="57230"/>
                    <a:pt x="811466" y="67990"/>
                    <a:pt x="811466" y="81263"/>
                  </a:cubicBezTo>
                  <a:cubicBezTo>
                    <a:pt x="811466" y="94536"/>
                    <a:pt x="822226" y="105296"/>
                    <a:pt x="835499" y="105296"/>
                  </a:cubicBezTo>
                  <a:cubicBezTo>
                    <a:pt x="848772" y="105296"/>
                    <a:pt x="859532" y="94536"/>
                    <a:pt x="859532" y="81263"/>
                  </a:cubicBezTo>
                  <a:cubicBezTo>
                    <a:pt x="859532" y="67990"/>
                    <a:pt x="848772" y="57230"/>
                    <a:pt x="835499" y="57230"/>
                  </a:cubicBezTo>
                  <a:close/>
                  <a:moveTo>
                    <a:pt x="754783" y="57230"/>
                  </a:moveTo>
                  <a:cubicBezTo>
                    <a:pt x="741510" y="57230"/>
                    <a:pt x="730750" y="67990"/>
                    <a:pt x="730750" y="81263"/>
                  </a:cubicBezTo>
                  <a:cubicBezTo>
                    <a:pt x="730750" y="94536"/>
                    <a:pt x="741510" y="105296"/>
                    <a:pt x="754783" y="105296"/>
                  </a:cubicBezTo>
                  <a:cubicBezTo>
                    <a:pt x="768056" y="105296"/>
                    <a:pt x="778816" y="94536"/>
                    <a:pt x="778816" y="81263"/>
                  </a:cubicBezTo>
                  <a:cubicBezTo>
                    <a:pt x="778816" y="67990"/>
                    <a:pt x="768056" y="57230"/>
                    <a:pt x="754783" y="57230"/>
                  </a:cubicBezTo>
                  <a:close/>
                  <a:moveTo>
                    <a:pt x="672150" y="35543"/>
                  </a:moveTo>
                  <a:cubicBezTo>
                    <a:pt x="667165" y="35543"/>
                    <a:pt x="663123" y="39585"/>
                    <a:pt x="663123" y="44570"/>
                  </a:cubicBezTo>
                  <a:lnTo>
                    <a:pt x="663123" y="117956"/>
                  </a:lnTo>
                  <a:cubicBezTo>
                    <a:pt x="663123" y="122941"/>
                    <a:pt x="667165" y="126983"/>
                    <a:pt x="672150" y="126983"/>
                  </a:cubicBezTo>
                  <a:lnTo>
                    <a:pt x="672567" y="126983"/>
                  </a:lnTo>
                  <a:cubicBezTo>
                    <a:pt x="677552" y="126983"/>
                    <a:pt x="681594" y="122941"/>
                    <a:pt x="681594" y="117956"/>
                  </a:cubicBezTo>
                  <a:lnTo>
                    <a:pt x="681594" y="44570"/>
                  </a:lnTo>
                  <a:cubicBezTo>
                    <a:pt x="681594" y="39585"/>
                    <a:pt x="677552" y="35543"/>
                    <a:pt x="672567" y="35543"/>
                  </a:cubicBezTo>
                  <a:close/>
                  <a:moveTo>
                    <a:pt x="616892" y="35543"/>
                  </a:moveTo>
                  <a:cubicBezTo>
                    <a:pt x="611907" y="35543"/>
                    <a:pt x="607865" y="39585"/>
                    <a:pt x="607865" y="44570"/>
                  </a:cubicBezTo>
                  <a:lnTo>
                    <a:pt x="607865" y="117956"/>
                  </a:lnTo>
                  <a:cubicBezTo>
                    <a:pt x="607865" y="122941"/>
                    <a:pt x="611907" y="126983"/>
                    <a:pt x="616892" y="126983"/>
                  </a:cubicBezTo>
                  <a:lnTo>
                    <a:pt x="617309" y="126983"/>
                  </a:lnTo>
                  <a:cubicBezTo>
                    <a:pt x="622294" y="126983"/>
                    <a:pt x="626336" y="122941"/>
                    <a:pt x="626336" y="117956"/>
                  </a:cubicBezTo>
                  <a:lnTo>
                    <a:pt x="626336" y="44570"/>
                  </a:lnTo>
                  <a:cubicBezTo>
                    <a:pt x="626336" y="39585"/>
                    <a:pt x="622294" y="35543"/>
                    <a:pt x="617309" y="35543"/>
                  </a:cubicBezTo>
                  <a:close/>
                  <a:moveTo>
                    <a:pt x="561634" y="35543"/>
                  </a:moveTo>
                  <a:cubicBezTo>
                    <a:pt x="556649" y="35543"/>
                    <a:pt x="552607" y="39585"/>
                    <a:pt x="552607" y="44570"/>
                  </a:cubicBezTo>
                  <a:lnTo>
                    <a:pt x="552607" y="117956"/>
                  </a:lnTo>
                  <a:cubicBezTo>
                    <a:pt x="552607" y="122941"/>
                    <a:pt x="556649" y="126983"/>
                    <a:pt x="561634" y="126983"/>
                  </a:cubicBezTo>
                  <a:lnTo>
                    <a:pt x="562051" y="126983"/>
                  </a:lnTo>
                  <a:cubicBezTo>
                    <a:pt x="567036" y="126983"/>
                    <a:pt x="571078" y="122941"/>
                    <a:pt x="571078" y="117956"/>
                  </a:cubicBezTo>
                  <a:lnTo>
                    <a:pt x="571078" y="44570"/>
                  </a:lnTo>
                  <a:cubicBezTo>
                    <a:pt x="571078" y="39585"/>
                    <a:pt x="567036" y="35543"/>
                    <a:pt x="562051" y="35543"/>
                  </a:cubicBezTo>
                  <a:close/>
                  <a:moveTo>
                    <a:pt x="506376" y="35543"/>
                  </a:moveTo>
                  <a:cubicBezTo>
                    <a:pt x="501391" y="35543"/>
                    <a:pt x="497349" y="39585"/>
                    <a:pt x="497349" y="44570"/>
                  </a:cubicBezTo>
                  <a:lnTo>
                    <a:pt x="497349" y="117956"/>
                  </a:lnTo>
                  <a:cubicBezTo>
                    <a:pt x="497349" y="122941"/>
                    <a:pt x="501391" y="126983"/>
                    <a:pt x="506376" y="126983"/>
                  </a:cubicBezTo>
                  <a:lnTo>
                    <a:pt x="506793" y="126983"/>
                  </a:lnTo>
                  <a:cubicBezTo>
                    <a:pt x="511778" y="126983"/>
                    <a:pt x="515820" y="122941"/>
                    <a:pt x="515820" y="117956"/>
                  </a:cubicBezTo>
                  <a:lnTo>
                    <a:pt x="515820" y="44570"/>
                  </a:lnTo>
                  <a:cubicBezTo>
                    <a:pt x="515820" y="39585"/>
                    <a:pt x="511778" y="35543"/>
                    <a:pt x="506793" y="35543"/>
                  </a:cubicBezTo>
                  <a:close/>
                  <a:moveTo>
                    <a:pt x="451118" y="35543"/>
                  </a:moveTo>
                  <a:cubicBezTo>
                    <a:pt x="446133" y="35543"/>
                    <a:pt x="442091" y="39585"/>
                    <a:pt x="442091" y="44570"/>
                  </a:cubicBezTo>
                  <a:lnTo>
                    <a:pt x="442091" y="117956"/>
                  </a:lnTo>
                  <a:cubicBezTo>
                    <a:pt x="442091" y="122941"/>
                    <a:pt x="446133" y="126983"/>
                    <a:pt x="451118" y="126983"/>
                  </a:cubicBezTo>
                  <a:lnTo>
                    <a:pt x="451535" y="126983"/>
                  </a:lnTo>
                  <a:cubicBezTo>
                    <a:pt x="456520" y="126983"/>
                    <a:pt x="460562" y="122941"/>
                    <a:pt x="460562" y="117956"/>
                  </a:cubicBezTo>
                  <a:lnTo>
                    <a:pt x="460562" y="44570"/>
                  </a:lnTo>
                  <a:cubicBezTo>
                    <a:pt x="460562" y="39585"/>
                    <a:pt x="456520" y="35543"/>
                    <a:pt x="451535" y="35543"/>
                  </a:cubicBezTo>
                  <a:close/>
                  <a:moveTo>
                    <a:pt x="395860" y="35543"/>
                  </a:moveTo>
                  <a:cubicBezTo>
                    <a:pt x="390875" y="35543"/>
                    <a:pt x="386833" y="39585"/>
                    <a:pt x="386833" y="44570"/>
                  </a:cubicBezTo>
                  <a:lnTo>
                    <a:pt x="386833" y="117956"/>
                  </a:lnTo>
                  <a:cubicBezTo>
                    <a:pt x="386833" y="122941"/>
                    <a:pt x="390875" y="126983"/>
                    <a:pt x="395860" y="126983"/>
                  </a:cubicBezTo>
                  <a:lnTo>
                    <a:pt x="396277" y="126983"/>
                  </a:lnTo>
                  <a:cubicBezTo>
                    <a:pt x="401262" y="126983"/>
                    <a:pt x="405304" y="122941"/>
                    <a:pt x="405304" y="117956"/>
                  </a:cubicBezTo>
                  <a:lnTo>
                    <a:pt x="405304" y="44570"/>
                  </a:lnTo>
                  <a:cubicBezTo>
                    <a:pt x="405304" y="39585"/>
                    <a:pt x="401262" y="35543"/>
                    <a:pt x="396277" y="35543"/>
                  </a:cubicBezTo>
                  <a:close/>
                  <a:moveTo>
                    <a:pt x="340602" y="35543"/>
                  </a:moveTo>
                  <a:cubicBezTo>
                    <a:pt x="335617" y="35543"/>
                    <a:pt x="331575" y="39585"/>
                    <a:pt x="331575" y="44570"/>
                  </a:cubicBezTo>
                  <a:lnTo>
                    <a:pt x="331575" y="117956"/>
                  </a:lnTo>
                  <a:cubicBezTo>
                    <a:pt x="331575" y="122941"/>
                    <a:pt x="335617" y="126983"/>
                    <a:pt x="340602" y="126983"/>
                  </a:cubicBezTo>
                  <a:lnTo>
                    <a:pt x="341019" y="126983"/>
                  </a:lnTo>
                  <a:cubicBezTo>
                    <a:pt x="346004" y="126983"/>
                    <a:pt x="350046" y="122941"/>
                    <a:pt x="350046" y="117956"/>
                  </a:cubicBezTo>
                  <a:lnTo>
                    <a:pt x="350046" y="44570"/>
                  </a:lnTo>
                  <a:cubicBezTo>
                    <a:pt x="350046" y="39585"/>
                    <a:pt x="346004" y="35543"/>
                    <a:pt x="341019" y="35543"/>
                  </a:cubicBezTo>
                  <a:close/>
                  <a:moveTo>
                    <a:pt x="285344" y="35543"/>
                  </a:moveTo>
                  <a:cubicBezTo>
                    <a:pt x="280359" y="35543"/>
                    <a:pt x="276317" y="39585"/>
                    <a:pt x="276317" y="44570"/>
                  </a:cubicBezTo>
                  <a:lnTo>
                    <a:pt x="276317" y="117956"/>
                  </a:lnTo>
                  <a:cubicBezTo>
                    <a:pt x="276317" y="122941"/>
                    <a:pt x="280359" y="126983"/>
                    <a:pt x="285344" y="126983"/>
                  </a:cubicBezTo>
                  <a:lnTo>
                    <a:pt x="285761" y="126983"/>
                  </a:lnTo>
                  <a:cubicBezTo>
                    <a:pt x="290746" y="126983"/>
                    <a:pt x="294788" y="122941"/>
                    <a:pt x="294788" y="117956"/>
                  </a:cubicBezTo>
                  <a:lnTo>
                    <a:pt x="294788" y="44570"/>
                  </a:lnTo>
                  <a:cubicBezTo>
                    <a:pt x="294788" y="39585"/>
                    <a:pt x="290746" y="35543"/>
                    <a:pt x="285761" y="35543"/>
                  </a:cubicBezTo>
                  <a:close/>
                  <a:moveTo>
                    <a:pt x="230086" y="35543"/>
                  </a:moveTo>
                  <a:cubicBezTo>
                    <a:pt x="225101" y="35543"/>
                    <a:pt x="221059" y="39585"/>
                    <a:pt x="221059" y="44570"/>
                  </a:cubicBezTo>
                  <a:lnTo>
                    <a:pt x="221059" y="117956"/>
                  </a:lnTo>
                  <a:cubicBezTo>
                    <a:pt x="221059" y="122941"/>
                    <a:pt x="225101" y="126983"/>
                    <a:pt x="230086" y="126983"/>
                  </a:cubicBezTo>
                  <a:lnTo>
                    <a:pt x="230503" y="126983"/>
                  </a:lnTo>
                  <a:cubicBezTo>
                    <a:pt x="235488" y="126983"/>
                    <a:pt x="239530" y="122941"/>
                    <a:pt x="239530" y="117956"/>
                  </a:cubicBezTo>
                  <a:lnTo>
                    <a:pt x="239530" y="44570"/>
                  </a:lnTo>
                  <a:cubicBezTo>
                    <a:pt x="239530" y="39585"/>
                    <a:pt x="235488" y="35543"/>
                    <a:pt x="230503" y="35543"/>
                  </a:cubicBezTo>
                  <a:close/>
                  <a:moveTo>
                    <a:pt x="174828" y="35543"/>
                  </a:moveTo>
                  <a:cubicBezTo>
                    <a:pt x="169843" y="35543"/>
                    <a:pt x="165801" y="39585"/>
                    <a:pt x="165801" y="44570"/>
                  </a:cubicBezTo>
                  <a:lnTo>
                    <a:pt x="165801" y="117956"/>
                  </a:lnTo>
                  <a:cubicBezTo>
                    <a:pt x="165801" y="122941"/>
                    <a:pt x="169843" y="126983"/>
                    <a:pt x="174828" y="126983"/>
                  </a:cubicBezTo>
                  <a:lnTo>
                    <a:pt x="175245" y="126983"/>
                  </a:lnTo>
                  <a:cubicBezTo>
                    <a:pt x="180230" y="126983"/>
                    <a:pt x="184272" y="122941"/>
                    <a:pt x="184272" y="117956"/>
                  </a:cubicBezTo>
                  <a:lnTo>
                    <a:pt x="184272" y="44570"/>
                  </a:lnTo>
                  <a:cubicBezTo>
                    <a:pt x="184272" y="39585"/>
                    <a:pt x="180230" y="35543"/>
                    <a:pt x="175245" y="35543"/>
                  </a:cubicBezTo>
                  <a:close/>
                  <a:moveTo>
                    <a:pt x="119570" y="35543"/>
                  </a:moveTo>
                  <a:cubicBezTo>
                    <a:pt x="114585" y="35543"/>
                    <a:pt x="110543" y="39585"/>
                    <a:pt x="110543" y="44570"/>
                  </a:cubicBezTo>
                  <a:lnTo>
                    <a:pt x="110543" y="117956"/>
                  </a:lnTo>
                  <a:cubicBezTo>
                    <a:pt x="110543" y="122941"/>
                    <a:pt x="114585" y="126983"/>
                    <a:pt x="119570" y="126983"/>
                  </a:cubicBezTo>
                  <a:lnTo>
                    <a:pt x="119987" y="126983"/>
                  </a:lnTo>
                  <a:cubicBezTo>
                    <a:pt x="124972" y="126983"/>
                    <a:pt x="129014" y="122941"/>
                    <a:pt x="129014" y="117956"/>
                  </a:cubicBezTo>
                  <a:lnTo>
                    <a:pt x="129014" y="44570"/>
                  </a:lnTo>
                  <a:cubicBezTo>
                    <a:pt x="129014" y="39585"/>
                    <a:pt x="124972" y="35543"/>
                    <a:pt x="119987" y="35543"/>
                  </a:cubicBezTo>
                  <a:close/>
                  <a:moveTo>
                    <a:pt x="64312" y="35543"/>
                  </a:moveTo>
                  <a:cubicBezTo>
                    <a:pt x="59327" y="35543"/>
                    <a:pt x="55285" y="39585"/>
                    <a:pt x="55285" y="44570"/>
                  </a:cubicBezTo>
                  <a:lnTo>
                    <a:pt x="55285" y="117956"/>
                  </a:lnTo>
                  <a:cubicBezTo>
                    <a:pt x="55285" y="122941"/>
                    <a:pt x="59327" y="126983"/>
                    <a:pt x="64312" y="126983"/>
                  </a:cubicBezTo>
                  <a:lnTo>
                    <a:pt x="64729" y="126983"/>
                  </a:lnTo>
                  <a:cubicBezTo>
                    <a:pt x="69714" y="126983"/>
                    <a:pt x="73756" y="122941"/>
                    <a:pt x="73756" y="117956"/>
                  </a:cubicBezTo>
                  <a:lnTo>
                    <a:pt x="73756" y="44570"/>
                  </a:lnTo>
                  <a:cubicBezTo>
                    <a:pt x="73756" y="39585"/>
                    <a:pt x="69714" y="35543"/>
                    <a:pt x="64729" y="35543"/>
                  </a:cubicBezTo>
                  <a:close/>
                  <a:moveTo>
                    <a:pt x="27088" y="0"/>
                  </a:moveTo>
                  <a:lnTo>
                    <a:pt x="875564" y="0"/>
                  </a:lnTo>
                  <a:cubicBezTo>
                    <a:pt x="890524" y="0"/>
                    <a:pt x="902652" y="12128"/>
                    <a:pt x="902652" y="27088"/>
                  </a:cubicBezTo>
                  <a:lnTo>
                    <a:pt x="902652" y="135438"/>
                  </a:lnTo>
                  <a:cubicBezTo>
                    <a:pt x="902652" y="150398"/>
                    <a:pt x="890524" y="162526"/>
                    <a:pt x="875564" y="162526"/>
                  </a:cubicBezTo>
                  <a:lnTo>
                    <a:pt x="27088" y="162526"/>
                  </a:lnTo>
                  <a:cubicBezTo>
                    <a:pt x="12128" y="162526"/>
                    <a:pt x="0" y="150398"/>
                    <a:pt x="0" y="135438"/>
                  </a:cubicBezTo>
                  <a:lnTo>
                    <a:pt x="0" y="27088"/>
                  </a:lnTo>
                  <a:cubicBezTo>
                    <a:pt x="0" y="12128"/>
                    <a:pt x="12128" y="0"/>
                    <a:pt x="27088"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cene3d>
              <a:camera prst="isometricOffAxis2Left">
                <a:rot lat="0" lon="0" rev="0"/>
              </a:camera>
              <a:lightRig rig="threePt" dir="t"/>
            </a:scene3d>
            <a:sp3d>
              <a:extrusionClr>
                <a:schemeClr val="bg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73" name="Freeform 14"/>
            <p:cNvSpPr>
              <a:spLocks/>
            </p:cNvSpPr>
            <p:nvPr/>
          </p:nvSpPr>
          <p:spPr bwMode="auto">
            <a:xfrm>
              <a:off x="2390099" y="3352800"/>
              <a:ext cx="174089" cy="228782"/>
            </a:xfrm>
            <a:custGeom>
              <a:avLst/>
              <a:gdLst/>
              <a:ahLst/>
              <a:cxnLst/>
              <a:rect l="l" t="t" r="r" b="b"/>
              <a:pathLst>
                <a:path w="294883" h="387525">
                  <a:moveTo>
                    <a:pt x="145925" y="0"/>
                  </a:moveTo>
                  <a:lnTo>
                    <a:pt x="147442" y="165"/>
                  </a:lnTo>
                  <a:lnTo>
                    <a:pt x="148958" y="0"/>
                  </a:lnTo>
                  <a:lnTo>
                    <a:pt x="158622" y="948"/>
                  </a:lnTo>
                  <a:lnTo>
                    <a:pt x="167320" y="1895"/>
                  </a:lnTo>
                  <a:lnTo>
                    <a:pt x="175051" y="3790"/>
                  </a:lnTo>
                  <a:lnTo>
                    <a:pt x="182782" y="6633"/>
                  </a:lnTo>
                  <a:lnTo>
                    <a:pt x="190513" y="10423"/>
                  </a:lnTo>
                  <a:lnTo>
                    <a:pt x="197278" y="14213"/>
                  </a:lnTo>
                  <a:lnTo>
                    <a:pt x="204042" y="18950"/>
                  </a:lnTo>
                  <a:lnTo>
                    <a:pt x="210807" y="24635"/>
                  </a:lnTo>
                  <a:lnTo>
                    <a:pt x="215639" y="30320"/>
                  </a:lnTo>
                  <a:lnTo>
                    <a:pt x="221437" y="36005"/>
                  </a:lnTo>
                  <a:lnTo>
                    <a:pt x="225303" y="42637"/>
                  </a:lnTo>
                  <a:lnTo>
                    <a:pt x="229169" y="50217"/>
                  </a:lnTo>
                  <a:lnTo>
                    <a:pt x="232068" y="57797"/>
                  </a:lnTo>
                  <a:lnTo>
                    <a:pt x="234967" y="65377"/>
                  </a:lnTo>
                  <a:lnTo>
                    <a:pt x="236900" y="73905"/>
                  </a:lnTo>
                  <a:lnTo>
                    <a:pt x="237866" y="81485"/>
                  </a:lnTo>
                  <a:lnTo>
                    <a:pt x="240765" y="109909"/>
                  </a:lnTo>
                  <a:lnTo>
                    <a:pt x="242698" y="124122"/>
                  </a:lnTo>
                  <a:lnTo>
                    <a:pt x="246564" y="136439"/>
                  </a:lnTo>
                  <a:lnTo>
                    <a:pt x="248496" y="142124"/>
                  </a:lnTo>
                  <a:lnTo>
                    <a:pt x="251396" y="147809"/>
                  </a:lnTo>
                  <a:lnTo>
                    <a:pt x="255261" y="152547"/>
                  </a:lnTo>
                  <a:lnTo>
                    <a:pt x="259127" y="157284"/>
                  </a:lnTo>
                  <a:lnTo>
                    <a:pt x="263959" y="162022"/>
                  </a:lnTo>
                  <a:lnTo>
                    <a:pt x="268791" y="165812"/>
                  </a:lnTo>
                  <a:lnTo>
                    <a:pt x="274589" y="168654"/>
                  </a:lnTo>
                  <a:lnTo>
                    <a:pt x="281220" y="168654"/>
                  </a:lnTo>
                  <a:lnTo>
                    <a:pt x="280919" y="170427"/>
                  </a:lnTo>
                  <a:lnTo>
                    <a:pt x="281354" y="170549"/>
                  </a:lnTo>
                  <a:lnTo>
                    <a:pt x="280387" y="176234"/>
                  </a:lnTo>
                  <a:lnTo>
                    <a:pt x="276522" y="180971"/>
                  </a:lnTo>
                  <a:lnTo>
                    <a:pt x="271690" y="186656"/>
                  </a:lnTo>
                  <a:lnTo>
                    <a:pt x="263959" y="192341"/>
                  </a:lnTo>
                  <a:lnTo>
                    <a:pt x="253328" y="198026"/>
                  </a:lnTo>
                  <a:lnTo>
                    <a:pt x="239799" y="203711"/>
                  </a:lnTo>
                  <a:lnTo>
                    <a:pt x="223370" y="207501"/>
                  </a:lnTo>
                  <a:lnTo>
                    <a:pt x="203076" y="211291"/>
                  </a:lnTo>
                  <a:lnTo>
                    <a:pt x="199210" y="218871"/>
                  </a:lnTo>
                  <a:lnTo>
                    <a:pt x="197278" y="225504"/>
                  </a:lnTo>
                  <a:lnTo>
                    <a:pt x="197278" y="234031"/>
                  </a:lnTo>
                  <a:lnTo>
                    <a:pt x="199210" y="240664"/>
                  </a:lnTo>
                  <a:lnTo>
                    <a:pt x="201143" y="245401"/>
                  </a:lnTo>
                  <a:lnTo>
                    <a:pt x="204042" y="248244"/>
                  </a:lnTo>
                  <a:lnTo>
                    <a:pt x="206942" y="250139"/>
                  </a:lnTo>
                  <a:lnTo>
                    <a:pt x="211774" y="252981"/>
                  </a:lnTo>
                  <a:lnTo>
                    <a:pt x="227236" y="259613"/>
                  </a:lnTo>
                  <a:lnTo>
                    <a:pt x="245597" y="268141"/>
                  </a:lnTo>
                  <a:lnTo>
                    <a:pt x="262992" y="275721"/>
                  </a:lnTo>
                  <a:lnTo>
                    <a:pt x="274589" y="283301"/>
                  </a:lnTo>
                  <a:lnTo>
                    <a:pt x="279421" y="286143"/>
                  </a:lnTo>
                  <a:lnTo>
                    <a:pt x="282320" y="289933"/>
                  </a:lnTo>
                  <a:lnTo>
                    <a:pt x="284253" y="293723"/>
                  </a:lnTo>
                  <a:lnTo>
                    <a:pt x="289085" y="305093"/>
                  </a:lnTo>
                  <a:lnTo>
                    <a:pt x="291984" y="316463"/>
                  </a:lnTo>
                  <a:lnTo>
                    <a:pt x="293917" y="326886"/>
                  </a:lnTo>
                  <a:lnTo>
                    <a:pt x="294883" y="336360"/>
                  </a:lnTo>
                  <a:lnTo>
                    <a:pt x="294883" y="344888"/>
                  </a:lnTo>
                  <a:lnTo>
                    <a:pt x="293917" y="352468"/>
                  </a:lnTo>
                  <a:lnTo>
                    <a:pt x="292950" y="359100"/>
                  </a:lnTo>
                  <a:lnTo>
                    <a:pt x="291018" y="363838"/>
                  </a:lnTo>
                  <a:lnTo>
                    <a:pt x="288118" y="367628"/>
                  </a:lnTo>
                  <a:lnTo>
                    <a:pt x="285219" y="372365"/>
                  </a:lnTo>
                  <a:lnTo>
                    <a:pt x="278455" y="376155"/>
                  </a:lnTo>
                  <a:lnTo>
                    <a:pt x="268791" y="379945"/>
                  </a:lnTo>
                  <a:lnTo>
                    <a:pt x="252362" y="382788"/>
                  </a:lnTo>
                  <a:lnTo>
                    <a:pt x="228202" y="385630"/>
                  </a:lnTo>
                  <a:lnTo>
                    <a:pt x="194378" y="387525"/>
                  </a:lnTo>
                  <a:lnTo>
                    <a:pt x="156556" y="387525"/>
                  </a:lnTo>
                  <a:lnTo>
                    <a:pt x="148958" y="387525"/>
                  </a:lnTo>
                  <a:lnTo>
                    <a:pt x="145925" y="387525"/>
                  </a:lnTo>
                  <a:lnTo>
                    <a:pt x="138328" y="387525"/>
                  </a:lnTo>
                  <a:lnTo>
                    <a:pt x="100505" y="387525"/>
                  </a:lnTo>
                  <a:lnTo>
                    <a:pt x="66681" y="385630"/>
                  </a:lnTo>
                  <a:lnTo>
                    <a:pt x="42521" y="382788"/>
                  </a:lnTo>
                  <a:lnTo>
                    <a:pt x="26093" y="379945"/>
                  </a:lnTo>
                  <a:lnTo>
                    <a:pt x="16429" y="376155"/>
                  </a:lnTo>
                  <a:lnTo>
                    <a:pt x="9664" y="372365"/>
                  </a:lnTo>
                  <a:lnTo>
                    <a:pt x="6765" y="367628"/>
                  </a:lnTo>
                  <a:lnTo>
                    <a:pt x="3865" y="363838"/>
                  </a:lnTo>
                  <a:lnTo>
                    <a:pt x="1933" y="359100"/>
                  </a:lnTo>
                  <a:lnTo>
                    <a:pt x="966" y="352468"/>
                  </a:lnTo>
                  <a:lnTo>
                    <a:pt x="0" y="344888"/>
                  </a:lnTo>
                  <a:lnTo>
                    <a:pt x="0" y="336360"/>
                  </a:lnTo>
                  <a:lnTo>
                    <a:pt x="966" y="326886"/>
                  </a:lnTo>
                  <a:lnTo>
                    <a:pt x="2899" y="316463"/>
                  </a:lnTo>
                  <a:lnTo>
                    <a:pt x="5798" y="305093"/>
                  </a:lnTo>
                  <a:lnTo>
                    <a:pt x="10630" y="293723"/>
                  </a:lnTo>
                  <a:lnTo>
                    <a:pt x="12563" y="289933"/>
                  </a:lnTo>
                  <a:lnTo>
                    <a:pt x="15463" y="286143"/>
                  </a:lnTo>
                  <a:lnTo>
                    <a:pt x="20294" y="283301"/>
                  </a:lnTo>
                  <a:lnTo>
                    <a:pt x="31891" y="275721"/>
                  </a:lnTo>
                  <a:lnTo>
                    <a:pt x="49286" y="268141"/>
                  </a:lnTo>
                  <a:lnTo>
                    <a:pt x="67648" y="259613"/>
                  </a:lnTo>
                  <a:lnTo>
                    <a:pt x="83110" y="252981"/>
                  </a:lnTo>
                  <a:lnTo>
                    <a:pt x="87942" y="250139"/>
                  </a:lnTo>
                  <a:lnTo>
                    <a:pt x="90841" y="248244"/>
                  </a:lnTo>
                  <a:lnTo>
                    <a:pt x="93740" y="245401"/>
                  </a:lnTo>
                  <a:lnTo>
                    <a:pt x="95673" y="240664"/>
                  </a:lnTo>
                  <a:lnTo>
                    <a:pt x="97606" y="234031"/>
                  </a:lnTo>
                  <a:lnTo>
                    <a:pt x="97606" y="225504"/>
                  </a:lnTo>
                  <a:lnTo>
                    <a:pt x="95673" y="218871"/>
                  </a:lnTo>
                  <a:lnTo>
                    <a:pt x="91807" y="211291"/>
                  </a:lnTo>
                  <a:lnTo>
                    <a:pt x="71513" y="207501"/>
                  </a:lnTo>
                  <a:lnTo>
                    <a:pt x="55085" y="203711"/>
                  </a:lnTo>
                  <a:lnTo>
                    <a:pt x="41555" y="198026"/>
                  </a:lnTo>
                  <a:lnTo>
                    <a:pt x="30925" y="192341"/>
                  </a:lnTo>
                  <a:lnTo>
                    <a:pt x="23194" y="186656"/>
                  </a:lnTo>
                  <a:lnTo>
                    <a:pt x="18362" y="180971"/>
                  </a:lnTo>
                  <a:lnTo>
                    <a:pt x="14496" y="176234"/>
                  </a:lnTo>
                  <a:lnTo>
                    <a:pt x="13529" y="170549"/>
                  </a:lnTo>
                  <a:lnTo>
                    <a:pt x="13965" y="170427"/>
                  </a:lnTo>
                  <a:lnTo>
                    <a:pt x="13663" y="168654"/>
                  </a:lnTo>
                  <a:lnTo>
                    <a:pt x="20294" y="168654"/>
                  </a:lnTo>
                  <a:lnTo>
                    <a:pt x="26093" y="165812"/>
                  </a:lnTo>
                  <a:lnTo>
                    <a:pt x="30925" y="162022"/>
                  </a:lnTo>
                  <a:lnTo>
                    <a:pt x="35757" y="157284"/>
                  </a:lnTo>
                  <a:lnTo>
                    <a:pt x="39622" y="152547"/>
                  </a:lnTo>
                  <a:lnTo>
                    <a:pt x="43488" y="147809"/>
                  </a:lnTo>
                  <a:lnTo>
                    <a:pt x="46387" y="142124"/>
                  </a:lnTo>
                  <a:lnTo>
                    <a:pt x="48320" y="136439"/>
                  </a:lnTo>
                  <a:lnTo>
                    <a:pt x="52185" y="124122"/>
                  </a:lnTo>
                  <a:lnTo>
                    <a:pt x="54118" y="109909"/>
                  </a:lnTo>
                  <a:lnTo>
                    <a:pt x="57017" y="81485"/>
                  </a:lnTo>
                  <a:lnTo>
                    <a:pt x="57984" y="73905"/>
                  </a:lnTo>
                  <a:lnTo>
                    <a:pt x="59917" y="65377"/>
                  </a:lnTo>
                  <a:lnTo>
                    <a:pt x="62816" y="57797"/>
                  </a:lnTo>
                  <a:lnTo>
                    <a:pt x="65715" y="50217"/>
                  </a:lnTo>
                  <a:lnTo>
                    <a:pt x="69580" y="42637"/>
                  </a:lnTo>
                  <a:lnTo>
                    <a:pt x="73446" y="36005"/>
                  </a:lnTo>
                  <a:lnTo>
                    <a:pt x="79244" y="30320"/>
                  </a:lnTo>
                  <a:lnTo>
                    <a:pt x="84076" y="24635"/>
                  </a:lnTo>
                  <a:lnTo>
                    <a:pt x="90841" y="18950"/>
                  </a:lnTo>
                  <a:lnTo>
                    <a:pt x="97606" y="14213"/>
                  </a:lnTo>
                  <a:lnTo>
                    <a:pt x="104371" y="10423"/>
                  </a:lnTo>
                  <a:lnTo>
                    <a:pt x="112102" y="6633"/>
                  </a:lnTo>
                  <a:lnTo>
                    <a:pt x="119833" y="3790"/>
                  </a:lnTo>
                  <a:lnTo>
                    <a:pt x="127564" y="1895"/>
                  </a:lnTo>
                  <a:lnTo>
                    <a:pt x="136261" y="948"/>
                  </a:ln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effectLst>
              <a:glow rad="12700">
                <a:schemeClr val="accent1">
                  <a:satMod val="175000"/>
                </a:schemeClr>
              </a:glow>
            </a:effectLst>
            <a:extLst/>
          </p:spPr>
          <p:txBody>
            <a:bodyPr lIns="146304" tIns="73152" rIns="146304" bIns="73152"/>
            <a:lstStyle/>
            <a:p>
              <a:pPr defTabSz="1463040" fontAlgn="auto">
                <a:spcBef>
                  <a:spcPts val="0"/>
                </a:spcBef>
                <a:spcAft>
                  <a:spcPts val="0"/>
                </a:spcAft>
                <a:defRPr/>
              </a:pPr>
              <a:endParaRPr lang="en-US" kern="0" dirty="0">
                <a:solidFill>
                  <a:srgbClr val="000000"/>
                </a:solidFill>
                <a:latin typeface="+mn-lt"/>
                <a:cs typeface="+mn-cs"/>
              </a:endParaRPr>
            </a:p>
          </p:txBody>
        </p:sp>
        <p:grpSp>
          <p:nvGrpSpPr>
            <p:cNvPr id="119" name="Group 118"/>
            <p:cNvGrpSpPr/>
            <p:nvPr/>
          </p:nvGrpSpPr>
          <p:grpSpPr>
            <a:xfrm>
              <a:off x="1866007" y="3760172"/>
              <a:ext cx="210453" cy="271516"/>
              <a:chOff x="3590366" y="4048403"/>
              <a:chExt cx="753295" cy="971865"/>
            </a:xfrm>
            <a:scene3d>
              <a:camera prst="orthographicFront"/>
              <a:lightRig rig="threePt" dir="t"/>
            </a:scene3d>
          </p:grpSpPr>
          <p:sp>
            <p:nvSpPr>
              <p:cNvPr id="120" name="Rounded Rectangle 609"/>
              <p:cNvSpPr/>
              <p:nvPr/>
            </p:nvSpPr>
            <p:spPr>
              <a:xfrm>
                <a:off x="3628402" y="4048403"/>
                <a:ext cx="677222" cy="971865"/>
              </a:xfrm>
              <a:custGeom>
                <a:avLst/>
                <a:gdLst/>
                <a:ahLst/>
                <a:cxnLst/>
                <a:rect l="l" t="t" r="r" b="b"/>
                <a:pathLst>
                  <a:path w="677222" h="971865">
                    <a:moveTo>
                      <a:pt x="657880" y="886390"/>
                    </a:moveTo>
                    <a:cubicBezTo>
                      <a:pt x="665763" y="886390"/>
                      <a:pt x="672155" y="893424"/>
                      <a:pt x="672155" y="902101"/>
                    </a:cubicBezTo>
                    <a:cubicBezTo>
                      <a:pt x="672155" y="910778"/>
                      <a:pt x="665763" y="917812"/>
                      <a:pt x="657880" y="917812"/>
                    </a:cubicBezTo>
                    <a:cubicBezTo>
                      <a:pt x="649996" y="917812"/>
                      <a:pt x="643605" y="910778"/>
                      <a:pt x="643605" y="902101"/>
                    </a:cubicBezTo>
                    <a:cubicBezTo>
                      <a:pt x="643605" y="893424"/>
                      <a:pt x="649996" y="886390"/>
                      <a:pt x="657880" y="886390"/>
                    </a:cubicBezTo>
                    <a:close/>
                    <a:moveTo>
                      <a:pt x="609725" y="886390"/>
                    </a:moveTo>
                    <a:cubicBezTo>
                      <a:pt x="617609" y="886390"/>
                      <a:pt x="624000" y="893424"/>
                      <a:pt x="624000" y="902101"/>
                    </a:cubicBezTo>
                    <a:cubicBezTo>
                      <a:pt x="624000" y="910778"/>
                      <a:pt x="617609" y="917812"/>
                      <a:pt x="609725" y="917812"/>
                    </a:cubicBezTo>
                    <a:cubicBezTo>
                      <a:pt x="601841" y="917812"/>
                      <a:pt x="595450" y="910778"/>
                      <a:pt x="595450" y="902101"/>
                    </a:cubicBezTo>
                    <a:cubicBezTo>
                      <a:pt x="595450" y="893424"/>
                      <a:pt x="601841" y="886390"/>
                      <a:pt x="609725" y="886390"/>
                    </a:cubicBezTo>
                    <a:close/>
                    <a:moveTo>
                      <a:pt x="561571" y="886390"/>
                    </a:moveTo>
                    <a:cubicBezTo>
                      <a:pt x="569455" y="886390"/>
                      <a:pt x="575846" y="893424"/>
                      <a:pt x="575846" y="902101"/>
                    </a:cubicBezTo>
                    <a:cubicBezTo>
                      <a:pt x="575846" y="910778"/>
                      <a:pt x="569455" y="917812"/>
                      <a:pt x="561571" y="917812"/>
                    </a:cubicBezTo>
                    <a:cubicBezTo>
                      <a:pt x="553687" y="917812"/>
                      <a:pt x="547296" y="910778"/>
                      <a:pt x="547296" y="902101"/>
                    </a:cubicBezTo>
                    <a:cubicBezTo>
                      <a:pt x="547296" y="893424"/>
                      <a:pt x="553687" y="886390"/>
                      <a:pt x="561571" y="886390"/>
                    </a:cubicBezTo>
                    <a:close/>
                    <a:moveTo>
                      <a:pt x="513417" y="886390"/>
                    </a:moveTo>
                    <a:cubicBezTo>
                      <a:pt x="521301" y="886390"/>
                      <a:pt x="527692" y="893424"/>
                      <a:pt x="527692" y="902101"/>
                    </a:cubicBezTo>
                    <a:cubicBezTo>
                      <a:pt x="527692" y="910778"/>
                      <a:pt x="521301" y="917812"/>
                      <a:pt x="513417" y="917812"/>
                    </a:cubicBezTo>
                    <a:cubicBezTo>
                      <a:pt x="505533" y="917812"/>
                      <a:pt x="499142" y="910778"/>
                      <a:pt x="499142" y="902101"/>
                    </a:cubicBezTo>
                    <a:cubicBezTo>
                      <a:pt x="499142" y="893424"/>
                      <a:pt x="505533" y="886390"/>
                      <a:pt x="513417" y="886390"/>
                    </a:cubicBezTo>
                    <a:close/>
                    <a:moveTo>
                      <a:pt x="465263" y="886390"/>
                    </a:moveTo>
                    <a:cubicBezTo>
                      <a:pt x="473146" y="886390"/>
                      <a:pt x="479537" y="893424"/>
                      <a:pt x="479537" y="902101"/>
                    </a:cubicBezTo>
                    <a:cubicBezTo>
                      <a:pt x="479537" y="910778"/>
                      <a:pt x="473146" y="917812"/>
                      <a:pt x="465263" y="917812"/>
                    </a:cubicBezTo>
                    <a:cubicBezTo>
                      <a:pt x="457379" y="917812"/>
                      <a:pt x="450988" y="910778"/>
                      <a:pt x="450988" y="902101"/>
                    </a:cubicBezTo>
                    <a:cubicBezTo>
                      <a:pt x="450988" y="893424"/>
                      <a:pt x="457379" y="886390"/>
                      <a:pt x="465263" y="886390"/>
                    </a:cubicBezTo>
                    <a:close/>
                    <a:moveTo>
                      <a:pt x="417108" y="886390"/>
                    </a:moveTo>
                    <a:cubicBezTo>
                      <a:pt x="424992" y="886390"/>
                      <a:pt x="431383" y="893424"/>
                      <a:pt x="431383" y="902101"/>
                    </a:cubicBezTo>
                    <a:cubicBezTo>
                      <a:pt x="431383" y="910778"/>
                      <a:pt x="424992" y="917812"/>
                      <a:pt x="417108" y="917812"/>
                    </a:cubicBezTo>
                    <a:cubicBezTo>
                      <a:pt x="409224" y="917812"/>
                      <a:pt x="402833" y="910778"/>
                      <a:pt x="402833" y="902101"/>
                    </a:cubicBezTo>
                    <a:cubicBezTo>
                      <a:pt x="402833" y="893424"/>
                      <a:pt x="409224" y="886390"/>
                      <a:pt x="417108" y="886390"/>
                    </a:cubicBezTo>
                    <a:close/>
                    <a:moveTo>
                      <a:pt x="260113" y="886390"/>
                    </a:moveTo>
                    <a:cubicBezTo>
                      <a:pt x="267997" y="886390"/>
                      <a:pt x="274388" y="893424"/>
                      <a:pt x="274388" y="902101"/>
                    </a:cubicBezTo>
                    <a:cubicBezTo>
                      <a:pt x="274388" y="910778"/>
                      <a:pt x="267997" y="917812"/>
                      <a:pt x="260113" y="917812"/>
                    </a:cubicBezTo>
                    <a:cubicBezTo>
                      <a:pt x="252229" y="917812"/>
                      <a:pt x="245838" y="910778"/>
                      <a:pt x="245838" y="902101"/>
                    </a:cubicBezTo>
                    <a:cubicBezTo>
                      <a:pt x="245838" y="893424"/>
                      <a:pt x="252229" y="886390"/>
                      <a:pt x="260113" y="886390"/>
                    </a:cubicBezTo>
                    <a:close/>
                    <a:moveTo>
                      <a:pt x="211959" y="886390"/>
                    </a:moveTo>
                    <a:cubicBezTo>
                      <a:pt x="219843" y="886390"/>
                      <a:pt x="226234" y="893424"/>
                      <a:pt x="226234" y="902101"/>
                    </a:cubicBezTo>
                    <a:cubicBezTo>
                      <a:pt x="226234" y="910778"/>
                      <a:pt x="219843" y="917812"/>
                      <a:pt x="211959" y="917812"/>
                    </a:cubicBezTo>
                    <a:cubicBezTo>
                      <a:pt x="204075" y="917812"/>
                      <a:pt x="197684" y="910778"/>
                      <a:pt x="197684" y="902101"/>
                    </a:cubicBezTo>
                    <a:cubicBezTo>
                      <a:pt x="197684" y="893424"/>
                      <a:pt x="204075" y="886390"/>
                      <a:pt x="211959" y="886390"/>
                    </a:cubicBezTo>
                    <a:close/>
                    <a:moveTo>
                      <a:pt x="163805" y="886390"/>
                    </a:moveTo>
                    <a:cubicBezTo>
                      <a:pt x="171689" y="886390"/>
                      <a:pt x="178080" y="893424"/>
                      <a:pt x="178080" y="902101"/>
                    </a:cubicBezTo>
                    <a:cubicBezTo>
                      <a:pt x="178080" y="910778"/>
                      <a:pt x="171689" y="917812"/>
                      <a:pt x="163805" y="917812"/>
                    </a:cubicBezTo>
                    <a:cubicBezTo>
                      <a:pt x="155921" y="917812"/>
                      <a:pt x="149530" y="910778"/>
                      <a:pt x="149530" y="902101"/>
                    </a:cubicBezTo>
                    <a:cubicBezTo>
                      <a:pt x="149530" y="893424"/>
                      <a:pt x="155921" y="886390"/>
                      <a:pt x="163805" y="886390"/>
                    </a:cubicBezTo>
                    <a:close/>
                    <a:moveTo>
                      <a:pt x="115650" y="886390"/>
                    </a:moveTo>
                    <a:cubicBezTo>
                      <a:pt x="123534" y="886390"/>
                      <a:pt x="129925" y="893424"/>
                      <a:pt x="129925" y="902101"/>
                    </a:cubicBezTo>
                    <a:cubicBezTo>
                      <a:pt x="129925" y="910778"/>
                      <a:pt x="123534" y="917812"/>
                      <a:pt x="115650" y="917812"/>
                    </a:cubicBezTo>
                    <a:cubicBezTo>
                      <a:pt x="107767" y="917812"/>
                      <a:pt x="101375" y="910778"/>
                      <a:pt x="101375" y="902101"/>
                    </a:cubicBezTo>
                    <a:cubicBezTo>
                      <a:pt x="101375" y="893424"/>
                      <a:pt x="107767" y="886390"/>
                      <a:pt x="115650" y="886390"/>
                    </a:cubicBezTo>
                    <a:close/>
                    <a:moveTo>
                      <a:pt x="67496" y="886390"/>
                    </a:moveTo>
                    <a:cubicBezTo>
                      <a:pt x="75380" y="886390"/>
                      <a:pt x="81771" y="893424"/>
                      <a:pt x="81771" y="902101"/>
                    </a:cubicBezTo>
                    <a:cubicBezTo>
                      <a:pt x="81771" y="910778"/>
                      <a:pt x="75380" y="917812"/>
                      <a:pt x="67496" y="917812"/>
                    </a:cubicBezTo>
                    <a:cubicBezTo>
                      <a:pt x="59612" y="917812"/>
                      <a:pt x="53221" y="910778"/>
                      <a:pt x="53221" y="902101"/>
                    </a:cubicBezTo>
                    <a:cubicBezTo>
                      <a:pt x="53221" y="893424"/>
                      <a:pt x="59612" y="886390"/>
                      <a:pt x="67496" y="886390"/>
                    </a:cubicBezTo>
                    <a:close/>
                    <a:moveTo>
                      <a:pt x="19342" y="886390"/>
                    </a:moveTo>
                    <a:cubicBezTo>
                      <a:pt x="27226" y="886390"/>
                      <a:pt x="33617" y="893424"/>
                      <a:pt x="33617" y="902101"/>
                    </a:cubicBezTo>
                    <a:cubicBezTo>
                      <a:pt x="33617" y="910778"/>
                      <a:pt x="27226" y="917812"/>
                      <a:pt x="19342" y="917812"/>
                    </a:cubicBezTo>
                    <a:cubicBezTo>
                      <a:pt x="11458" y="917812"/>
                      <a:pt x="5067" y="910778"/>
                      <a:pt x="5067" y="902101"/>
                    </a:cubicBezTo>
                    <a:cubicBezTo>
                      <a:pt x="5067" y="893424"/>
                      <a:pt x="11458" y="886390"/>
                      <a:pt x="19342" y="886390"/>
                    </a:cubicBezTo>
                    <a:close/>
                    <a:moveTo>
                      <a:pt x="657880" y="828729"/>
                    </a:moveTo>
                    <a:cubicBezTo>
                      <a:pt x="665763" y="828729"/>
                      <a:pt x="672155" y="835763"/>
                      <a:pt x="672155" y="844440"/>
                    </a:cubicBezTo>
                    <a:cubicBezTo>
                      <a:pt x="672155" y="853117"/>
                      <a:pt x="665763" y="860151"/>
                      <a:pt x="657880" y="860151"/>
                    </a:cubicBezTo>
                    <a:cubicBezTo>
                      <a:pt x="649996" y="860151"/>
                      <a:pt x="643605" y="853117"/>
                      <a:pt x="643605" y="844440"/>
                    </a:cubicBezTo>
                    <a:cubicBezTo>
                      <a:pt x="643605" y="835763"/>
                      <a:pt x="649996" y="828729"/>
                      <a:pt x="657880" y="828729"/>
                    </a:cubicBezTo>
                    <a:close/>
                    <a:moveTo>
                      <a:pt x="609725" y="828729"/>
                    </a:moveTo>
                    <a:cubicBezTo>
                      <a:pt x="617609" y="828729"/>
                      <a:pt x="624000" y="835763"/>
                      <a:pt x="624000" y="844440"/>
                    </a:cubicBezTo>
                    <a:cubicBezTo>
                      <a:pt x="624000" y="853117"/>
                      <a:pt x="617609" y="860151"/>
                      <a:pt x="609725" y="860151"/>
                    </a:cubicBezTo>
                    <a:cubicBezTo>
                      <a:pt x="601841" y="860151"/>
                      <a:pt x="595450" y="853117"/>
                      <a:pt x="595450" y="844440"/>
                    </a:cubicBezTo>
                    <a:cubicBezTo>
                      <a:pt x="595450" y="835763"/>
                      <a:pt x="601841" y="828729"/>
                      <a:pt x="609725" y="828729"/>
                    </a:cubicBezTo>
                    <a:close/>
                    <a:moveTo>
                      <a:pt x="561571" y="828729"/>
                    </a:moveTo>
                    <a:cubicBezTo>
                      <a:pt x="569455" y="828729"/>
                      <a:pt x="575846" y="835763"/>
                      <a:pt x="575846" y="844440"/>
                    </a:cubicBezTo>
                    <a:cubicBezTo>
                      <a:pt x="575846" y="853117"/>
                      <a:pt x="569455" y="860151"/>
                      <a:pt x="561571" y="860151"/>
                    </a:cubicBezTo>
                    <a:cubicBezTo>
                      <a:pt x="553687" y="860151"/>
                      <a:pt x="547296" y="853117"/>
                      <a:pt x="547296" y="844440"/>
                    </a:cubicBezTo>
                    <a:cubicBezTo>
                      <a:pt x="547296" y="835763"/>
                      <a:pt x="553687" y="828729"/>
                      <a:pt x="561571" y="828729"/>
                    </a:cubicBezTo>
                    <a:close/>
                    <a:moveTo>
                      <a:pt x="513417" y="828729"/>
                    </a:moveTo>
                    <a:cubicBezTo>
                      <a:pt x="521301" y="828729"/>
                      <a:pt x="527692" y="835763"/>
                      <a:pt x="527692" y="844440"/>
                    </a:cubicBezTo>
                    <a:cubicBezTo>
                      <a:pt x="527692" y="853117"/>
                      <a:pt x="521301" y="860151"/>
                      <a:pt x="513417" y="860151"/>
                    </a:cubicBezTo>
                    <a:cubicBezTo>
                      <a:pt x="505533" y="860151"/>
                      <a:pt x="499142" y="853117"/>
                      <a:pt x="499142" y="844440"/>
                    </a:cubicBezTo>
                    <a:cubicBezTo>
                      <a:pt x="499142" y="835763"/>
                      <a:pt x="505533" y="828729"/>
                      <a:pt x="513417" y="828729"/>
                    </a:cubicBezTo>
                    <a:close/>
                    <a:moveTo>
                      <a:pt x="465263" y="828729"/>
                    </a:moveTo>
                    <a:cubicBezTo>
                      <a:pt x="473146" y="828729"/>
                      <a:pt x="479537" y="835763"/>
                      <a:pt x="479537" y="844440"/>
                    </a:cubicBezTo>
                    <a:cubicBezTo>
                      <a:pt x="479537" y="853117"/>
                      <a:pt x="473146" y="860151"/>
                      <a:pt x="465263" y="860151"/>
                    </a:cubicBezTo>
                    <a:cubicBezTo>
                      <a:pt x="457379" y="860151"/>
                      <a:pt x="450988" y="853117"/>
                      <a:pt x="450988" y="844440"/>
                    </a:cubicBezTo>
                    <a:cubicBezTo>
                      <a:pt x="450988" y="835763"/>
                      <a:pt x="457379" y="828729"/>
                      <a:pt x="465263" y="828729"/>
                    </a:cubicBezTo>
                    <a:close/>
                    <a:moveTo>
                      <a:pt x="417108" y="828729"/>
                    </a:moveTo>
                    <a:cubicBezTo>
                      <a:pt x="424992" y="828729"/>
                      <a:pt x="431383" y="835763"/>
                      <a:pt x="431383" y="844440"/>
                    </a:cubicBezTo>
                    <a:cubicBezTo>
                      <a:pt x="431383" y="853117"/>
                      <a:pt x="424992" y="860151"/>
                      <a:pt x="417108" y="860151"/>
                    </a:cubicBezTo>
                    <a:cubicBezTo>
                      <a:pt x="409224" y="860151"/>
                      <a:pt x="402833" y="853117"/>
                      <a:pt x="402833" y="844440"/>
                    </a:cubicBezTo>
                    <a:cubicBezTo>
                      <a:pt x="402833" y="835763"/>
                      <a:pt x="409224" y="828729"/>
                      <a:pt x="417108" y="828729"/>
                    </a:cubicBezTo>
                    <a:close/>
                    <a:moveTo>
                      <a:pt x="260113" y="828729"/>
                    </a:moveTo>
                    <a:cubicBezTo>
                      <a:pt x="267997" y="828729"/>
                      <a:pt x="274388" y="835763"/>
                      <a:pt x="274388" y="844440"/>
                    </a:cubicBezTo>
                    <a:cubicBezTo>
                      <a:pt x="274388" y="853117"/>
                      <a:pt x="267997" y="860151"/>
                      <a:pt x="260113" y="860151"/>
                    </a:cubicBezTo>
                    <a:cubicBezTo>
                      <a:pt x="252229" y="860151"/>
                      <a:pt x="245838" y="853117"/>
                      <a:pt x="245838" y="844440"/>
                    </a:cubicBezTo>
                    <a:cubicBezTo>
                      <a:pt x="245838" y="835763"/>
                      <a:pt x="252229" y="828729"/>
                      <a:pt x="260113" y="828729"/>
                    </a:cubicBezTo>
                    <a:close/>
                    <a:moveTo>
                      <a:pt x="211959" y="828729"/>
                    </a:moveTo>
                    <a:cubicBezTo>
                      <a:pt x="219843" y="828729"/>
                      <a:pt x="226234" y="835763"/>
                      <a:pt x="226234" y="844440"/>
                    </a:cubicBezTo>
                    <a:cubicBezTo>
                      <a:pt x="226234" y="853117"/>
                      <a:pt x="219843" y="860151"/>
                      <a:pt x="211959" y="860151"/>
                    </a:cubicBezTo>
                    <a:cubicBezTo>
                      <a:pt x="204075" y="860151"/>
                      <a:pt x="197684" y="853117"/>
                      <a:pt x="197684" y="844440"/>
                    </a:cubicBezTo>
                    <a:cubicBezTo>
                      <a:pt x="197684" y="835763"/>
                      <a:pt x="204075" y="828729"/>
                      <a:pt x="211959" y="828729"/>
                    </a:cubicBezTo>
                    <a:close/>
                    <a:moveTo>
                      <a:pt x="163805" y="828729"/>
                    </a:moveTo>
                    <a:cubicBezTo>
                      <a:pt x="171689" y="828729"/>
                      <a:pt x="178080" y="835763"/>
                      <a:pt x="178080" y="844440"/>
                    </a:cubicBezTo>
                    <a:cubicBezTo>
                      <a:pt x="178080" y="853117"/>
                      <a:pt x="171689" y="860151"/>
                      <a:pt x="163805" y="860151"/>
                    </a:cubicBezTo>
                    <a:cubicBezTo>
                      <a:pt x="155921" y="860151"/>
                      <a:pt x="149530" y="853117"/>
                      <a:pt x="149530" y="844440"/>
                    </a:cubicBezTo>
                    <a:cubicBezTo>
                      <a:pt x="149530" y="835763"/>
                      <a:pt x="155921" y="828729"/>
                      <a:pt x="163805" y="828729"/>
                    </a:cubicBezTo>
                    <a:close/>
                    <a:moveTo>
                      <a:pt x="115650" y="828729"/>
                    </a:moveTo>
                    <a:cubicBezTo>
                      <a:pt x="123534" y="828729"/>
                      <a:pt x="129925" y="835763"/>
                      <a:pt x="129925" y="844440"/>
                    </a:cubicBezTo>
                    <a:cubicBezTo>
                      <a:pt x="129925" y="853117"/>
                      <a:pt x="123534" y="860151"/>
                      <a:pt x="115650" y="860151"/>
                    </a:cubicBezTo>
                    <a:cubicBezTo>
                      <a:pt x="107767" y="860151"/>
                      <a:pt x="101375" y="853117"/>
                      <a:pt x="101375" y="844440"/>
                    </a:cubicBezTo>
                    <a:cubicBezTo>
                      <a:pt x="101375" y="835763"/>
                      <a:pt x="107767" y="828729"/>
                      <a:pt x="115650" y="828729"/>
                    </a:cubicBezTo>
                    <a:close/>
                    <a:moveTo>
                      <a:pt x="67496" y="828729"/>
                    </a:moveTo>
                    <a:cubicBezTo>
                      <a:pt x="75380" y="828729"/>
                      <a:pt x="81771" y="835763"/>
                      <a:pt x="81771" y="844440"/>
                    </a:cubicBezTo>
                    <a:cubicBezTo>
                      <a:pt x="81771" y="853117"/>
                      <a:pt x="75380" y="860151"/>
                      <a:pt x="67496" y="860151"/>
                    </a:cubicBezTo>
                    <a:cubicBezTo>
                      <a:pt x="59612" y="860151"/>
                      <a:pt x="53221" y="853117"/>
                      <a:pt x="53221" y="844440"/>
                    </a:cubicBezTo>
                    <a:cubicBezTo>
                      <a:pt x="53221" y="835763"/>
                      <a:pt x="59612" y="828729"/>
                      <a:pt x="67496" y="828729"/>
                    </a:cubicBezTo>
                    <a:close/>
                    <a:moveTo>
                      <a:pt x="19342" y="828729"/>
                    </a:moveTo>
                    <a:cubicBezTo>
                      <a:pt x="27226" y="828729"/>
                      <a:pt x="33617" y="835763"/>
                      <a:pt x="33617" y="844440"/>
                    </a:cubicBezTo>
                    <a:cubicBezTo>
                      <a:pt x="33617" y="853117"/>
                      <a:pt x="27226" y="860151"/>
                      <a:pt x="19342" y="860151"/>
                    </a:cubicBezTo>
                    <a:cubicBezTo>
                      <a:pt x="11458" y="860151"/>
                      <a:pt x="5067" y="853117"/>
                      <a:pt x="5067" y="844440"/>
                    </a:cubicBezTo>
                    <a:cubicBezTo>
                      <a:pt x="5067" y="835763"/>
                      <a:pt x="11458" y="828729"/>
                      <a:pt x="19342" y="828729"/>
                    </a:cubicBezTo>
                    <a:close/>
                    <a:moveTo>
                      <a:pt x="657880" y="771068"/>
                    </a:moveTo>
                    <a:cubicBezTo>
                      <a:pt x="665763" y="771068"/>
                      <a:pt x="672155" y="778102"/>
                      <a:pt x="672155" y="786779"/>
                    </a:cubicBezTo>
                    <a:cubicBezTo>
                      <a:pt x="672155" y="795456"/>
                      <a:pt x="665763" y="802489"/>
                      <a:pt x="657880" y="802489"/>
                    </a:cubicBezTo>
                    <a:cubicBezTo>
                      <a:pt x="649996" y="802489"/>
                      <a:pt x="643605" y="795456"/>
                      <a:pt x="643605" y="786779"/>
                    </a:cubicBezTo>
                    <a:cubicBezTo>
                      <a:pt x="643605" y="778102"/>
                      <a:pt x="649996" y="771068"/>
                      <a:pt x="657880" y="771068"/>
                    </a:cubicBezTo>
                    <a:close/>
                    <a:moveTo>
                      <a:pt x="609725" y="771068"/>
                    </a:moveTo>
                    <a:cubicBezTo>
                      <a:pt x="617609" y="771068"/>
                      <a:pt x="624000" y="778102"/>
                      <a:pt x="624000" y="786779"/>
                    </a:cubicBezTo>
                    <a:cubicBezTo>
                      <a:pt x="624000" y="795456"/>
                      <a:pt x="617609" y="802489"/>
                      <a:pt x="609725" y="802489"/>
                    </a:cubicBezTo>
                    <a:cubicBezTo>
                      <a:pt x="601841" y="802489"/>
                      <a:pt x="595450" y="795456"/>
                      <a:pt x="595450" y="786779"/>
                    </a:cubicBezTo>
                    <a:cubicBezTo>
                      <a:pt x="595450" y="778102"/>
                      <a:pt x="601841" y="771068"/>
                      <a:pt x="609725" y="771068"/>
                    </a:cubicBezTo>
                    <a:close/>
                    <a:moveTo>
                      <a:pt x="561571" y="771068"/>
                    </a:moveTo>
                    <a:cubicBezTo>
                      <a:pt x="569455" y="771068"/>
                      <a:pt x="575846" y="778102"/>
                      <a:pt x="575846" y="786779"/>
                    </a:cubicBezTo>
                    <a:cubicBezTo>
                      <a:pt x="575846" y="795456"/>
                      <a:pt x="569455" y="802489"/>
                      <a:pt x="561571" y="802489"/>
                    </a:cubicBezTo>
                    <a:cubicBezTo>
                      <a:pt x="553687" y="802489"/>
                      <a:pt x="547296" y="795456"/>
                      <a:pt x="547296" y="786779"/>
                    </a:cubicBezTo>
                    <a:cubicBezTo>
                      <a:pt x="547296" y="778102"/>
                      <a:pt x="553687" y="771068"/>
                      <a:pt x="561571" y="771068"/>
                    </a:cubicBezTo>
                    <a:close/>
                    <a:moveTo>
                      <a:pt x="513417" y="771068"/>
                    </a:moveTo>
                    <a:cubicBezTo>
                      <a:pt x="521301" y="771068"/>
                      <a:pt x="527692" y="778102"/>
                      <a:pt x="527692" y="786779"/>
                    </a:cubicBezTo>
                    <a:cubicBezTo>
                      <a:pt x="527692" y="795456"/>
                      <a:pt x="521301" y="802489"/>
                      <a:pt x="513417" y="802489"/>
                    </a:cubicBezTo>
                    <a:cubicBezTo>
                      <a:pt x="505533" y="802489"/>
                      <a:pt x="499142" y="795456"/>
                      <a:pt x="499142" y="786779"/>
                    </a:cubicBezTo>
                    <a:cubicBezTo>
                      <a:pt x="499142" y="778102"/>
                      <a:pt x="505533" y="771068"/>
                      <a:pt x="513417" y="771068"/>
                    </a:cubicBezTo>
                    <a:close/>
                    <a:moveTo>
                      <a:pt x="465263" y="771068"/>
                    </a:moveTo>
                    <a:cubicBezTo>
                      <a:pt x="473146" y="771068"/>
                      <a:pt x="479537" y="778102"/>
                      <a:pt x="479537" y="786779"/>
                    </a:cubicBezTo>
                    <a:cubicBezTo>
                      <a:pt x="479537" y="795456"/>
                      <a:pt x="473146" y="802489"/>
                      <a:pt x="465263" y="802489"/>
                    </a:cubicBezTo>
                    <a:cubicBezTo>
                      <a:pt x="457379" y="802489"/>
                      <a:pt x="450988" y="795456"/>
                      <a:pt x="450988" y="786779"/>
                    </a:cubicBezTo>
                    <a:cubicBezTo>
                      <a:pt x="450988" y="778102"/>
                      <a:pt x="457379" y="771068"/>
                      <a:pt x="465263" y="771068"/>
                    </a:cubicBezTo>
                    <a:close/>
                    <a:moveTo>
                      <a:pt x="417108" y="771068"/>
                    </a:moveTo>
                    <a:cubicBezTo>
                      <a:pt x="424992" y="771068"/>
                      <a:pt x="431383" y="778102"/>
                      <a:pt x="431383" y="786779"/>
                    </a:cubicBezTo>
                    <a:cubicBezTo>
                      <a:pt x="431383" y="795456"/>
                      <a:pt x="424992" y="802489"/>
                      <a:pt x="417108" y="802489"/>
                    </a:cubicBezTo>
                    <a:cubicBezTo>
                      <a:pt x="409224" y="802489"/>
                      <a:pt x="402833" y="795456"/>
                      <a:pt x="402833" y="786779"/>
                    </a:cubicBezTo>
                    <a:cubicBezTo>
                      <a:pt x="402833" y="778102"/>
                      <a:pt x="409224" y="771068"/>
                      <a:pt x="417108" y="771068"/>
                    </a:cubicBezTo>
                    <a:close/>
                    <a:moveTo>
                      <a:pt x="260113" y="771068"/>
                    </a:moveTo>
                    <a:cubicBezTo>
                      <a:pt x="267997" y="771068"/>
                      <a:pt x="274388" y="778102"/>
                      <a:pt x="274388" y="786779"/>
                    </a:cubicBezTo>
                    <a:cubicBezTo>
                      <a:pt x="274388" y="795456"/>
                      <a:pt x="267997" y="802489"/>
                      <a:pt x="260113" y="802489"/>
                    </a:cubicBezTo>
                    <a:cubicBezTo>
                      <a:pt x="252229" y="802489"/>
                      <a:pt x="245838" y="795456"/>
                      <a:pt x="245838" y="786779"/>
                    </a:cubicBezTo>
                    <a:cubicBezTo>
                      <a:pt x="245838" y="778102"/>
                      <a:pt x="252229" y="771068"/>
                      <a:pt x="260113" y="771068"/>
                    </a:cubicBezTo>
                    <a:close/>
                    <a:moveTo>
                      <a:pt x="211959" y="771068"/>
                    </a:moveTo>
                    <a:cubicBezTo>
                      <a:pt x="219843" y="771068"/>
                      <a:pt x="226234" y="778102"/>
                      <a:pt x="226234" y="786779"/>
                    </a:cubicBezTo>
                    <a:cubicBezTo>
                      <a:pt x="226234" y="795456"/>
                      <a:pt x="219843" y="802489"/>
                      <a:pt x="211959" y="802489"/>
                    </a:cubicBezTo>
                    <a:cubicBezTo>
                      <a:pt x="204075" y="802489"/>
                      <a:pt x="197684" y="795456"/>
                      <a:pt x="197684" y="786779"/>
                    </a:cubicBezTo>
                    <a:cubicBezTo>
                      <a:pt x="197684" y="778102"/>
                      <a:pt x="204075" y="771068"/>
                      <a:pt x="211959" y="771068"/>
                    </a:cubicBezTo>
                    <a:close/>
                    <a:moveTo>
                      <a:pt x="163805" y="771068"/>
                    </a:moveTo>
                    <a:cubicBezTo>
                      <a:pt x="171689" y="771068"/>
                      <a:pt x="178080" y="778102"/>
                      <a:pt x="178080" y="786779"/>
                    </a:cubicBezTo>
                    <a:cubicBezTo>
                      <a:pt x="178080" y="795456"/>
                      <a:pt x="171689" y="802489"/>
                      <a:pt x="163805" y="802489"/>
                    </a:cubicBezTo>
                    <a:cubicBezTo>
                      <a:pt x="155921" y="802489"/>
                      <a:pt x="149530" y="795456"/>
                      <a:pt x="149530" y="786779"/>
                    </a:cubicBezTo>
                    <a:cubicBezTo>
                      <a:pt x="149530" y="778102"/>
                      <a:pt x="155921" y="771068"/>
                      <a:pt x="163805" y="771068"/>
                    </a:cubicBezTo>
                    <a:close/>
                    <a:moveTo>
                      <a:pt x="115650" y="771068"/>
                    </a:moveTo>
                    <a:cubicBezTo>
                      <a:pt x="123534" y="771068"/>
                      <a:pt x="129925" y="778102"/>
                      <a:pt x="129925" y="786779"/>
                    </a:cubicBezTo>
                    <a:cubicBezTo>
                      <a:pt x="129925" y="795456"/>
                      <a:pt x="123534" y="802489"/>
                      <a:pt x="115650" y="802489"/>
                    </a:cubicBezTo>
                    <a:cubicBezTo>
                      <a:pt x="107767" y="802489"/>
                      <a:pt x="101375" y="795456"/>
                      <a:pt x="101375" y="786779"/>
                    </a:cubicBezTo>
                    <a:cubicBezTo>
                      <a:pt x="101375" y="778102"/>
                      <a:pt x="107767" y="771068"/>
                      <a:pt x="115650" y="771068"/>
                    </a:cubicBezTo>
                    <a:close/>
                    <a:moveTo>
                      <a:pt x="67496" y="771068"/>
                    </a:moveTo>
                    <a:cubicBezTo>
                      <a:pt x="75380" y="771068"/>
                      <a:pt x="81771" y="778102"/>
                      <a:pt x="81771" y="786779"/>
                    </a:cubicBezTo>
                    <a:cubicBezTo>
                      <a:pt x="81771" y="795456"/>
                      <a:pt x="75380" y="802489"/>
                      <a:pt x="67496" y="802489"/>
                    </a:cubicBezTo>
                    <a:cubicBezTo>
                      <a:pt x="59612" y="802489"/>
                      <a:pt x="53221" y="795456"/>
                      <a:pt x="53221" y="786779"/>
                    </a:cubicBezTo>
                    <a:cubicBezTo>
                      <a:pt x="53221" y="778102"/>
                      <a:pt x="59612" y="771068"/>
                      <a:pt x="67496" y="771068"/>
                    </a:cubicBezTo>
                    <a:close/>
                    <a:moveTo>
                      <a:pt x="19342" y="771068"/>
                    </a:moveTo>
                    <a:cubicBezTo>
                      <a:pt x="27226" y="771068"/>
                      <a:pt x="33617" y="778102"/>
                      <a:pt x="33617" y="786779"/>
                    </a:cubicBezTo>
                    <a:cubicBezTo>
                      <a:pt x="33617" y="795456"/>
                      <a:pt x="27226" y="802489"/>
                      <a:pt x="19342" y="802489"/>
                    </a:cubicBezTo>
                    <a:cubicBezTo>
                      <a:pt x="11458" y="802489"/>
                      <a:pt x="5067" y="795456"/>
                      <a:pt x="5067" y="786779"/>
                    </a:cubicBezTo>
                    <a:cubicBezTo>
                      <a:pt x="5067" y="778102"/>
                      <a:pt x="11458" y="771068"/>
                      <a:pt x="19342" y="771068"/>
                    </a:cubicBezTo>
                    <a:close/>
                    <a:moveTo>
                      <a:pt x="657880" y="713407"/>
                    </a:moveTo>
                    <a:cubicBezTo>
                      <a:pt x="665763" y="713407"/>
                      <a:pt x="672155" y="720441"/>
                      <a:pt x="672155" y="729118"/>
                    </a:cubicBezTo>
                    <a:cubicBezTo>
                      <a:pt x="672155" y="737794"/>
                      <a:pt x="665763" y="744828"/>
                      <a:pt x="657880" y="744828"/>
                    </a:cubicBezTo>
                    <a:cubicBezTo>
                      <a:pt x="649996" y="744828"/>
                      <a:pt x="643605" y="737794"/>
                      <a:pt x="643605" y="729118"/>
                    </a:cubicBezTo>
                    <a:cubicBezTo>
                      <a:pt x="643605" y="720441"/>
                      <a:pt x="649996" y="713407"/>
                      <a:pt x="657880" y="713407"/>
                    </a:cubicBezTo>
                    <a:close/>
                    <a:moveTo>
                      <a:pt x="609725" y="713407"/>
                    </a:moveTo>
                    <a:cubicBezTo>
                      <a:pt x="617609" y="713407"/>
                      <a:pt x="624000" y="720441"/>
                      <a:pt x="624000" y="729118"/>
                    </a:cubicBezTo>
                    <a:cubicBezTo>
                      <a:pt x="624000" y="737794"/>
                      <a:pt x="617609" y="744828"/>
                      <a:pt x="609725" y="744828"/>
                    </a:cubicBezTo>
                    <a:cubicBezTo>
                      <a:pt x="601841" y="744828"/>
                      <a:pt x="595450" y="737794"/>
                      <a:pt x="595450" y="729118"/>
                    </a:cubicBezTo>
                    <a:cubicBezTo>
                      <a:pt x="595450" y="720441"/>
                      <a:pt x="601841" y="713407"/>
                      <a:pt x="609725" y="713407"/>
                    </a:cubicBezTo>
                    <a:close/>
                    <a:moveTo>
                      <a:pt x="561571" y="713407"/>
                    </a:moveTo>
                    <a:cubicBezTo>
                      <a:pt x="569455" y="713407"/>
                      <a:pt x="575846" y="720441"/>
                      <a:pt x="575846" y="729118"/>
                    </a:cubicBezTo>
                    <a:cubicBezTo>
                      <a:pt x="575846" y="737794"/>
                      <a:pt x="569455" y="744828"/>
                      <a:pt x="561571" y="744828"/>
                    </a:cubicBezTo>
                    <a:cubicBezTo>
                      <a:pt x="553687" y="744828"/>
                      <a:pt x="547296" y="737794"/>
                      <a:pt x="547296" y="729118"/>
                    </a:cubicBezTo>
                    <a:cubicBezTo>
                      <a:pt x="547296" y="720441"/>
                      <a:pt x="553687" y="713407"/>
                      <a:pt x="561571" y="713407"/>
                    </a:cubicBezTo>
                    <a:close/>
                    <a:moveTo>
                      <a:pt x="513417" y="713407"/>
                    </a:moveTo>
                    <a:cubicBezTo>
                      <a:pt x="521301" y="713407"/>
                      <a:pt x="527692" y="720441"/>
                      <a:pt x="527692" y="729118"/>
                    </a:cubicBezTo>
                    <a:cubicBezTo>
                      <a:pt x="527692" y="737794"/>
                      <a:pt x="521301" y="744828"/>
                      <a:pt x="513417" y="744828"/>
                    </a:cubicBezTo>
                    <a:cubicBezTo>
                      <a:pt x="505533" y="744828"/>
                      <a:pt x="499142" y="737794"/>
                      <a:pt x="499142" y="729118"/>
                    </a:cubicBezTo>
                    <a:cubicBezTo>
                      <a:pt x="499142" y="720441"/>
                      <a:pt x="505533" y="713407"/>
                      <a:pt x="513417" y="713407"/>
                    </a:cubicBezTo>
                    <a:close/>
                    <a:moveTo>
                      <a:pt x="465263" y="713407"/>
                    </a:moveTo>
                    <a:cubicBezTo>
                      <a:pt x="473146" y="713407"/>
                      <a:pt x="479537" y="720441"/>
                      <a:pt x="479537" y="729118"/>
                    </a:cubicBezTo>
                    <a:cubicBezTo>
                      <a:pt x="479537" y="737794"/>
                      <a:pt x="473146" y="744828"/>
                      <a:pt x="465263" y="744828"/>
                    </a:cubicBezTo>
                    <a:cubicBezTo>
                      <a:pt x="457379" y="744828"/>
                      <a:pt x="450988" y="737794"/>
                      <a:pt x="450988" y="729118"/>
                    </a:cubicBezTo>
                    <a:cubicBezTo>
                      <a:pt x="450988" y="720441"/>
                      <a:pt x="457379" y="713407"/>
                      <a:pt x="465263" y="713407"/>
                    </a:cubicBezTo>
                    <a:close/>
                    <a:moveTo>
                      <a:pt x="417108" y="713407"/>
                    </a:moveTo>
                    <a:cubicBezTo>
                      <a:pt x="424992" y="713407"/>
                      <a:pt x="431383" y="720441"/>
                      <a:pt x="431383" y="729118"/>
                    </a:cubicBezTo>
                    <a:cubicBezTo>
                      <a:pt x="431383" y="737794"/>
                      <a:pt x="424992" y="744828"/>
                      <a:pt x="417108" y="744828"/>
                    </a:cubicBezTo>
                    <a:cubicBezTo>
                      <a:pt x="409224" y="744828"/>
                      <a:pt x="402833" y="737794"/>
                      <a:pt x="402833" y="729118"/>
                    </a:cubicBezTo>
                    <a:cubicBezTo>
                      <a:pt x="402833" y="720441"/>
                      <a:pt x="409224" y="713407"/>
                      <a:pt x="417108" y="713407"/>
                    </a:cubicBezTo>
                    <a:close/>
                    <a:moveTo>
                      <a:pt x="260113" y="713407"/>
                    </a:moveTo>
                    <a:cubicBezTo>
                      <a:pt x="267997" y="713407"/>
                      <a:pt x="274388" y="720441"/>
                      <a:pt x="274388" y="729118"/>
                    </a:cubicBezTo>
                    <a:cubicBezTo>
                      <a:pt x="274388" y="737794"/>
                      <a:pt x="267997" y="744828"/>
                      <a:pt x="260113" y="744828"/>
                    </a:cubicBezTo>
                    <a:cubicBezTo>
                      <a:pt x="252229" y="744828"/>
                      <a:pt x="245838" y="737794"/>
                      <a:pt x="245838" y="729118"/>
                    </a:cubicBezTo>
                    <a:cubicBezTo>
                      <a:pt x="245838" y="720441"/>
                      <a:pt x="252229" y="713407"/>
                      <a:pt x="260113" y="713407"/>
                    </a:cubicBezTo>
                    <a:close/>
                    <a:moveTo>
                      <a:pt x="211959" y="713407"/>
                    </a:moveTo>
                    <a:cubicBezTo>
                      <a:pt x="219843" y="713407"/>
                      <a:pt x="226234" y="720441"/>
                      <a:pt x="226234" y="729118"/>
                    </a:cubicBezTo>
                    <a:cubicBezTo>
                      <a:pt x="226234" y="737794"/>
                      <a:pt x="219843" y="744828"/>
                      <a:pt x="211959" y="744828"/>
                    </a:cubicBezTo>
                    <a:cubicBezTo>
                      <a:pt x="204075" y="744828"/>
                      <a:pt x="197684" y="737794"/>
                      <a:pt x="197684" y="729118"/>
                    </a:cubicBezTo>
                    <a:cubicBezTo>
                      <a:pt x="197684" y="720441"/>
                      <a:pt x="204075" y="713407"/>
                      <a:pt x="211959" y="713407"/>
                    </a:cubicBezTo>
                    <a:close/>
                    <a:moveTo>
                      <a:pt x="163805" y="713407"/>
                    </a:moveTo>
                    <a:cubicBezTo>
                      <a:pt x="171689" y="713407"/>
                      <a:pt x="178080" y="720441"/>
                      <a:pt x="178080" y="729118"/>
                    </a:cubicBezTo>
                    <a:cubicBezTo>
                      <a:pt x="178080" y="737794"/>
                      <a:pt x="171689" y="744828"/>
                      <a:pt x="163805" y="744828"/>
                    </a:cubicBezTo>
                    <a:cubicBezTo>
                      <a:pt x="155921" y="744828"/>
                      <a:pt x="149530" y="737794"/>
                      <a:pt x="149530" y="729118"/>
                    </a:cubicBezTo>
                    <a:cubicBezTo>
                      <a:pt x="149530" y="720441"/>
                      <a:pt x="155921" y="713407"/>
                      <a:pt x="163805" y="713407"/>
                    </a:cubicBezTo>
                    <a:close/>
                    <a:moveTo>
                      <a:pt x="115650" y="713407"/>
                    </a:moveTo>
                    <a:cubicBezTo>
                      <a:pt x="123534" y="713407"/>
                      <a:pt x="129925" y="720441"/>
                      <a:pt x="129925" y="729118"/>
                    </a:cubicBezTo>
                    <a:cubicBezTo>
                      <a:pt x="129925" y="737794"/>
                      <a:pt x="123534" y="744828"/>
                      <a:pt x="115650" y="744828"/>
                    </a:cubicBezTo>
                    <a:cubicBezTo>
                      <a:pt x="107767" y="744828"/>
                      <a:pt x="101375" y="737794"/>
                      <a:pt x="101375" y="729118"/>
                    </a:cubicBezTo>
                    <a:cubicBezTo>
                      <a:pt x="101375" y="720441"/>
                      <a:pt x="107767" y="713407"/>
                      <a:pt x="115650" y="713407"/>
                    </a:cubicBezTo>
                    <a:close/>
                    <a:moveTo>
                      <a:pt x="67496" y="713407"/>
                    </a:moveTo>
                    <a:cubicBezTo>
                      <a:pt x="75380" y="713407"/>
                      <a:pt x="81771" y="720441"/>
                      <a:pt x="81771" y="729118"/>
                    </a:cubicBezTo>
                    <a:cubicBezTo>
                      <a:pt x="81771" y="737794"/>
                      <a:pt x="75380" y="744828"/>
                      <a:pt x="67496" y="744828"/>
                    </a:cubicBezTo>
                    <a:cubicBezTo>
                      <a:pt x="59612" y="744828"/>
                      <a:pt x="53221" y="737794"/>
                      <a:pt x="53221" y="729118"/>
                    </a:cubicBezTo>
                    <a:cubicBezTo>
                      <a:pt x="53221" y="720441"/>
                      <a:pt x="59612" y="713407"/>
                      <a:pt x="67496" y="713407"/>
                    </a:cubicBezTo>
                    <a:close/>
                    <a:moveTo>
                      <a:pt x="19342" y="713407"/>
                    </a:moveTo>
                    <a:cubicBezTo>
                      <a:pt x="27226" y="713407"/>
                      <a:pt x="33617" y="720441"/>
                      <a:pt x="33617" y="729118"/>
                    </a:cubicBezTo>
                    <a:cubicBezTo>
                      <a:pt x="33617" y="737794"/>
                      <a:pt x="27226" y="744828"/>
                      <a:pt x="19342" y="744828"/>
                    </a:cubicBezTo>
                    <a:cubicBezTo>
                      <a:pt x="11458" y="744828"/>
                      <a:pt x="5067" y="737794"/>
                      <a:pt x="5067" y="729118"/>
                    </a:cubicBezTo>
                    <a:cubicBezTo>
                      <a:pt x="5067" y="720441"/>
                      <a:pt x="11458" y="713407"/>
                      <a:pt x="19342" y="713407"/>
                    </a:cubicBezTo>
                    <a:close/>
                    <a:moveTo>
                      <a:pt x="657880" y="657889"/>
                    </a:moveTo>
                    <a:cubicBezTo>
                      <a:pt x="665763" y="657889"/>
                      <a:pt x="672155" y="664923"/>
                      <a:pt x="672155" y="673600"/>
                    </a:cubicBezTo>
                    <a:cubicBezTo>
                      <a:pt x="672155" y="682277"/>
                      <a:pt x="665763" y="689310"/>
                      <a:pt x="657880" y="689310"/>
                    </a:cubicBezTo>
                    <a:cubicBezTo>
                      <a:pt x="649996" y="689310"/>
                      <a:pt x="643605" y="682277"/>
                      <a:pt x="643605" y="673600"/>
                    </a:cubicBezTo>
                    <a:cubicBezTo>
                      <a:pt x="643605" y="664923"/>
                      <a:pt x="649996" y="657889"/>
                      <a:pt x="657880" y="657889"/>
                    </a:cubicBezTo>
                    <a:close/>
                    <a:moveTo>
                      <a:pt x="609725" y="657889"/>
                    </a:moveTo>
                    <a:cubicBezTo>
                      <a:pt x="617609" y="657889"/>
                      <a:pt x="624000" y="664923"/>
                      <a:pt x="624000" y="673600"/>
                    </a:cubicBezTo>
                    <a:cubicBezTo>
                      <a:pt x="624000" y="682277"/>
                      <a:pt x="617609" y="689310"/>
                      <a:pt x="609725" y="689310"/>
                    </a:cubicBezTo>
                    <a:cubicBezTo>
                      <a:pt x="601841" y="689310"/>
                      <a:pt x="595450" y="682277"/>
                      <a:pt x="595450" y="673600"/>
                    </a:cubicBezTo>
                    <a:cubicBezTo>
                      <a:pt x="595450" y="664923"/>
                      <a:pt x="601841" y="657889"/>
                      <a:pt x="609725" y="657889"/>
                    </a:cubicBezTo>
                    <a:close/>
                    <a:moveTo>
                      <a:pt x="561571" y="657889"/>
                    </a:moveTo>
                    <a:cubicBezTo>
                      <a:pt x="569455" y="657889"/>
                      <a:pt x="575846" y="664923"/>
                      <a:pt x="575846" y="673600"/>
                    </a:cubicBezTo>
                    <a:cubicBezTo>
                      <a:pt x="575846" y="682277"/>
                      <a:pt x="569455" y="689310"/>
                      <a:pt x="561571" y="689310"/>
                    </a:cubicBezTo>
                    <a:cubicBezTo>
                      <a:pt x="553687" y="689310"/>
                      <a:pt x="547296" y="682277"/>
                      <a:pt x="547296" y="673600"/>
                    </a:cubicBezTo>
                    <a:cubicBezTo>
                      <a:pt x="547296" y="664923"/>
                      <a:pt x="553687" y="657889"/>
                      <a:pt x="561571" y="657889"/>
                    </a:cubicBezTo>
                    <a:close/>
                    <a:moveTo>
                      <a:pt x="513417" y="657889"/>
                    </a:moveTo>
                    <a:cubicBezTo>
                      <a:pt x="521301" y="657889"/>
                      <a:pt x="527692" y="664923"/>
                      <a:pt x="527692" y="673600"/>
                    </a:cubicBezTo>
                    <a:cubicBezTo>
                      <a:pt x="527692" y="682277"/>
                      <a:pt x="521301" y="689310"/>
                      <a:pt x="513417" y="689310"/>
                    </a:cubicBezTo>
                    <a:cubicBezTo>
                      <a:pt x="505533" y="689310"/>
                      <a:pt x="499142" y="682277"/>
                      <a:pt x="499142" y="673600"/>
                    </a:cubicBezTo>
                    <a:cubicBezTo>
                      <a:pt x="499142" y="664923"/>
                      <a:pt x="505533" y="657889"/>
                      <a:pt x="513417" y="657889"/>
                    </a:cubicBezTo>
                    <a:close/>
                    <a:moveTo>
                      <a:pt x="465263" y="657889"/>
                    </a:moveTo>
                    <a:cubicBezTo>
                      <a:pt x="473146" y="657889"/>
                      <a:pt x="479537" y="664923"/>
                      <a:pt x="479537" y="673600"/>
                    </a:cubicBezTo>
                    <a:cubicBezTo>
                      <a:pt x="479537" y="682277"/>
                      <a:pt x="473146" y="689310"/>
                      <a:pt x="465263" y="689310"/>
                    </a:cubicBezTo>
                    <a:cubicBezTo>
                      <a:pt x="457379" y="689310"/>
                      <a:pt x="450988" y="682277"/>
                      <a:pt x="450988" y="673600"/>
                    </a:cubicBezTo>
                    <a:cubicBezTo>
                      <a:pt x="450988" y="664923"/>
                      <a:pt x="457379" y="657889"/>
                      <a:pt x="465263" y="657889"/>
                    </a:cubicBezTo>
                    <a:close/>
                    <a:moveTo>
                      <a:pt x="417108" y="657889"/>
                    </a:moveTo>
                    <a:cubicBezTo>
                      <a:pt x="424992" y="657889"/>
                      <a:pt x="431383" y="664923"/>
                      <a:pt x="431383" y="673600"/>
                    </a:cubicBezTo>
                    <a:cubicBezTo>
                      <a:pt x="431383" y="682277"/>
                      <a:pt x="424992" y="689310"/>
                      <a:pt x="417108" y="689310"/>
                    </a:cubicBezTo>
                    <a:cubicBezTo>
                      <a:pt x="409224" y="689310"/>
                      <a:pt x="402833" y="682277"/>
                      <a:pt x="402833" y="673600"/>
                    </a:cubicBezTo>
                    <a:cubicBezTo>
                      <a:pt x="402833" y="664923"/>
                      <a:pt x="409224" y="657889"/>
                      <a:pt x="417108" y="657889"/>
                    </a:cubicBezTo>
                    <a:close/>
                    <a:moveTo>
                      <a:pt x="260113" y="657889"/>
                    </a:moveTo>
                    <a:cubicBezTo>
                      <a:pt x="267997" y="657889"/>
                      <a:pt x="274388" y="664923"/>
                      <a:pt x="274388" y="673600"/>
                    </a:cubicBezTo>
                    <a:cubicBezTo>
                      <a:pt x="274388" y="682277"/>
                      <a:pt x="267997" y="689310"/>
                      <a:pt x="260113" y="689310"/>
                    </a:cubicBezTo>
                    <a:cubicBezTo>
                      <a:pt x="252229" y="689310"/>
                      <a:pt x="245838" y="682277"/>
                      <a:pt x="245838" y="673600"/>
                    </a:cubicBezTo>
                    <a:cubicBezTo>
                      <a:pt x="245838" y="664923"/>
                      <a:pt x="252229" y="657889"/>
                      <a:pt x="260113" y="657889"/>
                    </a:cubicBezTo>
                    <a:close/>
                    <a:moveTo>
                      <a:pt x="211959" y="657889"/>
                    </a:moveTo>
                    <a:cubicBezTo>
                      <a:pt x="219843" y="657889"/>
                      <a:pt x="226234" y="664923"/>
                      <a:pt x="226234" y="673600"/>
                    </a:cubicBezTo>
                    <a:cubicBezTo>
                      <a:pt x="226234" y="682277"/>
                      <a:pt x="219843" y="689310"/>
                      <a:pt x="211959" y="689310"/>
                    </a:cubicBezTo>
                    <a:cubicBezTo>
                      <a:pt x="204075" y="689310"/>
                      <a:pt x="197684" y="682277"/>
                      <a:pt x="197684" y="673600"/>
                    </a:cubicBezTo>
                    <a:cubicBezTo>
                      <a:pt x="197684" y="664923"/>
                      <a:pt x="204075" y="657889"/>
                      <a:pt x="211959" y="657889"/>
                    </a:cubicBezTo>
                    <a:close/>
                    <a:moveTo>
                      <a:pt x="163805" y="657889"/>
                    </a:moveTo>
                    <a:cubicBezTo>
                      <a:pt x="171689" y="657889"/>
                      <a:pt x="178080" y="664923"/>
                      <a:pt x="178080" y="673600"/>
                    </a:cubicBezTo>
                    <a:cubicBezTo>
                      <a:pt x="178080" y="682277"/>
                      <a:pt x="171689" y="689310"/>
                      <a:pt x="163805" y="689310"/>
                    </a:cubicBezTo>
                    <a:cubicBezTo>
                      <a:pt x="155921" y="689310"/>
                      <a:pt x="149530" y="682277"/>
                      <a:pt x="149530" y="673600"/>
                    </a:cubicBezTo>
                    <a:cubicBezTo>
                      <a:pt x="149530" y="664923"/>
                      <a:pt x="155921" y="657889"/>
                      <a:pt x="163805" y="657889"/>
                    </a:cubicBezTo>
                    <a:close/>
                    <a:moveTo>
                      <a:pt x="115650" y="657889"/>
                    </a:moveTo>
                    <a:cubicBezTo>
                      <a:pt x="123534" y="657889"/>
                      <a:pt x="129925" y="664923"/>
                      <a:pt x="129925" y="673600"/>
                    </a:cubicBezTo>
                    <a:cubicBezTo>
                      <a:pt x="129925" y="682277"/>
                      <a:pt x="123534" y="689310"/>
                      <a:pt x="115650" y="689310"/>
                    </a:cubicBezTo>
                    <a:cubicBezTo>
                      <a:pt x="107767" y="689310"/>
                      <a:pt x="101375" y="682277"/>
                      <a:pt x="101375" y="673600"/>
                    </a:cubicBezTo>
                    <a:cubicBezTo>
                      <a:pt x="101375" y="664923"/>
                      <a:pt x="107767" y="657889"/>
                      <a:pt x="115650" y="657889"/>
                    </a:cubicBezTo>
                    <a:close/>
                    <a:moveTo>
                      <a:pt x="67496" y="657889"/>
                    </a:moveTo>
                    <a:cubicBezTo>
                      <a:pt x="75380" y="657889"/>
                      <a:pt x="81771" y="664923"/>
                      <a:pt x="81771" y="673600"/>
                    </a:cubicBezTo>
                    <a:cubicBezTo>
                      <a:pt x="81771" y="682277"/>
                      <a:pt x="75380" y="689310"/>
                      <a:pt x="67496" y="689310"/>
                    </a:cubicBezTo>
                    <a:cubicBezTo>
                      <a:pt x="59612" y="689310"/>
                      <a:pt x="53221" y="682277"/>
                      <a:pt x="53221" y="673600"/>
                    </a:cubicBezTo>
                    <a:cubicBezTo>
                      <a:pt x="53221" y="664923"/>
                      <a:pt x="59612" y="657889"/>
                      <a:pt x="67496" y="657889"/>
                    </a:cubicBezTo>
                    <a:close/>
                    <a:moveTo>
                      <a:pt x="19342" y="657889"/>
                    </a:moveTo>
                    <a:cubicBezTo>
                      <a:pt x="27226" y="657889"/>
                      <a:pt x="33617" y="664923"/>
                      <a:pt x="33617" y="673600"/>
                    </a:cubicBezTo>
                    <a:cubicBezTo>
                      <a:pt x="33617" y="682277"/>
                      <a:pt x="27226" y="689310"/>
                      <a:pt x="19342" y="689310"/>
                    </a:cubicBezTo>
                    <a:cubicBezTo>
                      <a:pt x="11458" y="689310"/>
                      <a:pt x="5067" y="682277"/>
                      <a:pt x="5067" y="673600"/>
                    </a:cubicBezTo>
                    <a:cubicBezTo>
                      <a:pt x="5067" y="664923"/>
                      <a:pt x="11458" y="657889"/>
                      <a:pt x="19342" y="657889"/>
                    </a:cubicBezTo>
                    <a:close/>
                    <a:moveTo>
                      <a:pt x="565265" y="350822"/>
                    </a:moveTo>
                    <a:cubicBezTo>
                      <a:pt x="557331" y="350822"/>
                      <a:pt x="550899" y="357901"/>
                      <a:pt x="550899" y="366634"/>
                    </a:cubicBezTo>
                    <a:cubicBezTo>
                      <a:pt x="550899" y="375366"/>
                      <a:pt x="557331" y="382445"/>
                      <a:pt x="565265" y="382445"/>
                    </a:cubicBezTo>
                    <a:cubicBezTo>
                      <a:pt x="573200" y="382445"/>
                      <a:pt x="579632" y="375366"/>
                      <a:pt x="579632" y="366634"/>
                    </a:cubicBezTo>
                    <a:cubicBezTo>
                      <a:pt x="579632" y="357901"/>
                      <a:pt x="573200" y="350822"/>
                      <a:pt x="565265" y="350822"/>
                    </a:cubicBezTo>
                    <a:close/>
                    <a:moveTo>
                      <a:pt x="518262" y="350822"/>
                    </a:moveTo>
                    <a:cubicBezTo>
                      <a:pt x="510327" y="350822"/>
                      <a:pt x="503895" y="357901"/>
                      <a:pt x="503895" y="366634"/>
                    </a:cubicBezTo>
                    <a:cubicBezTo>
                      <a:pt x="503895" y="375366"/>
                      <a:pt x="510327" y="382445"/>
                      <a:pt x="518262" y="382445"/>
                    </a:cubicBezTo>
                    <a:cubicBezTo>
                      <a:pt x="526196" y="382445"/>
                      <a:pt x="532628" y="375366"/>
                      <a:pt x="532628" y="366634"/>
                    </a:cubicBezTo>
                    <a:cubicBezTo>
                      <a:pt x="532628" y="357901"/>
                      <a:pt x="526196" y="350822"/>
                      <a:pt x="518262" y="350822"/>
                    </a:cubicBezTo>
                    <a:close/>
                    <a:moveTo>
                      <a:pt x="167499" y="350822"/>
                    </a:moveTo>
                    <a:cubicBezTo>
                      <a:pt x="159564" y="350822"/>
                      <a:pt x="153132" y="357901"/>
                      <a:pt x="153132" y="366634"/>
                    </a:cubicBezTo>
                    <a:cubicBezTo>
                      <a:pt x="153132" y="375366"/>
                      <a:pt x="159564" y="382445"/>
                      <a:pt x="167499" y="382445"/>
                    </a:cubicBezTo>
                    <a:cubicBezTo>
                      <a:pt x="175434" y="382445"/>
                      <a:pt x="181865" y="375366"/>
                      <a:pt x="181865" y="366634"/>
                    </a:cubicBezTo>
                    <a:cubicBezTo>
                      <a:pt x="181865" y="357901"/>
                      <a:pt x="175434" y="350822"/>
                      <a:pt x="167499" y="350822"/>
                    </a:cubicBezTo>
                    <a:close/>
                    <a:moveTo>
                      <a:pt x="120495" y="350822"/>
                    </a:moveTo>
                    <a:cubicBezTo>
                      <a:pt x="112561" y="350822"/>
                      <a:pt x="106129" y="357901"/>
                      <a:pt x="106129" y="366634"/>
                    </a:cubicBezTo>
                    <a:cubicBezTo>
                      <a:pt x="106129" y="375366"/>
                      <a:pt x="112561" y="382445"/>
                      <a:pt x="120495" y="382445"/>
                    </a:cubicBezTo>
                    <a:cubicBezTo>
                      <a:pt x="128430" y="382445"/>
                      <a:pt x="134862" y="375366"/>
                      <a:pt x="134862" y="366634"/>
                    </a:cubicBezTo>
                    <a:cubicBezTo>
                      <a:pt x="134862" y="357901"/>
                      <a:pt x="128430" y="350822"/>
                      <a:pt x="120495" y="350822"/>
                    </a:cubicBezTo>
                    <a:close/>
                    <a:moveTo>
                      <a:pt x="626635" y="350821"/>
                    </a:moveTo>
                    <a:cubicBezTo>
                      <a:pt x="610766" y="350821"/>
                      <a:pt x="597902" y="364979"/>
                      <a:pt x="597902" y="382444"/>
                    </a:cubicBezTo>
                    <a:cubicBezTo>
                      <a:pt x="597902" y="399909"/>
                      <a:pt x="610766" y="414067"/>
                      <a:pt x="626635" y="414067"/>
                    </a:cubicBezTo>
                    <a:cubicBezTo>
                      <a:pt x="642503" y="414067"/>
                      <a:pt x="655368" y="399909"/>
                      <a:pt x="655368" y="382444"/>
                    </a:cubicBezTo>
                    <a:cubicBezTo>
                      <a:pt x="655368" y="364979"/>
                      <a:pt x="642503" y="350821"/>
                      <a:pt x="626635" y="350821"/>
                    </a:cubicBezTo>
                    <a:close/>
                    <a:moveTo>
                      <a:pt x="228868" y="350821"/>
                    </a:moveTo>
                    <a:cubicBezTo>
                      <a:pt x="213000" y="350821"/>
                      <a:pt x="200135" y="364979"/>
                      <a:pt x="200135" y="382444"/>
                    </a:cubicBezTo>
                    <a:cubicBezTo>
                      <a:pt x="200135" y="399909"/>
                      <a:pt x="213000" y="414067"/>
                      <a:pt x="228868" y="414067"/>
                    </a:cubicBezTo>
                    <a:cubicBezTo>
                      <a:pt x="244737" y="414067"/>
                      <a:pt x="257601" y="399909"/>
                      <a:pt x="257601" y="382444"/>
                    </a:cubicBezTo>
                    <a:cubicBezTo>
                      <a:pt x="257601" y="364979"/>
                      <a:pt x="244737" y="350821"/>
                      <a:pt x="228868" y="350821"/>
                    </a:cubicBezTo>
                    <a:close/>
                    <a:moveTo>
                      <a:pt x="426144" y="325749"/>
                    </a:moveTo>
                    <a:lnTo>
                      <a:pt x="648843" y="325749"/>
                    </a:lnTo>
                    <a:cubicBezTo>
                      <a:pt x="661717" y="325749"/>
                      <a:pt x="672154" y="337235"/>
                      <a:pt x="672154" y="351405"/>
                    </a:cubicBezTo>
                    <a:lnTo>
                      <a:pt x="672154" y="548627"/>
                    </a:lnTo>
                    <a:cubicBezTo>
                      <a:pt x="672154" y="562797"/>
                      <a:pt x="661717" y="574283"/>
                      <a:pt x="648843" y="574283"/>
                    </a:cubicBezTo>
                    <a:lnTo>
                      <a:pt x="426144" y="574283"/>
                    </a:lnTo>
                    <a:cubicBezTo>
                      <a:pt x="413270" y="574283"/>
                      <a:pt x="402833" y="562797"/>
                      <a:pt x="402833" y="548627"/>
                    </a:cubicBezTo>
                    <a:lnTo>
                      <a:pt x="402833" y="351405"/>
                    </a:lnTo>
                    <a:cubicBezTo>
                      <a:pt x="402833" y="337235"/>
                      <a:pt x="413270" y="325749"/>
                      <a:pt x="426144" y="325749"/>
                    </a:cubicBezTo>
                    <a:close/>
                    <a:moveTo>
                      <a:pt x="24287" y="325749"/>
                    </a:moveTo>
                    <a:lnTo>
                      <a:pt x="255168" y="325749"/>
                    </a:lnTo>
                    <a:cubicBezTo>
                      <a:pt x="265782" y="325749"/>
                      <a:pt x="274387" y="335219"/>
                      <a:pt x="274387" y="346902"/>
                    </a:cubicBezTo>
                    <a:lnTo>
                      <a:pt x="274387" y="553130"/>
                    </a:lnTo>
                    <a:cubicBezTo>
                      <a:pt x="274387" y="564813"/>
                      <a:pt x="265782" y="574283"/>
                      <a:pt x="255168" y="574283"/>
                    </a:cubicBezTo>
                    <a:lnTo>
                      <a:pt x="24287" y="574283"/>
                    </a:lnTo>
                    <a:cubicBezTo>
                      <a:pt x="13672" y="574283"/>
                      <a:pt x="5067" y="564813"/>
                      <a:pt x="5067" y="553130"/>
                    </a:cubicBezTo>
                    <a:lnTo>
                      <a:pt x="5067" y="346902"/>
                    </a:lnTo>
                    <a:cubicBezTo>
                      <a:pt x="5067" y="335219"/>
                      <a:pt x="13672" y="325749"/>
                      <a:pt x="24287" y="325749"/>
                    </a:cubicBezTo>
                    <a:close/>
                    <a:moveTo>
                      <a:pt x="300120" y="0"/>
                    </a:moveTo>
                    <a:lnTo>
                      <a:pt x="377101" y="0"/>
                    </a:lnTo>
                    <a:cubicBezTo>
                      <a:pt x="367507" y="0"/>
                      <a:pt x="359730" y="8560"/>
                      <a:pt x="359730" y="19119"/>
                    </a:cubicBezTo>
                    <a:lnTo>
                      <a:pt x="359730" y="49457"/>
                    </a:lnTo>
                    <a:lnTo>
                      <a:pt x="646162" y="49457"/>
                    </a:lnTo>
                    <a:cubicBezTo>
                      <a:pt x="663316" y="49457"/>
                      <a:pt x="677222" y="64762"/>
                      <a:pt x="677222" y="83641"/>
                    </a:cubicBezTo>
                    <a:lnTo>
                      <a:pt x="677222" y="220373"/>
                    </a:lnTo>
                    <a:cubicBezTo>
                      <a:pt x="677222" y="239251"/>
                      <a:pt x="663316" y="254556"/>
                      <a:pt x="646162" y="254556"/>
                    </a:cubicBezTo>
                    <a:lnTo>
                      <a:pt x="359730" y="254556"/>
                    </a:lnTo>
                    <a:lnTo>
                      <a:pt x="359730" y="952747"/>
                    </a:lnTo>
                    <a:cubicBezTo>
                      <a:pt x="359730" y="963306"/>
                      <a:pt x="367507" y="971865"/>
                      <a:pt x="377101" y="971865"/>
                    </a:cubicBezTo>
                    <a:lnTo>
                      <a:pt x="300120" y="971865"/>
                    </a:lnTo>
                    <a:cubicBezTo>
                      <a:pt x="309715" y="971865"/>
                      <a:pt x="317492" y="963306"/>
                      <a:pt x="317492" y="952747"/>
                    </a:cubicBezTo>
                    <a:lnTo>
                      <a:pt x="317492" y="254556"/>
                    </a:lnTo>
                    <a:lnTo>
                      <a:pt x="31060" y="254556"/>
                    </a:lnTo>
                    <a:cubicBezTo>
                      <a:pt x="13907" y="254556"/>
                      <a:pt x="0" y="239251"/>
                      <a:pt x="0" y="220373"/>
                    </a:cubicBezTo>
                    <a:lnTo>
                      <a:pt x="0" y="83641"/>
                    </a:lnTo>
                    <a:cubicBezTo>
                      <a:pt x="0" y="64762"/>
                      <a:pt x="13907" y="49457"/>
                      <a:pt x="31060" y="49457"/>
                    </a:cubicBezTo>
                    <a:lnTo>
                      <a:pt x="317492" y="49457"/>
                    </a:lnTo>
                    <a:lnTo>
                      <a:pt x="317492" y="19119"/>
                    </a:lnTo>
                    <a:cubicBezTo>
                      <a:pt x="317492" y="8560"/>
                      <a:pt x="309715" y="0"/>
                      <a:pt x="300120" y="0"/>
                    </a:cubicBezTo>
                    <a:close/>
                  </a:path>
                </a:pathLst>
              </a:custGeom>
              <a:solidFill>
                <a:schemeClr val="accent1"/>
              </a:solidFill>
              <a:ln>
                <a:noFill/>
              </a:ln>
              <a:sp3d extrusionH="82550"/>
            </p:spPr>
            <p:txBody>
              <a:bodyPr lIns="146304" tIns="73152" rIns="146304" bIns="73152"/>
              <a:lstStyle/>
              <a:p>
                <a:pPr defTabSz="1463040" fontAlgn="auto">
                  <a:spcBef>
                    <a:spcPts val="0"/>
                  </a:spcBef>
                  <a:spcAft>
                    <a:spcPts val="0"/>
                  </a:spcAft>
                  <a:defRPr/>
                </a:pPr>
                <a:endParaRPr lang="en-US" kern="0">
                  <a:solidFill>
                    <a:srgbClr val="000000"/>
                  </a:solidFill>
                  <a:latin typeface="+mn-lt"/>
                  <a:cs typeface="+mn-cs"/>
                </a:endParaRPr>
              </a:p>
            </p:txBody>
          </p:sp>
          <p:sp>
            <p:nvSpPr>
              <p:cNvPr id="121" name="Rounded Rectangle 609"/>
              <p:cNvSpPr/>
              <p:nvPr/>
            </p:nvSpPr>
            <p:spPr>
              <a:xfrm>
                <a:off x="3590366" y="4048403"/>
                <a:ext cx="753295" cy="971865"/>
              </a:xfrm>
              <a:custGeom>
                <a:avLst/>
                <a:gdLst/>
                <a:ahLst/>
                <a:cxnLst/>
                <a:rect l="l" t="t" r="r" b="b"/>
                <a:pathLst>
                  <a:path w="904750" h="1060586">
                    <a:moveTo>
                      <a:pt x="835835" y="967308"/>
                    </a:moveTo>
                    <a:cubicBezTo>
                      <a:pt x="826366" y="967308"/>
                      <a:pt x="818690" y="974984"/>
                      <a:pt x="818690" y="984453"/>
                    </a:cubicBezTo>
                    <a:cubicBezTo>
                      <a:pt x="818690" y="993922"/>
                      <a:pt x="826366" y="1001598"/>
                      <a:pt x="835835" y="1001598"/>
                    </a:cubicBezTo>
                    <a:cubicBezTo>
                      <a:pt x="845304" y="1001598"/>
                      <a:pt x="852980" y="993922"/>
                      <a:pt x="852980" y="984453"/>
                    </a:cubicBezTo>
                    <a:cubicBezTo>
                      <a:pt x="852980" y="974984"/>
                      <a:pt x="845304" y="967308"/>
                      <a:pt x="835835" y="967308"/>
                    </a:cubicBezTo>
                    <a:close/>
                    <a:moveTo>
                      <a:pt x="777999" y="967308"/>
                    </a:moveTo>
                    <a:cubicBezTo>
                      <a:pt x="768530" y="967308"/>
                      <a:pt x="760854" y="974984"/>
                      <a:pt x="760854" y="984453"/>
                    </a:cubicBezTo>
                    <a:cubicBezTo>
                      <a:pt x="760854" y="993922"/>
                      <a:pt x="768530" y="1001598"/>
                      <a:pt x="777999" y="1001598"/>
                    </a:cubicBezTo>
                    <a:cubicBezTo>
                      <a:pt x="787468" y="1001598"/>
                      <a:pt x="795144" y="993922"/>
                      <a:pt x="795144" y="984453"/>
                    </a:cubicBezTo>
                    <a:cubicBezTo>
                      <a:pt x="795144" y="974984"/>
                      <a:pt x="787468" y="967308"/>
                      <a:pt x="777999" y="967308"/>
                    </a:cubicBezTo>
                    <a:close/>
                    <a:moveTo>
                      <a:pt x="720163" y="967308"/>
                    </a:moveTo>
                    <a:cubicBezTo>
                      <a:pt x="710694" y="967308"/>
                      <a:pt x="703018" y="974984"/>
                      <a:pt x="703018" y="984453"/>
                    </a:cubicBezTo>
                    <a:cubicBezTo>
                      <a:pt x="703018" y="993922"/>
                      <a:pt x="710694" y="1001598"/>
                      <a:pt x="720163" y="1001598"/>
                    </a:cubicBezTo>
                    <a:cubicBezTo>
                      <a:pt x="729632" y="1001598"/>
                      <a:pt x="737308" y="993922"/>
                      <a:pt x="737308" y="984453"/>
                    </a:cubicBezTo>
                    <a:cubicBezTo>
                      <a:pt x="737308" y="974984"/>
                      <a:pt x="729632" y="967308"/>
                      <a:pt x="720163" y="967308"/>
                    </a:cubicBezTo>
                    <a:close/>
                    <a:moveTo>
                      <a:pt x="662327" y="967308"/>
                    </a:moveTo>
                    <a:cubicBezTo>
                      <a:pt x="652858" y="967308"/>
                      <a:pt x="645182" y="974984"/>
                      <a:pt x="645182" y="984453"/>
                    </a:cubicBezTo>
                    <a:cubicBezTo>
                      <a:pt x="645182" y="993922"/>
                      <a:pt x="652858" y="1001598"/>
                      <a:pt x="662327" y="1001598"/>
                    </a:cubicBezTo>
                    <a:cubicBezTo>
                      <a:pt x="671796" y="1001598"/>
                      <a:pt x="679472" y="993922"/>
                      <a:pt x="679472" y="984453"/>
                    </a:cubicBezTo>
                    <a:cubicBezTo>
                      <a:pt x="679472" y="974984"/>
                      <a:pt x="671796" y="967308"/>
                      <a:pt x="662327" y="967308"/>
                    </a:cubicBezTo>
                    <a:close/>
                    <a:moveTo>
                      <a:pt x="604491" y="967308"/>
                    </a:moveTo>
                    <a:cubicBezTo>
                      <a:pt x="595022" y="967308"/>
                      <a:pt x="587346" y="974984"/>
                      <a:pt x="587346" y="984453"/>
                    </a:cubicBezTo>
                    <a:cubicBezTo>
                      <a:pt x="587346" y="993922"/>
                      <a:pt x="595022" y="1001598"/>
                      <a:pt x="604491" y="1001598"/>
                    </a:cubicBezTo>
                    <a:cubicBezTo>
                      <a:pt x="613960" y="1001598"/>
                      <a:pt x="621636" y="993922"/>
                      <a:pt x="621636" y="984453"/>
                    </a:cubicBezTo>
                    <a:cubicBezTo>
                      <a:pt x="621636" y="974984"/>
                      <a:pt x="613960" y="967308"/>
                      <a:pt x="604491" y="967308"/>
                    </a:cubicBezTo>
                    <a:close/>
                    <a:moveTo>
                      <a:pt x="546655" y="967308"/>
                    </a:moveTo>
                    <a:cubicBezTo>
                      <a:pt x="537186" y="967308"/>
                      <a:pt x="529510" y="974984"/>
                      <a:pt x="529510" y="984453"/>
                    </a:cubicBezTo>
                    <a:cubicBezTo>
                      <a:pt x="529510" y="993922"/>
                      <a:pt x="537186" y="1001598"/>
                      <a:pt x="546655" y="1001598"/>
                    </a:cubicBezTo>
                    <a:cubicBezTo>
                      <a:pt x="556124" y="1001598"/>
                      <a:pt x="563800" y="993922"/>
                      <a:pt x="563800" y="984453"/>
                    </a:cubicBezTo>
                    <a:cubicBezTo>
                      <a:pt x="563800" y="974984"/>
                      <a:pt x="556124" y="967308"/>
                      <a:pt x="546655" y="967308"/>
                    </a:cubicBezTo>
                    <a:close/>
                    <a:moveTo>
                      <a:pt x="358095" y="967308"/>
                    </a:moveTo>
                    <a:cubicBezTo>
                      <a:pt x="348626" y="967308"/>
                      <a:pt x="340950" y="974984"/>
                      <a:pt x="340950" y="984453"/>
                    </a:cubicBezTo>
                    <a:cubicBezTo>
                      <a:pt x="340950" y="993922"/>
                      <a:pt x="348626" y="1001598"/>
                      <a:pt x="358095" y="1001598"/>
                    </a:cubicBezTo>
                    <a:cubicBezTo>
                      <a:pt x="367564" y="1001598"/>
                      <a:pt x="375240" y="993922"/>
                      <a:pt x="375240" y="984453"/>
                    </a:cubicBezTo>
                    <a:cubicBezTo>
                      <a:pt x="375240" y="974984"/>
                      <a:pt x="367564" y="967308"/>
                      <a:pt x="358095" y="967308"/>
                    </a:cubicBezTo>
                    <a:close/>
                    <a:moveTo>
                      <a:pt x="300259" y="967308"/>
                    </a:moveTo>
                    <a:cubicBezTo>
                      <a:pt x="290790" y="967308"/>
                      <a:pt x="283114" y="974984"/>
                      <a:pt x="283114" y="984453"/>
                    </a:cubicBezTo>
                    <a:cubicBezTo>
                      <a:pt x="283114" y="993922"/>
                      <a:pt x="290790" y="1001598"/>
                      <a:pt x="300259" y="1001598"/>
                    </a:cubicBezTo>
                    <a:cubicBezTo>
                      <a:pt x="309728" y="1001598"/>
                      <a:pt x="317404" y="993922"/>
                      <a:pt x="317404" y="984453"/>
                    </a:cubicBezTo>
                    <a:cubicBezTo>
                      <a:pt x="317404" y="974984"/>
                      <a:pt x="309728" y="967308"/>
                      <a:pt x="300259" y="967308"/>
                    </a:cubicBezTo>
                    <a:close/>
                    <a:moveTo>
                      <a:pt x="242423" y="967308"/>
                    </a:moveTo>
                    <a:cubicBezTo>
                      <a:pt x="232954" y="967308"/>
                      <a:pt x="225278" y="974984"/>
                      <a:pt x="225278" y="984453"/>
                    </a:cubicBezTo>
                    <a:cubicBezTo>
                      <a:pt x="225278" y="993922"/>
                      <a:pt x="232954" y="1001598"/>
                      <a:pt x="242423" y="1001598"/>
                    </a:cubicBezTo>
                    <a:cubicBezTo>
                      <a:pt x="251892" y="1001598"/>
                      <a:pt x="259568" y="993922"/>
                      <a:pt x="259568" y="984453"/>
                    </a:cubicBezTo>
                    <a:cubicBezTo>
                      <a:pt x="259568" y="974984"/>
                      <a:pt x="251892" y="967308"/>
                      <a:pt x="242423" y="967308"/>
                    </a:cubicBezTo>
                    <a:close/>
                    <a:moveTo>
                      <a:pt x="184587" y="967308"/>
                    </a:moveTo>
                    <a:cubicBezTo>
                      <a:pt x="175118" y="967308"/>
                      <a:pt x="167442" y="974984"/>
                      <a:pt x="167442" y="984453"/>
                    </a:cubicBezTo>
                    <a:cubicBezTo>
                      <a:pt x="167442" y="993922"/>
                      <a:pt x="175118" y="1001598"/>
                      <a:pt x="184587" y="1001598"/>
                    </a:cubicBezTo>
                    <a:cubicBezTo>
                      <a:pt x="194056" y="1001598"/>
                      <a:pt x="201732" y="993922"/>
                      <a:pt x="201732" y="984453"/>
                    </a:cubicBezTo>
                    <a:cubicBezTo>
                      <a:pt x="201732" y="974984"/>
                      <a:pt x="194056" y="967308"/>
                      <a:pt x="184587" y="967308"/>
                    </a:cubicBezTo>
                    <a:close/>
                    <a:moveTo>
                      <a:pt x="126751" y="967308"/>
                    </a:moveTo>
                    <a:cubicBezTo>
                      <a:pt x="117282" y="967308"/>
                      <a:pt x="109606" y="974984"/>
                      <a:pt x="109606" y="984453"/>
                    </a:cubicBezTo>
                    <a:cubicBezTo>
                      <a:pt x="109606" y="993922"/>
                      <a:pt x="117282" y="1001598"/>
                      <a:pt x="126751" y="1001598"/>
                    </a:cubicBezTo>
                    <a:cubicBezTo>
                      <a:pt x="136220" y="1001598"/>
                      <a:pt x="143896" y="993922"/>
                      <a:pt x="143896" y="984453"/>
                    </a:cubicBezTo>
                    <a:cubicBezTo>
                      <a:pt x="143896" y="974984"/>
                      <a:pt x="136220" y="967308"/>
                      <a:pt x="126751" y="967308"/>
                    </a:cubicBezTo>
                    <a:close/>
                    <a:moveTo>
                      <a:pt x="68915" y="967308"/>
                    </a:moveTo>
                    <a:cubicBezTo>
                      <a:pt x="59446" y="967308"/>
                      <a:pt x="51770" y="974984"/>
                      <a:pt x="51770" y="984453"/>
                    </a:cubicBezTo>
                    <a:cubicBezTo>
                      <a:pt x="51770" y="993922"/>
                      <a:pt x="59446" y="1001598"/>
                      <a:pt x="68915" y="1001598"/>
                    </a:cubicBezTo>
                    <a:cubicBezTo>
                      <a:pt x="78384" y="1001598"/>
                      <a:pt x="86060" y="993922"/>
                      <a:pt x="86060" y="984453"/>
                    </a:cubicBezTo>
                    <a:cubicBezTo>
                      <a:pt x="86060" y="974984"/>
                      <a:pt x="78384" y="967308"/>
                      <a:pt x="68915" y="967308"/>
                    </a:cubicBezTo>
                    <a:close/>
                    <a:moveTo>
                      <a:pt x="835835" y="904383"/>
                    </a:moveTo>
                    <a:cubicBezTo>
                      <a:pt x="826366" y="904383"/>
                      <a:pt x="818690" y="912059"/>
                      <a:pt x="818690" y="921528"/>
                    </a:cubicBezTo>
                    <a:cubicBezTo>
                      <a:pt x="818690" y="930997"/>
                      <a:pt x="826366" y="938673"/>
                      <a:pt x="835835" y="938673"/>
                    </a:cubicBezTo>
                    <a:cubicBezTo>
                      <a:pt x="845304" y="938673"/>
                      <a:pt x="852980" y="930997"/>
                      <a:pt x="852980" y="921528"/>
                    </a:cubicBezTo>
                    <a:cubicBezTo>
                      <a:pt x="852980" y="912059"/>
                      <a:pt x="845304" y="904383"/>
                      <a:pt x="835835" y="904383"/>
                    </a:cubicBezTo>
                    <a:close/>
                    <a:moveTo>
                      <a:pt x="777999" y="904383"/>
                    </a:moveTo>
                    <a:cubicBezTo>
                      <a:pt x="768530" y="904383"/>
                      <a:pt x="760854" y="912059"/>
                      <a:pt x="760854" y="921528"/>
                    </a:cubicBezTo>
                    <a:cubicBezTo>
                      <a:pt x="760854" y="930997"/>
                      <a:pt x="768530" y="938673"/>
                      <a:pt x="777999" y="938673"/>
                    </a:cubicBezTo>
                    <a:cubicBezTo>
                      <a:pt x="787468" y="938673"/>
                      <a:pt x="795144" y="930997"/>
                      <a:pt x="795144" y="921528"/>
                    </a:cubicBezTo>
                    <a:cubicBezTo>
                      <a:pt x="795144" y="912059"/>
                      <a:pt x="787468" y="904383"/>
                      <a:pt x="777999" y="904383"/>
                    </a:cubicBezTo>
                    <a:close/>
                    <a:moveTo>
                      <a:pt x="720163" y="904383"/>
                    </a:moveTo>
                    <a:cubicBezTo>
                      <a:pt x="710694" y="904383"/>
                      <a:pt x="703018" y="912059"/>
                      <a:pt x="703018" y="921528"/>
                    </a:cubicBezTo>
                    <a:cubicBezTo>
                      <a:pt x="703018" y="930997"/>
                      <a:pt x="710694" y="938673"/>
                      <a:pt x="720163" y="938673"/>
                    </a:cubicBezTo>
                    <a:cubicBezTo>
                      <a:pt x="729632" y="938673"/>
                      <a:pt x="737308" y="930997"/>
                      <a:pt x="737308" y="921528"/>
                    </a:cubicBezTo>
                    <a:cubicBezTo>
                      <a:pt x="737308" y="912059"/>
                      <a:pt x="729632" y="904383"/>
                      <a:pt x="720163" y="904383"/>
                    </a:cubicBezTo>
                    <a:close/>
                    <a:moveTo>
                      <a:pt x="662327" y="904383"/>
                    </a:moveTo>
                    <a:cubicBezTo>
                      <a:pt x="652858" y="904383"/>
                      <a:pt x="645182" y="912059"/>
                      <a:pt x="645182" y="921528"/>
                    </a:cubicBezTo>
                    <a:cubicBezTo>
                      <a:pt x="645182" y="930997"/>
                      <a:pt x="652858" y="938673"/>
                      <a:pt x="662327" y="938673"/>
                    </a:cubicBezTo>
                    <a:cubicBezTo>
                      <a:pt x="671796" y="938673"/>
                      <a:pt x="679472" y="930997"/>
                      <a:pt x="679472" y="921528"/>
                    </a:cubicBezTo>
                    <a:cubicBezTo>
                      <a:pt x="679472" y="912059"/>
                      <a:pt x="671796" y="904383"/>
                      <a:pt x="662327" y="904383"/>
                    </a:cubicBezTo>
                    <a:close/>
                    <a:moveTo>
                      <a:pt x="604491" y="904383"/>
                    </a:moveTo>
                    <a:cubicBezTo>
                      <a:pt x="595022" y="904383"/>
                      <a:pt x="587346" y="912059"/>
                      <a:pt x="587346" y="921528"/>
                    </a:cubicBezTo>
                    <a:cubicBezTo>
                      <a:pt x="587346" y="930997"/>
                      <a:pt x="595022" y="938673"/>
                      <a:pt x="604491" y="938673"/>
                    </a:cubicBezTo>
                    <a:cubicBezTo>
                      <a:pt x="613960" y="938673"/>
                      <a:pt x="621636" y="930997"/>
                      <a:pt x="621636" y="921528"/>
                    </a:cubicBezTo>
                    <a:cubicBezTo>
                      <a:pt x="621636" y="912059"/>
                      <a:pt x="613960" y="904383"/>
                      <a:pt x="604491" y="904383"/>
                    </a:cubicBezTo>
                    <a:close/>
                    <a:moveTo>
                      <a:pt x="546655" y="904383"/>
                    </a:moveTo>
                    <a:cubicBezTo>
                      <a:pt x="537186" y="904383"/>
                      <a:pt x="529510" y="912059"/>
                      <a:pt x="529510" y="921528"/>
                    </a:cubicBezTo>
                    <a:cubicBezTo>
                      <a:pt x="529510" y="930997"/>
                      <a:pt x="537186" y="938673"/>
                      <a:pt x="546655" y="938673"/>
                    </a:cubicBezTo>
                    <a:cubicBezTo>
                      <a:pt x="556124" y="938673"/>
                      <a:pt x="563800" y="930997"/>
                      <a:pt x="563800" y="921528"/>
                    </a:cubicBezTo>
                    <a:cubicBezTo>
                      <a:pt x="563800" y="912059"/>
                      <a:pt x="556124" y="904383"/>
                      <a:pt x="546655" y="904383"/>
                    </a:cubicBezTo>
                    <a:close/>
                    <a:moveTo>
                      <a:pt x="358095" y="904383"/>
                    </a:moveTo>
                    <a:cubicBezTo>
                      <a:pt x="348626" y="904383"/>
                      <a:pt x="340950" y="912059"/>
                      <a:pt x="340950" y="921528"/>
                    </a:cubicBezTo>
                    <a:cubicBezTo>
                      <a:pt x="340950" y="930997"/>
                      <a:pt x="348626" y="938673"/>
                      <a:pt x="358095" y="938673"/>
                    </a:cubicBezTo>
                    <a:cubicBezTo>
                      <a:pt x="367564" y="938673"/>
                      <a:pt x="375240" y="930997"/>
                      <a:pt x="375240" y="921528"/>
                    </a:cubicBezTo>
                    <a:cubicBezTo>
                      <a:pt x="375240" y="912059"/>
                      <a:pt x="367564" y="904383"/>
                      <a:pt x="358095" y="904383"/>
                    </a:cubicBezTo>
                    <a:close/>
                    <a:moveTo>
                      <a:pt x="300259" y="904383"/>
                    </a:moveTo>
                    <a:cubicBezTo>
                      <a:pt x="290790" y="904383"/>
                      <a:pt x="283114" y="912059"/>
                      <a:pt x="283114" y="921528"/>
                    </a:cubicBezTo>
                    <a:cubicBezTo>
                      <a:pt x="283114" y="930997"/>
                      <a:pt x="290790" y="938673"/>
                      <a:pt x="300259" y="938673"/>
                    </a:cubicBezTo>
                    <a:cubicBezTo>
                      <a:pt x="309728" y="938673"/>
                      <a:pt x="317404" y="930997"/>
                      <a:pt x="317404" y="921528"/>
                    </a:cubicBezTo>
                    <a:cubicBezTo>
                      <a:pt x="317404" y="912059"/>
                      <a:pt x="309728" y="904383"/>
                      <a:pt x="300259" y="904383"/>
                    </a:cubicBezTo>
                    <a:close/>
                    <a:moveTo>
                      <a:pt x="242423" y="904383"/>
                    </a:moveTo>
                    <a:cubicBezTo>
                      <a:pt x="232954" y="904383"/>
                      <a:pt x="225278" y="912059"/>
                      <a:pt x="225278" y="921528"/>
                    </a:cubicBezTo>
                    <a:cubicBezTo>
                      <a:pt x="225278" y="930997"/>
                      <a:pt x="232954" y="938673"/>
                      <a:pt x="242423" y="938673"/>
                    </a:cubicBezTo>
                    <a:cubicBezTo>
                      <a:pt x="251892" y="938673"/>
                      <a:pt x="259568" y="930997"/>
                      <a:pt x="259568" y="921528"/>
                    </a:cubicBezTo>
                    <a:cubicBezTo>
                      <a:pt x="259568" y="912059"/>
                      <a:pt x="251892" y="904383"/>
                      <a:pt x="242423" y="904383"/>
                    </a:cubicBezTo>
                    <a:close/>
                    <a:moveTo>
                      <a:pt x="184587" y="904383"/>
                    </a:moveTo>
                    <a:cubicBezTo>
                      <a:pt x="175118" y="904383"/>
                      <a:pt x="167442" y="912059"/>
                      <a:pt x="167442" y="921528"/>
                    </a:cubicBezTo>
                    <a:cubicBezTo>
                      <a:pt x="167442" y="930997"/>
                      <a:pt x="175118" y="938673"/>
                      <a:pt x="184587" y="938673"/>
                    </a:cubicBezTo>
                    <a:cubicBezTo>
                      <a:pt x="194056" y="938673"/>
                      <a:pt x="201732" y="930997"/>
                      <a:pt x="201732" y="921528"/>
                    </a:cubicBezTo>
                    <a:cubicBezTo>
                      <a:pt x="201732" y="912059"/>
                      <a:pt x="194056" y="904383"/>
                      <a:pt x="184587" y="904383"/>
                    </a:cubicBezTo>
                    <a:close/>
                    <a:moveTo>
                      <a:pt x="126751" y="904383"/>
                    </a:moveTo>
                    <a:cubicBezTo>
                      <a:pt x="117282" y="904383"/>
                      <a:pt x="109606" y="912059"/>
                      <a:pt x="109606" y="921528"/>
                    </a:cubicBezTo>
                    <a:cubicBezTo>
                      <a:pt x="109606" y="930997"/>
                      <a:pt x="117282" y="938673"/>
                      <a:pt x="126751" y="938673"/>
                    </a:cubicBezTo>
                    <a:cubicBezTo>
                      <a:pt x="136220" y="938673"/>
                      <a:pt x="143896" y="930997"/>
                      <a:pt x="143896" y="921528"/>
                    </a:cubicBezTo>
                    <a:cubicBezTo>
                      <a:pt x="143896" y="912059"/>
                      <a:pt x="136220" y="904383"/>
                      <a:pt x="126751" y="904383"/>
                    </a:cubicBezTo>
                    <a:close/>
                    <a:moveTo>
                      <a:pt x="68915" y="904383"/>
                    </a:moveTo>
                    <a:cubicBezTo>
                      <a:pt x="59446" y="904383"/>
                      <a:pt x="51770" y="912059"/>
                      <a:pt x="51770" y="921528"/>
                    </a:cubicBezTo>
                    <a:cubicBezTo>
                      <a:pt x="51770" y="930997"/>
                      <a:pt x="59446" y="938673"/>
                      <a:pt x="68915" y="938673"/>
                    </a:cubicBezTo>
                    <a:cubicBezTo>
                      <a:pt x="78384" y="938673"/>
                      <a:pt x="86060" y="930997"/>
                      <a:pt x="86060" y="921528"/>
                    </a:cubicBezTo>
                    <a:cubicBezTo>
                      <a:pt x="86060" y="912059"/>
                      <a:pt x="78384" y="904383"/>
                      <a:pt x="68915" y="904383"/>
                    </a:cubicBezTo>
                    <a:close/>
                    <a:moveTo>
                      <a:pt x="835835" y="841458"/>
                    </a:moveTo>
                    <a:cubicBezTo>
                      <a:pt x="826366" y="841458"/>
                      <a:pt x="818690" y="849134"/>
                      <a:pt x="818690" y="858603"/>
                    </a:cubicBezTo>
                    <a:cubicBezTo>
                      <a:pt x="818690" y="868072"/>
                      <a:pt x="826366" y="875748"/>
                      <a:pt x="835835" y="875748"/>
                    </a:cubicBezTo>
                    <a:cubicBezTo>
                      <a:pt x="845304" y="875748"/>
                      <a:pt x="852980" y="868072"/>
                      <a:pt x="852980" y="858603"/>
                    </a:cubicBezTo>
                    <a:cubicBezTo>
                      <a:pt x="852980" y="849134"/>
                      <a:pt x="845304" y="841458"/>
                      <a:pt x="835835" y="841458"/>
                    </a:cubicBezTo>
                    <a:close/>
                    <a:moveTo>
                      <a:pt x="777999" y="841458"/>
                    </a:moveTo>
                    <a:cubicBezTo>
                      <a:pt x="768530" y="841458"/>
                      <a:pt x="760854" y="849134"/>
                      <a:pt x="760854" y="858603"/>
                    </a:cubicBezTo>
                    <a:cubicBezTo>
                      <a:pt x="760854" y="868072"/>
                      <a:pt x="768530" y="875748"/>
                      <a:pt x="777999" y="875748"/>
                    </a:cubicBezTo>
                    <a:cubicBezTo>
                      <a:pt x="787468" y="875748"/>
                      <a:pt x="795144" y="868072"/>
                      <a:pt x="795144" y="858603"/>
                    </a:cubicBezTo>
                    <a:cubicBezTo>
                      <a:pt x="795144" y="849134"/>
                      <a:pt x="787468" y="841458"/>
                      <a:pt x="777999" y="841458"/>
                    </a:cubicBezTo>
                    <a:close/>
                    <a:moveTo>
                      <a:pt x="720163" y="841458"/>
                    </a:moveTo>
                    <a:cubicBezTo>
                      <a:pt x="710694" y="841458"/>
                      <a:pt x="703018" y="849134"/>
                      <a:pt x="703018" y="858603"/>
                    </a:cubicBezTo>
                    <a:cubicBezTo>
                      <a:pt x="703018" y="868072"/>
                      <a:pt x="710694" y="875748"/>
                      <a:pt x="720163" y="875748"/>
                    </a:cubicBezTo>
                    <a:cubicBezTo>
                      <a:pt x="729632" y="875748"/>
                      <a:pt x="737308" y="868072"/>
                      <a:pt x="737308" y="858603"/>
                    </a:cubicBezTo>
                    <a:cubicBezTo>
                      <a:pt x="737308" y="849134"/>
                      <a:pt x="729632" y="841458"/>
                      <a:pt x="720163" y="841458"/>
                    </a:cubicBezTo>
                    <a:close/>
                    <a:moveTo>
                      <a:pt x="662327" y="841458"/>
                    </a:moveTo>
                    <a:cubicBezTo>
                      <a:pt x="652858" y="841458"/>
                      <a:pt x="645182" y="849134"/>
                      <a:pt x="645182" y="858603"/>
                    </a:cubicBezTo>
                    <a:cubicBezTo>
                      <a:pt x="645182" y="868072"/>
                      <a:pt x="652858" y="875748"/>
                      <a:pt x="662327" y="875748"/>
                    </a:cubicBezTo>
                    <a:cubicBezTo>
                      <a:pt x="671796" y="875748"/>
                      <a:pt x="679472" y="868072"/>
                      <a:pt x="679472" y="858603"/>
                    </a:cubicBezTo>
                    <a:cubicBezTo>
                      <a:pt x="679472" y="849134"/>
                      <a:pt x="671796" y="841458"/>
                      <a:pt x="662327" y="841458"/>
                    </a:cubicBezTo>
                    <a:close/>
                    <a:moveTo>
                      <a:pt x="604491" y="841458"/>
                    </a:moveTo>
                    <a:cubicBezTo>
                      <a:pt x="595022" y="841458"/>
                      <a:pt x="587346" y="849134"/>
                      <a:pt x="587346" y="858603"/>
                    </a:cubicBezTo>
                    <a:cubicBezTo>
                      <a:pt x="587346" y="868072"/>
                      <a:pt x="595022" y="875748"/>
                      <a:pt x="604491" y="875748"/>
                    </a:cubicBezTo>
                    <a:cubicBezTo>
                      <a:pt x="613960" y="875748"/>
                      <a:pt x="621636" y="868072"/>
                      <a:pt x="621636" y="858603"/>
                    </a:cubicBezTo>
                    <a:cubicBezTo>
                      <a:pt x="621636" y="849134"/>
                      <a:pt x="613960" y="841458"/>
                      <a:pt x="604491" y="841458"/>
                    </a:cubicBezTo>
                    <a:close/>
                    <a:moveTo>
                      <a:pt x="546655" y="841458"/>
                    </a:moveTo>
                    <a:cubicBezTo>
                      <a:pt x="537186" y="841458"/>
                      <a:pt x="529510" y="849134"/>
                      <a:pt x="529510" y="858603"/>
                    </a:cubicBezTo>
                    <a:cubicBezTo>
                      <a:pt x="529510" y="868072"/>
                      <a:pt x="537186" y="875748"/>
                      <a:pt x="546655" y="875748"/>
                    </a:cubicBezTo>
                    <a:cubicBezTo>
                      <a:pt x="556124" y="875748"/>
                      <a:pt x="563800" y="868072"/>
                      <a:pt x="563800" y="858603"/>
                    </a:cubicBezTo>
                    <a:cubicBezTo>
                      <a:pt x="563800" y="849134"/>
                      <a:pt x="556124" y="841458"/>
                      <a:pt x="546655" y="841458"/>
                    </a:cubicBezTo>
                    <a:close/>
                    <a:moveTo>
                      <a:pt x="358095" y="841458"/>
                    </a:moveTo>
                    <a:cubicBezTo>
                      <a:pt x="348626" y="841458"/>
                      <a:pt x="340950" y="849134"/>
                      <a:pt x="340950" y="858603"/>
                    </a:cubicBezTo>
                    <a:cubicBezTo>
                      <a:pt x="340950" y="868072"/>
                      <a:pt x="348626" y="875748"/>
                      <a:pt x="358095" y="875748"/>
                    </a:cubicBezTo>
                    <a:cubicBezTo>
                      <a:pt x="367564" y="875748"/>
                      <a:pt x="375240" y="868072"/>
                      <a:pt x="375240" y="858603"/>
                    </a:cubicBezTo>
                    <a:cubicBezTo>
                      <a:pt x="375240" y="849134"/>
                      <a:pt x="367564" y="841458"/>
                      <a:pt x="358095" y="841458"/>
                    </a:cubicBezTo>
                    <a:close/>
                    <a:moveTo>
                      <a:pt x="300259" y="841458"/>
                    </a:moveTo>
                    <a:cubicBezTo>
                      <a:pt x="290790" y="841458"/>
                      <a:pt x="283114" y="849134"/>
                      <a:pt x="283114" y="858603"/>
                    </a:cubicBezTo>
                    <a:cubicBezTo>
                      <a:pt x="283114" y="868072"/>
                      <a:pt x="290790" y="875748"/>
                      <a:pt x="300259" y="875748"/>
                    </a:cubicBezTo>
                    <a:cubicBezTo>
                      <a:pt x="309728" y="875748"/>
                      <a:pt x="317404" y="868072"/>
                      <a:pt x="317404" y="858603"/>
                    </a:cubicBezTo>
                    <a:cubicBezTo>
                      <a:pt x="317404" y="849134"/>
                      <a:pt x="309728" y="841458"/>
                      <a:pt x="300259" y="841458"/>
                    </a:cubicBezTo>
                    <a:close/>
                    <a:moveTo>
                      <a:pt x="242423" y="841458"/>
                    </a:moveTo>
                    <a:cubicBezTo>
                      <a:pt x="232954" y="841458"/>
                      <a:pt x="225278" y="849134"/>
                      <a:pt x="225278" y="858603"/>
                    </a:cubicBezTo>
                    <a:cubicBezTo>
                      <a:pt x="225278" y="868072"/>
                      <a:pt x="232954" y="875748"/>
                      <a:pt x="242423" y="875748"/>
                    </a:cubicBezTo>
                    <a:cubicBezTo>
                      <a:pt x="251892" y="875748"/>
                      <a:pt x="259568" y="868072"/>
                      <a:pt x="259568" y="858603"/>
                    </a:cubicBezTo>
                    <a:cubicBezTo>
                      <a:pt x="259568" y="849134"/>
                      <a:pt x="251892" y="841458"/>
                      <a:pt x="242423" y="841458"/>
                    </a:cubicBezTo>
                    <a:close/>
                    <a:moveTo>
                      <a:pt x="184587" y="841458"/>
                    </a:moveTo>
                    <a:cubicBezTo>
                      <a:pt x="175118" y="841458"/>
                      <a:pt x="167442" y="849134"/>
                      <a:pt x="167442" y="858603"/>
                    </a:cubicBezTo>
                    <a:cubicBezTo>
                      <a:pt x="167442" y="868072"/>
                      <a:pt x="175118" y="875748"/>
                      <a:pt x="184587" y="875748"/>
                    </a:cubicBezTo>
                    <a:cubicBezTo>
                      <a:pt x="194056" y="875748"/>
                      <a:pt x="201732" y="868072"/>
                      <a:pt x="201732" y="858603"/>
                    </a:cubicBezTo>
                    <a:cubicBezTo>
                      <a:pt x="201732" y="849134"/>
                      <a:pt x="194056" y="841458"/>
                      <a:pt x="184587" y="841458"/>
                    </a:cubicBezTo>
                    <a:close/>
                    <a:moveTo>
                      <a:pt x="126751" y="841458"/>
                    </a:moveTo>
                    <a:cubicBezTo>
                      <a:pt x="117282" y="841458"/>
                      <a:pt x="109606" y="849134"/>
                      <a:pt x="109606" y="858603"/>
                    </a:cubicBezTo>
                    <a:cubicBezTo>
                      <a:pt x="109606" y="868072"/>
                      <a:pt x="117282" y="875748"/>
                      <a:pt x="126751" y="875748"/>
                    </a:cubicBezTo>
                    <a:cubicBezTo>
                      <a:pt x="136220" y="875748"/>
                      <a:pt x="143896" y="868072"/>
                      <a:pt x="143896" y="858603"/>
                    </a:cubicBezTo>
                    <a:cubicBezTo>
                      <a:pt x="143896" y="849134"/>
                      <a:pt x="136220" y="841458"/>
                      <a:pt x="126751" y="841458"/>
                    </a:cubicBezTo>
                    <a:close/>
                    <a:moveTo>
                      <a:pt x="68915" y="841458"/>
                    </a:moveTo>
                    <a:cubicBezTo>
                      <a:pt x="59446" y="841458"/>
                      <a:pt x="51770" y="849134"/>
                      <a:pt x="51770" y="858603"/>
                    </a:cubicBezTo>
                    <a:cubicBezTo>
                      <a:pt x="51770" y="868072"/>
                      <a:pt x="59446" y="875748"/>
                      <a:pt x="68915" y="875748"/>
                    </a:cubicBezTo>
                    <a:cubicBezTo>
                      <a:pt x="78384" y="875748"/>
                      <a:pt x="86060" y="868072"/>
                      <a:pt x="86060" y="858603"/>
                    </a:cubicBezTo>
                    <a:cubicBezTo>
                      <a:pt x="86060" y="849134"/>
                      <a:pt x="78384" y="841458"/>
                      <a:pt x="68915" y="841458"/>
                    </a:cubicBezTo>
                    <a:close/>
                    <a:moveTo>
                      <a:pt x="835835" y="778533"/>
                    </a:moveTo>
                    <a:cubicBezTo>
                      <a:pt x="826366" y="778533"/>
                      <a:pt x="818690" y="786209"/>
                      <a:pt x="818690" y="795678"/>
                    </a:cubicBezTo>
                    <a:cubicBezTo>
                      <a:pt x="818690" y="805147"/>
                      <a:pt x="826366" y="812823"/>
                      <a:pt x="835835" y="812823"/>
                    </a:cubicBezTo>
                    <a:cubicBezTo>
                      <a:pt x="845304" y="812823"/>
                      <a:pt x="852980" y="805147"/>
                      <a:pt x="852980" y="795678"/>
                    </a:cubicBezTo>
                    <a:cubicBezTo>
                      <a:pt x="852980" y="786209"/>
                      <a:pt x="845304" y="778533"/>
                      <a:pt x="835835" y="778533"/>
                    </a:cubicBezTo>
                    <a:close/>
                    <a:moveTo>
                      <a:pt x="777999" y="778533"/>
                    </a:moveTo>
                    <a:cubicBezTo>
                      <a:pt x="768530" y="778533"/>
                      <a:pt x="760854" y="786209"/>
                      <a:pt x="760854" y="795678"/>
                    </a:cubicBezTo>
                    <a:cubicBezTo>
                      <a:pt x="760854" y="805147"/>
                      <a:pt x="768530" y="812823"/>
                      <a:pt x="777999" y="812823"/>
                    </a:cubicBezTo>
                    <a:cubicBezTo>
                      <a:pt x="787468" y="812823"/>
                      <a:pt x="795144" y="805147"/>
                      <a:pt x="795144" y="795678"/>
                    </a:cubicBezTo>
                    <a:cubicBezTo>
                      <a:pt x="795144" y="786209"/>
                      <a:pt x="787468" y="778533"/>
                      <a:pt x="777999" y="778533"/>
                    </a:cubicBezTo>
                    <a:close/>
                    <a:moveTo>
                      <a:pt x="720163" y="778533"/>
                    </a:moveTo>
                    <a:cubicBezTo>
                      <a:pt x="710694" y="778533"/>
                      <a:pt x="703018" y="786209"/>
                      <a:pt x="703018" y="795678"/>
                    </a:cubicBezTo>
                    <a:cubicBezTo>
                      <a:pt x="703018" y="805147"/>
                      <a:pt x="710694" y="812823"/>
                      <a:pt x="720163" y="812823"/>
                    </a:cubicBezTo>
                    <a:cubicBezTo>
                      <a:pt x="729632" y="812823"/>
                      <a:pt x="737308" y="805147"/>
                      <a:pt x="737308" y="795678"/>
                    </a:cubicBezTo>
                    <a:cubicBezTo>
                      <a:pt x="737308" y="786209"/>
                      <a:pt x="729632" y="778533"/>
                      <a:pt x="720163" y="778533"/>
                    </a:cubicBezTo>
                    <a:close/>
                    <a:moveTo>
                      <a:pt x="662327" y="778533"/>
                    </a:moveTo>
                    <a:cubicBezTo>
                      <a:pt x="652858" y="778533"/>
                      <a:pt x="645182" y="786209"/>
                      <a:pt x="645182" y="795678"/>
                    </a:cubicBezTo>
                    <a:cubicBezTo>
                      <a:pt x="645182" y="805147"/>
                      <a:pt x="652858" y="812823"/>
                      <a:pt x="662327" y="812823"/>
                    </a:cubicBezTo>
                    <a:cubicBezTo>
                      <a:pt x="671796" y="812823"/>
                      <a:pt x="679472" y="805147"/>
                      <a:pt x="679472" y="795678"/>
                    </a:cubicBezTo>
                    <a:cubicBezTo>
                      <a:pt x="679472" y="786209"/>
                      <a:pt x="671796" y="778533"/>
                      <a:pt x="662327" y="778533"/>
                    </a:cubicBezTo>
                    <a:close/>
                    <a:moveTo>
                      <a:pt x="604491" y="778533"/>
                    </a:moveTo>
                    <a:cubicBezTo>
                      <a:pt x="595022" y="778533"/>
                      <a:pt x="587346" y="786209"/>
                      <a:pt x="587346" y="795678"/>
                    </a:cubicBezTo>
                    <a:cubicBezTo>
                      <a:pt x="587346" y="805147"/>
                      <a:pt x="595022" y="812823"/>
                      <a:pt x="604491" y="812823"/>
                    </a:cubicBezTo>
                    <a:cubicBezTo>
                      <a:pt x="613960" y="812823"/>
                      <a:pt x="621636" y="805147"/>
                      <a:pt x="621636" y="795678"/>
                    </a:cubicBezTo>
                    <a:cubicBezTo>
                      <a:pt x="621636" y="786209"/>
                      <a:pt x="613960" y="778533"/>
                      <a:pt x="604491" y="778533"/>
                    </a:cubicBezTo>
                    <a:close/>
                    <a:moveTo>
                      <a:pt x="546655" y="778533"/>
                    </a:moveTo>
                    <a:cubicBezTo>
                      <a:pt x="537186" y="778533"/>
                      <a:pt x="529510" y="786209"/>
                      <a:pt x="529510" y="795678"/>
                    </a:cubicBezTo>
                    <a:cubicBezTo>
                      <a:pt x="529510" y="805147"/>
                      <a:pt x="537186" y="812823"/>
                      <a:pt x="546655" y="812823"/>
                    </a:cubicBezTo>
                    <a:cubicBezTo>
                      <a:pt x="556124" y="812823"/>
                      <a:pt x="563800" y="805147"/>
                      <a:pt x="563800" y="795678"/>
                    </a:cubicBezTo>
                    <a:cubicBezTo>
                      <a:pt x="563800" y="786209"/>
                      <a:pt x="556124" y="778533"/>
                      <a:pt x="546655" y="778533"/>
                    </a:cubicBezTo>
                    <a:close/>
                    <a:moveTo>
                      <a:pt x="358095" y="778533"/>
                    </a:moveTo>
                    <a:cubicBezTo>
                      <a:pt x="348626" y="778533"/>
                      <a:pt x="340950" y="786209"/>
                      <a:pt x="340950" y="795678"/>
                    </a:cubicBezTo>
                    <a:cubicBezTo>
                      <a:pt x="340950" y="805147"/>
                      <a:pt x="348626" y="812823"/>
                      <a:pt x="358095" y="812823"/>
                    </a:cubicBezTo>
                    <a:cubicBezTo>
                      <a:pt x="367564" y="812823"/>
                      <a:pt x="375240" y="805147"/>
                      <a:pt x="375240" y="795678"/>
                    </a:cubicBezTo>
                    <a:cubicBezTo>
                      <a:pt x="375240" y="786209"/>
                      <a:pt x="367564" y="778533"/>
                      <a:pt x="358095" y="778533"/>
                    </a:cubicBezTo>
                    <a:close/>
                    <a:moveTo>
                      <a:pt x="300259" y="778533"/>
                    </a:moveTo>
                    <a:cubicBezTo>
                      <a:pt x="290790" y="778533"/>
                      <a:pt x="283114" y="786209"/>
                      <a:pt x="283114" y="795678"/>
                    </a:cubicBezTo>
                    <a:cubicBezTo>
                      <a:pt x="283114" y="805147"/>
                      <a:pt x="290790" y="812823"/>
                      <a:pt x="300259" y="812823"/>
                    </a:cubicBezTo>
                    <a:cubicBezTo>
                      <a:pt x="309728" y="812823"/>
                      <a:pt x="317404" y="805147"/>
                      <a:pt x="317404" y="795678"/>
                    </a:cubicBezTo>
                    <a:cubicBezTo>
                      <a:pt x="317404" y="786209"/>
                      <a:pt x="309728" y="778533"/>
                      <a:pt x="300259" y="778533"/>
                    </a:cubicBezTo>
                    <a:close/>
                    <a:moveTo>
                      <a:pt x="242423" y="778533"/>
                    </a:moveTo>
                    <a:cubicBezTo>
                      <a:pt x="232954" y="778533"/>
                      <a:pt x="225278" y="786209"/>
                      <a:pt x="225278" y="795678"/>
                    </a:cubicBezTo>
                    <a:cubicBezTo>
                      <a:pt x="225278" y="805147"/>
                      <a:pt x="232954" y="812823"/>
                      <a:pt x="242423" y="812823"/>
                    </a:cubicBezTo>
                    <a:cubicBezTo>
                      <a:pt x="251892" y="812823"/>
                      <a:pt x="259568" y="805147"/>
                      <a:pt x="259568" y="795678"/>
                    </a:cubicBezTo>
                    <a:cubicBezTo>
                      <a:pt x="259568" y="786209"/>
                      <a:pt x="251892" y="778533"/>
                      <a:pt x="242423" y="778533"/>
                    </a:cubicBezTo>
                    <a:close/>
                    <a:moveTo>
                      <a:pt x="184587" y="778533"/>
                    </a:moveTo>
                    <a:cubicBezTo>
                      <a:pt x="175118" y="778533"/>
                      <a:pt x="167442" y="786209"/>
                      <a:pt x="167442" y="795678"/>
                    </a:cubicBezTo>
                    <a:cubicBezTo>
                      <a:pt x="167442" y="805147"/>
                      <a:pt x="175118" y="812823"/>
                      <a:pt x="184587" y="812823"/>
                    </a:cubicBezTo>
                    <a:cubicBezTo>
                      <a:pt x="194056" y="812823"/>
                      <a:pt x="201732" y="805147"/>
                      <a:pt x="201732" y="795678"/>
                    </a:cubicBezTo>
                    <a:cubicBezTo>
                      <a:pt x="201732" y="786209"/>
                      <a:pt x="194056" y="778533"/>
                      <a:pt x="184587" y="778533"/>
                    </a:cubicBezTo>
                    <a:close/>
                    <a:moveTo>
                      <a:pt x="126751" y="778533"/>
                    </a:moveTo>
                    <a:cubicBezTo>
                      <a:pt x="117282" y="778533"/>
                      <a:pt x="109606" y="786209"/>
                      <a:pt x="109606" y="795678"/>
                    </a:cubicBezTo>
                    <a:cubicBezTo>
                      <a:pt x="109606" y="805147"/>
                      <a:pt x="117282" y="812823"/>
                      <a:pt x="126751" y="812823"/>
                    </a:cubicBezTo>
                    <a:cubicBezTo>
                      <a:pt x="136220" y="812823"/>
                      <a:pt x="143896" y="805147"/>
                      <a:pt x="143896" y="795678"/>
                    </a:cubicBezTo>
                    <a:cubicBezTo>
                      <a:pt x="143896" y="786209"/>
                      <a:pt x="136220" y="778533"/>
                      <a:pt x="126751" y="778533"/>
                    </a:cubicBezTo>
                    <a:close/>
                    <a:moveTo>
                      <a:pt x="68915" y="778533"/>
                    </a:moveTo>
                    <a:cubicBezTo>
                      <a:pt x="59446" y="778533"/>
                      <a:pt x="51770" y="786209"/>
                      <a:pt x="51770" y="795678"/>
                    </a:cubicBezTo>
                    <a:cubicBezTo>
                      <a:pt x="51770" y="805147"/>
                      <a:pt x="59446" y="812823"/>
                      <a:pt x="68915" y="812823"/>
                    </a:cubicBezTo>
                    <a:cubicBezTo>
                      <a:pt x="78384" y="812823"/>
                      <a:pt x="86060" y="805147"/>
                      <a:pt x="86060" y="795678"/>
                    </a:cubicBezTo>
                    <a:cubicBezTo>
                      <a:pt x="86060" y="786209"/>
                      <a:pt x="78384" y="778533"/>
                      <a:pt x="68915" y="778533"/>
                    </a:cubicBezTo>
                    <a:close/>
                    <a:moveTo>
                      <a:pt x="835835" y="717947"/>
                    </a:moveTo>
                    <a:cubicBezTo>
                      <a:pt x="826366" y="717947"/>
                      <a:pt x="818690" y="725623"/>
                      <a:pt x="818690" y="735092"/>
                    </a:cubicBezTo>
                    <a:cubicBezTo>
                      <a:pt x="818690" y="744561"/>
                      <a:pt x="826366" y="752237"/>
                      <a:pt x="835835" y="752237"/>
                    </a:cubicBezTo>
                    <a:cubicBezTo>
                      <a:pt x="845304" y="752237"/>
                      <a:pt x="852980" y="744561"/>
                      <a:pt x="852980" y="735092"/>
                    </a:cubicBezTo>
                    <a:cubicBezTo>
                      <a:pt x="852980" y="725623"/>
                      <a:pt x="845304" y="717947"/>
                      <a:pt x="835835" y="717947"/>
                    </a:cubicBezTo>
                    <a:close/>
                    <a:moveTo>
                      <a:pt x="777999" y="717947"/>
                    </a:moveTo>
                    <a:cubicBezTo>
                      <a:pt x="768530" y="717947"/>
                      <a:pt x="760854" y="725623"/>
                      <a:pt x="760854" y="735092"/>
                    </a:cubicBezTo>
                    <a:cubicBezTo>
                      <a:pt x="760854" y="744561"/>
                      <a:pt x="768530" y="752237"/>
                      <a:pt x="777999" y="752237"/>
                    </a:cubicBezTo>
                    <a:cubicBezTo>
                      <a:pt x="787468" y="752237"/>
                      <a:pt x="795144" y="744561"/>
                      <a:pt x="795144" y="735092"/>
                    </a:cubicBezTo>
                    <a:cubicBezTo>
                      <a:pt x="795144" y="725623"/>
                      <a:pt x="787468" y="717947"/>
                      <a:pt x="777999" y="717947"/>
                    </a:cubicBezTo>
                    <a:close/>
                    <a:moveTo>
                      <a:pt x="720163" y="717947"/>
                    </a:moveTo>
                    <a:cubicBezTo>
                      <a:pt x="710694" y="717947"/>
                      <a:pt x="703018" y="725623"/>
                      <a:pt x="703018" y="735092"/>
                    </a:cubicBezTo>
                    <a:cubicBezTo>
                      <a:pt x="703018" y="744561"/>
                      <a:pt x="710694" y="752237"/>
                      <a:pt x="720163" y="752237"/>
                    </a:cubicBezTo>
                    <a:cubicBezTo>
                      <a:pt x="729632" y="752237"/>
                      <a:pt x="737308" y="744561"/>
                      <a:pt x="737308" y="735092"/>
                    </a:cubicBezTo>
                    <a:cubicBezTo>
                      <a:pt x="737308" y="725623"/>
                      <a:pt x="729632" y="717947"/>
                      <a:pt x="720163" y="717947"/>
                    </a:cubicBezTo>
                    <a:close/>
                    <a:moveTo>
                      <a:pt x="662327" y="717947"/>
                    </a:moveTo>
                    <a:cubicBezTo>
                      <a:pt x="652858" y="717947"/>
                      <a:pt x="645182" y="725623"/>
                      <a:pt x="645182" y="735092"/>
                    </a:cubicBezTo>
                    <a:cubicBezTo>
                      <a:pt x="645182" y="744561"/>
                      <a:pt x="652858" y="752237"/>
                      <a:pt x="662327" y="752237"/>
                    </a:cubicBezTo>
                    <a:cubicBezTo>
                      <a:pt x="671796" y="752237"/>
                      <a:pt x="679472" y="744561"/>
                      <a:pt x="679472" y="735092"/>
                    </a:cubicBezTo>
                    <a:cubicBezTo>
                      <a:pt x="679472" y="725623"/>
                      <a:pt x="671796" y="717947"/>
                      <a:pt x="662327" y="717947"/>
                    </a:cubicBezTo>
                    <a:close/>
                    <a:moveTo>
                      <a:pt x="604491" y="717947"/>
                    </a:moveTo>
                    <a:cubicBezTo>
                      <a:pt x="595022" y="717947"/>
                      <a:pt x="587346" y="725623"/>
                      <a:pt x="587346" y="735092"/>
                    </a:cubicBezTo>
                    <a:cubicBezTo>
                      <a:pt x="587346" y="744561"/>
                      <a:pt x="595022" y="752237"/>
                      <a:pt x="604491" y="752237"/>
                    </a:cubicBezTo>
                    <a:cubicBezTo>
                      <a:pt x="613960" y="752237"/>
                      <a:pt x="621636" y="744561"/>
                      <a:pt x="621636" y="735092"/>
                    </a:cubicBezTo>
                    <a:cubicBezTo>
                      <a:pt x="621636" y="725623"/>
                      <a:pt x="613960" y="717947"/>
                      <a:pt x="604491" y="717947"/>
                    </a:cubicBezTo>
                    <a:close/>
                    <a:moveTo>
                      <a:pt x="546655" y="717947"/>
                    </a:moveTo>
                    <a:cubicBezTo>
                      <a:pt x="537186" y="717947"/>
                      <a:pt x="529510" y="725623"/>
                      <a:pt x="529510" y="735092"/>
                    </a:cubicBezTo>
                    <a:cubicBezTo>
                      <a:pt x="529510" y="744561"/>
                      <a:pt x="537186" y="752237"/>
                      <a:pt x="546655" y="752237"/>
                    </a:cubicBezTo>
                    <a:cubicBezTo>
                      <a:pt x="556124" y="752237"/>
                      <a:pt x="563800" y="744561"/>
                      <a:pt x="563800" y="735092"/>
                    </a:cubicBezTo>
                    <a:cubicBezTo>
                      <a:pt x="563800" y="725623"/>
                      <a:pt x="556124" y="717947"/>
                      <a:pt x="546655" y="717947"/>
                    </a:cubicBezTo>
                    <a:close/>
                    <a:moveTo>
                      <a:pt x="358095" y="717947"/>
                    </a:moveTo>
                    <a:cubicBezTo>
                      <a:pt x="348626" y="717947"/>
                      <a:pt x="340950" y="725623"/>
                      <a:pt x="340950" y="735092"/>
                    </a:cubicBezTo>
                    <a:cubicBezTo>
                      <a:pt x="340950" y="744561"/>
                      <a:pt x="348626" y="752237"/>
                      <a:pt x="358095" y="752237"/>
                    </a:cubicBezTo>
                    <a:cubicBezTo>
                      <a:pt x="367564" y="752237"/>
                      <a:pt x="375240" y="744561"/>
                      <a:pt x="375240" y="735092"/>
                    </a:cubicBezTo>
                    <a:cubicBezTo>
                      <a:pt x="375240" y="725623"/>
                      <a:pt x="367564" y="717947"/>
                      <a:pt x="358095" y="717947"/>
                    </a:cubicBezTo>
                    <a:close/>
                    <a:moveTo>
                      <a:pt x="300259" y="717947"/>
                    </a:moveTo>
                    <a:cubicBezTo>
                      <a:pt x="290790" y="717947"/>
                      <a:pt x="283114" y="725623"/>
                      <a:pt x="283114" y="735092"/>
                    </a:cubicBezTo>
                    <a:cubicBezTo>
                      <a:pt x="283114" y="744561"/>
                      <a:pt x="290790" y="752237"/>
                      <a:pt x="300259" y="752237"/>
                    </a:cubicBezTo>
                    <a:cubicBezTo>
                      <a:pt x="309728" y="752237"/>
                      <a:pt x="317404" y="744561"/>
                      <a:pt x="317404" y="735092"/>
                    </a:cubicBezTo>
                    <a:cubicBezTo>
                      <a:pt x="317404" y="725623"/>
                      <a:pt x="309728" y="717947"/>
                      <a:pt x="300259" y="717947"/>
                    </a:cubicBezTo>
                    <a:close/>
                    <a:moveTo>
                      <a:pt x="242423" y="717947"/>
                    </a:moveTo>
                    <a:cubicBezTo>
                      <a:pt x="232954" y="717947"/>
                      <a:pt x="225278" y="725623"/>
                      <a:pt x="225278" y="735092"/>
                    </a:cubicBezTo>
                    <a:cubicBezTo>
                      <a:pt x="225278" y="744561"/>
                      <a:pt x="232954" y="752237"/>
                      <a:pt x="242423" y="752237"/>
                    </a:cubicBezTo>
                    <a:cubicBezTo>
                      <a:pt x="251892" y="752237"/>
                      <a:pt x="259568" y="744561"/>
                      <a:pt x="259568" y="735092"/>
                    </a:cubicBezTo>
                    <a:cubicBezTo>
                      <a:pt x="259568" y="725623"/>
                      <a:pt x="251892" y="717947"/>
                      <a:pt x="242423" y="717947"/>
                    </a:cubicBezTo>
                    <a:close/>
                    <a:moveTo>
                      <a:pt x="184587" y="717947"/>
                    </a:moveTo>
                    <a:cubicBezTo>
                      <a:pt x="175118" y="717947"/>
                      <a:pt x="167442" y="725623"/>
                      <a:pt x="167442" y="735092"/>
                    </a:cubicBezTo>
                    <a:cubicBezTo>
                      <a:pt x="167442" y="744561"/>
                      <a:pt x="175118" y="752237"/>
                      <a:pt x="184587" y="752237"/>
                    </a:cubicBezTo>
                    <a:cubicBezTo>
                      <a:pt x="194056" y="752237"/>
                      <a:pt x="201732" y="744561"/>
                      <a:pt x="201732" y="735092"/>
                    </a:cubicBezTo>
                    <a:cubicBezTo>
                      <a:pt x="201732" y="725623"/>
                      <a:pt x="194056" y="717947"/>
                      <a:pt x="184587" y="717947"/>
                    </a:cubicBezTo>
                    <a:close/>
                    <a:moveTo>
                      <a:pt x="126751" y="717947"/>
                    </a:moveTo>
                    <a:cubicBezTo>
                      <a:pt x="117282" y="717947"/>
                      <a:pt x="109606" y="725623"/>
                      <a:pt x="109606" y="735092"/>
                    </a:cubicBezTo>
                    <a:cubicBezTo>
                      <a:pt x="109606" y="744561"/>
                      <a:pt x="117282" y="752237"/>
                      <a:pt x="126751" y="752237"/>
                    </a:cubicBezTo>
                    <a:cubicBezTo>
                      <a:pt x="136220" y="752237"/>
                      <a:pt x="143896" y="744561"/>
                      <a:pt x="143896" y="735092"/>
                    </a:cubicBezTo>
                    <a:cubicBezTo>
                      <a:pt x="143896" y="725623"/>
                      <a:pt x="136220" y="717947"/>
                      <a:pt x="126751" y="717947"/>
                    </a:cubicBezTo>
                    <a:close/>
                    <a:moveTo>
                      <a:pt x="68915" y="717947"/>
                    </a:moveTo>
                    <a:cubicBezTo>
                      <a:pt x="59446" y="717947"/>
                      <a:pt x="51770" y="725623"/>
                      <a:pt x="51770" y="735092"/>
                    </a:cubicBezTo>
                    <a:cubicBezTo>
                      <a:pt x="51770" y="744561"/>
                      <a:pt x="59446" y="752237"/>
                      <a:pt x="68915" y="752237"/>
                    </a:cubicBezTo>
                    <a:cubicBezTo>
                      <a:pt x="78384" y="752237"/>
                      <a:pt x="86060" y="744561"/>
                      <a:pt x="86060" y="735092"/>
                    </a:cubicBezTo>
                    <a:cubicBezTo>
                      <a:pt x="86060" y="725623"/>
                      <a:pt x="78384" y="717947"/>
                      <a:pt x="68915" y="717947"/>
                    </a:cubicBezTo>
                    <a:close/>
                    <a:moveTo>
                      <a:pt x="724600" y="382848"/>
                    </a:moveTo>
                    <a:cubicBezTo>
                      <a:pt x="734130" y="382848"/>
                      <a:pt x="741855" y="390573"/>
                      <a:pt x="741855" y="400103"/>
                    </a:cubicBezTo>
                    <a:cubicBezTo>
                      <a:pt x="741855" y="409633"/>
                      <a:pt x="734130" y="417358"/>
                      <a:pt x="724600" y="417358"/>
                    </a:cubicBezTo>
                    <a:cubicBezTo>
                      <a:pt x="715070" y="417358"/>
                      <a:pt x="707345" y="409633"/>
                      <a:pt x="707345" y="400103"/>
                    </a:cubicBezTo>
                    <a:cubicBezTo>
                      <a:pt x="707345" y="390573"/>
                      <a:pt x="715070" y="382848"/>
                      <a:pt x="724600" y="382848"/>
                    </a:cubicBezTo>
                    <a:close/>
                    <a:moveTo>
                      <a:pt x="668146" y="382848"/>
                    </a:moveTo>
                    <a:cubicBezTo>
                      <a:pt x="677676" y="382848"/>
                      <a:pt x="685401" y="390573"/>
                      <a:pt x="685401" y="400103"/>
                    </a:cubicBezTo>
                    <a:cubicBezTo>
                      <a:pt x="685401" y="409633"/>
                      <a:pt x="677676" y="417358"/>
                      <a:pt x="668146" y="417358"/>
                    </a:cubicBezTo>
                    <a:cubicBezTo>
                      <a:pt x="658616" y="417358"/>
                      <a:pt x="650891" y="409633"/>
                      <a:pt x="650891" y="400103"/>
                    </a:cubicBezTo>
                    <a:cubicBezTo>
                      <a:pt x="650891" y="390573"/>
                      <a:pt x="658616" y="382848"/>
                      <a:pt x="668146" y="382848"/>
                    </a:cubicBezTo>
                    <a:close/>
                    <a:moveTo>
                      <a:pt x="246860" y="382848"/>
                    </a:moveTo>
                    <a:cubicBezTo>
                      <a:pt x="256390" y="382848"/>
                      <a:pt x="264115" y="390573"/>
                      <a:pt x="264115" y="400103"/>
                    </a:cubicBezTo>
                    <a:cubicBezTo>
                      <a:pt x="264115" y="409633"/>
                      <a:pt x="256390" y="417358"/>
                      <a:pt x="246860" y="417358"/>
                    </a:cubicBezTo>
                    <a:cubicBezTo>
                      <a:pt x="237330" y="417358"/>
                      <a:pt x="229605" y="409633"/>
                      <a:pt x="229605" y="400103"/>
                    </a:cubicBezTo>
                    <a:cubicBezTo>
                      <a:pt x="229605" y="390573"/>
                      <a:pt x="237330" y="382848"/>
                      <a:pt x="246860" y="382848"/>
                    </a:cubicBezTo>
                    <a:close/>
                    <a:moveTo>
                      <a:pt x="190406" y="382848"/>
                    </a:moveTo>
                    <a:cubicBezTo>
                      <a:pt x="199936" y="382848"/>
                      <a:pt x="207661" y="390573"/>
                      <a:pt x="207661" y="400103"/>
                    </a:cubicBezTo>
                    <a:cubicBezTo>
                      <a:pt x="207661" y="409633"/>
                      <a:pt x="199936" y="417358"/>
                      <a:pt x="190406" y="417358"/>
                    </a:cubicBezTo>
                    <a:cubicBezTo>
                      <a:pt x="180876" y="417358"/>
                      <a:pt x="173151" y="409633"/>
                      <a:pt x="173151" y="400103"/>
                    </a:cubicBezTo>
                    <a:cubicBezTo>
                      <a:pt x="173151" y="390573"/>
                      <a:pt x="180876" y="382848"/>
                      <a:pt x="190406" y="382848"/>
                    </a:cubicBezTo>
                    <a:close/>
                    <a:moveTo>
                      <a:pt x="798308" y="382847"/>
                    </a:moveTo>
                    <a:cubicBezTo>
                      <a:pt x="817367" y="382847"/>
                      <a:pt x="832818" y="398298"/>
                      <a:pt x="832818" y="417357"/>
                    </a:cubicBezTo>
                    <a:cubicBezTo>
                      <a:pt x="832818" y="436416"/>
                      <a:pt x="817367" y="451867"/>
                      <a:pt x="798308" y="451867"/>
                    </a:cubicBezTo>
                    <a:cubicBezTo>
                      <a:pt x="779249" y="451867"/>
                      <a:pt x="763798" y="436416"/>
                      <a:pt x="763798" y="417357"/>
                    </a:cubicBezTo>
                    <a:cubicBezTo>
                      <a:pt x="763798" y="398298"/>
                      <a:pt x="779249" y="382847"/>
                      <a:pt x="798308" y="382847"/>
                    </a:cubicBezTo>
                    <a:close/>
                    <a:moveTo>
                      <a:pt x="320568" y="382847"/>
                    </a:moveTo>
                    <a:cubicBezTo>
                      <a:pt x="339627" y="382847"/>
                      <a:pt x="355078" y="398298"/>
                      <a:pt x="355078" y="417357"/>
                    </a:cubicBezTo>
                    <a:cubicBezTo>
                      <a:pt x="355078" y="436416"/>
                      <a:pt x="339627" y="451867"/>
                      <a:pt x="320568" y="451867"/>
                    </a:cubicBezTo>
                    <a:cubicBezTo>
                      <a:pt x="301509" y="451867"/>
                      <a:pt x="286058" y="436416"/>
                      <a:pt x="286058" y="417357"/>
                    </a:cubicBezTo>
                    <a:cubicBezTo>
                      <a:pt x="286058" y="398298"/>
                      <a:pt x="301509" y="382847"/>
                      <a:pt x="320568" y="382847"/>
                    </a:cubicBezTo>
                    <a:close/>
                    <a:moveTo>
                      <a:pt x="557508" y="355486"/>
                    </a:moveTo>
                    <a:cubicBezTo>
                      <a:pt x="542045" y="355486"/>
                      <a:pt x="529510" y="368021"/>
                      <a:pt x="529510" y="383484"/>
                    </a:cubicBezTo>
                    <a:lnTo>
                      <a:pt x="529510" y="598711"/>
                    </a:lnTo>
                    <a:cubicBezTo>
                      <a:pt x="529510" y="614174"/>
                      <a:pt x="542045" y="626709"/>
                      <a:pt x="557508" y="626709"/>
                    </a:cubicBezTo>
                    <a:lnTo>
                      <a:pt x="824981" y="626709"/>
                    </a:lnTo>
                    <a:cubicBezTo>
                      <a:pt x="840444" y="626709"/>
                      <a:pt x="852979" y="614174"/>
                      <a:pt x="852979" y="598711"/>
                    </a:cubicBezTo>
                    <a:lnTo>
                      <a:pt x="852979" y="383484"/>
                    </a:lnTo>
                    <a:cubicBezTo>
                      <a:pt x="852979" y="368021"/>
                      <a:pt x="840444" y="355486"/>
                      <a:pt x="824981" y="355486"/>
                    </a:cubicBezTo>
                    <a:close/>
                    <a:moveTo>
                      <a:pt x="74854" y="355486"/>
                    </a:moveTo>
                    <a:cubicBezTo>
                      <a:pt x="62105" y="355486"/>
                      <a:pt x="51770" y="365821"/>
                      <a:pt x="51770" y="378570"/>
                    </a:cubicBezTo>
                    <a:lnTo>
                      <a:pt x="51770" y="603625"/>
                    </a:lnTo>
                    <a:cubicBezTo>
                      <a:pt x="51770" y="616374"/>
                      <a:pt x="62105" y="626709"/>
                      <a:pt x="74854" y="626709"/>
                    </a:cubicBezTo>
                    <a:lnTo>
                      <a:pt x="352155" y="626709"/>
                    </a:lnTo>
                    <a:cubicBezTo>
                      <a:pt x="364904" y="626709"/>
                      <a:pt x="375239" y="616374"/>
                      <a:pt x="375239" y="603625"/>
                    </a:cubicBezTo>
                    <a:lnTo>
                      <a:pt x="375239" y="378570"/>
                    </a:lnTo>
                    <a:cubicBezTo>
                      <a:pt x="375239" y="365821"/>
                      <a:pt x="364904" y="355486"/>
                      <a:pt x="352155" y="355486"/>
                    </a:cubicBezTo>
                    <a:close/>
                    <a:moveTo>
                      <a:pt x="498604" y="0"/>
                    </a:moveTo>
                    <a:lnTo>
                      <a:pt x="883886" y="0"/>
                    </a:lnTo>
                    <a:cubicBezTo>
                      <a:pt x="895409" y="0"/>
                      <a:pt x="904750" y="9341"/>
                      <a:pt x="904750" y="20864"/>
                    </a:cubicBezTo>
                    <a:lnTo>
                      <a:pt x="904750" y="1039722"/>
                    </a:lnTo>
                    <a:cubicBezTo>
                      <a:pt x="904750" y="1051245"/>
                      <a:pt x="895409" y="1060586"/>
                      <a:pt x="883886" y="1060586"/>
                    </a:cubicBezTo>
                    <a:lnTo>
                      <a:pt x="498604" y="1060586"/>
                    </a:lnTo>
                    <a:cubicBezTo>
                      <a:pt x="487081" y="1060586"/>
                      <a:pt x="477740" y="1051245"/>
                      <a:pt x="477740" y="1039722"/>
                    </a:cubicBezTo>
                    <a:lnTo>
                      <a:pt x="477740" y="277794"/>
                    </a:lnTo>
                    <a:lnTo>
                      <a:pt x="821762" y="277794"/>
                    </a:lnTo>
                    <a:cubicBezTo>
                      <a:pt x="842364" y="277794"/>
                      <a:pt x="859066" y="261092"/>
                      <a:pt x="859066" y="240490"/>
                    </a:cubicBezTo>
                    <a:lnTo>
                      <a:pt x="859066" y="91276"/>
                    </a:lnTo>
                    <a:cubicBezTo>
                      <a:pt x="859066" y="70674"/>
                      <a:pt x="842364" y="53972"/>
                      <a:pt x="821762" y="53972"/>
                    </a:cubicBezTo>
                    <a:lnTo>
                      <a:pt x="477740" y="53972"/>
                    </a:lnTo>
                    <a:lnTo>
                      <a:pt x="477740" y="20864"/>
                    </a:lnTo>
                    <a:cubicBezTo>
                      <a:pt x="477740" y="9341"/>
                      <a:pt x="487081" y="0"/>
                      <a:pt x="498604" y="0"/>
                    </a:cubicBezTo>
                    <a:close/>
                    <a:moveTo>
                      <a:pt x="20864" y="0"/>
                    </a:moveTo>
                    <a:lnTo>
                      <a:pt x="406146" y="0"/>
                    </a:lnTo>
                    <a:cubicBezTo>
                      <a:pt x="417669" y="0"/>
                      <a:pt x="427010" y="9341"/>
                      <a:pt x="427010" y="20864"/>
                    </a:cubicBezTo>
                    <a:lnTo>
                      <a:pt x="427010" y="53972"/>
                    </a:lnTo>
                    <a:lnTo>
                      <a:pt x="82989" y="53972"/>
                    </a:lnTo>
                    <a:cubicBezTo>
                      <a:pt x="62387" y="53972"/>
                      <a:pt x="45685" y="70674"/>
                      <a:pt x="45685" y="91276"/>
                    </a:cubicBezTo>
                    <a:lnTo>
                      <a:pt x="45685" y="240490"/>
                    </a:lnTo>
                    <a:cubicBezTo>
                      <a:pt x="45685" y="261092"/>
                      <a:pt x="62387" y="277794"/>
                      <a:pt x="82989" y="277794"/>
                    </a:cubicBezTo>
                    <a:lnTo>
                      <a:pt x="427010" y="277794"/>
                    </a:lnTo>
                    <a:lnTo>
                      <a:pt x="427010" y="1039722"/>
                    </a:lnTo>
                    <a:cubicBezTo>
                      <a:pt x="427010" y="1051245"/>
                      <a:pt x="417669" y="1060586"/>
                      <a:pt x="406146" y="1060586"/>
                    </a:cubicBezTo>
                    <a:lnTo>
                      <a:pt x="20864" y="1060586"/>
                    </a:lnTo>
                    <a:cubicBezTo>
                      <a:pt x="9341" y="1060586"/>
                      <a:pt x="0" y="1051245"/>
                      <a:pt x="0" y="1039722"/>
                    </a:cubicBezTo>
                    <a:lnTo>
                      <a:pt x="0" y="20864"/>
                    </a:lnTo>
                    <a:cubicBezTo>
                      <a:pt x="0" y="9341"/>
                      <a:pt x="9341" y="0"/>
                      <a:pt x="20864"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p3d extrusionH="82550"/>
            </p:spPr>
            <p:txBody>
              <a:bodyPr lIns="146304" tIns="73152" rIns="146304" bIns="73152"/>
              <a:lstStyle/>
              <a:p>
                <a:pPr defTabSz="1463040" fontAlgn="auto">
                  <a:spcBef>
                    <a:spcPts val="0"/>
                  </a:spcBef>
                  <a:spcAft>
                    <a:spcPts val="0"/>
                  </a:spcAft>
                  <a:defRPr/>
                </a:pPr>
                <a:endParaRPr lang="en-US" kern="0">
                  <a:solidFill>
                    <a:srgbClr val="000000"/>
                  </a:solidFill>
                  <a:latin typeface="+mn-lt"/>
                  <a:cs typeface="+mn-cs"/>
                </a:endParaRPr>
              </a:p>
            </p:txBody>
          </p:sp>
        </p:grpSp>
        <p:sp>
          <p:nvSpPr>
            <p:cNvPr id="136" name="Rounded Rectangle 78"/>
            <p:cNvSpPr/>
            <p:nvPr/>
          </p:nvSpPr>
          <p:spPr>
            <a:xfrm>
              <a:off x="2489605" y="3858841"/>
              <a:ext cx="246825" cy="192190"/>
            </a:xfrm>
            <a:custGeom>
              <a:avLst/>
              <a:gdLst/>
              <a:ahLst/>
              <a:cxnLst/>
              <a:rect l="l" t="t" r="r" b="b"/>
              <a:pathLst>
                <a:path w="717868" h="558966">
                  <a:moveTo>
                    <a:pt x="466220" y="469653"/>
                  </a:moveTo>
                  <a:lnTo>
                    <a:pt x="697149" y="469653"/>
                  </a:lnTo>
                  <a:lnTo>
                    <a:pt x="697149" y="525765"/>
                  </a:lnTo>
                  <a:lnTo>
                    <a:pt x="466220" y="525765"/>
                  </a:lnTo>
                  <a:lnTo>
                    <a:pt x="471885" y="497709"/>
                  </a:lnTo>
                  <a:cubicBezTo>
                    <a:pt x="471885" y="487827"/>
                    <a:pt x="470579" y="478249"/>
                    <a:pt x="466220" y="469653"/>
                  </a:cubicBezTo>
                  <a:close/>
                  <a:moveTo>
                    <a:pt x="21463" y="469653"/>
                  </a:moveTo>
                  <a:lnTo>
                    <a:pt x="258006" y="469653"/>
                  </a:lnTo>
                  <a:lnTo>
                    <a:pt x="252342" y="497709"/>
                  </a:lnTo>
                  <a:cubicBezTo>
                    <a:pt x="252342" y="507592"/>
                    <a:pt x="253648" y="517169"/>
                    <a:pt x="258006" y="525765"/>
                  </a:cubicBezTo>
                  <a:lnTo>
                    <a:pt x="21463" y="525765"/>
                  </a:lnTo>
                  <a:close/>
                  <a:moveTo>
                    <a:pt x="568620" y="250635"/>
                  </a:moveTo>
                  <a:cubicBezTo>
                    <a:pt x="559090" y="250635"/>
                    <a:pt x="551365" y="258360"/>
                    <a:pt x="551365" y="267890"/>
                  </a:cubicBezTo>
                  <a:cubicBezTo>
                    <a:pt x="551365" y="277420"/>
                    <a:pt x="559090" y="285145"/>
                    <a:pt x="568620" y="285145"/>
                  </a:cubicBezTo>
                  <a:cubicBezTo>
                    <a:pt x="578150" y="285145"/>
                    <a:pt x="585875" y="277420"/>
                    <a:pt x="585875" y="267890"/>
                  </a:cubicBezTo>
                  <a:cubicBezTo>
                    <a:pt x="585875" y="258360"/>
                    <a:pt x="578150" y="250635"/>
                    <a:pt x="568620" y="250635"/>
                  </a:cubicBezTo>
                  <a:close/>
                  <a:moveTo>
                    <a:pt x="512166" y="250635"/>
                  </a:moveTo>
                  <a:cubicBezTo>
                    <a:pt x="502636" y="250635"/>
                    <a:pt x="494911" y="258360"/>
                    <a:pt x="494911" y="267890"/>
                  </a:cubicBezTo>
                  <a:cubicBezTo>
                    <a:pt x="494911" y="277420"/>
                    <a:pt x="502636" y="285145"/>
                    <a:pt x="512166" y="285145"/>
                  </a:cubicBezTo>
                  <a:cubicBezTo>
                    <a:pt x="521696" y="285145"/>
                    <a:pt x="529421" y="277420"/>
                    <a:pt x="529421" y="267890"/>
                  </a:cubicBezTo>
                  <a:cubicBezTo>
                    <a:pt x="529421" y="258360"/>
                    <a:pt x="521696" y="250635"/>
                    <a:pt x="512166" y="250635"/>
                  </a:cubicBezTo>
                  <a:close/>
                  <a:moveTo>
                    <a:pt x="642328" y="250634"/>
                  </a:moveTo>
                  <a:cubicBezTo>
                    <a:pt x="623269" y="250634"/>
                    <a:pt x="607818" y="266085"/>
                    <a:pt x="607818" y="285144"/>
                  </a:cubicBezTo>
                  <a:cubicBezTo>
                    <a:pt x="607818" y="304203"/>
                    <a:pt x="623269" y="319654"/>
                    <a:pt x="642328" y="319654"/>
                  </a:cubicBezTo>
                  <a:cubicBezTo>
                    <a:pt x="661387" y="319654"/>
                    <a:pt x="676838" y="304203"/>
                    <a:pt x="676838" y="285144"/>
                  </a:cubicBezTo>
                  <a:cubicBezTo>
                    <a:pt x="676838" y="266085"/>
                    <a:pt x="661387" y="250634"/>
                    <a:pt x="642328" y="250634"/>
                  </a:cubicBezTo>
                  <a:close/>
                  <a:moveTo>
                    <a:pt x="30306" y="214344"/>
                  </a:moveTo>
                  <a:lnTo>
                    <a:pt x="687562" y="214344"/>
                  </a:lnTo>
                  <a:cubicBezTo>
                    <a:pt x="704300" y="214344"/>
                    <a:pt x="717868" y="227912"/>
                    <a:pt x="717868" y="244650"/>
                  </a:cubicBezTo>
                  <a:lnTo>
                    <a:pt x="717868" y="365870"/>
                  </a:lnTo>
                  <a:cubicBezTo>
                    <a:pt x="717868" y="382608"/>
                    <a:pt x="704300" y="396176"/>
                    <a:pt x="687562" y="396176"/>
                  </a:cubicBezTo>
                  <a:lnTo>
                    <a:pt x="396714" y="396176"/>
                  </a:lnTo>
                  <a:lnTo>
                    <a:pt x="396714" y="448519"/>
                  </a:lnTo>
                  <a:cubicBezTo>
                    <a:pt x="413093" y="458690"/>
                    <a:pt x="423370" y="476999"/>
                    <a:pt x="423370" y="497709"/>
                  </a:cubicBezTo>
                  <a:cubicBezTo>
                    <a:pt x="423370" y="531540"/>
                    <a:pt x="395944" y="558966"/>
                    <a:pt x="362113" y="558966"/>
                  </a:cubicBezTo>
                  <a:cubicBezTo>
                    <a:pt x="328282" y="558966"/>
                    <a:pt x="300856" y="531540"/>
                    <a:pt x="300856" y="497709"/>
                  </a:cubicBezTo>
                  <a:cubicBezTo>
                    <a:pt x="300856" y="477412"/>
                    <a:pt x="310728" y="459421"/>
                    <a:pt x="326574" y="449151"/>
                  </a:cubicBezTo>
                  <a:lnTo>
                    <a:pt x="326574" y="396176"/>
                  </a:lnTo>
                  <a:lnTo>
                    <a:pt x="30306" y="396176"/>
                  </a:lnTo>
                  <a:cubicBezTo>
                    <a:pt x="13568" y="396176"/>
                    <a:pt x="0" y="382608"/>
                    <a:pt x="0" y="365870"/>
                  </a:cubicBezTo>
                  <a:lnTo>
                    <a:pt x="0" y="244650"/>
                  </a:lnTo>
                  <a:cubicBezTo>
                    <a:pt x="0" y="227912"/>
                    <a:pt x="13568" y="214344"/>
                    <a:pt x="30306" y="214344"/>
                  </a:cubicBezTo>
                  <a:close/>
                  <a:moveTo>
                    <a:pt x="568620" y="36291"/>
                  </a:moveTo>
                  <a:cubicBezTo>
                    <a:pt x="559090" y="36291"/>
                    <a:pt x="551365" y="44016"/>
                    <a:pt x="551365" y="53546"/>
                  </a:cubicBezTo>
                  <a:cubicBezTo>
                    <a:pt x="551365" y="63076"/>
                    <a:pt x="559090" y="70801"/>
                    <a:pt x="568620" y="70801"/>
                  </a:cubicBezTo>
                  <a:cubicBezTo>
                    <a:pt x="578150" y="70801"/>
                    <a:pt x="585875" y="63076"/>
                    <a:pt x="585875" y="53546"/>
                  </a:cubicBezTo>
                  <a:cubicBezTo>
                    <a:pt x="585875" y="44016"/>
                    <a:pt x="578150" y="36291"/>
                    <a:pt x="568620" y="36291"/>
                  </a:cubicBezTo>
                  <a:close/>
                  <a:moveTo>
                    <a:pt x="512166" y="36291"/>
                  </a:moveTo>
                  <a:cubicBezTo>
                    <a:pt x="502636" y="36291"/>
                    <a:pt x="494911" y="44016"/>
                    <a:pt x="494911" y="53546"/>
                  </a:cubicBezTo>
                  <a:cubicBezTo>
                    <a:pt x="494911" y="63076"/>
                    <a:pt x="502636" y="70801"/>
                    <a:pt x="512166" y="70801"/>
                  </a:cubicBezTo>
                  <a:cubicBezTo>
                    <a:pt x="521696" y="70801"/>
                    <a:pt x="529421" y="63076"/>
                    <a:pt x="529421" y="53546"/>
                  </a:cubicBezTo>
                  <a:cubicBezTo>
                    <a:pt x="529421" y="44016"/>
                    <a:pt x="521696" y="36291"/>
                    <a:pt x="512166" y="36291"/>
                  </a:cubicBezTo>
                  <a:close/>
                  <a:moveTo>
                    <a:pt x="642328" y="36290"/>
                  </a:moveTo>
                  <a:cubicBezTo>
                    <a:pt x="623269" y="36290"/>
                    <a:pt x="607818" y="51741"/>
                    <a:pt x="607818" y="70800"/>
                  </a:cubicBezTo>
                  <a:cubicBezTo>
                    <a:pt x="607818" y="89859"/>
                    <a:pt x="623269" y="105310"/>
                    <a:pt x="642328" y="105310"/>
                  </a:cubicBezTo>
                  <a:cubicBezTo>
                    <a:pt x="661387" y="105310"/>
                    <a:pt x="676838" y="89859"/>
                    <a:pt x="676838" y="70800"/>
                  </a:cubicBezTo>
                  <a:cubicBezTo>
                    <a:pt x="676838" y="51741"/>
                    <a:pt x="661387" y="36290"/>
                    <a:pt x="642328" y="36290"/>
                  </a:cubicBezTo>
                  <a:close/>
                  <a:moveTo>
                    <a:pt x="30306" y="0"/>
                  </a:moveTo>
                  <a:lnTo>
                    <a:pt x="687562" y="0"/>
                  </a:lnTo>
                  <a:cubicBezTo>
                    <a:pt x="704300" y="0"/>
                    <a:pt x="717868" y="13568"/>
                    <a:pt x="717868" y="30306"/>
                  </a:cubicBezTo>
                  <a:lnTo>
                    <a:pt x="717868" y="151526"/>
                  </a:lnTo>
                  <a:cubicBezTo>
                    <a:pt x="717868" y="168264"/>
                    <a:pt x="704300" y="181832"/>
                    <a:pt x="687562" y="181832"/>
                  </a:cubicBezTo>
                  <a:lnTo>
                    <a:pt x="30306" y="181832"/>
                  </a:lnTo>
                  <a:cubicBezTo>
                    <a:pt x="13568" y="181832"/>
                    <a:pt x="0" y="168264"/>
                    <a:pt x="0" y="151526"/>
                  </a:cubicBezTo>
                  <a:lnTo>
                    <a:pt x="0" y="30306"/>
                  </a:lnTo>
                  <a:cubicBezTo>
                    <a:pt x="0" y="13568"/>
                    <a:pt x="13568" y="0"/>
                    <a:pt x="30306"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cene3d>
              <a:camera prst="isometricOffAxis2Left">
                <a:rot lat="0" lon="0" rev="0"/>
              </a:camera>
              <a:lightRig rig="threePt" dir="t"/>
            </a:scene3d>
            <a:sp3d>
              <a:extrusionClr>
                <a:schemeClr val="bg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262" name="Group 261"/>
            <p:cNvGrpSpPr/>
            <p:nvPr/>
          </p:nvGrpSpPr>
          <p:grpSpPr>
            <a:xfrm>
              <a:off x="2001041" y="3339721"/>
              <a:ext cx="192888" cy="24186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a:effectLst>
              <a:glow rad="12700">
                <a:schemeClr val="accent1">
                  <a:satMod val="175000"/>
                </a:schemeClr>
              </a:glow>
            </a:effectLst>
          </p:grpSpPr>
          <p:sp>
            <p:nvSpPr>
              <p:cNvPr id="263"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64" name="Freeform 263"/>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Freeform 264"/>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Trapezoid 265"/>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67" name="Group 266"/>
            <p:cNvGrpSpPr/>
            <p:nvPr/>
          </p:nvGrpSpPr>
          <p:grpSpPr>
            <a:xfrm>
              <a:off x="2001041" y="3737910"/>
              <a:ext cx="192888" cy="24186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a:effectLst>
              <a:glow rad="12700">
                <a:schemeClr val="accent1">
                  <a:satMod val="175000"/>
                </a:schemeClr>
              </a:glow>
            </a:effectLst>
          </p:grpSpPr>
          <p:sp>
            <p:nvSpPr>
              <p:cNvPr id="268"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69" name="Freeform 268"/>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Freeform 269"/>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Trapezoid 270"/>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72" name="Group 271"/>
            <p:cNvGrpSpPr/>
            <p:nvPr/>
          </p:nvGrpSpPr>
          <p:grpSpPr>
            <a:xfrm>
              <a:off x="2379065" y="3737910"/>
              <a:ext cx="192888" cy="24186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a:effectLst>
              <a:glow rad="12700">
                <a:schemeClr val="accent1">
                  <a:satMod val="175000"/>
                </a:schemeClr>
              </a:glow>
            </a:effectLst>
          </p:grpSpPr>
          <p:sp>
            <p:nvSpPr>
              <p:cNvPr id="274"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75" name="Freeform 274"/>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Freeform 275"/>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Trapezoid 276"/>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5405" name="TextBox 136"/>
          <p:cNvSpPr txBox="1">
            <a:spLocks noChangeArrowheads="1"/>
          </p:cNvSpPr>
          <p:nvPr/>
        </p:nvSpPr>
        <p:spPr bwMode="auto">
          <a:xfrm>
            <a:off x="6189663" y="2308225"/>
            <a:ext cx="1200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Self service catalog &amp; services orchestration</a:t>
            </a:r>
          </a:p>
        </p:txBody>
      </p:sp>
      <p:sp>
        <p:nvSpPr>
          <p:cNvPr id="15406" name="TextBox 137"/>
          <p:cNvSpPr txBox="1">
            <a:spLocks noChangeArrowheads="1"/>
          </p:cNvSpPr>
          <p:nvPr/>
        </p:nvSpPr>
        <p:spPr bwMode="auto">
          <a:xfrm>
            <a:off x="7527925" y="2328863"/>
            <a:ext cx="1587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Automated </a:t>
            </a:r>
            <a:br>
              <a:rPr lang="en-US" sz="1200">
                <a:solidFill>
                  <a:schemeClr val="bg1"/>
                </a:solidFill>
              </a:rPr>
            </a:br>
            <a:r>
              <a:rPr lang="en-US" sz="1200">
                <a:solidFill>
                  <a:schemeClr val="bg1"/>
                </a:solidFill>
              </a:rPr>
              <a:t>composition </a:t>
            </a:r>
          </a:p>
          <a:p>
            <a:pPr algn="ctr"/>
            <a:r>
              <a:rPr lang="en-US" sz="1200">
                <a:solidFill>
                  <a:schemeClr val="bg1"/>
                </a:solidFill>
              </a:rPr>
              <a:t>of resources</a:t>
            </a:r>
          </a:p>
        </p:txBody>
      </p:sp>
      <p:sp>
        <p:nvSpPr>
          <p:cNvPr id="137" name="Slide Number Placeholder 3"/>
          <p:cNvSpPr txBox="1">
            <a:spLocks/>
          </p:cNvSpPr>
          <p:nvPr/>
        </p:nvSpPr>
        <p:spPr>
          <a:xfrm>
            <a:off x="8524875" y="4773930"/>
            <a:ext cx="45974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CB4B8C4-0D13-4378-ABD7-5AFFE9C31C90}" type="slidenum">
              <a:rPr lang="en-US" sz="1400">
                <a:solidFill>
                  <a:schemeClr val="bg1"/>
                </a:solidFill>
              </a:rPr>
              <a:pPr algn="r"/>
              <a:t>29</a:t>
            </a:fld>
            <a:endParaRPr lang="en-US" sz="1400" dirty="0">
              <a:solidFill>
                <a:schemeClr val="bg1"/>
              </a:solidFill>
            </a:endParaRPr>
          </a:p>
        </p:txBody>
      </p:sp>
    </p:spTree>
    <p:extLst>
      <p:ext uri="{BB962C8B-B14F-4D97-AF65-F5344CB8AC3E}">
        <p14:creationId xmlns:p14="http://schemas.microsoft.com/office/powerpoint/2010/main" val="134608400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5" name="Rectangle 11"/>
          <p:cNvSpPr>
            <a:spLocks noGrp="1" noChangeArrowheads="1"/>
          </p:cNvSpPr>
          <p:nvPr>
            <p:ph type="title"/>
          </p:nvPr>
        </p:nvSpPr>
        <p:spPr>
          <a:xfrm>
            <a:off x="196851" y="53579"/>
            <a:ext cx="8787764" cy="673017"/>
          </a:xfrm>
        </p:spPr>
        <p:txBody>
          <a:bodyPr vert="horz" lIns="91440" tIns="45720" rIns="91440" bIns="45720" rtlCol="0" anchor="ctr">
            <a:noAutofit/>
          </a:bodyPr>
          <a:lstStyle/>
          <a:p>
            <a:r>
              <a:rPr lang="en-US" sz="2800" dirty="0" smtClean="0"/>
              <a:t>Intel </a:t>
            </a:r>
            <a:r>
              <a:rPr lang="en-US" sz="2800" dirty="0"/>
              <a:t>Enables </a:t>
            </a:r>
            <a:r>
              <a:rPr lang="en-US" sz="2800" dirty="0" err="1" smtClean="0"/>
              <a:t>OpenStack</a:t>
            </a:r>
            <a:r>
              <a:rPr lang="en-US" sz="2800" dirty="0" smtClean="0"/>
              <a:t> </a:t>
            </a:r>
            <a:r>
              <a:rPr lang="en-US" sz="2800" dirty="0"/>
              <a:t>Cloud Deployments</a:t>
            </a:r>
          </a:p>
        </p:txBody>
      </p:sp>
      <p:sp>
        <p:nvSpPr>
          <p:cNvPr id="72706" name="AutoShape 2"/>
          <p:cNvSpPr>
            <a:spLocks noChangeArrowheads="1"/>
          </p:cNvSpPr>
          <p:nvPr/>
        </p:nvSpPr>
        <p:spPr bwMode="auto">
          <a:xfrm>
            <a:off x="228601" y="886828"/>
            <a:ext cx="8736013" cy="1101329"/>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solidFill>
                <a:schemeClr val="accent1"/>
              </a:solidFill>
              <a:latin typeface="+mn-lt"/>
            </a:endParaRPr>
          </a:p>
        </p:txBody>
      </p:sp>
      <p:sp>
        <p:nvSpPr>
          <p:cNvPr id="72707" name="AutoShape 3"/>
          <p:cNvSpPr>
            <a:spLocks noChangeArrowheads="1"/>
          </p:cNvSpPr>
          <p:nvPr/>
        </p:nvSpPr>
        <p:spPr bwMode="auto">
          <a:xfrm>
            <a:off x="196851" y="2116329"/>
            <a:ext cx="8736013" cy="1101329"/>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latin typeface="+mn-lt"/>
            </a:endParaRPr>
          </a:p>
        </p:txBody>
      </p:sp>
      <p:sp>
        <p:nvSpPr>
          <p:cNvPr id="72708" name="AutoShape 4"/>
          <p:cNvSpPr>
            <a:spLocks noChangeArrowheads="1"/>
          </p:cNvSpPr>
          <p:nvPr/>
        </p:nvSpPr>
        <p:spPr bwMode="auto">
          <a:xfrm>
            <a:off x="196851" y="3443466"/>
            <a:ext cx="8736013" cy="1101329"/>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latin typeface="+mn-lt"/>
            </a:endParaRPr>
          </a:p>
        </p:txBody>
      </p:sp>
      <p:sp>
        <p:nvSpPr>
          <p:cNvPr id="72709" name="Text Box 5"/>
          <p:cNvSpPr txBox="1">
            <a:spLocks noChangeArrowheads="1"/>
          </p:cNvSpPr>
          <p:nvPr/>
        </p:nvSpPr>
        <p:spPr bwMode="auto">
          <a:xfrm>
            <a:off x="2207595" y="1182538"/>
            <a:ext cx="2036263" cy="492443"/>
          </a:xfrm>
          <a:prstGeom prst="rect">
            <a:avLst/>
          </a:prstGeom>
          <a:noFill/>
          <a:ln w="50800" algn="ctr">
            <a:noFill/>
            <a:miter lim="800000"/>
            <a:headEnd/>
            <a:tailEnd/>
          </a:ln>
          <a:effectLst/>
        </p:spPr>
        <p:txBody>
          <a:bodyPr wrap="none">
            <a:spAutoFit/>
          </a:bodyPr>
          <a:lstStyle/>
          <a:p>
            <a:pPr>
              <a:lnSpc>
                <a:spcPct val="100000"/>
              </a:lnSpc>
              <a:spcBef>
                <a:spcPct val="0"/>
              </a:spcBef>
            </a:pPr>
            <a:r>
              <a:rPr lang="en-US" sz="2600" i="0" dirty="0" smtClean="0">
                <a:latin typeface="+mn-lt"/>
                <a:cs typeface="Times New Roman" pitchFamily="18" charset="0"/>
              </a:rPr>
              <a:t>Contributions</a:t>
            </a:r>
            <a:endParaRPr lang="en-US" sz="2600" i="0" dirty="0">
              <a:latin typeface="+mn-lt"/>
              <a:cs typeface="Times New Roman" pitchFamily="18" charset="0"/>
            </a:endParaRPr>
          </a:p>
        </p:txBody>
      </p:sp>
      <p:sp>
        <p:nvSpPr>
          <p:cNvPr id="72710" name="Text Box 6"/>
          <p:cNvSpPr txBox="1">
            <a:spLocks noChangeArrowheads="1"/>
          </p:cNvSpPr>
          <p:nvPr/>
        </p:nvSpPr>
        <p:spPr bwMode="auto">
          <a:xfrm>
            <a:off x="2207595" y="2306804"/>
            <a:ext cx="1776448" cy="892552"/>
          </a:xfrm>
          <a:prstGeom prst="rect">
            <a:avLst/>
          </a:prstGeom>
          <a:noFill/>
          <a:ln w="50800" algn="ctr">
            <a:noFill/>
            <a:miter lim="800000"/>
            <a:headEnd/>
            <a:tailEnd/>
          </a:ln>
          <a:effectLst/>
        </p:spPr>
        <p:txBody>
          <a:bodyPr wrap="none">
            <a:spAutoFit/>
          </a:bodyPr>
          <a:lstStyle/>
          <a:p>
            <a:pPr>
              <a:lnSpc>
                <a:spcPct val="100000"/>
              </a:lnSpc>
              <a:spcBef>
                <a:spcPct val="0"/>
              </a:spcBef>
            </a:pPr>
            <a:r>
              <a:rPr lang="en-US" sz="2600" i="0" dirty="0" smtClean="0">
                <a:latin typeface="+mn-lt"/>
                <a:cs typeface="Times New Roman" pitchFamily="18" charset="0"/>
              </a:rPr>
              <a:t>Intel® IT </a:t>
            </a:r>
          </a:p>
          <a:p>
            <a:pPr>
              <a:lnSpc>
                <a:spcPct val="100000"/>
              </a:lnSpc>
              <a:spcBef>
                <a:spcPct val="0"/>
              </a:spcBef>
            </a:pPr>
            <a:r>
              <a:rPr lang="en-US" sz="2600" dirty="0" smtClean="0">
                <a:cs typeface="Times New Roman" pitchFamily="18" charset="0"/>
              </a:rPr>
              <a:t>Open Cloud</a:t>
            </a:r>
            <a:endParaRPr lang="en-US" sz="2600" i="0" dirty="0">
              <a:cs typeface="Times New Roman" pitchFamily="18" charset="0"/>
            </a:endParaRPr>
          </a:p>
        </p:txBody>
      </p:sp>
      <p:sp>
        <p:nvSpPr>
          <p:cNvPr id="72711" name="Text Box 7"/>
          <p:cNvSpPr txBox="1">
            <a:spLocks noChangeArrowheads="1"/>
          </p:cNvSpPr>
          <p:nvPr/>
        </p:nvSpPr>
        <p:spPr bwMode="auto">
          <a:xfrm>
            <a:off x="2207595" y="3718130"/>
            <a:ext cx="1890005" cy="892552"/>
          </a:xfrm>
          <a:prstGeom prst="rect">
            <a:avLst/>
          </a:prstGeom>
          <a:noFill/>
          <a:ln w="50800" algn="ctr">
            <a:noFill/>
            <a:miter lim="800000"/>
            <a:headEnd/>
            <a:tailEnd/>
          </a:ln>
          <a:effectLst/>
        </p:spPr>
        <p:txBody>
          <a:bodyPr wrap="none">
            <a:spAutoFit/>
          </a:bodyPr>
          <a:lstStyle/>
          <a:p>
            <a:pPr>
              <a:lnSpc>
                <a:spcPct val="100000"/>
              </a:lnSpc>
              <a:spcBef>
                <a:spcPct val="0"/>
              </a:spcBef>
            </a:pPr>
            <a:r>
              <a:rPr lang="en-US" sz="2600" i="0" dirty="0" smtClean="0">
                <a:latin typeface="+mn-lt"/>
                <a:cs typeface="Times New Roman" pitchFamily="18" charset="0"/>
              </a:rPr>
              <a:t>Intel® Cloud </a:t>
            </a:r>
          </a:p>
          <a:p>
            <a:pPr>
              <a:lnSpc>
                <a:spcPct val="100000"/>
              </a:lnSpc>
              <a:spcBef>
                <a:spcPct val="0"/>
              </a:spcBef>
            </a:pPr>
            <a:r>
              <a:rPr lang="en-US" sz="2600" i="0" dirty="0" smtClean="0">
                <a:latin typeface="+mn-lt"/>
                <a:cs typeface="Times New Roman" pitchFamily="18" charset="0"/>
              </a:rPr>
              <a:t>Builders</a:t>
            </a:r>
          </a:p>
        </p:txBody>
      </p:sp>
      <p:sp>
        <p:nvSpPr>
          <p:cNvPr id="72712" name="Text Box 8"/>
          <p:cNvSpPr txBox="1">
            <a:spLocks noChangeArrowheads="1"/>
          </p:cNvSpPr>
          <p:nvPr/>
        </p:nvSpPr>
        <p:spPr bwMode="auto">
          <a:xfrm>
            <a:off x="4218376" y="876591"/>
            <a:ext cx="4746238" cy="1077218"/>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smtClean="0">
                <a:solidFill>
                  <a:schemeClr val="accent1"/>
                </a:solidFill>
                <a:cs typeface="Times New Roman" pitchFamily="18" charset="0"/>
              </a:rPr>
              <a:t>Across </a:t>
            </a:r>
            <a:r>
              <a:rPr lang="en-US" sz="1600" dirty="0">
                <a:solidFill>
                  <a:schemeClr val="accent1"/>
                </a:solidFill>
                <a:cs typeface="Times New Roman" pitchFamily="18" charset="0"/>
              </a:rPr>
              <a:t>OpenStack projects </a:t>
            </a:r>
            <a:endParaRPr lang="en-US" sz="1600" dirty="0" smtClean="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Open Source Tools</a:t>
            </a:r>
            <a:endParaRPr lang="en-US" sz="16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Top </a:t>
            </a:r>
            <a:r>
              <a:rPr lang="en-US" sz="1600" dirty="0" smtClean="0">
                <a:solidFill>
                  <a:schemeClr val="accent1"/>
                </a:solidFill>
                <a:cs typeface="Times New Roman" pitchFamily="18" charset="0"/>
              </a:rPr>
              <a:t>contributor </a:t>
            </a:r>
            <a:r>
              <a:rPr lang="en-US" sz="1600" dirty="0">
                <a:solidFill>
                  <a:schemeClr val="accent1"/>
                </a:solidFill>
                <a:cs typeface="Times New Roman" pitchFamily="18" charset="0"/>
              </a:rPr>
              <a:t>to </a:t>
            </a:r>
            <a:r>
              <a:rPr lang="en-US" sz="1600" dirty="0" smtClean="0">
                <a:solidFill>
                  <a:schemeClr val="accent1"/>
                </a:solidFill>
                <a:cs typeface="Times New Roman" pitchFamily="18" charset="0"/>
              </a:rPr>
              <a:t>Grizzly and Havana releases</a:t>
            </a:r>
            <a:r>
              <a:rPr lang="en-US" sz="1600" baseline="30000" dirty="0" smtClean="0">
                <a:solidFill>
                  <a:schemeClr val="accent1"/>
                </a:solidFill>
                <a:cs typeface="Times New Roman" pitchFamily="18" charset="0"/>
              </a:rPr>
              <a:t>1</a:t>
            </a:r>
            <a:endParaRPr lang="en-US" sz="1600" baseline="300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Optimizations, validation, and patches</a:t>
            </a:r>
            <a:endParaRPr lang="en-US" sz="1600" dirty="0">
              <a:solidFill>
                <a:schemeClr val="accent1"/>
              </a:solidFill>
              <a:cs typeface="Times New Roman" pitchFamily="18" charset="0"/>
            </a:endParaRPr>
          </a:p>
        </p:txBody>
      </p:sp>
      <p:sp>
        <p:nvSpPr>
          <p:cNvPr id="72713" name="Text Box 9"/>
          <p:cNvSpPr txBox="1">
            <a:spLocks noChangeArrowheads="1"/>
          </p:cNvSpPr>
          <p:nvPr/>
        </p:nvSpPr>
        <p:spPr bwMode="auto">
          <a:xfrm>
            <a:off x="4227900" y="2243679"/>
            <a:ext cx="4565036" cy="830997"/>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a:solidFill>
                  <a:schemeClr val="accent1"/>
                </a:solidFill>
                <a:cs typeface="Times New Roman" pitchFamily="18" charset="0"/>
              </a:rPr>
              <a:t>Intel IT Open Cloud with OpenStack</a:t>
            </a:r>
          </a:p>
          <a:p>
            <a:pPr marL="285750" indent="-285750">
              <a:spcBef>
                <a:spcPct val="0"/>
              </a:spcBef>
              <a:buFont typeface="Arial" pitchFamily="34" charset="0"/>
              <a:buChar char="•"/>
            </a:pPr>
            <a:r>
              <a:rPr lang="en-US" sz="1600" dirty="0" smtClean="0">
                <a:solidFill>
                  <a:schemeClr val="accent1"/>
                </a:solidFill>
                <a:cs typeface="Times New Roman" pitchFamily="18" charset="0"/>
              </a:rPr>
              <a:t>Delivering </a:t>
            </a:r>
            <a:r>
              <a:rPr lang="en-US" sz="1600" dirty="0">
                <a:solidFill>
                  <a:schemeClr val="accent1"/>
                </a:solidFill>
                <a:cs typeface="Times New Roman" pitchFamily="18" charset="0"/>
              </a:rPr>
              <a:t>Consumable Services</a:t>
            </a:r>
          </a:p>
          <a:p>
            <a:pPr marL="285750" indent="-285750">
              <a:spcBef>
                <a:spcPct val="0"/>
              </a:spcBef>
              <a:buFont typeface="Arial" pitchFamily="34" charset="0"/>
              <a:buChar char="•"/>
            </a:pPr>
            <a:r>
              <a:rPr lang="en-US" sz="1600" dirty="0" smtClean="0">
                <a:solidFill>
                  <a:schemeClr val="accent1"/>
                </a:solidFill>
                <a:cs typeface="Times New Roman" pitchFamily="18" charset="0"/>
              </a:rPr>
              <a:t>Single Control Plane for all Infrastructure</a:t>
            </a:r>
            <a:endParaRPr lang="en-US" sz="1600" dirty="0">
              <a:solidFill>
                <a:schemeClr val="accent1"/>
              </a:solidFill>
              <a:cs typeface="Times New Roman" pitchFamily="18" charset="0"/>
            </a:endParaRPr>
          </a:p>
        </p:txBody>
      </p:sp>
      <p:sp>
        <p:nvSpPr>
          <p:cNvPr id="72714" name="Text Box 10"/>
          <p:cNvSpPr txBox="1">
            <a:spLocks noChangeArrowheads="1"/>
          </p:cNvSpPr>
          <p:nvPr/>
        </p:nvSpPr>
        <p:spPr bwMode="auto">
          <a:xfrm>
            <a:off x="4218376" y="3464038"/>
            <a:ext cx="3814126" cy="1077218"/>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a:solidFill>
                  <a:schemeClr val="accent1"/>
                </a:solidFill>
                <a:cs typeface="Times New Roman" pitchFamily="18" charset="0"/>
              </a:rPr>
              <a:t>Collection of best practices</a:t>
            </a:r>
          </a:p>
          <a:p>
            <a:pPr marL="285750" indent="-285750">
              <a:spcBef>
                <a:spcPct val="0"/>
              </a:spcBef>
              <a:buFont typeface="Arial" pitchFamily="34" charset="0"/>
              <a:buChar char="•"/>
            </a:pPr>
            <a:r>
              <a:rPr lang="en-US" sz="1600" dirty="0" smtClean="0">
                <a:solidFill>
                  <a:schemeClr val="accent1"/>
                </a:solidFill>
                <a:cs typeface="Times New Roman" pitchFamily="18" charset="0"/>
              </a:rPr>
              <a:t>Intel </a:t>
            </a:r>
            <a:r>
              <a:rPr lang="en-US" sz="1600" dirty="0">
                <a:solidFill>
                  <a:schemeClr val="accent1"/>
                </a:solidFill>
                <a:cs typeface="Times New Roman" pitchFamily="18" charset="0"/>
              </a:rPr>
              <a:t>IT </a:t>
            </a:r>
            <a:r>
              <a:rPr lang="en-US" sz="1600" dirty="0" smtClean="0">
                <a:solidFill>
                  <a:schemeClr val="accent1"/>
                </a:solidFill>
                <a:cs typeface="Times New Roman" pitchFamily="18" charset="0"/>
              </a:rPr>
              <a:t>Open Cloud Reference Arch </a:t>
            </a:r>
            <a:endParaRPr lang="en-US" sz="16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Share </a:t>
            </a:r>
            <a:r>
              <a:rPr lang="en-US" sz="1600" dirty="0">
                <a:solidFill>
                  <a:schemeClr val="accent1"/>
                </a:solidFill>
                <a:cs typeface="Times New Roman" pitchFamily="18" charset="0"/>
              </a:rPr>
              <a:t>best practices with </a:t>
            </a:r>
            <a:r>
              <a:rPr lang="en-US" sz="1600" dirty="0" smtClean="0">
                <a:solidFill>
                  <a:schemeClr val="accent1"/>
                </a:solidFill>
                <a:cs typeface="Times New Roman" pitchFamily="18" charset="0"/>
              </a:rPr>
              <a:t>IT and CSPs</a:t>
            </a:r>
          </a:p>
          <a:p>
            <a:pPr marL="285750" indent="-285750">
              <a:spcBef>
                <a:spcPct val="0"/>
              </a:spcBef>
              <a:buFont typeface="Arial" pitchFamily="34" charset="0"/>
              <a:buChar char="•"/>
            </a:pPr>
            <a:r>
              <a:rPr lang="en-US" sz="1600" dirty="0" smtClean="0">
                <a:solidFill>
                  <a:schemeClr val="accent1"/>
                </a:solidFill>
                <a:cs typeface="Times New Roman" pitchFamily="18" charset="0"/>
                <a:hlinkClick r:id="rId3"/>
              </a:rPr>
              <a:t>http://www.intel.com/cloudbuilders</a:t>
            </a:r>
            <a:r>
              <a:rPr lang="en-US" sz="1600" dirty="0" smtClean="0">
                <a:solidFill>
                  <a:schemeClr val="accent1"/>
                </a:solidFill>
                <a:cs typeface="Times New Roman" pitchFamily="18" charset="0"/>
              </a:rPr>
              <a:t> </a:t>
            </a:r>
            <a:endParaRPr lang="en-US" sz="1600" dirty="0">
              <a:solidFill>
                <a:schemeClr val="accent1"/>
              </a:solidFill>
              <a:cs typeface="Times New Roman" pitchFamily="18" charset="0"/>
            </a:endParaRPr>
          </a:p>
        </p:txBody>
      </p:sp>
      <p:pic>
        <p:nvPicPr>
          <p:cNvPr id="18" name="Picture 2" descr="C:\Users\rjmorr1x\AppData\Local\Microsoft\Windows\Temporary Internet Files\Content.IE5\QT201J6E\MC91021588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32" y="974092"/>
            <a:ext cx="1850114" cy="84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829" y="2285918"/>
            <a:ext cx="1975946" cy="9100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1" y="3644525"/>
            <a:ext cx="1791393" cy="76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8"/>
          <p:cNvSpPr>
            <a:spLocks noChangeArrowheads="1"/>
          </p:cNvSpPr>
          <p:nvPr/>
        </p:nvSpPr>
        <p:spPr bwMode="auto">
          <a:xfrm>
            <a:off x="847510" y="4749921"/>
            <a:ext cx="1673267" cy="20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defTabSz="455613"/>
            <a:r>
              <a:rPr lang="en-US" sz="700" u="sng" baseline="30000" dirty="0">
                <a:solidFill>
                  <a:schemeClr val="accent1"/>
                </a:solidFill>
                <a:latin typeface="Verdana" pitchFamily="34" charset="0"/>
              </a:rPr>
              <a:t>1</a:t>
            </a:r>
            <a:r>
              <a:rPr lang="en-US" sz="700" u="sng" dirty="0">
                <a:solidFill>
                  <a:schemeClr val="accent1"/>
                </a:solidFill>
                <a:latin typeface="Verdana" pitchFamily="34" charset="0"/>
              </a:rPr>
              <a:t>Source</a:t>
            </a:r>
            <a:r>
              <a:rPr lang="en-US" sz="700" dirty="0">
                <a:solidFill>
                  <a:schemeClr val="accent1"/>
                </a:solidFill>
                <a:latin typeface="Verdana" pitchFamily="34" charset="0"/>
              </a:rPr>
              <a:t>: </a:t>
            </a:r>
            <a:r>
              <a:rPr lang="en-US" sz="700" dirty="0" smtClean="0">
                <a:solidFill>
                  <a:schemeClr val="accent1"/>
                </a:solidFill>
                <a:latin typeface="Verdana" pitchFamily="34" charset="0"/>
                <a:hlinkClick r:id="rId7"/>
              </a:rPr>
              <a:t>www.stackalytics.com</a:t>
            </a:r>
            <a:r>
              <a:rPr lang="en-US" sz="700" dirty="0" smtClean="0">
                <a:solidFill>
                  <a:schemeClr val="accent1"/>
                </a:solidFill>
                <a:latin typeface="Verdana" pitchFamily="34" charset="0"/>
              </a:rPr>
              <a:t> </a:t>
            </a:r>
            <a:endParaRPr lang="en-US" sz="700" dirty="0">
              <a:solidFill>
                <a:schemeClr val="accent1"/>
              </a:solidFill>
              <a:latin typeface="Verdana" pitchFamily="34" charset="0"/>
            </a:endParaRPr>
          </a:p>
        </p:txBody>
      </p:sp>
      <p:sp>
        <p:nvSpPr>
          <p:cNvPr id="17" name="Slide Number Placeholder 3"/>
          <p:cNvSpPr>
            <a:spLocks noGrp="1"/>
          </p:cNvSpPr>
          <p:nvPr>
            <p:ph type="sldNum" sz="quarter" idx="4"/>
          </p:nvPr>
        </p:nvSpPr>
        <p:spPr>
          <a:xfrm>
            <a:off x="8524875" y="4773930"/>
            <a:ext cx="459740" cy="273844"/>
          </a:xfrm>
        </p:spPr>
        <p:txBody>
          <a:bodyPr/>
          <a:lstStyle/>
          <a:p>
            <a:fld id="{6A174EDC-730F-0E4F-8F7E-AD594D963D71}" type="slidenum">
              <a:rPr lang="en-US"/>
              <a:pPr/>
              <a:t>3</a:t>
            </a:fld>
            <a:endParaRPr lang="en-US" dirty="0"/>
          </a:p>
        </p:txBody>
      </p:sp>
    </p:spTree>
    <p:extLst>
      <p:ext uri="{BB962C8B-B14F-4D97-AF65-F5344CB8AC3E}">
        <p14:creationId xmlns:p14="http://schemas.microsoft.com/office/powerpoint/2010/main" val="2233056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500"/>
                                        <p:tgtEl>
                                          <p:spTgt spid="72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fade">
                                      <p:cBhvr>
                                        <p:cTn id="10" dur="500"/>
                                        <p:tgtEl>
                                          <p:spTgt spid="7270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712"/>
                                        </p:tgtEl>
                                        <p:attrNameLst>
                                          <p:attrName>style.visibility</p:attrName>
                                        </p:attrNameLst>
                                      </p:cBhvr>
                                      <p:to>
                                        <p:strVal val="visible"/>
                                      </p:to>
                                    </p:set>
                                    <p:animEffect transition="in" filter="fade">
                                      <p:cBhvr>
                                        <p:cTn id="16" dur="500"/>
                                        <p:tgtEl>
                                          <p:spTgt spid="727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2707"/>
                                        </p:tgtEl>
                                        <p:attrNameLst>
                                          <p:attrName>style.visibility</p:attrName>
                                        </p:attrNameLst>
                                      </p:cBhvr>
                                      <p:to>
                                        <p:strVal val="visible"/>
                                      </p:to>
                                    </p:set>
                                    <p:animEffect transition="in" filter="fade">
                                      <p:cBhvr>
                                        <p:cTn id="21" dur="500"/>
                                        <p:tgtEl>
                                          <p:spTgt spid="7270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2710"/>
                                        </p:tgtEl>
                                        <p:attrNameLst>
                                          <p:attrName>style.visibility</p:attrName>
                                        </p:attrNameLst>
                                      </p:cBhvr>
                                      <p:to>
                                        <p:strVal val="visible"/>
                                      </p:to>
                                    </p:set>
                                    <p:animEffect transition="in" filter="fade">
                                      <p:cBhvr>
                                        <p:cTn id="24" dur="500"/>
                                        <p:tgtEl>
                                          <p:spTgt spid="727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2713"/>
                                        </p:tgtEl>
                                        <p:attrNameLst>
                                          <p:attrName>style.visibility</p:attrName>
                                        </p:attrNameLst>
                                      </p:cBhvr>
                                      <p:to>
                                        <p:strVal val="visible"/>
                                      </p:to>
                                    </p:set>
                                    <p:animEffect transition="in" filter="fade">
                                      <p:cBhvr>
                                        <p:cTn id="27" dur="500"/>
                                        <p:tgtEl>
                                          <p:spTgt spid="72713"/>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2708"/>
                                        </p:tgtEl>
                                        <p:attrNameLst>
                                          <p:attrName>style.visibility</p:attrName>
                                        </p:attrNameLst>
                                      </p:cBhvr>
                                      <p:to>
                                        <p:strVal val="visible"/>
                                      </p:to>
                                    </p:set>
                                    <p:animEffect transition="in" filter="fade">
                                      <p:cBhvr>
                                        <p:cTn id="35" dur="500"/>
                                        <p:tgtEl>
                                          <p:spTgt spid="7270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711"/>
                                        </p:tgtEl>
                                        <p:attrNameLst>
                                          <p:attrName>style.visibility</p:attrName>
                                        </p:attrNameLst>
                                      </p:cBhvr>
                                      <p:to>
                                        <p:strVal val="visible"/>
                                      </p:to>
                                    </p:set>
                                    <p:animEffect transition="in" filter="fade">
                                      <p:cBhvr>
                                        <p:cTn id="38" dur="500"/>
                                        <p:tgtEl>
                                          <p:spTgt spid="727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2714"/>
                                        </p:tgtEl>
                                        <p:attrNameLst>
                                          <p:attrName>style.visibility</p:attrName>
                                        </p:attrNameLst>
                                      </p:cBhvr>
                                      <p:to>
                                        <p:strVal val="visible"/>
                                      </p:to>
                                    </p:set>
                                    <p:animEffect transition="in" filter="fade">
                                      <p:cBhvr>
                                        <p:cTn id="41" dur="500"/>
                                        <p:tgtEl>
                                          <p:spTgt spid="72714"/>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7" grpId="0" animBg="1"/>
      <p:bldP spid="72708" grpId="0" animBg="1"/>
      <p:bldP spid="72709" grpId="0"/>
      <p:bldP spid="72710" grpId="0"/>
      <p:bldP spid="72711" grpId="0"/>
      <p:bldP spid="72712" grpId="0"/>
      <p:bldP spid="72713" grpId="0"/>
      <p:bldP spid="727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4175" y="153988"/>
            <a:ext cx="8435975" cy="768350"/>
          </a:xfrm>
        </p:spPr>
        <p:txBody>
          <a:bodyPr/>
          <a:lstStyle/>
          <a:p>
            <a:pPr algn="ctr"/>
            <a:r>
              <a:rPr lang="en-US" smtClean="0"/>
              <a:t>The Intel SDI Vision</a:t>
            </a:r>
          </a:p>
        </p:txBody>
      </p:sp>
      <p:sp>
        <p:nvSpPr>
          <p:cNvPr id="16" name="Rectangle 15"/>
          <p:cNvSpPr/>
          <p:nvPr/>
        </p:nvSpPr>
        <p:spPr>
          <a:xfrm>
            <a:off x="5688013" y="1289050"/>
            <a:ext cx="3124200" cy="534988"/>
          </a:xfrm>
          <a:prstGeom prst="rect">
            <a:avLst/>
          </a:prstGeom>
        </p:spPr>
        <p:txBody>
          <a:bodyPr lIns="0" tIns="0" rIns="0" bIns="0" anchor="ctr"/>
          <a:lstStyle/>
          <a:p>
            <a:pPr defTabSz="685731" fontAlgn="auto">
              <a:spcBef>
                <a:spcPts val="0"/>
              </a:spcBef>
              <a:spcAft>
                <a:spcPts val="0"/>
              </a:spcAft>
              <a:defRPr/>
            </a:pPr>
            <a:endParaRPr lang="en-US" sz="1500" i="1" dirty="0">
              <a:solidFill>
                <a:schemeClr val="bg1"/>
              </a:solidFill>
              <a:effectLst>
                <a:outerShdw blurRad="38100" dist="38100" dir="2700000" algn="tl">
                  <a:srgbClr val="000000">
                    <a:alpha val="43137"/>
                  </a:srgbClr>
                </a:outerShdw>
              </a:effectLst>
              <a:latin typeface="Neo Sans Intel Medium"/>
              <a:cs typeface="+mn-cs"/>
            </a:endParaRPr>
          </a:p>
        </p:txBody>
      </p:sp>
      <p:sp>
        <p:nvSpPr>
          <p:cNvPr id="29" name="Chevron 28"/>
          <p:cNvSpPr/>
          <p:nvPr/>
        </p:nvSpPr>
        <p:spPr>
          <a:xfrm>
            <a:off x="5124450" y="2424113"/>
            <a:ext cx="309563" cy="400050"/>
          </a:xfrm>
          <a:prstGeom prst="chevron">
            <a:avLst>
              <a:gd name="adj" fmla="val 31909"/>
            </a:avLst>
          </a:prstGeom>
          <a:solidFill>
            <a:schemeClr val="accent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l="2383" r="-2383"/>
          <a:stretch>
            <a:fillRect/>
          </a:stretch>
        </p:blipFill>
        <p:spPr bwMode="auto">
          <a:xfrm>
            <a:off x="92075" y="1036638"/>
            <a:ext cx="5889625"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Content Placeholder 13"/>
          <p:cNvSpPr txBox="1">
            <a:spLocks/>
          </p:cNvSpPr>
          <p:nvPr/>
        </p:nvSpPr>
        <p:spPr bwMode="auto">
          <a:xfrm>
            <a:off x="5279231" y="1556544"/>
            <a:ext cx="4234543"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spcBef>
                <a:spcPts val="600"/>
              </a:spcBef>
              <a:buClr>
                <a:srgbClr val="98989D"/>
              </a:buClr>
              <a:buFont typeface="Arial" charset="0"/>
              <a:buNone/>
            </a:pPr>
            <a:r>
              <a:rPr lang="en-US" sz="2000" dirty="0">
                <a:solidFill>
                  <a:schemeClr val="accent1"/>
                </a:solidFill>
              </a:rPr>
              <a:t>Automated provisioning</a:t>
            </a:r>
          </a:p>
          <a:p>
            <a:pPr algn="ctr">
              <a:spcBef>
                <a:spcPts val="600"/>
              </a:spcBef>
              <a:buClr>
                <a:srgbClr val="98989D"/>
              </a:buClr>
              <a:buFont typeface="Arial" charset="0"/>
              <a:buNone/>
            </a:pPr>
            <a:r>
              <a:rPr lang="en-US" sz="2000" dirty="0">
                <a:solidFill>
                  <a:schemeClr val="accent1"/>
                </a:solidFill>
              </a:rPr>
              <a:t>Orchestrated placement </a:t>
            </a:r>
          </a:p>
          <a:p>
            <a:pPr algn="ctr">
              <a:spcBef>
                <a:spcPts val="600"/>
              </a:spcBef>
              <a:buClr>
                <a:srgbClr val="98989D"/>
              </a:buClr>
              <a:buFont typeface="Arial" charset="0"/>
              <a:buNone/>
            </a:pPr>
            <a:r>
              <a:rPr lang="en-US" sz="2000" dirty="0" err="1">
                <a:solidFill>
                  <a:schemeClr val="accent1"/>
                </a:solidFill>
              </a:rPr>
              <a:t>Composable</a:t>
            </a:r>
            <a:r>
              <a:rPr lang="en-US" sz="2000" dirty="0">
                <a:solidFill>
                  <a:schemeClr val="accent1"/>
                </a:solidFill>
              </a:rPr>
              <a:t> Resource Pools</a:t>
            </a:r>
            <a:endParaRPr lang="en-US" sz="2000" dirty="0">
              <a:solidFill>
                <a:schemeClr val="accent1"/>
              </a:solidFill>
              <a:latin typeface="Neo Sans Intel Light" pitchFamily="34" charset="0"/>
            </a:endParaRPr>
          </a:p>
        </p:txBody>
      </p:sp>
      <p:sp>
        <p:nvSpPr>
          <p:cNvPr id="9" name="Slide Number Placeholder 3"/>
          <p:cNvSpPr>
            <a:spLocks noGrp="1"/>
          </p:cNvSpPr>
          <p:nvPr>
            <p:ph type="sldNum" sz="quarter" idx="4294967295"/>
          </p:nvPr>
        </p:nvSpPr>
        <p:spPr>
          <a:xfrm>
            <a:off x="8524875" y="4773930"/>
            <a:ext cx="459740" cy="273844"/>
          </a:xfrm>
          <a:prstGeom prst="rect">
            <a:avLst/>
          </a:prstGeom>
        </p:spPr>
        <p:txBody>
          <a:bodyPr/>
          <a:lstStyle/>
          <a:p>
            <a:pPr algn="r"/>
            <a:fld id="{F35FFDE6-4785-486B-8B48-49A564A1E9E7}" type="slidenum">
              <a:rPr lang="en-US" sz="1400" smtClean="0">
                <a:solidFill>
                  <a:schemeClr val="bg1"/>
                </a:solidFill>
              </a:rPr>
              <a:t>30</a:t>
            </a:fld>
            <a:endParaRPr lang="en-US" sz="1400" dirty="0">
              <a:solidFill>
                <a:schemeClr val="bg1"/>
              </a:solidFill>
            </a:endParaRPr>
          </a:p>
        </p:txBody>
      </p:sp>
    </p:spTree>
    <p:extLst>
      <p:ext uri="{BB962C8B-B14F-4D97-AF65-F5344CB8AC3E}">
        <p14:creationId xmlns:p14="http://schemas.microsoft.com/office/powerpoint/2010/main" val="236264228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pc="-100" dirty="0" smtClean="0"/>
              <a:t>Stress on Datacenter Operations</a:t>
            </a:r>
            <a:endParaRPr lang="en-US" spc="-100" dirty="0"/>
          </a:p>
        </p:txBody>
      </p:sp>
      <p:sp>
        <p:nvSpPr>
          <p:cNvPr id="14339" name="Text Placeholder 2"/>
          <p:cNvSpPr>
            <a:spLocks noGrp="1"/>
          </p:cNvSpPr>
          <p:nvPr>
            <p:ph type="body" sz="quarter" idx="13"/>
          </p:nvPr>
        </p:nvSpPr>
        <p:spPr>
          <a:xfrm>
            <a:off x="708025" y="4786201"/>
            <a:ext cx="8435975" cy="184150"/>
          </a:xfrm>
        </p:spPr>
        <p:txBody>
          <a:bodyPr/>
          <a:lstStyle/>
          <a:p>
            <a:pPr>
              <a:spcBef>
                <a:spcPct val="0"/>
              </a:spcBef>
              <a:buFont typeface="Arial" charset="0"/>
              <a:buNone/>
            </a:pPr>
            <a:r>
              <a:rPr lang="en-US" smtClean="0">
                <a:solidFill>
                  <a:schemeClr val="tx1"/>
                </a:solidFill>
              </a:rPr>
              <a:t>1: Source: Intel IT internal estimate; 2: 3: IDC’s Digital Universe Study, sponsored by EMC, December 2012; 4: IDC Server Virtualization and The Cloud 2012 </a:t>
            </a:r>
          </a:p>
        </p:txBody>
      </p:sp>
      <p:pic>
        <p:nvPicPr>
          <p:cNvPr id="14340" name="Picture 22"/>
          <p:cNvPicPr>
            <a:picLocks noChangeAspect="1"/>
          </p:cNvPicPr>
          <p:nvPr/>
        </p:nvPicPr>
        <p:blipFill>
          <a:blip r:embed="rId3">
            <a:extLst>
              <a:ext uri="{28A0092B-C50C-407E-A947-70E740481C1C}">
                <a14:useLocalDpi xmlns:a14="http://schemas.microsoft.com/office/drawing/2010/main" val="0"/>
              </a:ext>
            </a:extLst>
          </a:blip>
          <a:srcRect t="12827" b="12827"/>
          <a:stretch>
            <a:fillRect/>
          </a:stretch>
        </p:blipFill>
        <p:spPr bwMode="auto">
          <a:xfrm>
            <a:off x="363538" y="2143125"/>
            <a:ext cx="2716212" cy="1395413"/>
          </a:xfrm>
          <a:prstGeom prst="rect">
            <a:avLst/>
          </a:prstGeom>
          <a:blipFill dpi="0" rotWithShape="1">
            <a:blip r:embed="rId4"/>
            <a:srcRect t="12827" b="12827"/>
            <a:stretch>
              <a:fillRect/>
            </a:stretch>
          </a:blip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pic>
      <p:pic>
        <p:nvPicPr>
          <p:cNvPr id="14341" name="Picture 6" descr="http://siliconangle.com/files/2013/04/data-visualization-300x225.jpg"/>
          <p:cNvPicPr>
            <a:picLocks noChangeArrowheads="1"/>
          </p:cNvPicPr>
          <p:nvPr/>
        </p:nvPicPr>
        <p:blipFill>
          <a:blip r:embed="rId5">
            <a:extLst>
              <a:ext uri="{28A0092B-C50C-407E-A947-70E740481C1C}">
                <a14:useLocalDpi xmlns:a14="http://schemas.microsoft.com/office/drawing/2010/main" val="0"/>
              </a:ext>
            </a:extLst>
          </a:blip>
          <a:srcRect l="1518" t="2" r="1518" b="31519"/>
          <a:stretch>
            <a:fillRect/>
          </a:stretch>
        </p:blipFill>
        <p:spPr bwMode="auto">
          <a:xfrm>
            <a:off x="3255963" y="2143125"/>
            <a:ext cx="2632075" cy="1395413"/>
          </a:xfrm>
          <a:prstGeom prst="rect">
            <a:avLst/>
          </a:prstGeom>
          <a:blipFill dpi="0" rotWithShape="1">
            <a:blip r:embed="rId4"/>
            <a:srcRect l="1518" t="2" r="1518" b="31519"/>
            <a:stretch>
              <a:fillRect/>
            </a:stretch>
          </a:blip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pic>
      <p:pic>
        <p:nvPicPr>
          <p:cNvPr id="14342" name="Picture 30" descr="blue-circuit-board.jpg"/>
          <p:cNvPicPr>
            <a:picLocks noChangeAspect="1"/>
          </p:cNvPicPr>
          <p:nvPr/>
        </p:nvPicPr>
        <p:blipFill>
          <a:blip r:embed="rId6">
            <a:extLst>
              <a:ext uri="{28A0092B-C50C-407E-A947-70E740481C1C}">
                <a14:useLocalDpi xmlns:a14="http://schemas.microsoft.com/office/drawing/2010/main" val="0"/>
              </a:ext>
            </a:extLst>
          </a:blip>
          <a:srcRect t="-2" b="48895"/>
          <a:stretch>
            <a:fillRect/>
          </a:stretch>
        </p:blipFill>
        <p:spPr bwMode="auto">
          <a:xfrm>
            <a:off x="6073775" y="2143125"/>
            <a:ext cx="2716213" cy="1395413"/>
          </a:xfrm>
          <a:prstGeom prst="rect">
            <a:avLst/>
          </a:prstGeom>
          <a:blipFill dpi="0" rotWithShape="1">
            <a:blip r:embed="rId4"/>
            <a:srcRect t="-2" b="48895"/>
            <a:stretch>
              <a:fillRect/>
            </a:stretch>
          </a:blip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pic>
      <p:cxnSp>
        <p:nvCxnSpPr>
          <p:cNvPr id="32" name="Straight Connector 31"/>
          <p:cNvCxnSpPr/>
          <p:nvPr/>
        </p:nvCxnSpPr>
        <p:spPr>
          <a:xfrm>
            <a:off x="3165475" y="1090613"/>
            <a:ext cx="0" cy="2447925"/>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78525" y="1090613"/>
            <a:ext cx="0" cy="2447925"/>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63538" y="1090613"/>
            <a:ext cx="2792412" cy="1223962"/>
          </a:xfrm>
          <a:prstGeom prst="rect">
            <a:avLst/>
          </a:prstGeom>
        </p:spPr>
        <p:txBody>
          <a:bodyPr/>
          <a:lstStyle/>
          <a:p>
            <a:pPr fontAlgn="auto">
              <a:spcBef>
                <a:spcPts val="0"/>
              </a:spcBef>
              <a:spcAft>
                <a:spcPts val="0"/>
              </a:spcAft>
              <a:defRPr/>
            </a:pPr>
            <a:r>
              <a:rPr lang="en-US" sz="3200" spc="-20" dirty="0">
                <a:solidFill>
                  <a:schemeClr val="accent1"/>
                </a:solidFill>
                <a:latin typeface="+mj-lt"/>
                <a:cs typeface="+mn-cs"/>
              </a:rPr>
              <a:t>Network</a:t>
            </a:r>
          </a:p>
          <a:p>
            <a:pPr fontAlgn="auto">
              <a:lnSpc>
                <a:spcPct val="90000"/>
              </a:lnSpc>
              <a:spcBef>
                <a:spcPts val="0"/>
              </a:spcBef>
              <a:spcAft>
                <a:spcPts val="0"/>
              </a:spcAft>
              <a:defRPr/>
            </a:pPr>
            <a:r>
              <a:rPr lang="en-US" sz="1600" spc="-20" dirty="0">
                <a:solidFill>
                  <a:schemeClr val="accent1"/>
                </a:solidFill>
                <a:latin typeface="+mn-lt"/>
                <a:cs typeface="+mn-cs"/>
              </a:rPr>
              <a:t>2-3 weeks to provision </a:t>
            </a:r>
            <a:br>
              <a:rPr lang="en-US" sz="1600" spc="-20" dirty="0">
                <a:solidFill>
                  <a:schemeClr val="accent1"/>
                </a:solidFill>
                <a:latin typeface="+mn-lt"/>
                <a:cs typeface="+mn-cs"/>
              </a:rPr>
            </a:br>
            <a:r>
              <a:rPr lang="en-US" sz="1600" spc="-20" dirty="0">
                <a:solidFill>
                  <a:schemeClr val="accent1"/>
                </a:solidFill>
                <a:latin typeface="+mn-lt"/>
                <a:cs typeface="+mn-cs"/>
              </a:rPr>
              <a:t>new </a:t>
            </a:r>
            <a:r>
              <a:rPr lang="en-US" sz="1600" spc="-20" dirty="0" smtClean="0">
                <a:solidFill>
                  <a:schemeClr val="accent1"/>
                </a:solidFill>
                <a:latin typeface="+mn-lt"/>
                <a:cs typeface="+mn-cs"/>
              </a:rPr>
              <a:t>services</a:t>
            </a:r>
            <a:r>
              <a:rPr lang="en-US" sz="1600" spc="-20" baseline="30000" dirty="0" smtClean="0">
                <a:solidFill>
                  <a:schemeClr val="accent1"/>
                </a:solidFill>
                <a:latin typeface="+mn-lt"/>
                <a:cs typeface="+mn-cs"/>
              </a:rPr>
              <a:t>1</a:t>
            </a:r>
            <a:endParaRPr lang="en-US" sz="1600" spc="-20" baseline="30000" dirty="0">
              <a:solidFill>
                <a:schemeClr val="accent1"/>
              </a:solidFill>
              <a:latin typeface="+mn-lt"/>
              <a:cs typeface="+mn-cs"/>
            </a:endParaRPr>
          </a:p>
        </p:txBody>
      </p:sp>
      <p:sp>
        <p:nvSpPr>
          <p:cNvPr id="35" name="Rectangle 34"/>
          <p:cNvSpPr/>
          <p:nvPr/>
        </p:nvSpPr>
        <p:spPr>
          <a:xfrm>
            <a:off x="3176588" y="1090613"/>
            <a:ext cx="2790825" cy="1223962"/>
          </a:xfrm>
          <a:prstGeom prst="rect">
            <a:avLst/>
          </a:prstGeom>
        </p:spPr>
        <p:txBody>
          <a:bodyPr/>
          <a:lstStyle/>
          <a:p>
            <a:pPr fontAlgn="auto">
              <a:spcBef>
                <a:spcPts val="0"/>
              </a:spcBef>
              <a:spcAft>
                <a:spcPts val="0"/>
              </a:spcAft>
              <a:defRPr/>
            </a:pPr>
            <a:r>
              <a:rPr lang="en-US" sz="3200" spc="-20" dirty="0">
                <a:solidFill>
                  <a:schemeClr val="accent1"/>
                </a:solidFill>
                <a:latin typeface="+mj-lt"/>
                <a:cs typeface="+mn-cs"/>
              </a:rPr>
              <a:t>Storage</a:t>
            </a:r>
          </a:p>
          <a:p>
            <a:pPr fontAlgn="auto">
              <a:lnSpc>
                <a:spcPct val="90000"/>
              </a:lnSpc>
              <a:spcBef>
                <a:spcPts val="0"/>
              </a:spcBef>
              <a:spcAft>
                <a:spcPts val="0"/>
              </a:spcAft>
              <a:defRPr/>
            </a:pPr>
            <a:r>
              <a:rPr lang="en-US" sz="1600" spc="-20" dirty="0">
                <a:solidFill>
                  <a:schemeClr val="accent1"/>
                </a:solidFill>
                <a:latin typeface="+mn-lt"/>
                <a:cs typeface="+mn-cs"/>
              </a:rPr>
              <a:t>40% data growth CAGR,  </a:t>
            </a:r>
            <a:br>
              <a:rPr lang="en-US" sz="1600" spc="-20" dirty="0">
                <a:solidFill>
                  <a:schemeClr val="accent1"/>
                </a:solidFill>
                <a:latin typeface="+mn-lt"/>
                <a:cs typeface="+mn-cs"/>
              </a:rPr>
            </a:br>
            <a:r>
              <a:rPr lang="en-US" sz="1600" spc="-20" dirty="0">
                <a:solidFill>
                  <a:schemeClr val="accent1"/>
                </a:solidFill>
                <a:latin typeface="+mn-lt"/>
                <a:cs typeface="+mn-cs"/>
              </a:rPr>
              <a:t>90% </a:t>
            </a:r>
            <a:r>
              <a:rPr lang="en-US" sz="1600" spc="-20" dirty="0" smtClean="0">
                <a:solidFill>
                  <a:schemeClr val="accent1"/>
                </a:solidFill>
                <a:latin typeface="+mn-lt"/>
                <a:cs typeface="+mn-cs"/>
              </a:rPr>
              <a:t>unstructured</a:t>
            </a:r>
            <a:r>
              <a:rPr lang="en-US" sz="1600" spc="-20" baseline="30000" dirty="0" smtClean="0">
                <a:solidFill>
                  <a:schemeClr val="accent1"/>
                </a:solidFill>
                <a:latin typeface="+mn-lt"/>
                <a:cs typeface="+mn-cs"/>
              </a:rPr>
              <a:t>3</a:t>
            </a:r>
            <a:endParaRPr lang="en-US" sz="1600" spc="-20" baseline="30000" dirty="0">
              <a:solidFill>
                <a:schemeClr val="accent1"/>
              </a:solidFill>
              <a:latin typeface="+mn-lt"/>
              <a:cs typeface="+mn-cs"/>
            </a:endParaRPr>
          </a:p>
        </p:txBody>
      </p:sp>
      <p:sp>
        <p:nvSpPr>
          <p:cNvPr id="36" name="Rectangle 35"/>
          <p:cNvSpPr/>
          <p:nvPr/>
        </p:nvSpPr>
        <p:spPr>
          <a:xfrm>
            <a:off x="5978525" y="1090613"/>
            <a:ext cx="2790825" cy="1223962"/>
          </a:xfrm>
          <a:prstGeom prst="rect">
            <a:avLst/>
          </a:prstGeom>
        </p:spPr>
        <p:txBody>
          <a:bodyPr/>
          <a:lstStyle/>
          <a:p>
            <a:pPr fontAlgn="auto">
              <a:spcBef>
                <a:spcPts val="0"/>
              </a:spcBef>
              <a:spcAft>
                <a:spcPts val="0"/>
              </a:spcAft>
              <a:defRPr/>
            </a:pPr>
            <a:r>
              <a:rPr lang="en-US" sz="3200" spc="-20" dirty="0">
                <a:solidFill>
                  <a:schemeClr val="accent1"/>
                </a:solidFill>
                <a:latin typeface="+mj-lt"/>
                <a:cs typeface="+mn-cs"/>
              </a:rPr>
              <a:t>Server</a:t>
            </a:r>
          </a:p>
          <a:p>
            <a:pPr fontAlgn="auto">
              <a:lnSpc>
                <a:spcPct val="90000"/>
              </a:lnSpc>
              <a:spcBef>
                <a:spcPts val="0"/>
              </a:spcBef>
              <a:spcAft>
                <a:spcPts val="0"/>
              </a:spcAft>
              <a:defRPr/>
            </a:pPr>
            <a:r>
              <a:rPr lang="en-US" sz="1600" spc="-20" dirty="0">
                <a:solidFill>
                  <a:schemeClr val="accent1"/>
                </a:solidFill>
                <a:latin typeface="+mn-lt"/>
                <a:cs typeface="+mn-cs"/>
              </a:rPr>
              <a:t>Average utilization &lt;50% </a:t>
            </a:r>
            <a:br>
              <a:rPr lang="en-US" sz="1600" spc="-20" dirty="0">
                <a:solidFill>
                  <a:schemeClr val="accent1"/>
                </a:solidFill>
                <a:latin typeface="+mn-lt"/>
                <a:cs typeface="+mn-cs"/>
              </a:rPr>
            </a:br>
            <a:r>
              <a:rPr lang="en-US" sz="1600" spc="-20" dirty="0">
                <a:solidFill>
                  <a:schemeClr val="accent1"/>
                </a:solidFill>
                <a:latin typeface="+mn-lt"/>
                <a:cs typeface="+mn-cs"/>
              </a:rPr>
              <a:t>despite </a:t>
            </a:r>
            <a:r>
              <a:rPr lang="en-US" sz="1600" spc="-20" dirty="0" smtClean="0">
                <a:solidFill>
                  <a:schemeClr val="accent1"/>
                </a:solidFill>
                <a:latin typeface="+mn-lt"/>
                <a:cs typeface="+mn-cs"/>
              </a:rPr>
              <a:t>virtualization</a:t>
            </a:r>
            <a:r>
              <a:rPr lang="en-US" sz="1600" spc="-20" baseline="30000" dirty="0" smtClean="0">
                <a:solidFill>
                  <a:schemeClr val="accent1"/>
                </a:solidFill>
                <a:latin typeface="+mn-lt"/>
                <a:cs typeface="+mn-cs"/>
              </a:rPr>
              <a:t>4</a:t>
            </a:r>
            <a:endParaRPr lang="en-US" sz="1600" spc="-20" baseline="30000" dirty="0">
              <a:solidFill>
                <a:schemeClr val="accent1"/>
              </a:solidFill>
              <a:latin typeface="+mn-lt"/>
              <a:cs typeface="+mn-cs"/>
            </a:endParaRPr>
          </a:p>
        </p:txBody>
      </p:sp>
      <p:sp>
        <p:nvSpPr>
          <p:cNvPr id="14" name="Rectangle 13"/>
          <p:cNvSpPr/>
          <p:nvPr/>
        </p:nvSpPr>
        <p:spPr>
          <a:xfrm>
            <a:off x="354013" y="3787775"/>
            <a:ext cx="8789987" cy="682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640080" bIns="91440" anchor="ctr"/>
          <a:lstStyle/>
          <a:p>
            <a:pPr algn="r" fontAlgn="auto">
              <a:lnSpc>
                <a:spcPct val="90000"/>
              </a:lnSpc>
              <a:spcBef>
                <a:spcPts val="0"/>
              </a:spcBef>
              <a:spcAft>
                <a:spcPts val="0"/>
              </a:spcAft>
              <a:defRPr/>
            </a:pPr>
            <a:r>
              <a:rPr lang="en-US" sz="2400" b="1" dirty="0">
                <a:solidFill>
                  <a:srgbClr val="FFFFFF"/>
                </a:solidFill>
                <a:latin typeface="+mj-lt"/>
              </a:rPr>
              <a:t>New Challenges are coming….</a:t>
            </a:r>
          </a:p>
        </p:txBody>
      </p:sp>
      <p:sp>
        <p:nvSpPr>
          <p:cNvPr id="16" name="Slide Number Placeholder 3"/>
          <p:cNvSpPr>
            <a:spLocks noGrp="1"/>
          </p:cNvSpPr>
          <p:nvPr>
            <p:ph type="sldNum" sz="quarter" idx="4294967295"/>
          </p:nvPr>
        </p:nvSpPr>
        <p:spPr>
          <a:xfrm>
            <a:off x="8524875" y="4773930"/>
            <a:ext cx="459740" cy="273844"/>
          </a:xfrm>
          <a:prstGeom prst="rect">
            <a:avLst/>
          </a:prstGeom>
        </p:spPr>
        <p:txBody>
          <a:bodyPr/>
          <a:lstStyle/>
          <a:p>
            <a:pPr algn="r"/>
            <a:fld id="{D8F612A7-2E73-4617-A7EC-C915573A0B35}" type="slidenum">
              <a:rPr lang="en-US" sz="1400" smtClean="0">
                <a:solidFill>
                  <a:schemeClr val="bg1"/>
                </a:solidFill>
              </a:rPr>
              <a:t>4</a:t>
            </a:fld>
            <a:endParaRPr lang="en-US" sz="1400" dirty="0">
              <a:solidFill>
                <a:schemeClr val="bg1"/>
              </a:solidFill>
            </a:endParaRPr>
          </a:p>
        </p:txBody>
      </p:sp>
    </p:spTree>
    <p:extLst>
      <p:ext uri="{BB962C8B-B14F-4D97-AF65-F5344CB8AC3E}">
        <p14:creationId xmlns:p14="http://schemas.microsoft.com/office/powerpoint/2010/main" val="176260720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itle 1"/>
          <p:cNvSpPr>
            <a:spLocks noGrp="1"/>
          </p:cNvSpPr>
          <p:nvPr>
            <p:ph type="title"/>
          </p:nvPr>
        </p:nvSpPr>
        <p:spPr>
          <a:xfrm>
            <a:off x="354013" y="46946"/>
            <a:ext cx="8435975" cy="766762"/>
          </a:xfrm>
        </p:spPr>
        <p:txBody>
          <a:bodyPr>
            <a:normAutofit/>
          </a:bodyPr>
          <a:lstStyle/>
          <a:p>
            <a:r>
              <a:rPr lang="en-US" sz="2800" dirty="0"/>
              <a:t>The Intel SDI Vision</a:t>
            </a:r>
            <a:endParaRPr lang="en-US" sz="2800" dirty="0" smtClean="0"/>
          </a:p>
        </p:txBody>
      </p:sp>
      <p:sp>
        <p:nvSpPr>
          <p:cNvPr id="15367" name="Text Placeholder 6"/>
          <p:cNvSpPr>
            <a:spLocks noGrp="1"/>
          </p:cNvSpPr>
          <p:nvPr>
            <p:ph type="body" sz="quarter" idx="13"/>
          </p:nvPr>
        </p:nvSpPr>
        <p:spPr>
          <a:xfrm>
            <a:off x="1157205" y="4727059"/>
            <a:ext cx="1790214" cy="184666"/>
          </a:xfrm>
        </p:spPr>
        <p:txBody>
          <a:bodyPr/>
          <a:lstStyle/>
          <a:p>
            <a:pPr>
              <a:spcBef>
                <a:spcPct val="0"/>
              </a:spcBef>
              <a:buFont typeface="Arial" charset="0"/>
              <a:buNone/>
            </a:pPr>
            <a:r>
              <a:rPr lang="en-US" dirty="0" smtClean="0">
                <a:solidFill>
                  <a:schemeClr val="tx1"/>
                </a:solidFill>
              </a:rPr>
              <a:t>1: </a:t>
            </a:r>
            <a:r>
              <a:rPr lang="en-US" u="sng" dirty="0" smtClean="0">
                <a:solidFill>
                  <a:schemeClr val="tx1"/>
                </a:solidFill>
              </a:rPr>
              <a:t>Source</a:t>
            </a:r>
            <a:r>
              <a:rPr lang="en-US" dirty="0" smtClean="0">
                <a:solidFill>
                  <a:schemeClr val="tx1"/>
                </a:solidFill>
              </a:rPr>
              <a:t>: Intel IT internal estimate</a:t>
            </a:r>
          </a:p>
        </p:txBody>
      </p:sp>
      <p:grpSp>
        <p:nvGrpSpPr>
          <p:cNvPr id="2" name="Group 1"/>
          <p:cNvGrpSpPr/>
          <p:nvPr/>
        </p:nvGrpSpPr>
        <p:grpSpPr>
          <a:xfrm>
            <a:off x="308884" y="1059542"/>
            <a:ext cx="8632190" cy="3626529"/>
            <a:chOff x="163513" y="787627"/>
            <a:chExt cx="9091612" cy="3840389"/>
          </a:xfrm>
        </p:grpSpPr>
        <p:sp>
          <p:nvSpPr>
            <p:cNvPr id="127" name="Rounded Rectangle 126"/>
            <p:cNvSpPr/>
            <p:nvPr/>
          </p:nvSpPr>
          <p:spPr>
            <a:xfrm>
              <a:off x="163513" y="1274989"/>
              <a:ext cx="4116387" cy="2979738"/>
            </a:xfrm>
            <a:prstGeom prst="roundRect">
              <a:avLst/>
            </a:prstGeom>
            <a:solidFill>
              <a:schemeClr val="accent1">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Rounded Rectangle 129"/>
            <p:cNvSpPr/>
            <p:nvPr/>
          </p:nvSpPr>
          <p:spPr>
            <a:xfrm>
              <a:off x="4864100" y="1298802"/>
              <a:ext cx="4092575" cy="2979737"/>
            </a:xfrm>
            <a:prstGeom prst="roundRect">
              <a:avLst/>
            </a:prstGeom>
            <a:solidFill>
              <a:schemeClr val="accent1">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8" name="Group 127"/>
            <p:cNvGrpSpPr/>
            <p:nvPr/>
          </p:nvGrpSpPr>
          <p:grpSpPr>
            <a:xfrm>
              <a:off x="613421" y="1347509"/>
              <a:ext cx="227308" cy="331490"/>
              <a:chOff x="7724394" y="2299945"/>
              <a:chExt cx="228600" cy="333375"/>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effectLst>
              <a:glow rad="101600">
                <a:schemeClr val="accent4">
                  <a:satMod val="175000"/>
                  <a:alpha val="40000"/>
                </a:schemeClr>
              </a:glow>
            </a:effectLst>
          </p:grpSpPr>
          <p:sp>
            <p:nvSpPr>
              <p:cNvPr id="129" name="Freeform 329"/>
              <p:cNvSpPr>
                <a:spLocks/>
              </p:cNvSpPr>
              <p:nvPr/>
            </p:nvSpPr>
            <p:spPr bwMode="auto">
              <a:xfrm>
                <a:off x="7792657" y="2577757"/>
                <a:ext cx="93663" cy="55563"/>
              </a:xfrm>
              <a:custGeom>
                <a:avLst/>
                <a:gdLst>
                  <a:gd name="T0" fmla="*/ 0 w 59"/>
                  <a:gd name="T1" fmla="*/ 0 h 35"/>
                  <a:gd name="T2" fmla="*/ 2 w 59"/>
                  <a:gd name="T3" fmla="*/ 0 h 35"/>
                  <a:gd name="T4" fmla="*/ 10 w 59"/>
                  <a:gd name="T5" fmla="*/ 3 h 35"/>
                  <a:gd name="T6" fmla="*/ 18 w 59"/>
                  <a:gd name="T7" fmla="*/ 4 h 35"/>
                  <a:gd name="T8" fmla="*/ 29 w 59"/>
                  <a:gd name="T9" fmla="*/ 5 h 35"/>
                  <a:gd name="T10" fmla="*/ 39 w 59"/>
                  <a:gd name="T11" fmla="*/ 4 h 35"/>
                  <a:gd name="T12" fmla="*/ 49 w 59"/>
                  <a:gd name="T13" fmla="*/ 3 h 35"/>
                  <a:gd name="T14" fmla="*/ 56 w 59"/>
                  <a:gd name="T15" fmla="*/ 0 h 35"/>
                  <a:gd name="T16" fmla="*/ 59 w 59"/>
                  <a:gd name="T17" fmla="*/ 0 h 35"/>
                  <a:gd name="T18" fmla="*/ 58 w 59"/>
                  <a:gd name="T19" fmla="*/ 13 h 35"/>
                  <a:gd name="T20" fmla="*/ 52 w 59"/>
                  <a:gd name="T21" fmla="*/ 24 h 35"/>
                  <a:gd name="T22" fmla="*/ 42 w 59"/>
                  <a:gd name="T23" fmla="*/ 32 h 35"/>
                  <a:gd name="T24" fmla="*/ 29 w 59"/>
                  <a:gd name="T25" fmla="*/ 35 h 35"/>
                  <a:gd name="T26" fmla="*/ 16 w 59"/>
                  <a:gd name="T27" fmla="*/ 32 h 35"/>
                  <a:gd name="T28" fmla="*/ 7 w 59"/>
                  <a:gd name="T29" fmla="*/ 24 h 35"/>
                  <a:gd name="T30" fmla="*/ 1 w 59"/>
                  <a:gd name="T31" fmla="*/ 13 h 35"/>
                  <a:gd name="T32" fmla="*/ 0 w 59"/>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5">
                    <a:moveTo>
                      <a:pt x="0" y="0"/>
                    </a:moveTo>
                    <a:lnTo>
                      <a:pt x="2" y="0"/>
                    </a:lnTo>
                    <a:lnTo>
                      <a:pt x="10" y="3"/>
                    </a:lnTo>
                    <a:lnTo>
                      <a:pt x="18" y="4"/>
                    </a:lnTo>
                    <a:lnTo>
                      <a:pt x="29" y="5"/>
                    </a:lnTo>
                    <a:lnTo>
                      <a:pt x="39" y="4"/>
                    </a:lnTo>
                    <a:lnTo>
                      <a:pt x="49" y="3"/>
                    </a:lnTo>
                    <a:lnTo>
                      <a:pt x="56" y="0"/>
                    </a:lnTo>
                    <a:lnTo>
                      <a:pt x="59" y="0"/>
                    </a:lnTo>
                    <a:lnTo>
                      <a:pt x="58" y="13"/>
                    </a:lnTo>
                    <a:lnTo>
                      <a:pt x="52" y="24"/>
                    </a:lnTo>
                    <a:lnTo>
                      <a:pt x="42" y="32"/>
                    </a:lnTo>
                    <a:lnTo>
                      <a:pt x="29" y="35"/>
                    </a:lnTo>
                    <a:lnTo>
                      <a:pt x="16" y="32"/>
                    </a:lnTo>
                    <a:lnTo>
                      <a:pt x="7" y="24"/>
                    </a:lnTo>
                    <a:lnTo>
                      <a:pt x="1" y="13"/>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51" name="Freeform 330"/>
              <p:cNvSpPr>
                <a:spLocks noEditPoints="1"/>
              </p:cNvSpPr>
              <p:nvPr/>
            </p:nvSpPr>
            <p:spPr bwMode="auto">
              <a:xfrm>
                <a:off x="7724394" y="2299945"/>
                <a:ext cx="228600" cy="265113"/>
              </a:xfrm>
              <a:custGeom>
                <a:avLst/>
                <a:gdLst>
                  <a:gd name="T0" fmla="*/ 75 w 144"/>
                  <a:gd name="T1" fmla="*/ 18 h 167"/>
                  <a:gd name="T2" fmla="*/ 57 w 144"/>
                  <a:gd name="T3" fmla="*/ 20 h 167"/>
                  <a:gd name="T4" fmla="*/ 41 w 144"/>
                  <a:gd name="T5" fmla="*/ 29 h 167"/>
                  <a:gd name="T6" fmla="*/ 29 w 144"/>
                  <a:gd name="T7" fmla="*/ 41 h 167"/>
                  <a:gd name="T8" fmla="*/ 21 w 144"/>
                  <a:gd name="T9" fmla="*/ 57 h 167"/>
                  <a:gd name="T10" fmla="*/ 18 w 144"/>
                  <a:gd name="T11" fmla="*/ 74 h 167"/>
                  <a:gd name="T12" fmla="*/ 19 w 144"/>
                  <a:gd name="T13" fmla="*/ 82 h 167"/>
                  <a:gd name="T14" fmla="*/ 21 w 144"/>
                  <a:gd name="T15" fmla="*/ 89 h 167"/>
                  <a:gd name="T16" fmla="*/ 24 w 144"/>
                  <a:gd name="T17" fmla="*/ 96 h 167"/>
                  <a:gd name="T18" fmla="*/ 24 w 144"/>
                  <a:gd name="T19" fmla="*/ 90 h 167"/>
                  <a:gd name="T20" fmla="*/ 27 w 144"/>
                  <a:gd name="T21" fmla="*/ 71 h 167"/>
                  <a:gd name="T22" fmla="*/ 35 w 144"/>
                  <a:gd name="T23" fmla="*/ 55 h 167"/>
                  <a:gd name="T24" fmla="*/ 48 w 144"/>
                  <a:gd name="T25" fmla="*/ 42 h 167"/>
                  <a:gd name="T26" fmla="*/ 66 w 144"/>
                  <a:gd name="T27" fmla="*/ 34 h 167"/>
                  <a:gd name="T28" fmla="*/ 85 w 144"/>
                  <a:gd name="T29" fmla="*/ 29 h 167"/>
                  <a:gd name="T30" fmla="*/ 104 w 144"/>
                  <a:gd name="T31" fmla="*/ 32 h 167"/>
                  <a:gd name="T32" fmla="*/ 120 w 144"/>
                  <a:gd name="T33" fmla="*/ 41 h 167"/>
                  <a:gd name="T34" fmla="*/ 108 w 144"/>
                  <a:gd name="T35" fmla="*/ 29 h 167"/>
                  <a:gd name="T36" fmla="*/ 92 w 144"/>
                  <a:gd name="T37" fmla="*/ 20 h 167"/>
                  <a:gd name="T38" fmla="*/ 75 w 144"/>
                  <a:gd name="T39" fmla="*/ 18 h 167"/>
                  <a:gd name="T40" fmla="*/ 72 w 144"/>
                  <a:gd name="T41" fmla="*/ 0 h 167"/>
                  <a:gd name="T42" fmla="*/ 95 w 144"/>
                  <a:gd name="T43" fmla="*/ 3 h 167"/>
                  <a:gd name="T44" fmla="*/ 114 w 144"/>
                  <a:gd name="T45" fmla="*/ 13 h 167"/>
                  <a:gd name="T46" fmla="*/ 130 w 144"/>
                  <a:gd name="T47" fmla="*/ 29 h 167"/>
                  <a:gd name="T48" fmla="*/ 140 w 144"/>
                  <a:gd name="T49" fmla="*/ 50 h 167"/>
                  <a:gd name="T50" fmla="*/ 144 w 144"/>
                  <a:gd name="T51" fmla="*/ 71 h 167"/>
                  <a:gd name="T52" fmla="*/ 141 w 144"/>
                  <a:gd name="T53" fmla="*/ 89 h 167"/>
                  <a:gd name="T54" fmla="*/ 134 w 144"/>
                  <a:gd name="T55" fmla="*/ 106 h 167"/>
                  <a:gd name="T56" fmla="*/ 125 w 144"/>
                  <a:gd name="T57" fmla="*/ 119 h 167"/>
                  <a:gd name="T58" fmla="*/ 117 w 144"/>
                  <a:gd name="T59" fmla="*/ 132 h 167"/>
                  <a:gd name="T60" fmla="*/ 111 w 144"/>
                  <a:gd name="T61" fmla="*/ 143 h 167"/>
                  <a:gd name="T62" fmla="*/ 108 w 144"/>
                  <a:gd name="T63" fmla="*/ 150 h 167"/>
                  <a:gd name="T64" fmla="*/ 105 w 144"/>
                  <a:gd name="T65" fmla="*/ 156 h 167"/>
                  <a:gd name="T66" fmla="*/ 99 w 144"/>
                  <a:gd name="T67" fmla="*/ 162 h 167"/>
                  <a:gd name="T68" fmla="*/ 88 w 144"/>
                  <a:gd name="T69" fmla="*/ 166 h 167"/>
                  <a:gd name="T70" fmla="*/ 72 w 144"/>
                  <a:gd name="T71" fmla="*/ 167 h 167"/>
                  <a:gd name="T72" fmla="*/ 56 w 144"/>
                  <a:gd name="T73" fmla="*/ 166 h 167"/>
                  <a:gd name="T74" fmla="*/ 45 w 144"/>
                  <a:gd name="T75" fmla="*/ 162 h 167"/>
                  <a:gd name="T76" fmla="*/ 38 w 144"/>
                  <a:gd name="T77" fmla="*/ 156 h 167"/>
                  <a:gd name="T78" fmla="*/ 35 w 144"/>
                  <a:gd name="T79" fmla="*/ 150 h 167"/>
                  <a:gd name="T80" fmla="*/ 34 w 144"/>
                  <a:gd name="T81" fmla="*/ 143 h 167"/>
                  <a:gd name="T82" fmla="*/ 27 w 144"/>
                  <a:gd name="T83" fmla="*/ 132 h 167"/>
                  <a:gd name="T84" fmla="*/ 18 w 144"/>
                  <a:gd name="T85" fmla="*/ 119 h 167"/>
                  <a:gd name="T86" fmla="*/ 9 w 144"/>
                  <a:gd name="T87" fmla="*/ 106 h 167"/>
                  <a:gd name="T88" fmla="*/ 3 w 144"/>
                  <a:gd name="T89" fmla="*/ 89 h 167"/>
                  <a:gd name="T90" fmla="*/ 0 w 144"/>
                  <a:gd name="T91" fmla="*/ 71 h 167"/>
                  <a:gd name="T92" fmla="*/ 3 w 144"/>
                  <a:gd name="T93" fmla="*/ 50 h 167"/>
                  <a:gd name="T94" fmla="*/ 13 w 144"/>
                  <a:gd name="T95" fmla="*/ 29 h 167"/>
                  <a:gd name="T96" fmla="*/ 29 w 144"/>
                  <a:gd name="T97" fmla="*/ 13 h 167"/>
                  <a:gd name="T98" fmla="*/ 50 w 144"/>
                  <a:gd name="T99" fmla="*/ 3 h 167"/>
                  <a:gd name="T100" fmla="*/ 72 w 144"/>
                  <a:gd name="T10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67">
                    <a:moveTo>
                      <a:pt x="75" y="18"/>
                    </a:moveTo>
                    <a:lnTo>
                      <a:pt x="57" y="20"/>
                    </a:lnTo>
                    <a:lnTo>
                      <a:pt x="41" y="29"/>
                    </a:lnTo>
                    <a:lnTo>
                      <a:pt x="29" y="41"/>
                    </a:lnTo>
                    <a:lnTo>
                      <a:pt x="21" y="57"/>
                    </a:lnTo>
                    <a:lnTo>
                      <a:pt x="18" y="74"/>
                    </a:lnTo>
                    <a:lnTo>
                      <a:pt x="19" y="82"/>
                    </a:lnTo>
                    <a:lnTo>
                      <a:pt x="21" y="89"/>
                    </a:lnTo>
                    <a:lnTo>
                      <a:pt x="24" y="96"/>
                    </a:lnTo>
                    <a:lnTo>
                      <a:pt x="24" y="90"/>
                    </a:lnTo>
                    <a:lnTo>
                      <a:pt x="27" y="71"/>
                    </a:lnTo>
                    <a:lnTo>
                      <a:pt x="35" y="55"/>
                    </a:lnTo>
                    <a:lnTo>
                      <a:pt x="48" y="42"/>
                    </a:lnTo>
                    <a:lnTo>
                      <a:pt x="66" y="34"/>
                    </a:lnTo>
                    <a:lnTo>
                      <a:pt x="85" y="29"/>
                    </a:lnTo>
                    <a:lnTo>
                      <a:pt x="104" y="32"/>
                    </a:lnTo>
                    <a:lnTo>
                      <a:pt x="120" y="41"/>
                    </a:lnTo>
                    <a:lnTo>
                      <a:pt x="108" y="29"/>
                    </a:lnTo>
                    <a:lnTo>
                      <a:pt x="92" y="20"/>
                    </a:lnTo>
                    <a:lnTo>
                      <a:pt x="75" y="18"/>
                    </a:lnTo>
                    <a:close/>
                    <a:moveTo>
                      <a:pt x="72" y="0"/>
                    </a:moveTo>
                    <a:lnTo>
                      <a:pt x="95" y="3"/>
                    </a:lnTo>
                    <a:lnTo>
                      <a:pt x="114" y="13"/>
                    </a:lnTo>
                    <a:lnTo>
                      <a:pt x="130" y="29"/>
                    </a:lnTo>
                    <a:lnTo>
                      <a:pt x="140" y="50"/>
                    </a:lnTo>
                    <a:lnTo>
                      <a:pt x="144" y="71"/>
                    </a:lnTo>
                    <a:lnTo>
                      <a:pt x="141" y="89"/>
                    </a:lnTo>
                    <a:lnTo>
                      <a:pt x="134" y="106"/>
                    </a:lnTo>
                    <a:lnTo>
                      <a:pt x="125" y="119"/>
                    </a:lnTo>
                    <a:lnTo>
                      <a:pt x="117" y="132"/>
                    </a:lnTo>
                    <a:lnTo>
                      <a:pt x="111" y="143"/>
                    </a:lnTo>
                    <a:lnTo>
                      <a:pt x="108" y="150"/>
                    </a:lnTo>
                    <a:lnTo>
                      <a:pt x="105" y="156"/>
                    </a:lnTo>
                    <a:lnTo>
                      <a:pt x="99" y="162"/>
                    </a:lnTo>
                    <a:lnTo>
                      <a:pt x="88" y="166"/>
                    </a:lnTo>
                    <a:lnTo>
                      <a:pt x="72" y="167"/>
                    </a:lnTo>
                    <a:lnTo>
                      <a:pt x="56" y="166"/>
                    </a:lnTo>
                    <a:lnTo>
                      <a:pt x="45" y="162"/>
                    </a:lnTo>
                    <a:lnTo>
                      <a:pt x="38" y="156"/>
                    </a:lnTo>
                    <a:lnTo>
                      <a:pt x="35" y="150"/>
                    </a:lnTo>
                    <a:lnTo>
                      <a:pt x="34" y="143"/>
                    </a:lnTo>
                    <a:lnTo>
                      <a:pt x="27" y="132"/>
                    </a:lnTo>
                    <a:lnTo>
                      <a:pt x="18" y="119"/>
                    </a:lnTo>
                    <a:lnTo>
                      <a:pt x="9" y="106"/>
                    </a:lnTo>
                    <a:lnTo>
                      <a:pt x="3" y="89"/>
                    </a:lnTo>
                    <a:lnTo>
                      <a:pt x="0" y="71"/>
                    </a:lnTo>
                    <a:lnTo>
                      <a:pt x="3" y="50"/>
                    </a:lnTo>
                    <a:lnTo>
                      <a:pt x="13" y="29"/>
                    </a:lnTo>
                    <a:lnTo>
                      <a:pt x="29" y="13"/>
                    </a:lnTo>
                    <a:lnTo>
                      <a:pt x="50" y="3"/>
                    </a:lnTo>
                    <a:lnTo>
                      <a:pt x="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grpSp>
        <p:grpSp>
          <p:nvGrpSpPr>
            <p:cNvPr id="174" name="Group 173"/>
            <p:cNvGrpSpPr/>
            <p:nvPr/>
          </p:nvGrpSpPr>
          <p:grpSpPr>
            <a:xfrm>
              <a:off x="5438425" y="1385667"/>
              <a:ext cx="227308" cy="331490"/>
              <a:chOff x="7724394" y="2299945"/>
              <a:chExt cx="228600" cy="333375"/>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effectLst>
              <a:glow rad="101600">
                <a:schemeClr val="accent4">
                  <a:satMod val="175000"/>
                  <a:alpha val="40000"/>
                </a:schemeClr>
              </a:glow>
            </a:effectLst>
          </p:grpSpPr>
          <p:sp>
            <p:nvSpPr>
              <p:cNvPr id="175" name="Freeform 329"/>
              <p:cNvSpPr>
                <a:spLocks/>
              </p:cNvSpPr>
              <p:nvPr/>
            </p:nvSpPr>
            <p:spPr bwMode="auto">
              <a:xfrm>
                <a:off x="7792657" y="2577757"/>
                <a:ext cx="93663" cy="55563"/>
              </a:xfrm>
              <a:custGeom>
                <a:avLst/>
                <a:gdLst>
                  <a:gd name="T0" fmla="*/ 0 w 59"/>
                  <a:gd name="T1" fmla="*/ 0 h 35"/>
                  <a:gd name="T2" fmla="*/ 2 w 59"/>
                  <a:gd name="T3" fmla="*/ 0 h 35"/>
                  <a:gd name="T4" fmla="*/ 10 w 59"/>
                  <a:gd name="T5" fmla="*/ 3 h 35"/>
                  <a:gd name="T6" fmla="*/ 18 w 59"/>
                  <a:gd name="T7" fmla="*/ 4 h 35"/>
                  <a:gd name="T8" fmla="*/ 29 w 59"/>
                  <a:gd name="T9" fmla="*/ 5 h 35"/>
                  <a:gd name="T10" fmla="*/ 39 w 59"/>
                  <a:gd name="T11" fmla="*/ 4 h 35"/>
                  <a:gd name="T12" fmla="*/ 49 w 59"/>
                  <a:gd name="T13" fmla="*/ 3 h 35"/>
                  <a:gd name="T14" fmla="*/ 56 w 59"/>
                  <a:gd name="T15" fmla="*/ 0 h 35"/>
                  <a:gd name="T16" fmla="*/ 59 w 59"/>
                  <a:gd name="T17" fmla="*/ 0 h 35"/>
                  <a:gd name="T18" fmla="*/ 58 w 59"/>
                  <a:gd name="T19" fmla="*/ 13 h 35"/>
                  <a:gd name="T20" fmla="*/ 52 w 59"/>
                  <a:gd name="T21" fmla="*/ 24 h 35"/>
                  <a:gd name="T22" fmla="*/ 42 w 59"/>
                  <a:gd name="T23" fmla="*/ 32 h 35"/>
                  <a:gd name="T24" fmla="*/ 29 w 59"/>
                  <a:gd name="T25" fmla="*/ 35 h 35"/>
                  <a:gd name="T26" fmla="*/ 16 w 59"/>
                  <a:gd name="T27" fmla="*/ 32 h 35"/>
                  <a:gd name="T28" fmla="*/ 7 w 59"/>
                  <a:gd name="T29" fmla="*/ 24 h 35"/>
                  <a:gd name="T30" fmla="*/ 1 w 59"/>
                  <a:gd name="T31" fmla="*/ 13 h 35"/>
                  <a:gd name="T32" fmla="*/ 0 w 59"/>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5">
                    <a:moveTo>
                      <a:pt x="0" y="0"/>
                    </a:moveTo>
                    <a:lnTo>
                      <a:pt x="2" y="0"/>
                    </a:lnTo>
                    <a:lnTo>
                      <a:pt x="10" y="3"/>
                    </a:lnTo>
                    <a:lnTo>
                      <a:pt x="18" y="4"/>
                    </a:lnTo>
                    <a:lnTo>
                      <a:pt x="29" y="5"/>
                    </a:lnTo>
                    <a:lnTo>
                      <a:pt x="39" y="4"/>
                    </a:lnTo>
                    <a:lnTo>
                      <a:pt x="49" y="3"/>
                    </a:lnTo>
                    <a:lnTo>
                      <a:pt x="56" y="0"/>
                    </a:lnTo>
                    <a:lnTo>
                      <a:pt x="59" y="0"/>
                    </a:lnTo>
                    <a:lnTo>
                      <a:pt x="58" y="13"/>
                    </a:lnTo>
                    <a:lnTo>
                      <a:pt x="52" y="24"/>
                    </a:lnTo>
                    <a:lnTo>
                      <a:pt x="42" y="32"/>
                    </a:lnTo>
                    <a:lnTo>
                      <a:pt x="29" y="35"/>
                    </a:lnTo>
                    <a:lnTo>
                      <a:pt x="16" y="32"/>
                    </a:lnTo>
                    <a:lnTo>
                      <a:pt x="7" y="24"/>
                    </a:lnTo>
                    <a:lnTo>
                      <a:pt x="1" y="13"/>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81" name="Freeform 330"/>
              <p:cNvSpPr>
                <a:spLocks noEditPoints="1"/>
              </p:cNvSpPr>
              <p:nvPr/>
            </p:nvSpPr>
            <p:spPr bwMode="auto">
              <a:xfrm>
                <a:off x="7724394" y="2299945"/>
                <a:ext cx="228600" cy="265113"/>
              </a:xfrm>
              <a:custGeom>
                <a:avLst/>
                <a:gdLst>
                  <a:gd name="T0" fmla="*/ 75 w 144"/>
                  <a:gd name="T1" fmla="*/ 18 h 167"/>
                  <a:gd name="T2" fmla="*/ 57 w 144"/>
                  <a:gd name="T3" fmla="*/ 20 h 167"/>
                  <a:gd name="T4" fmla="*/ 41 w 144"/>
                  <a:gd name="T5" fmla="*/ 29 h 167"/>
                  <a:gd name="T6" fmla="*/ 29 w 144"/>
                  <a:gd name="T7" fmla="*/ 41 h 167"/>
                  <a:gd name="T8" fmla="*/ 21 w 144"/>
                  <a:gd name="T9" fmla="*/ 57 h 167"/>
                  <a:gd name="T10" fmla="*/ 18 w 144"/>
                  <a:gd name="T11" fmla="*/ 74 h 167"/>
                  <a:gd name="T12" fmla="*/ 19 w 144"/>
                  <a:gd name="T13" fmla="*/ 82 h 167"/>
                  <a:gd name="T14" fmla="*/ 21 w 144"/>
                  <a:gd name="T15" fmla="*/ 89 h 167"/>
                  <a:gd name="T16" fmla="*/ 24 w 144"/>
                  <a:gd name="T17" fmla="*/ 96 h 167"/>
                  <a:gd name="T18" fmla="*/ 24 w 144"/>
                  <a:gd name="T19" fmla="*/ 90 h 167"/>
                  <a:gd name="T20" fmla="*/ 27 w 144"/>
                  <a:gd name="T21" fmla="*/ 71 h 167"/>
                  <a:gd name="T22" fmla="*/ 35 w 144"/>
                  <a:gd name="T23" fmla="*/ 55 h 167"/>
                  <a:gd name="T24" fmla="*/ 48 w 144"/>
                  <a:gd name="T25" fmla="*/ 42 h 167"/>
                  <a:gd name="T26" fmla="*/ 66 w 144"/>
                  <a:gd name="T27" fmla="*/ 34 h 167"/>
                  <a:gd name="T28" fmla="*/ 85 w 144"/>
                  <a:gd name="T29" fmla="*/ 29 h 167"/>
                  <a:gd name="T30" fmla="*/ 104 w 144"/>
                  <a:gd name="T31" fmla="*/ 32 h 167"/>
                  <a:gd name="T32" fmla="*/ 120 w 144"/>
                  <a:gd name="T33" fmla="*/ 41 h 167"/>
                  <a:gd name="T34" fmla="*/ 108 w 144"/>
                  <a:gd name="T35" fmla="*/ 29 h 167"/>
                  <a:gd name="T36" fmla="*/ 92 w 144"/>
                  <a:gd name="T37" fmla="*/ 20 h 167"/>
                  <a:gd name="T38" fmla="*/ 75 w 144"/>
                  <a:gd name="T39" fmla="*/ 18 h 167"/>
                  <a:gd name="T40" fmla="*/ 72 w 144"/>
                  <a:gd name="T41" fmla="*/ 0 h 167"/>
                  <a:gd name="T42" fmla="*/ 95 w 144"/>
                  <a:gd name="T43" fmla="*/ 3 h 167"/>
                  <a:gd name="T44" fmla="*/ 114 w 144"/>
                  <a:gd name="T45" fmla="*/ 13 h 167"/>
                  <a:gd name="T46" fmla="*/ 130 w 144"/>
                  <a:gd name="T47" fmla="*/ 29 h 167"/>
                  <a:gd name="T48" fmla="*/ 140 w 144"/>
                  <a:gd name="T49" fmla="*/ 50 h 167"/>
                  <a:gd name="T50" fmla="*/ 144 w 144"/>
                  <a:gd name="T51" fmla="*/ 71 h 167"/>
                  <a:gd name="T52" fmla="*/ 141 w 144"/>
                  <a:gd name="T53" fmla="*/ 89 h 167"/>
                  <a:gd name="T54" fmla="*/ 134 w 144"/>
                  <a:gd name="T55" fmla="*/ 106 h 167"/>
                  <a:gd name="T56" fmla="*/ 125 w 144"/>
                  <a:gd name="T57" fmla="*/ 119 h 167"/>
                  <a:gd name="T58" fmla="*/ 117 w 144"/>
                  <a:gd name="T59" fmla="*/ 132 h 167"/>
                  <a:gd name="T60" fmla="*/ 111 w 144"/>
                  <a:gd name="T61" fmla="*/ 143 h 167"/>
                  <a:gd name="T62" fmla="*/ 108 w 144"/>
                  <a:gd name="T63" fmla="*/ 150 h 167"/>
                  <a:gd name="T64" fmla="*/ 105 w 144"/>
                  <a:gd name="T65" fmla="*/ 156 h 167"/>
                  <a:gd name="T66" fmla="*/ 99 w 144"/>
                  <a:gd name="T67" fmla="*/ 162 h 167"/>
                  <a:gd name="T68" fmla="*/ 88 w 144"/>
                  <a:gd name="T69" fmla="*/ 166 h 167"/>
                  <a:gd name="T70" fmla="*/ 72 w 144"/>
                  <a:gd name="T71" fmla="*/ 167 h 167"/>
                  <a:gd name="T72" fmla="*/ 56 w 144"/>
                  <a:gd name="T73" fmla="*/ 166 h 167"/>
                  <a:gd name="T74" fmla="*/ 45 w 144"/>
                  <a:gd name="T75" fmla="*/ 162 h 167"/>
                  <a:gd name="T76" fmla="*/ 38 w 144"/>
                  <a:gd name="T77" fmla="*/ 156 h 167"/>
                  <a:gd name="T78" fmla="*/ 35 w 144"/>
                  <a:gd name="T79" fmla="*/ 150 h 167"/>
                  <a:gd name="T80" fmla="*/ 34 w 144"/>
                  <a:gd name="T81" fmla="*/ 143 h 167"/>
                  <a:gd name="T82" fmla="*/ 27 w 144"/>
                  <a:gd name="T83" fmla="*/ 132 h 167"/>
                  <a:gd name="T84" fmla="*/ 18 w 144"/>
                  <a:gd name="T85" fmla="*/ 119 h 167"/>
                  <a:gd name="T86" fmla="*/ 9 w 144"/>
                  <a:gd name="T87" fmla="*/ 106 h 167"/>
                  <a:gd name="T88" fmla="*/ 3 w 144"/>
                  <a:gd name="T89" fmla="*/ 89 h 167"/>
                  <a:gd name="T90" fmla="*/ 0 w 144"/>
                  <a:gd name="T91" fmla="*/ 71 h 167"/>
                  <a:gd name="T92" fmla="*/ 3 w 144"/>
                  <a:gd name="T93" fmla="*/ 50 h 167"/>
                  <a:gd name="T94" fmla="*/ 13 w 144"/>
                  <a:gd name="T95" fmla="*/ 29 h 167"/>
                  <a:gd name="T96" fmla="*/ 29 w 144"/>
                  <a:gd name="T97" fmla="*/ 13 h 167"/>
                  <a:gd name="T98" fmla="*/ 50 w 144"/>
                  <a:gd name="T99" fmla="*/ 3 h 167"/>
                  <a:gd name="T100" fmla="*/ 72 w 144"/>
                  <a:gd name="T10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67">
                    <a:moveTo>
                      <a:pt x="75" y="18"/>
                    </a:moveTo>
                    <a:lnTo>
                      <a:pt x="57" y="20"/>
                    </a:lnTo>
                    <a:lnTo>
                      <a:pt x="41" y="29"/>
                    </a:lnTo>
                    <a:lnTo>
                      <a:pt x="29" y="41"/>
                    </a:lnTo>
                    <a:lnTo>
                      <a:pt x="21" y="57"/>
                    </a:lnTo>
                    <a:lnTo>
                      <a:pt x="18" y="74"/>
                    </a:lnTo>
                    <a:lnTo>
                      <a:pt x="19" y="82"/>
                    </a:lnTo>
                    <a:lnTo>
                      <a:pt x="21" y="89"/>
                    </a:lnTo>
                    <a:lnTo>
                      <a:pt x="24" y="96"/>
                    </a:lnTo>
                    <a:lnTo>
                      <a:pt x="24" y="90"/>
                    </a:lnTo>
                    <a:lnTo>
                      <a:pt x="27" y="71"/>
                    </a:lnTo>
                    <a:lnTo>
                      <a:pt x="35" y="55"/>
                    </a:lnTo>
                    <a:lnTo>
                      <a:pt x="48" y="42"/>
                    </a:lnTo>
                    <a:lnTo>
                      <a:pt x="66" y="34"/>
                    </a:lnTo>
                    <a:lnTo>
                      <a:pt x="85" y="29"/>
                    </a:lnTo>
                    <a:lnTo>
                      <a:pt x="104" y="32"/>
                    </a:lnTo>
                    <a:lnTo>
                      <a:pt x="120" y="41"/>
                    </a:lnTo>
                    <a:lnTo>
                      <a:pt x="108" y="29"/>
                    </a:lnTo>
                    <a:lnTo>
                      <a:pt x="92" y="20"/>
                    </a:lnTo>
                    <a:lnTo>
                      <a:pt x="75" y="18"/>
                    </a:lnTo>
                    <a:close/>
                    <a:moveTo>
                      <a:pt x="72" y="0"/>
                    </a:moveTo>
                    <a:lnTo>
                      <a:pt x="95" y="3"/>
                    </a:lnTo>
                    <a:lnTo>
                      <a:pt x="114" y="13"/>
                    </a:lnTo>
                    <a:lnTo>
                      <a:pt x="130" y="29"/>
                    </a:lnTo>
                    <a:lnTo>
                      <a:pt x="140" y="50"/>
                    </a:lnTo>
                    <a:lnTo>
                      <a:pt x="144" y="71"/>
                    </a:lnTo>
                    <a:lnTo>
                      <a:pt x="141" y="89"/>
                    </a:lnTo>
                    <a:lnTo>
                      <a:pt x="134" y="106"/>
                    </a:lnTo>
                    <a:lnTo>
                      <a:pt x="125" y="119"/>
                    </a:lnTo>
                    <a:lnTo>
                      <a:pt x="117" y="132"/>
                    </a:lnTo>
                    <a:lnTo>
                      <a:pt x="111" y="143"/>
                    </a:lnTo>
                    <a:lnTo>
                      <a:pt x="108" y="150"/>
                    </a:lnTo>
                    <a:lnTo>
                      <a:pt x="105" y="156"/>
                    </a:lnTo>
                    <a:lnTo>
                      <a:pt x="99" y="162"/>
                    </a:lnTo>
                    <a:lnTo>
                      <a:pt x="88" y="166"/>
                    </a:lnTo>
                    <a:lnTo>
                      <a:pt x="72" y="167"/>
                    </a:lnTo>
                    <a:lnTo>
                      <a:pt x="56" y="166"/>
                    </a:lnTo>
                    <a:lnTo>
                      <a:pt x="45" y="162"/>
                    </a:lnTo>
                    <a:lnTo>
                      <a:pt x="38" y="156"/>
                    </a:lnTo>
                    <a:lnTo>
                      <a:pt x="35" y="150"/>
                    </a:lnTo>
                    <a:lnTo>
                      <a:pt x="34" y="143"/>
                    </a:lnTo>
                    <a:lnTo>
                      <a:pt x="27" y="132"/>
                    </a:lnTo>
                    <a:lnTo>
                      <a:pt x="18" y="119"/>
                    </a:lnTo>
                    <a:lnTo>
                      <a:pt x="9" y="106"/>
                    </a:lnTo>
                    <a:lnTo>
                      <a:pt x="3" y="89"/>
                    </a:lnTo>
                    <a:lnTo>
                      <a:pt x="0" y="71"/>
                    </a:lnTo>
                    <a:lnTo>
                      <a:pt x="3" y="50"/>
                    </a:lnTo>
                    <a:lnTo>
                      <a:pt x="13" y="29"/>
                    </a:lnTo>
                    <a:lnTo>
                      <a:pt x="29" y="13"/>
                    </a:lnTo>
                    <a:lnTo>
                      <a:pt x="50" y="3"/>
                    </a:lnTo>
                    <a:lnTo>
                      <a:pt x="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grpSp>
        <p:sp>
          <p:nvSpPr>
            <p:cNvPr id="75" name="Content Placeholder 13"/>
            <p:cNvSpPr txBox="1">
              <a:spLocks/>
            </p:cNvSpPr>
            <p:nvPr/>
          </p:nvSpPr>
          <p:spPr>
            <a:xfrm>
              <a:off x="354013" y="787627"/>
              <a:ext cx="3921125" cy="461962"/>
            </a:xfrm>
            <a:prstGeom prst="rect">
              <a:avLst/>
            </a:prstGeom>
          </p:spPr>
          <p:txBody>
            <a:bodyPr>
              <a:spAutoFit/>
            </a:bodyPr>
            <a:lstStyle>
              <a:lvl1pPr marL="171450" indent="-171450" algn="l" defTabSz="914400" rtl="0" eaLnBrk="1" latinLnBrk="0" hangingPunct="1">
                <a:spcBef>
                  <a:spcPts val="600"/>
                </a:spcBef>
                <a:buClr>
                  <a:schemeClr val="tx2">
                    <a:lumMod val="60000"/>
                    <a:lumOff val="40000"/>
                  </a:schemeClr>
                </a:buClr>
                <a:buFont typeface="Arial" pitchFamily="34" charset="0"/>
                <a:buChar char="•"/>
                <a:defRPr sz="2000" kern="1200">
                  <a:solidFill>
                    <a:schemeClr val="bg1">
                      <a:lumMod val="50000"/>
                    </a:schemeClr>
                  </a:solidFill>
                  <a:latin typeface="+mn-lt"/>
                  <a:ea typeface="+mn-ea"/>
                  <a:cs typeface="+mn-cs"/>
                </a:defRPr>
              </a:lvl1pPr>
              <a:lvl2pPr marL="4000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bg1">
                      <a:lumMod val="50000"/>
                    </a:schemeClr>
                  </a:solidFill>
                  <a:latin typeface="+mn-lt"/>
                  <a:ea typeface="+mn-ea"/>
                  <a:cs typeface="+mn-cs"/>
                </a:defRPr>
              </a:lvl2pPr>
              <a:lvl3pPr marL="6286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bg1">
                      <a:lumMod val="50000"/>
                    </a:schemeClr>
                  </a:solidFill>
                  <a:latin typeface="+mn-lt"/>
                  <a:ea typeface="+mn-ea"/>
                  <a:cs typeface="+mn-cs"/>
                </a:defRPr>
              </a:lvl3pPr>
              <a:lvl4pPr marL="8572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bg1">
                      <a:lumMod val="50000"/>
                    </a:schemeClr>
                  </a:solidFill>
                  <a:latin typeface="+mn-lt"/>
                  <a:ea typeface="+mn-ea"/>
                  <a:cs typeface="+mn-cs"/>
                </a:defRPr>
              </a:lvl4pPr>
              <a:lvl5pPr marL="10858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Clr>
                  <a:srgbClr val="555559">
                    <a:lumMod val="60000"/>
                    <a:lumOff val="40000"/>
                  </a:srgbClr>
                </a:buClr>
                <a:buFont typeface="Arial" pitchFamily="34" charset="0"/>
                <a:buNone/>
                <a:defRPr/>
              </a:pPr>
              <a:r>
                <a:rPr lang="en-US" sz="2400" dirty="0" smtClean="0">
                  <a:solidFill>
                    <a:schemeClr val="accent1"/>
                  </a:solidFill>
                  <a:latin typeface="Neo Sans Intel Light"/>
                </a:rPr>
                <a:t>Datacenter Today</a:t>
              </a:r>
              <a:endParaRPr lang="en-US" sz="2400" dirty="0">
                <a:solidFill>
                  <a:schemeClr val="accent1"/>
                </a:solidFill>
                <a:latin typeface="Neo Sans Intel Light"/>
              </a:endParaRPr>
            </a:p>
          </p:txBody>
        </p:sp>
        <p:sp>
          <p:nvSpPr>
            <p:cNvPr id="76" name="Content Placeholder 13"/>
            <p:cNvSpPr txBox="1">
              <a:spLocks/>
            </p:cNvSpPr>
            <p:nvPr/>
          </p:nvSpPr>
          <p:spPr>
            <a:xfrm>
              <a:off x="4657725" y="806677"/>
              <a:ext cx="4597400" cy="461962"/>
            </a:xfrm>
            <a:prstGeom prst="rect">
              <a:avLst/>
            </a:prstGeom>
          </p:spPr>
          <p:txBody>
            <a:bodyPr>
              <a:spAutoFit/>
            </a:bodyPr>
            <a:lstStyle>
              <a:lvl1pPr marL="171450" indent="-171450" algn="l" defTabSz="914400" rtl="0" eaLnBrk="1" latinLnBrk="0" hangingPunct="1">
                <a:spcBef>
                  <a:spcPts val="600"/>
                </a:spcBef>
                <a:buClr>
                  <a:schemeClr val="tx2">
                    <a:lumMod val="60000"/>
                    <a:lumOff val="40000"/>
                  </a:schemeClr>
                </a:buClr>
                <a:buFont typeface="Arial" pitchFamily="34" charset="0"/>
                <a:buChar char="•"/>
                <a:defRPr sz="2000" kern="1200">
                  <a:solidFill>
                    <a:schemeClr val="bg1">
                      <a:lumMod val="50000"/>
                    </a:schemeClr>
                  </a:solidFill>
                  <a:latin typeface="+mn-lt"/>
                  <a:ea typeface="+mn-ea"/>
                  <a:cs typeface="+mn-cs"/>
                </a:defRPr>
              </a:lvl1pPr>
              <a:lvl2pPr marL="4000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bg1">
                      <a:lumMod val="50000"/>
                    </a:schemeClr>
                  </a:solidFill>
                  <a:latin typeface="+mn-lt"/>
                  <a:ea typeface="+mn-ea"/>
                  <a:cs typeface="+mn-cs"/>
                </a:defRPr>
              </a:lvl2pPr>
              <a:lvl3pPr marL="6286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bg1">
                      <a:lumMod val="50000"/>
                    </a:schemeClr>
                  </a:solidFill>
                  <a:latin typeface="+mn-lt"/>
                  <a:ea typeface="+mn-ea"/>
                  <a:cs typeface="+mn-cs"/>
                </a:defRPr>
              </a:lvl3pPr>
              <a:lvl4pPr marL="8572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bg1">
                      <a:lumMod val="50000"/>
                    </a:schemeClr>
                  </a:solidFill>
                  <a:latin typeface="+mn-lt"/>
                  <a:ea typeface="+mn-ea"/>
                  <a:cs typeface="+mn-cs"/>
                </a:defRPr>
              </a:lvl4pPr>
              <a:lvl5pPr marL="10858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Clr>
                  <a:srgbClr val="555559">
                    <a:lumMod val="60000"/>
                    <a:lumOff val="40000"/>
                  </a:srgbClr>
                </a:buClr>
                <a:buFont typeface="Arial" pitchFamily="34" charset="0"/>
                <a:buNone/>
                <a:defRPr/>
              </a:pPr>
              <a:r>
                <a:rPr lang="en-US" sz="2400" dirty="0" smtClean="0">
                  <a:solidFill>
                    <a:schemeClr val="accent1"/>
                  </a:solidFill>
                  <a:latin typeface="Neo Sans Intel Light"/>
                </a:rPr>
                <a:t>Software-defined </a:t>
              </a:r>
              <a:r>
                <a:rPr lang="en-US" sz="2400" dirty="0">
                  <a:solidFill>
                    <a:schemeClr val="accent1"/>
                  </a:solidFill>
                  <a:latin typeface="Neo Sans Intel Light"/>
                </a:rPr>
                <a:t>Infrastructure</a:t>
              </a:r>
            </a:p>
          </p:txBody>
        </p:sp>
        <p:sp>
          <p:nvSpPr>
            <p:cNvPr id="77" name="Rectangle 76"/>
            <p:cNvSpPr/>
            <p:nvPr/>
          </p:nvSpPr>
          <p:spPr>
            <a:xfrm>
              <a:off x="4924130" y="4289879"/>
              <a:ext cx="3921125" cy="338137"/>
            </a:xfrm>
            <a:prstGeom prst="rect">
              <a:avLst/>
            </a:prstGeom>
          </p:spPr>
          <p:txBody>
            <a:bodyPr>
              <a:spAutoFit/>
            </a:bodyPr>
            <a:lstStyle/>
            <a:p>
              <a:pPr algn="ctr" fontAlgn="auto">
                <a:spcBef>
                  <a:spcPts val="0"/>
                </a:spcBef>
                <a:spcAft>
                  <a:spcPts val="0"/>
                </a:spcAft>
                <a:defRPr/>
              </a:pPr>
              <a:r>
                <a:rPr lang="en-US" sz="1600" dirty="0">
                  <a:solidFill>
                    <a:schemeClr val="accent1"/>
                  </a:solidFill>
                  <a:latin typeface="+mn-lt"/>
                  <a:cs typeface="+mn-cs"/>
                </a:rPr>
                <a:t>Time to Provision New Service: Minutes</a:t>
              </a:r>
              <a:r>
                <a:rPr lang="en-US" sz="1600" baseline="30000" dirty="0">
                  <a:solidFill>
                    <a:schemeClr val="accent1"/>
                  </a:solidFill>
                  <a:latin typeface="+mn-lt"/>
                  <a:cs typeface="+mn-cs"/>
                </a:rPr>
                <a:t>1</a:t>
              </a:r>
            </a:p>
          </p:txBody>
        </p:sp>
        <p:sp>
          <p:nvSpPr>
            <p:cNvPr id="78" name="Rectangle 77"/>
            <p:cNvSpPr/>
            <p:nvPr/>
          </p:nvSpPr>
          <p:spPr>
            <a:xfrm>
              <a:off x="352425" y="4269014"/>
              <a:ext cx="3921125" cy="338138"/>
            </a:xfrm>
            <a:prstGeom prst="rect">
              <a:avLst/>
            </a:prstGeom>
          </p:spPr>
          <p:txBody>
            <a:bodyPr>
              <a:spAutoFit/>
            </a:bodyPr>
            <a:lstStyle/>
            <a:p>
              <a:pPr algn="ctr" fontAlgn="auto">
                <a:spcBef>
                  <a:spcPts val="0"/>
                </a:spcBef>
                <a:spcAft>
                  <a:spcPts val="0"/>
                </a:spcAft>
                <a:defRPr/>
              </a:pPr>
              <a:r>
                <a:rPr lang="en-US" sz="1600" dirty="0">
                  <a:solidFill>
                    <a:schemeClr val="accent1"/>
                  </a:solidFill>
                  <a:latin typeface="+mn-lt"/>
                  <a:cs typeface="+mn-cs"/>
                </a:rPr>
                <a:t>Time to Provision New Service: Months</a:t>
              </a:r>
              <a:r>
                <a:rPr lang="en-US" sz="1600" baseline="30000" dirty="0">
                  <a:solidFill>
                    <a:schemeClr val="accent1"/>
                  </a:solidFill>
                  <a:latin typeface="+mn-lt"/>
                  <a:cs typeface="+mn-cs"/>
                </a:rPr>
                <a:t>1</a:t>
              </a:r>
            </a:p>
          </p:txBody>
        </p:sp>
        <p:sp>
          <p:nvSpPr>
            <p:cNvPr id="15372" name="TextBox 81"/>
            <p:cNvSpPr txBox="1">
              <a:spLocks noChangeArrowheads="1"/>
            </p:cNvSpPr>
            <p:nvPr/>
          </p:nvSpPr>
          <p:spPr bwMode="auto">
            <a:xfrm>
              <a:off x="371475" y="2211614"/>
              <a:ext cx="72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Idea for </a:t>
              </a:r>
              <a:br>
                <a:rPr lang="en-US" sz="1200">
                  <a:solidFill>
                    <a:schemeClr val="bg1"/>
                  </a:solidFill>
                </a:rPr>
              </a:br>
              <a:r>
                <a:rPr lang="en-US" sz="1200">
                  <a:solidFill>
                    <a:schemeClr val="bg1"/>
                  </a:solidFill>
                </a:rPr>
                <a:t>service</a:t>
              </a:r>
            </a:p>
          </p:txBody>
        </p:sp>
        <p:sp>
          <p:nvSpPr>
            <p:cNvPr id="15373" name="TextBox 82"/>
            <p:cNvSpPr txBox="1">
              <a:spLocks noChangeArrowheads="1"/>
            </p:cNvSpPr>
            <p:nvPr/>
          </p:nvSpPr>
          <p:spPr bwMode="auto">
            <a:xfrm>
              <a:off x="1603375" y="2211614"/>
              <a:ext cx="82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IT scopes </a:t>
              </a:r>
              <a:br>
                <a:rPr lang="en-US" sz="1200">
                  <a:solidFill>
                    <a:schemeClr val="bg1"/>
                  </a:solidFill>
                </a:rPr>
              </a:br>
              <a:r>
                <a:rPr lang="en-US" sz="1200">
                  <a:solidFill>
                    <a:schemeClr val="bg1"/>
                  </a:solidFill>
                </a:rPr>
                <a:t>needs</a:t>
              </a:r>
            </a:p>
          </p:txBody>
        </p:sp>
        <p:sp>
          <p:nvSpPr>
            <p:cNvPr id="15374" name="TextBox 85"/>
            <p:cNvSpPr txBox="1">
              <a:spLocks noChangeArrowheads="1"/>
            </p:cNvSpPr>
            <p:nvPr/>
          </p:nvSpPr>
          <p:spPr bwMode="auto">
            <a:xfrm>
              <a:off x="2820988" y="2211614"/>
              <a:ext cx="1096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Balance</a:t>
              </a:r>
              <a:br>
                <a:rPr lang="en-US" sz="1200">
                  <a:solidFill>
                    <a:schemeClr val="bg1"/>
                  </a:solidFill>
                </a:rPr>
              </a:br>
              <a:r>
                <a:rPr lang="en-US" sz="1200">
                  <a:solidFill>
                    <a:schemeClr val="bg1"/>
                  </a:solidFill>
                </a:rPr>
                <a:t>user demands</a:t>
              </a:r>
            </a:p>
          </p:txBody>
        </p:sp>
        <p:sp>
          <p:nvSpPr>
            <p:cNvPr id="15375" name="TextBox 155"/>
            <p:cNvSpPr txBox="1">
              <a:spLocks noChangeArrowheads="1"/>
            </p:cNvSpPr>
            <p:nvPr/>
          </p:nvSpPr>
          <p:spPr bwMode="auto">
            <a:xfrm>
              <a:off x="5208588" y="2278289"/>
              <a:ext cx="687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Idea for</a:t>
              </a:r>
              <a:br>
                <a:rPr lang="en-US" sz="1200">
                  <a:solidFill>
                    <a:schemeClr val="bg1"/>
                  </a:solidFill>
                </a:rPr>
              </a:br>
              <a:r>
                <a:rPr lang="en-US" sz="1200">
                  <a:solidFill>
                    <a:schemeClr val="bg1"/>
                  </a:solidFill>
                </a:rPr>
                <a:t>service</a:t>
              </a:r>
            </a:p>
          </p:txBody>
        </p:sp>
        <p:sp>
          <p:nvSpPr>
            <p:cNvPr id="15376" name="TextBox 163"/>
            <p:cNvSpPr txBox="1">
              <a:spLocks noChangeArrowheads="1"/>
            </p:cNvSpPr>
            <p:nvPr/>
          </p:nvSpPr>
          <p:spPr bwMode="auto">
            <a:xfrm>
              <a:off x="7593013" y="3076802"/>
              <a:ext cx="682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Service</a:t>
              </a:r>
              <a:br>
                <a:rPr lang="en-US" sz="1200">
                  <a:solidFill>
                    <a:schemeClr val="bg1"/>
                  </a:solidFill>
                </a:rPr>
              </a:br>
              <a:r>
                <a:rPr lang="en-US" sz="1200">
                  <a:solidFill>
                    <a:schemeClr val="bg1"/>
                  </a:solidFill>
                </a:rPr>
                <a:t>running</a:t>
              </a:r>
            </a:p>
          </p:txBody>
        </p:sp>
        <p:sp>
          <p:nvSpPr>
            <p:cNvPr id="15377" name="Rectangle 79"/>
            <p:cNvSpPr>
              <a:spLocks noChangeArrowheads="1"/>
            </p:cNvSpPr>
            <p:nvPr/>
          </p:nvSpPr>
          <p:spPr bwMode="auto">
            <a:xfrm>
              <a:off x="360363" y="2762477"/>
              <a:ext cx="80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chemeClr val="bg1"/>
                  </a:solidFill>
                </a:rPr>
                <a:t>Manually </a:t>
              </a:r>
              <a:br>
                <a:rPr lang="en-US" sz="1200">
                  <a:solidFill>
                    <a:schemeClr val="bg1"/>
                  </a:solidFill>
                </a:rPr>
              </a:br>
              <a:r>
                <a:rPr lang="en-US" sz="1200">
                  <a:solidFill>
                    <a:schemeClr val="bg1"/>
                  </a:solidFill>
                </a:rPr>
                <a:t>configure</a:t>
              </a:r>
              <a:br>
                <a:rPr lang="en-US" sz="1200">
                  <a:solidFill>
                    <a:schemeClr val="bg1"/>
                  </a:solidFill>
                </a:rPr>
              </a:br>
              <a:r>
                <a:rPr lang="en-US" sz="1200">
                  <a:solidFill>
                    <a:schemeClr val="bg1"/>
                  </a:solidFill>
                </a:rPr>
                <a:t>devices</a:t>
              </a:r>
            </a:p>
          </p:txBody>
        </p:sp>
        <p:sp>
          <p:nvSpPr>
            <p:cNvPr id="15378" name="Rectangle 83"/>
            <p:cNvSpPr>
              <a:spLocks noChangeArrowheads="1"/>
            </p:cNvSpPr>
            <p:nvPr/>
          </p:nvSpPr>
          <p:spPr bwMode="auto">
            <a:xfrm>
              <a:off x="1590675" y="2762477"/>
              <a:ext cx="142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chemeClr val="bg1"/>
                  </a:solidFill>
                </a:rPr>
                <a:t>Set up service </a:t>
              </a:r>
              <a:br>
                <a:rPr lang="en-US" sz="1200">
                  <a:solidFill>
                    <a:schemeClr val="bg1"/>
                  </a:solidFill>
                </a:rPr>
              </a:br>
              <a:r>
                <a:rPr lang="en-US" sz="1200">
                  <a:solidFill>
                    <a:schemeClr val="bg1"/>
                  </a:solidFill>
                </a:rPr>
                <a:t>components,</a:t>
              </a:r>
              <a:br>
                <a:rPr lang="en-US" sz="1200">
                  <a:solidFill>
                    <a:schemeClr val="bg1"/>
                  </a:solidFill>
                </a:rPr>
              </a:br>
              <a:r>
                <a:rPr lang="en-US" sz="1200">
                  <a:solidFill>
                    <a:schemeClr val="bg1"/>
                  </a:solidFill>
                </a:rPr>
                <a:t>assemble software</a:t>
              </a:r>
            </a:p>
          </p:txBody>
        </p:sp>
        <p:sp>
          <p:nvSpPr>
            <p:cNvPr id="15379" name="TextBox 141"/>
            <p:cNvSpPr txBox="1">
              <a:spLocks noChangeArrowheads="1"/>
            </p:cNvSpPr>
            <p:nvPr/>
          </p:nvSpPr>
          <p:spPr bwMode="auto">
            <a:xfrm>
              <a:off x="3316288" y="2762477"/>
              <a:ext cx="681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Service</a:t>
              </a:r>
              <a:br>
                <a:rPr lang="en-US" sz="1200">
                  <a:solidFill>
                    <a:schemeClr val="bg1"/>
                  </a:solidFill>
                </a:rPr>
              </a:br>
              <a:r>
                <a:rPr lang="en-US" sz="1200">
                  <a:solidFill>
                    <a:schemeClr val="bg1"/>
                  </a:solidFill>
                </a:rPr>
                <a:t>running</a:t>
              </a:r>
            </a:p>
          </p:txBody>
        </p:sp>
        <p:cxnSp>
          <p:nvCxnSpPr>
            <p:cNvPr id="115" name="Straight Connector 114"/>
            <p:cNvCxnSpPr/>
            <p:nvPr/>
          </p:nvCxnSpPr>
          <p:spPr>
            <a:xfrm>
              <a:off x="4576763" y="1121002"/>
              <a:ext cx="0" cy="3316287"/>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381" name="Rectangle 4"/>
            <p:cNvSpPr>
              <a:spLocks noChangeArrowheads="1"/>
            </p:cNvSpPr>
            <p:nvPr/>
          </p:nvSpPr>
          <p:spPr bwMode="auto">
            <a:xfrm>
              <a:off x="4991100" y="3064102"/>
              <a:ext cx="170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a:solidFill>
                    <a:schemeClr val="bg1"/>
                  </a:solidFill>
                </a:rPr>
                <a:t>Software </a:t>
              </a:r>
              <a:br>
                <a:rPr lang="en-US" sz="1200">
                  <a:solidFill>
                    <a:schemeClr val="bg1"/>
                  </a:solidFill>
                </a:rPr>
              </a:br>
              <a:r>
                <a:rPr lang="en-US" sz="1200">
                  <a:solidFill>
                    <a:schemeClr val="bg1"/>
                  </a:solidFill>
                </a:rPr>
                <a:t>components assembled</a:t>
              </a:r>
            </a:p>
          </p:txBody>
        </p:sp>
        <p:grpSp>
          <p:nvGrpSpPr>
            <p:cNvPr id="182" name="Group 181"/>
            <p:cNvGrpSpPr>
              <a:grpSpLocks noChangeAspect="1"/>
            </p:cNvGrpSpPr>
            <p:nvPr/>
          </p:nvGrpSpPr>
          <p:grpSpPr bwMode="auto">
            <a:xfrm>
              <a:off x="1697821" y="1591427"/>
              <a:ext cx="597948" cy="638214"/>
              <a:chOff x="4701" y="526"/>
              <a:chExt cx="297" cy="317"/>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p:grpSpPr>
          <p:sp>
            <p:nvSpPr>
              <p:cNvPr id="183" name="Freeform 182"/>
              <p:cNvSpPr>
                <a:spLocks/>
              </p:cNvSpPr>
              <p:nvPr/>
            </p:nvSpPr>
            <p:spPr bwMode="auto">
              <a:xfrm>
                <a:off x="4770" y="622"/>
                <a:ext cx="95" cy="77"/>
              </a:xfrm>
              <a:custGeom>
                <a:avLst/>
                <a:gdLst>
                  <a:gd name="T0" fmla="*/ 145 w 380"/>
                  <a:gd name="T1" fmla="*/ 53 h 307"/>
                  <a:gd name="T2" fmla="*/ 155 w 380"/>
                  <a:gd name="T3" fmla="*/ 74 h 307"/>
                  <a:gd name="T4" fmla="*/ 179 w 380"/>
                  <a:gd name="T5" fmla="*/ 108 h 307"/>
                  <a:gd name="T6" fmla="*/ 218 w 380"/>
                  <a:gd name="T7" fmla="*/ 149 h 307"/>
                  <a:gd name="T8" fmla="*/ 261 w 380"/>
                  <a:gd name="T9" fmla="*/ 178 h 307"/>
                  <a:gd name="T10" fmla="*/ 295 w 380"/>
                  <a:gd name="T11" fmla="*/ 193 h 307"/>
                  <a:gd name="T12" fmla="*/ 325 w 380"/>
                  <a:gd name="T13" fmla="*/ 201 h 307"/>
                  <a:gd name="T14" fmla="*/ 343 w 380"/>
                  <a:gd name="T15" fmla="*/ 204 h 307"/>
                  <a:gd name="T16" fmla="*/ 333 w 380"/>
                  <a:gd name="T17" fmla="*/ 269 h 307"/>
                  <a:gd name="T18" fmla="*/ 317 w 380"/>
                  <a:gd name="T19" fmla="*/ 269 h 307"/>
                  <a:gd name="T20" fmla="*/ 275 w 380"/>
                  <a:gd name="T21" fmla="*/ 265 h 307"/>
                  <a:gd name="T22" fmla="*/ 218 w 380"/>
                  <a:gd name="T23" fmla="*/ 256 h 307"/>
                  <a:gd name="T24" fmla="*/ 155 w 380"/>
                  <a:gd name="T25" fmla="*/ 237 h 307"/>
                  <a:gd name="T26" fmla="*/ 89 w 380"/>
                  <a:gd name="T27" fmla="*/ 202 h 307"/>
                  <a:gd name="T28" fmla="*/ 52 w 380"/>
                  <a:gd name="T29" fmla="*/ 168 h 307"/>
                  <a:gd name="T30" fmla="*/ 34 w 380"/>
                  <a:gd name="T31" fmla="*/ 144 h 307"/>
                  <a:gd name="T32" fmla="*/ 30 w 380"/>
                  <a:gd name="T33" fmla="*/ 134 h 307"/>
                  <a:gd name="T34" fmla="*/ 2 w 380"/>
                  <a:gd name="T35" fmla="*/ 167 h 307"/>
                  <a:gd name="T36" fmla="*/ 21 w 380"/>
                  <a:gd name="T37" fmla="*/ 187 h 307"/>
                  <a:gd name="T38" fmla="*/ 58 w 380"/>
                  <a:gd name="T39" fmla="*/ 221 h 307"/>
                  <a:gd name="T40" fmla="*/ 112 w 380"/>
                  <a:gd name="T41" fmla="*/ 255 h 307"/>
                  <a:gd name="T42" fmla="*/ 168 w 380"/>
                  <a:gd name="T43" fmla="*/ 276 h 307"/>
                  <a:gd name="T44" fmla="*/ 209 w 380"/>
                  <a:gd name="T45" fmla="*/ 288 h 307"/>
                  <a:gd name="T46" fmla="*/ 247 w 380"/>
                  <a:gd name="T47" fmla="*/ 295 h 307"/>
                  <a:gd name="T48" fmla="*/ 281 w 380"/>
                  <a:gd name="T49" fmla="*/ 300 h 307"/>
                  <a:gd name="T50" fmla="*/ 312 w 380"/>
                  <a:gd name="T51" fmla="*/ 304 h 307"/>
                  <a:gd name="T52" fmla="*/ 334 w 380"/>
                  <a:gd name="T53" fmla="*/ 305 h 307"/>
                  <a:gd name="T54" fmla="*/ 351 w 380"/>
                  <a:gd name="T55" fmla="*/ 307 h 307"/>
                  <a:gd name="T56" fmla="*/ 360 w 380"/>
                  <a:gd name="T57" fmla="*/ 307 h 307"/>
                  <a:gd name="T58" fmla="*/ 380 w 380"/>
                  <a:gd name="T59" fmla="*/ 182 h 307"/>
                  <a:gd name="T60" fmla="*/ 367 w 380"/>
                  <a:gd name="T61" fmla="*/ 180 h 307"/>
                  <a:gd name="T62" fmla="*/ 336 w 380"/>
                  <a:gd name="T63" fmla="*/ 173 h 307"/>
                  <a:gd name="T64" fmla="*/ 291 w 380"/>
                  <a:gd name="T65" fmla="*/ 158 h 307"/>
                  <a:gd name="T66" fmla="*/ 246 w 380"/>
                  <a:gd name="T67" fmla="*/ 132 h 307"/>
                  <a:gd name="T68" fmla="*/ 207 w 380"/>
                  <a:gd name="T69" fmla="*/ 93 h 307"/>
                  <a:gd name="T70" fmla="*/ 182 w 380"/>
                  <a:gd name="T71" fmla="*/ 50 h 307"/>
                  <a:gd name="T72" fmla="*/ 166 w 380"/>
                  <a:gd name="T73" fmla="*/ 15 h 307"/>
                  <a:gd name="T74" fmla="*/ 161 w 380"/>
                  <a:gd name="T7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07">
                    <a:moveTo>
                      <a:pt x="144" y="50"/>
                    </a:moveTo>
                    <a:lnTo>
                      <a:pt x="145" y="53"/>
                    </a:lnTo>
                    <a:lnTo>
                      <a:pt x="149" y="62"/>
                    </a:lnTo>
                    <a:lnTo>
                      <a:pt x="155" y="74"/>
                    </a:lnTo>
                    <a:lnTo>
                      <a:pt x="165" y="91"/>
                    </a:lnTo>
                    <a:lnTo>
                      <a:pt x="179" y="108"/>
                    </a:lnTo>
                    <a:lnTo>
                      <a:pt x="197" y="129"/>
                    </a:lnTo>
                    <a:lnTo>
                      <a:pt x="218" y="149"/>
                    </a:lnTo>
                    <a:lnTo>
                      <a:pt x="243" y="168"/>
                    </a:lnTo>
                    <a:lnTo>
                      <a:pt x="261" y="178"/>
                    </a:lnTo>
                    <a:lnTo>
                      <a:pt x="277" y="187"/>
                    </a:lnTo>
                    <a:lnTo>
                      <a:pt x="295" y="193"/>
                    </a:lnTo>
                    <a:lnTo>
                      <a:pt x="312" y="197"/>
                    </a:lnTo>
                    <a:lnTo>
                      <a:pt x="325" y="201"/>
                    </a:lnTo>
                    <a:lnTo>
                      <a:pt x="336" y="203"/>
                    </a:lnTo>
                    <a:lnTo>
                      <a:pt x="343" y="204"/>
                    </a:lnTo>
                    <a:lnTo>
                      <a:pt x="346" y="204"/>
                    </a:lnTo>
                    <a:lnTo>
                      <a:pt x="333" y="269"/>
                    </a:lnTo>
                    <a:lnTo>
                      <a:pt x="329" y="269"/>
                    </a:lnTo>
                    <a:lnTo>
                      <a:pt x="317" y="269"/>
                    </a:lnTo>
                    <a:lnTo>
                      <a:pt x="299" y="267"/>
                    </a:lnTo>
                    <a:lnTo>
                      <a:pt x="275" y="265"/>
                    </a:lnTo>
                    <a:lnTo>
                      <a:pt x="248" y="261"/>
                    </a:lnTo>
                    <a:lnTo>
                      <a:pt x="218" y="256"/>
                    </a:lnTo>
                    <a:lnTo>
                      <a:pt x="187" y="249"/>
                    </a:lnTo>
                    <a:lnTo>
                      <a:pt x="155" y="237"/>
                    </a:lnTo>
                    <a:lnTo>
                      <a:pt x="118" y="220"/>
                    </a:lnTo>
                    <a:lnTo>
                      <a:pt x="89" y="202"/>
                    </a:lnTo>
                    <a:lnTo>
                      <a:pt x="68" y="184"/>
                    </a:lnTo>
                    <a:lnTo>
                      <a:pt x="52" y="168"/>
                    </a:lnTo>
                    <a:lnTo>
                      <a:pt x="41" y="154"/>
                    </a:lnTo>
                    <a:lnTo>
                      <a:pt x="34" y="144"/>
                    </a:lnTo>
                    <a:lnTo>
                      <a:pt x="31" y="136"/>
                    </a:lnTo>
                    <a:lnTo>
                      <a:pt x="30" y="134"/>
                    </a:lnTo>
                    <a:lnTo>
                      <a:pt x="0" y="163"/>
                    </a:lnTo>
                    <a:lnTo>
                      <a:pt x="2" y="167"/>
                    </a:lnTo>
                    <a:lnTo>
                      <a:pt x="9" y="174"/>
                    </a:lnTo>
                    <a:lnTo>
                      <a:pt x="21" y="187"/>
                    </a:lnTo>
                    <a:lnTo>
                      <a:pt x="38" y="203"/>
                    </a:lnTo>
                    <a:lnTo>
                      <a:pt x="58" y="221"/>
                    </a:lnTo>
                    <a:lnTo>
                      <a:pt x="83" y="237"/>
                    </a:lnTo>
                    <a:lnTo>
                      <a:pt x="112" y="255"/>
                    </a:lnTo>
                    <a:lnTo>
                      <a:pt x="146" y="269"/>
                    </a:lnTo>
                    <a:lnTo>
                      <a:pt x="168" y="276"/>
                    </a:lnTo>
                    <a:lnTo>
                      <a:pt x="189" y="281"/>
                    </a:lnTo>
                    <a:lnTo>
                      <a:pt x="209" y="288"/>
                    </a:lnTo>
                    <a:lnTo>
                      <a:pt x="228" y="291"/>
                    </a:lnTo>
                    <a:lnTo>
                      <a:pt x="247" y="295"/>
                    </a:lnTo>
                    <a:lnTo>
                      <a:pt x="265" y="299"/>
                    </a:lnTo>
                    <a:lnTo>
                      <a:pt x="281" y="300"/>
                    </a:lnTo>
                    <a:lnTo>
                      <a:pt x="298" y="303"/>
                    </a:lnTo>
                    <a:lnTo>
                      <a:pt x="312" y="304"/>
                    </a:lnTo>
                    <a:lnTo>
                      <a:pt x="323" y="305"/>
                    </a:lnTo>
                    <a:lnTo>
                      <a:pt x="334" y="305"/>
                    </a:lnTo>
                    <a:lnTo>
                      <a:pt x="343" y="307"/>
                    </a:lnTo>
                    <a:lnTo>
                      <a:pt x="351" y="307"/>
                    </a:lnTo>
                    <a:lnTo>
                      <a:pt x="356" y="307"/>
                    </a:lnTo>
                    <a:lnTo>
                      <a:pt x="360" y="307"/>
                    </a:lnTo>
                    <a:lnTo>
                      <a:pt x="361" y="307"/>
                    </a:lnTo>
                    <a:lnTo>
                      <a:pt x="380" y="182"/>
                    </a:lnTo>
                    <a:lnTo>
                      <a:pt x="376" y="182"/>
                    </a:lnTo>
                    <a:lnTo>
                      <a:pt x="367" y="180"/>
                    </a:lnTo>
                    <a:lnTo>
                      <a:pt x="353" y="177"/>
                    </a:lnTo>
                    <a:lnTo>
                      <a:pt x="336" y="173"/>
                    </a:lnTo>
                    <a:lnTo>
                      <a:pt x="314" y="167"/>
                    </a:lnTo>
                    <a:lnTo>
                      <a:pt x="291" y="158"/>
                    </a:lnTo>
                    <a:lnTo>
                      <a:pt x="269" y="146"/>
                    </a:lnTo>
                    <a:lnTo>
                      <a:pt x="246" y="132"/>
                    </a:lnTo>
                    <a:lnTo>
                      <a:pt x="224" y="115"/>
                    </a:lnTo>
                    <a:lnTo>
                      <a:pt x="207" y="93"/>
                    </a:lnTo>
                    <a:lnTo>
                      <a:pt x="193" y="72"/>
                    </a:lnTo>
                    <a:lnTo>
                      <a:pt x="182" y="50"/>
                    </a:lnTo>
                    <a:lnTo>
                      <a:pt x="173" y="30"/>
                    </a:lnTo>
                    <a:lnTo>
                      <a:pt x="166" y="15"/>
                    </a:lnTo>
                    <a:lnTo>
                      <a:pt x="163" y="4"/>
                    </a:lnTo>
                    <a:lnTo>
                      <a:pt x="161" y="0"/>
                    </a:lnTo>
                    <a:lnTo>
                      <a:pt x="144"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4" name="Freeform 183"/>
              <p:cNvSpPr>
                <a:spLocks/>
              </p:cNvSpPr>
              <p:nvPr/>
            </p:nvSpPr>
            <p:spPr bwMode="auto">
              <a:xfrm>
                <a:off x="4785" y="557"/>
                <a:ext cx="59" cy="59"/>
              </a:xfrm>
              <a:custGeom>
                <a:avLst/>
                <a:gdLst>
                  <a:gd name="T0" fmla="*/ 230 w 234"/>
                  <a:gd name="T1" fmla="*/ 148 h 237"/>
                  <a:gd name="T2" fmla="*/ 231 w 234"/>
                  <a:gd name="T3" fmla="*/ 140 h 237"/>
                  <a:gd name="T4" fmla="*/ 232 w 234"/>
                  <a:gd name="T5" fmla="*/ 133 h 237"/>
                  <a:gd name="T6" fmla="*/ 234 w 234"/>
                  <a:gd name="T7" fmla="*/ 125 h 237"/>
                  <a:gd name="T8" fmla="*/ 234 w 234"/>
                  <a:gd name="T9" fmla="*/ 118 h 237"/>
                  <a:gd name="T10" fmla="*/ 231 w 234"/>
                  <a:gd name="T11" fmla="*/ 94 h 237"/>
                  <a:gd name="T12" fmla="*/ 225 w 234"/>
                  <a:gd name="T13" fmla="*/ 72 h 237"/>
                  <a:gd name="T14" fmla="*/ 213 w 234"/>
                  <a:gd name="T15" fmla="*/ 52 h 237"/>
                  <a:gd name="T16" fmla="*/ 200 w 234"/>
                  <a:gd name="T17" fmla="*/ 34 h 237"/>
                  <a:gd name="T18" fmla="*/ 183 w 234"/>
                  <a:gd name="T19" fmla="*/ 20 h 237"/>
                  <a:gd name="T20" fmla="*/ 163 w 234"/>
                  <a:gd name="T21" fmla="*/ 9 h 237"/>
                  <a:gd name="T22" fmla="*/ 141 w 234"/>
                  <a:gd name="T23" fmla="*/ 3 h 237"/>
                  <a:gd name="T24" fmla="*/ 117 w 234"/>
                  <a:gd name="T25" fmla="*/ 0 h 237"/>
                  <a:gd name="T26" fmla="*/ 94 w 234"/>
                  <a:gd name="T27" fmla="*/ 3 h 237"/>
                  <a:gd name="T28" fmla="*/ 72 w 234"/>
                  <a:gd name="T29" fmla="*/ 9 h 237"/>
                  <a:gd name="T30" fmla="*/ 52 w 234"/>
                  <a:gd name="T31" fmla="*/ 20 h 237"/>
                  <a:gd name="T32" fmla="*/ 34 w 234"/>
                  <a:gd name="T33" fmla="*/ 34 h 237"/>
                  <a:gd name="T34" fmla="*/ 20 w 234"/>
                  <a:gd name="T35" fmla="*/ 52 h 237"/>
                  <a:gd name="T36" fmla="*/ 9 w 234"/>
                  <a:gd name="T37" fmla="*/ 72 h 237"/>
                  <a:gd name="T38" fmla="*/ 3 w 234"/>
                  <a:gd name="T39" fmla="*/ 94 h 237"/>
                  <a:gd name="T40" fmla="*/ 0 w 234"/>
                  <a:gd name="T41" fmla="*/ 118 h 237"/>
                  <a:gd name="T42" fmla="*/ 3 w 234"/>
                  <a:gd name="T43" fmla="*/ 142 h 237"/>
                  <a:gd name="T44" fmla="*/ 9 w 234"/>
                  <a:gd name="T45" fmla="*/ 163 h 237"/>
                  <a:gd name="T46" fmla="*/ 20 w 234"/>
                  <a:gd name="T47" fmla="*/ 183 h 237"/>
                  <a:gd name="T48" fmla="*/ 34 w 234"/>
                  <a:gd name="T49" fmla="*/ 200 h 237"/>
                  <a:gd name="T50" fmla="*/ 52 w 234"/>
                  <a:gd name="T51" fmla="*/ 213 h 237"/>
                  <a:gd name="T52" fmla="*/ 72 w 234"/>
                  <a:gd name="T53" fmla="*/ 225 h 237"/>
                  <a:gd name="T54" fmla="*/ 94 w 234"/>
                  <a:gd name="T55" fmla="*/ 231 h 237"/>
                  <a:gd name="T56" fmla="*/ 117 w 234"/>
                  <a:gd name="T57" fmla="*/ 234 h 237"/>
                  <a:gd name="T58" fmla="*/ 125 w 234"/>
                  <a:gd name="T59" fmla="*/ 234 h 237"/>
                  <a:gd name="T60" fmla="*/ 133 w 234"/>
                  <a:gd name="T61" fmla="*/ 232 h 237"/>
                  <a:gd name="T62" fmla="*/ 140 w 234"/>
                  <a:gd name="T63" fmla="*/ 231 h 237"/>
                  <a:gd name="T64" fmla="*/ 147 w 234"/>
                  <a:gd name="T65" fmla="*/ 230 h 237"/>
                  <a:gd name="T66" fmla="*/ 154 w 234"/>
                  <a:gd name="T67" fmla="*/ 229 h 237"/>
                  <a:gd name="T68" fmla="*/ 160 w 234"/>
                  <a:gd name="T69" fmla="*/ 226 h 237"/>
                  <a:gd name="T70" fmla="*/ 167 w 234"/>
                  <a:gd name="T71" fmla="*/ 222 h 237"/>
                  <a:gd name="T72" fmla="*/ 173 w 234"/>
                  <a:gd name="T73" fmla="*/ 220 h 237"/>
                  <a:gd name="T74" fmla="*/ 196 w 234"/>
                  <a:gd name="T75" fmla="*/ 237 h 237"/>
                  <a:gd name="T76" fmla="*/ 230 w 234"/>
                  <a:gd name="T77" fmla="*/ 14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 h="237">
                    <a:moveTo>
                      <a:pt x="230" y="148"/>
                    </a:moveTo>
                    <a:lnTo>
                      <a:pt x="231" y="140"/>
                    </a:lnTo>
                    <a:lnTo>
                      <a:pt x="232" y="133"/>
                    </a:lnTo>
                    <a:lnTo>
                      <a:pt x="234" y="125"/>
                    </a:lnTo>
                    <a:lnTo>
                      <a:pt x="234" y="118"/>
                    </a:lnTo>
                    <a:lnTo>
                      <a:pt x="231" y="94"/>
                    </a:lnTo>
                    <a:lnTo>
                      <a:pt x="225" y="72"/>
                    </a:lnTo>
                    <a:lnTo>
                      <a:pt x="213" y="52"/>
                    </a:lnTo>
                    <a:lnTo>
                      <a:pt x="200" y="34"/>
                    </a:lnTo>
                    <a:lnTo>
                      <a:pt x="183" y="20"/>
                    </a:lnTo>
                    <a:lnTo>
                      <a:pt x="163" y="9"/>
                    </a:lnTo>
                    <a:lnTo>
                      <a:pt x="141" y="3"/>
                    </a:lnTo>
                    <a:lnTo>
                      <a:pt x="117" y="0"/>
                    </a:lnTo>
                    <a:lnTo>
                      <a:pt x="94" y="3"/>
                    </a:lnTo>
                    <a:lnTo>
                      <a:pt x="72" y="9"/>
                    </a:lnTo>
                    <a:lnTo>
                      <a:pt x="52" y="20"/>
                    </a:lnTo>
                    <a:lnTo>
                      <a:pt x="34" y="34"/>
                    </a:lnTo>
                    <a:lnTo>
                      <a:pt x="20" y="52"/>
                    </a:lnTo>
                    <a:lnTo>
                      <a:pt x="9" y="72"/>
                    </a:lnTo>
                    <a:lnTo>
                      <a:pt x="3" y="94"/>
                    </a:lnTo>
                    <a:lnTo>
                      <a:pt x="0" y="118"/>
                    </a:lnTo>
                    <a:lnTo>
                      <a:pt x="3" y="142"/>
                    </a:lnTo>
                    <a:lnTo>
                      <a:pt x="9" y="163"/>
                    </a:lnTo>
                    <a:lnTo>
                      <a:pt x="20" y="183"/>
                    </a:lnTo>
                    <a:lnTo>
                      <a:pt x="34" y="200"/>
                    </a:lnTo>
                    <a:lnTo>
                      <a:pt x="52" y="213"/>
                    </a:lnTo>
                    <a:lnTo>
                      <a:pt x="72" y="225"/>
                    </a:lnTo>
                    <a:lnTo>
                      <a:pt x="94" y="231"/>
                    </a:lnTo>
                    <a:lnTo>
                      <a:pt x="117" y="234"/>
                    </a:lnTo>
                    <a:lnTo>
                      <a:pt x="125" y="234"/>
                    </a:lnTo>
                    <a:lnTo>
                      <a:pt x="133" y="232"/>
                    </a:lnTo>
                    <a:lnTo>
                      <a:pt x="140" y="231"/>
                    </a:lnTo>
                    <a:lnTo>
                      <a:pt x="147" y="230"/>
                    </a:lnTo>
                    <a:lnTo>
                      <a:pt x="154" y="229"/>
                    </a:lnTo>
                    <a:lnTo>
                      <a:pt x="160" y="226"/>
                    </a:lnTo>
                    <a:lnTo>
                      <a:pt x="167" y="222"/>
                    </a:lnTo>
                    <a:lnTo>
                      <a:pt x="173" y="220"/>
                    </a:lnTo>
                    <a:lnTo>
                      <a:pt x="196" y="237"/>
                    </a:lnTo>
                    <a:lnTo>
                      <a:pt x="230" y="14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5" name="Freeform 184"/>
              <p:cNvSpPr>
                <a:spLocks/>
              </p:cNvSpPr>
              <p:nvPr/>
            </p:nvSpPr>
            <p:spPr bwMode="auto">
              <a:xfrm>
                <a:off x="4701" y="660"/>
                <a:ext cx="98" cy="183"/>
              </a:xfrm>
              <a:custGeom>
                <a:avLst/>
                <a:gdLst>
                  <a:gd name="T0" fmla="*/ 68 w 393"/>
                  <a:gd name="T1" fmla="*/ 278 h 732"/>
                  <a:gd name="T2" fmla="*/ 52 w 393"/>
                  <a:gd name="T3" fmla="*/ 331 h 732"/>
                  <a:gd name="T4" fmla="*/ 40 w 393"/>
                  <a:gd name="T5" fmla="*/ 443 h 732"/>
                  <a:gd name="T6" fmla="*/ 393 w 393"/>
                  <a:gd name="T7" fmla="*/ 531 h 732"/>
                  <a:gd name="T8" fmla="*/ 220 w 393"/>
                  <a:gd name="T9" fmla="*/ 656 h 732"/>
                  <a:gd name="T10" fmla="*/ 312 w 393"/>
                  <a:gd name="T11" fmla="*/ 663 h 732"/>
                  <a:gd name="T12" fmla="*/ 313 w 393"/>
                  <a:gd name="T13" fmla="*/ 663 h 732"/>
                  <a:gd name="T14" fmla="*/ 313 w 393"/>
                  <a:gd name="T15" fmla="*/ 663 h 732"/>
                  <a:gd name="T16" fmla="*/ 338 w 393"/>
                  <a:gd name="T17" fmla="*/ 673 h 732"/>
                  <a:gd name="T18" fmla="*/ 348 w 393"/>
                  <a:gd name="T19" fmla="*/ 698 h 732"/>
                  <a:gd name="T20" fmla="*/ 338 w 393"/>
                  <a:gd name="T21" fmla="*/ 722 h 732"/>
                  <a:gd name="T22" fmla="*/ 313 w 393"/>
                  <a:gd name="T23" fmla="*/ 732 h 732"/>
                  <a:gd name="T24" fmla="*/ 288 w 393"/>
                  <a:gd name="T25" fmla="*/ 722 h 732"/>
                  <a:gd name="T26" fmla="*/ 278 w 393"/>
                  <a:gd name="T27" fmla="*/ 698 h 732"/>
                  <a:gd name="T28" fmla="*/ 279 w 393"/>
                  <a:gd name="T29" fmla="*/ 689 h 732"/>
                  <a:gd name="T30" fmla="*/ 283 w 393"/>
                  <a:gd name="T31" fmla="*/ 680 h 732"/>
                  <a:gd name="T32" fmla="*/ 128 w 393"/>
                  <a:gd name="T33" fmla="*/ 684 h 732"/>
                  <a:gd name="T34" fmla="*/ 130 w 393"/>
                  <a:gd name="T35" fmla="*/ 693 h 732"/>
                  <a:gd name="T36" fmla="*/ 128 w 393"/>
                  <a:gd name="T37" fmla="*/ 712 h 732"/>
                  <a:gd name="T38" fmla="*/ 110 w 393"/>
                  <a:gd name="T39" fmla="*/ 729 h 732"/>
                  <a:gd name="T40" fmla="*/ 82 w 393"/>
                  <a:gd name="T41" fmla="*/ 729 h 732"/>
                  <a:gd name="T42" fmla="*/ 63 w 393"/>
                  <a:gd name="T43" fmla="*/ 712 h 732"/>
                  <a:gd name="T44" fmla="*/ 63 w 393"/>
                  <a:gd name="T45" fmla="*/ 685 h 732"/>
                  <a:gd name="T46" fmla="*/ 77 w 393"/>
                  <a:gd name="T47" fmla="*/ 668 h 732"/>
                  <a:gd name="T48" fmla="*/ 88 w 393"/>
                  <a:gd name="T49" fmla="*/ 656 h 732"/>
                  <a:gd name="T50" fmla="*/ 172 w 393"/>
                  <a:gd name="T51" fmla="*/ 531 h 732"/>
                  <a:gd name="T52" fmla="*/ 28 w 393"/>
                  <a:gd name="T53" fmla="*/ 472 h 732"/>
                  <a:gd name="T54" fmla="*/ 0 w 393"/>
                  <a:gd name="T55" fmla="*/ 105 h 732"/>
                  <a:gd name="T56" fmla="*/ 32 w 393"/>
                  <a:gd name="T57" fmla="*/ 0 h 732"/>
                  <a:gd name="T58" fmla="*/ 48 w 393"/>
                  <a:gd name="T59" fmla="*/ 5 h 732"/>
                  <a:gd name="T60" fmla="*/ 61 w 393"/>
                  <a:gd name="T61" fmla="*/ 22 h 732"/>
                  <a:gd name="T62" fmla="*/ 72 w 393"/>
                  <a:gd name="T63" fmla="*/ 53 h 732"/>
                  <a:gd name="T64" fmla="*/ 78 w 393"/>
                  <a:gd name="T65" fmla="*/ 10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732">
                    <a:moveTo>
                      <a:pt x="74" y="240"/>
                    </a:moveTo>
                    <a:lnTo>
                      <a:pt x="68" y="278"/>
                    </a:lnTo>
                    <a:lnTo>
                      <a:pt x="61" y="308"/>
                    </a:lnTo>
                    <a:lnTo>
                      <a:pt x="52" y="331"/>
                    </a:lnTo>
                    <a:lnTo>
                      <a:pt x="40" y="343"/>
                    </a:lnTo>
                    <a:lnTo>
                      <a:pt x="40" y="443"/>
                    </a:lnTo>
                    <a:lnTo>
                      <a:pt x="372" y="443"/>
                    </a:lnTo>
                    <a:lnTo>
                      <a:pt x="393" y="531"/>
                    </a:lnTo>
                    <a:lnTo>
                      <a:pt x="220" y="531"/>
                    </a:lnTo>
                    <a:lnTo>
                      <a:pt x="220" y="656"/>
                    </a:lnTo>
                    <a:lnTo>
                      <a:pt x="312" y="656"/>
                    </a:lnTo>
                    <a:lnTo>
                      <a:pt x="312" y="663"/>
                    </a:lnTo>
                    <a:lnTo>
                      <a:pt x="313" y="663"/>
                    </a:lnTo>
                    <a:lnTo>
                      <a:pt x="313" y="663"/>
                    </a:lnTo>
                    <a:lnTo>
                      <a:pt x="313" y="663"/>
                    </a:lnTo>
                    <a:lnTo>
                      <a:pt x="313" y="663"/>
                    </a:lnTo>
                    <a:lnTo>
                      <a:pt x="327" y="665"/>
                    </a:lnTo>
                    <a:lnTo>
                      <a:pt x="338" y="673"/>
                    </a:lnTo>
                    <a:lnTo>
                      <a:pt x="346" y="684"/>
                    </a:lnTo>
                    <a:lnTo>
                      <a:pt x="348" y="698"/>
                    </a:lnTo>
                    <a:lnTo>
                      <a:pt x="346" y="712"/>
                    </a:lnTo>
                    <a:lnTo>
                      <a:pt x="338" y="722"/>
                    </a:lnTo>
                    <a:lnTo>
                      <a:pt x="327" y="729"/>
                    </a:lnTo>
                    <a:lnTo>
                      <a:pt x="313" y="732"/>
                    </a:lnTo>
                    <a:lnTo>
                      <a:pt x="299" y="729"/>
                    </a:lnTo>
                    <a:lnTo>
                      <a:pt x="288" y="722"/>
                    </a:lnTo>
                    <a:lnTo>
                      <a:pt x="280" y="712"/>
                    </a:lnTo>
                    <a:lnTo>
                      <a:pt x="278" y="698"/>
                    </a:lnTo>
                    <a:lnTo>
                      <a:pt x="278" y="693"/>
                    </a:lnTo>
                    <a:lnTo>
                      <a:pt x="279" y="689"/>
                    </a:lnTo>
                    <a:lnTo>
                      <a:pt x="282" y="684"/>
                    </a:lnTo>
                    <a:lnTo>
                      <a:pt x="283" y="680"/>
                    </a:lnTo>
                    <a:lnTo>
                      <a:pt x="126" y="680"/>
                    </a:lnTo>
                    <a:lnTo>
                      <a:pt x="128" y="684"/>
                    </a:lnTo>
                    <a:lnTo>
                      <a:pt x="129" y="689"/>
                    </a:lnTo>
                    <a:lnTo>
                      <a:pt x="130" y="693"/>
                    </a:lnTo>
                    <a:lnTo>
                      <a:pt x="130" y="698"/>
                    </a:lnTo>
                    <a:lnTo>
                      <a:pt x="128" y="712"/>
                    </a:lnTo>
                    <a:lnTo>
                      <a:pt x="120" y="722"/>
                    </a:lnTo>
                    <a:lnTo>
                      <a:pt x="110" y="729"/>
                    </a:lnTo>
                    <a:lnTo>
                      <a:pt x="96" y="732"/>
                    </a:lnTo>
                    <a:lnTo>
                      <a:pt x="82" y="729"/>
                    </a:lnTo>
                    <a:lnTo>
                      <a:pt x="71" y="722"/>
                    </a:lnTo>
                    <a:lnTo>
                      <a:pt x="63" y="712"/>
                    </a:lnTo>
                    <a:lnTo>
                      <a:pt x="61" y="698"/>
                    </a:lnTo>
                    <a:lnTo>
                      <a:pt x="63" y="685"/>
                    </a:lnTo>
                    <a:lnTo>
                      <a:pt x="68" y="675"/>
                    </a:lnTo>
                    <a:lnTo>
                      <a:pt x="77" y="668"/>
                    </a:lnTo>
                    <a:lnTo>
                      <a:pt x="88" y="664"/>
                    </a:lnTo>
                    <a:lnTo>
                      <a:pt x="88" y="656"/>
                    </a:lnTo>
                    <a:lnTo>
                      <a:pt x="172" y="656"/>
                    </a:lnTo>
                    <a:lnTo>
                      <a:pt x="172" y="531"/>
                    </a:lnTo>
                    <a:lnTo>
                      <a:pt x="28" y="531"/>
                    </a:lnTo>
                    <a:lnTo>
                      <a:pt x="28" y="472"/>
                    </a:lnTo>
                    <a:lnTo>
                      <a:pt x="0" y="472"/>
                    </a:lnTo>
                    <a:lnTo>
                      <a:pt x="0" y="105"/>
                    </a:lnTo>
                    <a:lnTo>
                      <a:pt x="32" y="105"/>
                    </a:lnTo>
                    <a:lnTo>
                      <a:pt x="32" y="0"/>
                    </a:lnTo>
                    <a:lnTo>
                      <a:pt x="40" y="1"/>
                    </a:lnTo>
                    <a:lnTo>
                      <a:pt x="48" y="5"/>
                    </a:lnTo>
                    <a:lnTo>
                      <a:pt x="54" y="11"/>
                    </a:lnTo>
                    <a:lnTo>
                      <a:pt x="61" y="22"/>
                    </a:lnTo>
                    <a:lnTo>
                      <a:pt x="67" y="34"/>
                    </a:lnTo>
                    <a:lnTo>
                      <a:pt x="72" y="53"/>
                    </a:lnTo>
                    <a:lnTo>
                      <a:pt x="76" y="76"/>
                    </a:lnTo>
                    <a:lnTo>
                      <a:pt x="78" y="104"/>
                    </a:lnTo>
                    <a:lnTo>
                      <a:pt x="74" y="2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6" name="Freeform 185"/>
              <p:cNvSpPr>
                <a:spLocks/>
              </p:cNvSpPr>
              <p:nvPr/>
            </p:nvSpPr>
            <p:spPr bwMode="auto">
              <a:xfrm>
                <a:off x="4722" y="723"/>
                <a:ext cx="153" cy="118"/>
              </a:xfrm>
              <a:custGeom>
                <a:avLst/>
                <a:gdLst>
                  <a:gd name="T0" fmla="*/ 325 w 612"/>
                  <a:gd name="T1" fmla="*/ 0 h 475"/>
                  <a:gd name="T2" fmla="*/ 343 w 612"/>
                  <a:gd name="T3" fmla="*/ 32 h 475"/>
                  <a:gd name="T4" fmla="*/ 345 w 612"/>
                  <a:gd name="T5" fmla="*/ 32 h 475"/>
                  <a:gd name="T6" fmla="*/ 349 w 612"/>
                  <a:gd name="T7" fmla="*/ 32 h 475"/>
                  <a:gd name="T8" fmla="*/ 351 w 612"/>
                  <a:gd name="T9" fmla="*/ 34 h 475"/>
                  <a:gd name="T10" fmla="*/ 354 w 612"/>
                  <a:gd name="T11" fmla="*/ 39 h 475"/>
                  <a:gd name="T12" fmla="*/ 393 w 612"/>
                  <a:gd name="T13" fmla="*/ 43 h 475"/>
                  <a:gd name="T14" fmla="*/ 427 w 612"/>
                  <a:gd name="T15" fmla="*/ 52 h 475"/>
                  <a:gd name="T16" fmla="*/ 456 w 612"/>
                  <a:gd name="T17" fmla="*/ 63 h 475"/>
                  <a:gd name="T18" fmla="*/ 480 w 612"/>
                  <a:gd name="T19" fmla="*/ 80 h 475"/>
                  <a:gd name="T20" fmla="*/ 500 w 612"/>
                  <a:gd name="T21" fmla="*/ 97 h 475"/>
                  <a:gd name="T22" fmla="*/ 516 w 612"/>
                  <a:gd name="T23" fmla="*/ 116 h 475"/>
                  <a:gd name="T24" fmla="*/ 529 w 612"/>
                  <a:gd name="T25" fmla="*/ 137 h 475"/>
                  <a:gd name="T26" fmla="*/ 538 w 612"/>
                  <a:gd name="T27" fmla="*/ 158 h 475"/>
                  <a:gd name="T28" fmla="*/ 544 w 612"/>
                  <a:gd name="T29" fmla="*/ 179 h 475"/>
                  <a:gd name="T30" fmla="*/ 549 w 612"/>
                  <a:gd name="T31" fmla="*/ 200 h 475"/>
                  <a:gd name="T32" fmla="*/ 552 w 612"/>
                  <a:gd name="T33" fmla="*/ 219 h 475"/>
                  <a:gd name="T34" fmla="*/ 553 w 612"/>
                  <a:gd name="T35" fmla="*/ 235 h 475"/>
                  <a:gd name="T36" fmla="*/ 553 w 612"/>
                  <a:gd name="T37" fmla="*/ 250 h 475"/>
                  <a:gd name="T38" fmla="*/ 553 w 612"/>
                  <a:gd name="T39" fmla="*/ 260 h 475"/>
                  <a:gd name="T40" fmla="*/ 552 w 612"/>
                  <a:gd name="T41" fmla="*/ 268 h 475"/>
                  <a:gd name="T42" fmla="*/ 552 w 612"/>
                  <a:gd name="T43" fmla="*/ 270 h 475"/>
                  <a:gd name="T44" fmla="*/ 552 w 612"/>
                  <a:gd name="T45" fmla="*/ 327 h 475"/>
                  <a:gd name="T46" fmla="*/ 553 w 612"/>
                  <a:gd name="T47" fmla="*/ 381 h 475"/>
                  <a:gd name="T48" fmla="*/ 554 w 612"/>
                  <a:gd name="T49" fmla="*/ 423 h 475"/>
                  <a:gd name="T50" fmla="*/ 554 w 612"/>
                  <a:gd name="T51" fmla="*/ 439 h 475"/>
                  <a:gd name="T52" fmla="*/ 612 w 612"/>
                  <a:gd name="T53" fmla="*/ 475 h 475"/>
                  <a:gd name="T54" fmla="*/ 337 w 612"/>
                  <a:gd name="T55" fmla="*/ 475 h 475"/>
                  <a:gd name="T56" fmla="*/ 338 w 612"/>
                  <a:gd name="T57" fmla="*/ 463 h 475"/>
                  <a:gd name="T58" fmla="*/ 341 w 612"/>
                  <a:gd name="T59" fmla="*/ 433 h 475"/>
                  <a:gd name="T60" fmla="*/ 342 w 612"/>
                  <a:gd name="T61" fmla="*/ 386 h 475"/>
                  <a:gd name="T62" fmla="*/ 343 w 612"/>
                  <a:gd name="T63" fmla="*/ 331 h 475"/>
                  <a:gd name="T64" fmla="*/ 341 w 612"/>
                  <a:gd name="T65" fmla="*/ 265 h 475"/>
                  <a:gd name="T66" fmla="*/ 335 w 612"/>
                  <a:gd name="T67" fmla="*/ 215 h 475"/>
                  <a:gd name="T68" fmla="*/ 328 w 612"/>
                  <a:gd name="T69" fmla="*/ 184 h 475"/>
                  <a:gd name="T70" fmla="*/ 326 w 612"/>
                  <a:gd name="T71" fmla="*/ 173 h 475"/>
                  <a:gd name="T72" fmla="*/ 205 w 612"/>
                  <a:gd name="T73" fmla="*/ 173 h 475"/>
                  <a:gd name="T74" fmla="*/ 83 w 612"/>
                  <a:gd name="T75" fmla="*/ 173 h 475"/>
                  <a:gd name="T76" fmla="*/ 14 w 612"/>
                  <a:gd name="T77" fmla="*/ 173 h 475"/>
                  <a:gd name="T78" fmla="*/ 13 w 612"/>
                  <a:gd name="T79" fmla="*/ 166 h 475"/>
                  <a:gd name="T80" fmla="*/ 9 w 612"/>
                  <a:gd name="T81" fmla="*/ 147 h 475"/>
                  <a:gd name="T82" fmla="*/ 5 w 612"/>
                  <a:gd name="T83" fmla="*/ 116 h 475"/>
                  <a:gd name="T84" fmla="*/ 1 w 612"/>
                  <a:gd name="T85" fmla="*/ 78 h 475"/>
                  <a:gd name="T86" fmla="*/ 0 w 612"/>
                  <a:gd name="T87" fmla="*/ 48 h 475"/>
                  <a:gd name="T88" fmla="*/ 1 w 612"/>
                  <a:gd name="T89" fmla="*/ 25 h 475"/>
                  <a:gd name="T90" fmla="*/ 4 w 612"/>
                  <a:gd name="T91" fmla="*/ 13 h 475"/>
                  <a:gd name="T92" fmla="*/ 5 w 612"/>
                  <a:gd name="T93" fmla="*/ 8 h 475"/>
                  <a:gd name="T94" fmla="*/ 325 w 612"/>
                  <a:gd name="T9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2" h="475">
                    <a:moveTo>
                      <a:pt x="325" y="0"/>
                    </a:moveTo>
                    <a:lnTo>
                      <a:pt x="343" y="32"/>
                    </a:lnTo>
                    <a:lnTo>
                      <a:pt x="345" y="32"/>
                    </a:lnTo>
                    <a:lnTo>
                      <a:pt x="349" y="32"/>
                    </a:lnTo>
                    <a:lnTo>
                      <a:pt x="351" y="34"/>
                    </a:lnTo>
                    <a:lnTo>
                      <a:pt x="354" y="39"/>
                    </a:lnTo>
                    <a:lnTo>
                      <a:pt x="393" y="43"/>
                    </a:lnTo>
                    <a:lnTo>
                      <a:pt x="427" y="52"/>
                    </a:lnTo>
                    <a:lnTo>
                      <a:pt x="456" y="63"/>
                    </a:lnTo>
                    <a:lnTo>
                      <a:pt x="480" y="80"/>
                    </a:lnTo>
                    <a:lnTo>
                      <a:pt x="500" y="97"/>
                    </a:lnTo>
                    <a:lnTo>
                      <a:pt x="516" y="116"/>
                    </a:lnTo>
                    <a:lnTo>
                      <a:pt x="529" y="137"/>
                    </a:lnTo>
                    <a:lnTo>
                      <a:pt x="538" y="158"/>
                    </a:lnTo>
                    <a:lnTo>
                      <a:pt x="544" y="179"/>
                    </a:lnTo>
                    <a:lnTo>
                      <a:pt x="549" y="200"/>
                    </a:lnTo>
                    <a:lnTo>
                      <a:pt x="552" y="219"/>
                    </a:lnTo>
                    <a:lnTo>
                      <a:pt x="553" y="235"/>
                    </a:lnTo>
                    <a:lnTo>
                      <a:pt x="553" y="250"/>
                    </a:lnTo>
                    <a:lnTo>
                      <a:pt x="553" y="260"/>
                    </a:lnTo>
                    <a:lnTo>
                      <a:pt x="552" y="268"/>
                    </a:lnTo>
                    <a:lnTo>
                      <a:pt x="552" y="270"/>
                    </a:lnTo>
                    <a:lnTo>
                      <a:pt x="552" y="327"/>
                    </a:lnTo>
                    <a:lnTo>
                      <a:pt x="553" y="381"/>
                    </a:lnTo>
                    <a:lnTo>
                      <a:pt x="554" y="423"/>
                    </a:lnTo>
                    <a:lnTo>
                      <a:pt x="554" y="439"/>
                    </a:lnTo>
                    <a:lnTo>
                      <a:pt x="612" y="475"/>
                    </a:lnTo>
                    <a:lnTo>
                      <a:pt x="337" y="475"/>
                    </a:lnTo>
                    <a:lnTo>
                      <a:pt x="338" y="463"/>
                    </a:lnTo>
                    <a:lnTo>
                      <a:pt x="341" y="433"/>
                    </a:lnTo>
                    <a:lnTo>
                      <a:pt x="342" y="386"/>
                    </a:lnTo>
                    <a:lnTo>
                      <a:pt x="343" y="331"/>
                    </a:lnTo>
                    <a:lnTo>
                      <a:pt x="341" y="265"/>
                    </a:lnTo>
                    <a:lnTo>
                      <a:pt x="335" y="215"/>
                    </a:lnTo>
                    <a:lnTo>
                      <a:pt x="328" y="184"/>
                    </a:lnTo>
                    <a:lnTo>
                      <a:pt x="326" y="173"/>
                    </a:lnTo>
                    <a:lnTo>
                      <a:pt x="205" y="173"/>
                    </a:lnTo>
                    <a:lnTo>
                      <a:pt x="83" y="173"/>
                    </a:lnTo>
                    <a:lnTo>
                      <a:pt x="14" y="173"/>
                    </a:lnTo>
                    <a:lnTo>
                      <a:pt x="13" y="166"/>
                    </a:lnTo>
                    <a:lnTo>
                      <a:pt x="9" y="147"/>
                    </a:lnTo>
                    <a:lnTo>
                      <a:pt x="5" y="116"/>
                    </a:lnTo>
                    <a:lnTo>
                      <a:pt x="1" y="78"/>
                    </a:lnTo>
                    <a:lnTo>
                      <a:pt x="0" y="48"/>
                    </a:lnTo>
                    <a:lnTo>
                      <a:pt x="1" y="25"/>
                    </a:lnTo>
                    <a:lnTo>
                      <a:pt x="4" y="13"/>
                    </a:lnTo>
                    <a:lnTo>
                      <a:pt x="5" y="8"/>
                    </a:lnTo>
                    <a:lnTo>
                      <a:pt x="32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7" name="Freeform 186"/>
              <p:cNvSpPr>
                <a:spLocks/>
              </p:cNvSpPr>
              <p:nvPr/>
            </p:nvSpPr>
            <p:spPr bwMode="auto">
              <a:xfrm>
                <a:off x="4802" y="685"/>
                <a:ext cx="10" cy="38"/>
              </a:xfrm>
              <a:custGeom>
                <a:avLst/>
                <a:gdLst>
                  <a:gd name="T0" fmla="*/ 30 w 40"/>
                  <a:gd name="T1" fmla="*/ 151 h 151"/>
                  <a:gd name="T2" fmla="*/ 33 w 40"/>
                  <a:gd name="T3" fmla="*/ 101 h 151"/>
                  <a:gd name="T4" fmla="*/ 35 w 40"/>
                  <a:gd name="T5" fmla="*/ 54 h 151"/>
                  <a:gd name="T6" fmla="*/ 39 w 40"/>
                  <a:gd name="T7" fmla="*/ 19 h 151"/>
                  <a:gd name="T8" fmla="*/ 40 w 40"/>
                  <a:gd name="T9" fmla="*/ 5 h 151"/>
                  <a:gd name="T10" fmla="*/ 13 w 40"/>
                  <a:gd name="T11" fmla="*/ 0 h 151"/>
                  <a:gd name="T12" fmla="*/ 11 w 40"/>
                  <a:gd name="T13" fmla="*/ 14 h 151"/>
                  <a:gd name="T14" fmla="*/ 8 w 40"/>
                  <a:gd name="T15" fmla="*/ 51 h 151"/>
                  <a:gd name="T16" fmla="*/ 4 w 40"/>
                  <a:gd name="T17" fmla="*/ 100 h 151"/>
                  <a:gd name="T18" fmla="*/ 0 w 40"/>
                  <a:gd name="T19" fmla="*/ 151 h 151"/>
                  <a:gd name="T20" fmla="*/ 30 w 40"/>
                  <a:gd name="T2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51">
                    <a:moveTo>
                      <a:pt x="30" y="151"/>
                    </a:moveTo>
                    <a:lnTo>
                      <a:pt x="33" y="101"/>
                    </a:lnTo>
                    <a:lnTo>
                      <a:pt x="35" y="54"/>
                    </a:lnTo>
                    <a:lnTo>
                      <a:pt x="39" y="19"/>
                    </a:lnTo>
                    <a:lnTo>
                      <a:pt x="40" y="5"/>
                    </a:lnTo>
                    <a:lnTo>
                      <a:pt x="13" y="0"/>
                    </a:lnTo>
                    <a:lnTo>
                      <a:pt x="11" y="14"/>
                    </a:lnTo>
                    <a:lnTo>
                      <a:pt x="8" y="51"/>
                    </a:lnTo>
                    <a:lnTo>
                      <a:pt x="4" y="100"/>
                    </a:lnTo>
                    <a:lnTo>
                      <a:pt x="0" y="151"/>
                    </a:lnTo>
                    <a:lnTo>
                      <a:pt x="30" y="1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8" name="Freeform 187"/>
              <p:cNvSpPr>
                <a:spLocks/>
              </p:cNvSpPr>
              <p:nvPr/>
            </p:nvSpPr>
            <p:spPr bwMode="auto">
              <a:xfrm>
                <a:off x="4723" y="592"/>
                <a:ext cx="58" cy="80"/>
              </a:xfrm>
              <a:custGeom>
                <a:avLst/>
                <a:gdLst>
                  <a:gd name="T0" fmla="*/ 14 w 231"/>
                  <a:gd name="T1" fmla="*/ 319 h 319"/>
                  <a:gd name="T2" fmla="*/ 17 w 231"/>
                  <a:gd name="T3" fmla="*/ 309 h 319"/>
                  <a:gd name="T4" fmla="*/ 20 w 231"/>
                  <a:gd name="T5" fmla="*/ 299 h 319"/>
                  <a:gd name="T6" fmla="*/ 23 w 231"/>
                  <a:gd name="T7" fmla="*/ 290 h 319"/>
                  <a:gd name="T8" fmla="*/ 27 w 231"/>
                  <a:gd name="T9" fmla="*/ 280 h 319"/>
                  <a:gd name="T10" fmla="*/ 39 w 231"/>
                  <a:gd name="T11" fmla="*/ 247 h 319"/>
                  <a:gd name="T12" fmla="*/ 54 w 231"/>
                  <a:gd name="T13" fmla="*/ 218 h 319"/>
                  <a:gd name="T14" fmla="*/ 70 w 231"/>
                  <a:gd name="T15" fmla="*/ 190 h 319"/>
                  <a:gd name="T16" fmla="*/ 86 w 231"/>
                  <a:gd name="T17" fmla="*/ 165 h 319"/>
                  <a:gd name="T18" fmla="*/ 104 w 231"/>
                  <a:gd name="T19" fmla="*/ 144 h 319"/>
                  <a:gd name="T20" fmla="*/ 120 w 231"/>
                  <a:gd name="T21" fmla="*/ 123 h 319"/>
                  <a:gd name="T22" fmla="*/ 136 w 231"/>
                  <a:gd name="T23" fmla="*/ 105 h 319"/>
                  <a:gd name="T24" fmla="*/ 154 w 231"/>
                  <a:gd name="T25" fmla="*/ 89 h 319"/>
                  <a:gd name="T26" fmla="*/ 169 w 231"/>
                  <a:gd name="T27" fmla="*/ 76 h 319"/>
                  <a:gd name="T28" fmla="*/ 183 w 231"/>
                  <a:gd name="T29" fmla="*/ 64 h 319"/>
                  <a:gd name="T30" fmla="*/ 197 w 231"/>
                  <a:gd name="T31" fmla="*/ 54 h 319"/>
                  <a:gd name="T32" fmla="*/ 208 w 231"/>
                  <a:gd name="T33" fmla="*/ 46 h 319"/>
                  <a:gd name="T34" fmla="*/ 219 w 231"/>
                  <a:gd name="T35" fmla="*/ 40 h 319"/>
                  <a:gd name="T36" fmla="*/ 225 w 231"/>
                  <a:gd name="T37" fmla="*/ 36 h 319"/>
                  <a:gd name="T38" fmla="*/ 230 w 231"/>
                  <a:gd name="T39" fmla="*/ 34 h 319"/>
                  <a:gd name="T40" fmla="*/ 231 w 231"/>
                  <a:gd name="T41" fmla="*/ 33 h 319"/>
                  <a:gd name="T42" fmla="*/ 230 w 231"/>
                  <a:gd name="T43" fmla="*/ 31 h 319"/>
                  <a:gd name="T44" fmla="*/ 229 w 231"/>
                  <a:gd name="T45" fmla="*/ 29 h 319"/>
                  <a:gd name="T46" fmla="*/ 225 w 231"/>
                  <a:gd name="T47" fmla="*/ 24 h 319"/>
                  <a:gd name="T48" fmla="*/ 222 w 231"/>
                  <a:gd name="T49" fmla="*/ 17 h 319"/>
                  <a:gd name="T50" fmla="*/ 221 w 231"/>
                  <a:gd name="T51" fmla="*/ 11 h 319"/>
                  <a:gd name="T52" fmla="*/ 220 w 231"/>
                  <a:gd name="T53" fmla="*/ 5 h 319"/>
                  <a:gd name="T54" fmla="*/ 220 w 231"/>
                  <a:gd name="T55" fmla="*/ 1 h 319"/>
                  <a:gd name="T56" fmla="*/ 220 w 231"/>
                  <a:gd name="T57" fmla="*/ 0 h 319"/>
                  <a:gd name="T58" fmla="*/ 219 w 231"/>
                  <a:gd name="T59" fmla="*/ 1 h 319"/>
                  <a:gd name="T60" fmla="*/ 213 w 231"/>
                  <a:gd name="T61" fmla="*/ 4 h 319"/>
                  <a:gd name="T62" fmla="*/ 206 w 231"/>
                  <a:gd name="T63" fmla="*/ 9 h 319"/>
                  <a:gd name="T64" fmla="*/ 196 w 231"/>
                  <a:gd name="T65" fmla="*/ 15 h 319"/>
                  <a:gd name="T66" fmla="*/ 183 w 231"/>
                  <a:gd name="T67" fmla="*/ 23 h 319"/>
                  <a:gd name="T68" fmla="*/ 169 w 231"/>
                  <a:gd name="T69" fmla="*/ 34 h 319"/>
                  <a:gd name="T70" fmla="*/ 154 w 231"/>
                  <a:gd name="T71" fmla="*/ 46 h 319"/>
                  <a:gd name="T72" fmla="*/ 138 w 231"/>
                  <a:gd name="T73" fmla="*/ 62 h 319"/>
                  <a:gd name="T74" fmla="*/ 120 w 231"/>
                  <a:gd name="T75" fmla="*/ 78 h 319"/>
                  <a:gd name="T76" fmla="*/ 102 w 231"/>
                  <a:gd name="T77" fmla="*/ 97 h 319"/>
                  <a:gd name="T78" fmla="*/ 85 w 231"/>
                  <a:gd name="T79" fmla="*/ 120 h 319"/>
                  <a:gd name="T80" fmla="*/ 67 w 231"/>
                  <a:gd name="T81" fmla="*/ 142 h 319"/>
                  <a:gd name="T82" fmla="*/ 49 w 231"/>
                  <a:gd name="T83" fmla="*/ 169 h 319"/>
                  <a:gd name="T84" fmla="*/ 33 w 231"/>
                  <a:gd name="T85" fmla="*/ 198 h 319"/>
                  <a:gd name="T86" fmla="*/ 18 w 231"/>
                  <a:gd name="T87" fmla="*/ 229 h 319"/>
                  <a:gd name="T88" fmla="*/ 4 w 231"/>
                  <a:gd name="T89" fmla="*/ 264 h 319"/>
                  <a:gd name="T90" fmla="*/ 3 w 231"/>
                  <a:gd name="T91" fmla="*/ 266 h 319"/>
                  <a:gd name="T92" fmla="*/ 3 w 231"/>
                  <a:gd name="T93" fmla="*/ 269 h 319"/>
                  <a:gd name="T94" fmla="*/ 1 w 231"/>
                  <a:gd name="T95" fmla="*/ 272 h 319"/>
                  <a:gd name="T96" fmla="*/ 0 w 231"/>
                  <a:gd name="T97" fmla="*/ 275 h 319"/>
                  <a:gd name="T98" fmla="*/ 5 w 231"/>
                  <a:gd name="T99" fmla="*/ 284 h 319"/>
                  <a:gd name="T100" fmla="*/ 9 w 231"/>
                  <a:gd name="T101" fmla="*/ 294 h 319"/>
                  <a:gd name="T102" fmla="*/ 11 w 231"/>
                  <a:gd name="T103" fmla="*/ 305 h 319"/>
                  <a:gd name="T104" fmla="*/ 14 w 231"/>
                  <a:gd name="T10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 h="319">
                    <a:moveTo>
                      <a:pt x="14" y="319"/>
                    </a:moveTo>
                    <a:lnTo>
                      <a:pt x="17" y="309"/>
                    </a:lnTo>
                    <a:lnTo>
                      <a:pt x="20" y="299"/>
                    </a:lnTo>
                    <a:lnTo>
                      <a:pt x="23" y="290"/>
                    </a:lnTo>
                    <a:lnTo>
                      <a:pt x="27" y="280"/>
                    </a:lnTo>
                    <a:lnTo>
                      <a:pt x="39" y="247"/>
                    </a:lnTo>
                    <a:lnTo>
                      <a:pt x="54" y="218"/>
                    </a:lnTo>
                    <a:lnTo>
                      <a:pt x="70" y="190"/>
                    </a:lnTo>
                    <a:lnTo>
                      <a:pt x="86" y="165"/>
                    </a:lnTo>
                    <a:lnTo>
                      <a:pt x="104" y="144"/>
                    </a:lnTo>
                    <a:lnTo>
                      <a:pt x="120" y="123"/>
                    </a:lnTo>
                    <a:lnTo>
                      <a:pt x="136" y="105"/>
                    </a:lnTo>
                    <a:lnTo>
                      <a:pt x="154" y="89"/>
                    </a:lnTo>
                    <a:lnTo>
                      <a:pt x="169" y="76"/>
                    </a:lnTo>
                    <a:lnTo>
                      <a:pt x="183" y="64"/>
                    </a:lnTo>
                    <a:lnTo>
                      <a:pt x="197" y="54"/>
                    </a:lnTo>
                    <a:lnTo>
                      <a:pt x="208" y="46"/>
                    </a:lnTo>
                    <a:lnTo>
                      <a:pt x="219" y="40"/>
                    </a:lnTo>
                    <a:lnTo>
                      <a:pt x="225" y="36"/>
                    </a:lnTo>
                    <a:lnTo>
                      <a:pt x="230" y="34"/>
                    </a:lnTo>
                    <a:lnTo>
                      <a:pt x="231" y="33"/>
                    </a:lnTo>
                    <a:lnTo>
                      <a:pt x="230" y="31"/>
                    </a:lnTo>
                    <a:lnTo>
                      <a:pt x="229" y="29"/>
                    </a:lnTo>
                    <a:lnTo>
                      <a:pt x="225" y="24"/>
                    </a:lnTo>
                    <a:lnTo>
                      <a:pt x="222" y="17"/>
                    </a:lnTo>
                    <a:lnTo>
                      <a:pt x="221" y="11"/>
                    </a:lnTo>
                    <a:lnTo>
                      <a:pt x="220" y="5"/>
                    </a:lnTo>
                    <a:lnTo>
                      <a:pt x="220" y="1"/>
                    </a:lnTo>
                    <a:lnTo>
                      <a:pt x="220" y="0"/>
                    </a:lnTo>
                    <a:lnTo>
                      <a:pt x="219" y="1"/>
                    </a:lnTo>
                    <a:lnTo>
                      <a:pt x="213" y="4"/>
                    </a:lnTo>
                    <a:lnTo>
                      <a:pt x="206" y="9"/>
                    </a:lnTo>
                    <a:lnTo>
                      <a:pt x="196" y="15"/>
                    </a:lnTo>
                    <a:lnTo>
                      <a:pt x="183" y="23"/>
                    </a:lnTo>
                    <a:lnTo>
                      <a:pt x="169" y="34"/>
                    </a:lnTo>
                    <a:lnTo>
                      <a:pt x="154" y="46"/>
                    </a:lnTo>
                    <a:lnTo>
                      <a:pt x="138" y="62"/>
                    </a:lnTo>
                    <a:lnTo>
                      <a:pt x="120" y="78"/>
                    </a:lnTo>
                    <a:lnTo>
                      <a:pt x="102" y="97"/>
                    </a:lnTo>
                    <a:lnTo>
                      <a:pt x="85" y="120"/>
                    </a:lnTo>
                    <a:lnTo>
                      <a:pt x="67" y="142"/>
                    </a:lnTo>
                    <a:lnTo>
                      <a:pt x="49" y="169"/>
                    </a:lnTo>
                    <a:lnTo>
                      <a:pt x="33" y="198"/>
                    </a:lnTo>
                    <a:lnTo>
                      <a:pt x="18" y="229"/>
                    </a:lnTo>
                    <a:lnTo>
                      <a:pt x="4" y="264"/>
                    </a:lnTo>
                    <a:lnTo>
                      <a:pt x="3" y="266"/>
                    </a:lnTo>
                    <a:lnTo>
                      <a:pt x="3" y="269"/>
                    </a:lnTo>
                    <a:lnTo>
                      <a:pt x="1" y="272"/>
                    </a:lnTo>
                    <a:lnTo>
                      <a:pt x="0" y="275"/>
                    </a:lnTo>
                    <a:lnTo>
                      <a:pt x="5" y="284"/>
                    </a:lnTo>
                    <a:lnTo>
                      <a:pt x="9" y="294"/>
                    </a:lnTo>
                    <a:lnTo>
                      <a:pt x="11" y="305"/>
                    </a:lnTo>
                    <a:lnTo>
                      <a:pt x="14" y="31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2" name="Freeform 191"/>
              <p:cNvSpPr>
                <a:spLocks/>
              </p:cNvSpPr>
              <p:nvPr/>
            </p:nvSpPr>
            <p:spPr bwMode="auto">
              <a:xfrm>
                <a:off x="4853" y="642"/>
                <a:ext cx="48" cy="46"/>
              </a:xfrm>
              <a:custGeom>
                <a:avLst/>
                <a:gdLst>
                  <a:gd name="T0" fmla="*/ 70 w 192"/>
                  <a:gd name="T1" fmla="*/ 187 h 187"/>
                  <a:gd name="T2" fmla="*/ 192 w 192"/>
                  <a:gd name="T3" fmla="*/ 107 h 187"/>
                  <a:gd name="T4" fmla="*/ 173 w 192"/>
                  <a:gd name="T5" fmla="*/ 91 h 187"/>
                  <a:gd name="T6" fmla="*/ 173 w 192"/>
                  <a:gd name="T7" fmla="*/ 88 h 187"/>
                  <a:gd name="T8" fmla="*/ 174 w 192"/>
                  <a:gd name="T9" fmla="*/ 83 h 187"/>
                  <a:gd name="T10" fmla="*/ 175 w 192"/>
                  <a:gd name="T11" fmla="*/ 77 h 187"/>
                  <a:gd name="T12" fmla="*/ 175 w 192"/>
                  <a:gd name="T13" fmla="*/ 74 h 187"/>
                  <a:gd name="T14" fmla="*/ 174 w 192"/>
                  <a:gd name="T15" fmla="*/ 71 h 187"/>
                  <a:gd name="T16" fmla="*/ 170 w 192"/>
                  <a:gd name="T17" fmla="*/ 66 h 187"/>
                  <a:gd name="T18" fmla="*/ 163 w 192"/>
                  <a:gd name="T19" fmla="*/ 59 h 187"/>
                  <a:gd name="T20" fmla="*/ 150 w 192"/>
                  <a:gd name="T21" fmla="*/ 52 h 187"/>
                  <a:gd name="T22" fmla="*/ 142 w 192"/>
                  <a:gd name="T23" fmla="*/ 49 h 187"/>
                  <a:gd name="T24" fmla="*/ 137 w 192"/>
                  <a:gd name="T25" fmla="*/ 48 h 187"/>
                  <a:gd name="T26" fmla="*/ 131 w 192"/>
                  <a:gd name="T27" fmla="*/ 47 h 187"/>
                  <a:gd name="T28" fmla="*/ 127 w 192"/>
                  <a:gd name="T29" fmla="*/ 48 h 187"/>
                  <a:gd name="T30" fmla="*/ 122 w 192"/>
                  <a:gd name="T31" fmla="*/ 49 h 187"/>
                  <a:gd name="T32" fmla="*/ 118 w 192"/>
                  <a:gd name="T33" fmla="*/ 52 h 187"/>
                  <a:gd name="T34" fmla="*/ 116 w 192"/>
                  <a:gd name="T35" fmla="*/ 55 h 187"/>
                  <a:gd name="T36" fmla="*/ 112 w 192"/>
                  <a:gd name="T37" fmla="*/ 59 h 187"/>
                  <a:gd name="T38" fmla="*/ 111 w 192"/>
                  <a:gd name="T39" fmla="*/ 59 h 187"/>
                  <a:gd name="T40" fmla="*/ 111 w 192"/>
                  <a:gd name="T41" fmla="*/ 60 h 187"/>
                  <a:gd name="T42" fmla="*/ 111 w 192"/>
                  <a:gd name="T43" fmla="*/ 60 h 187"/>
                  <a:gd name="T44" fmla="*/ 110 w 192"/>
                  <a:gd name="T45" fmla="*/ 62 h 187"/>
                  <a:gd name="T46" fmla="*/ 14 w 192"/>
                  <a:gd name="T47" fmla="*/ 1 h 187"/>
                  <a:gd name="T48" fmla="*/ 14 w 192"/>
                  <a:gd name="T49" fmla="*/ 1 h 187"/>
                  <a:gd name="T50" fmla="*/ 14 w 192"/>
                  <a:gd name="T51" fmla="*/ 1 h 187"/>
                  <a:gd name="T52" fmla="*/ 14 w 192"/>
                  <a:gd name="T53" fmla="*/ 1 h 187"/>
                  <a:gd name="T54" fmla="*/ 14 w 192"/>
                  <a:gd name="T55" fmla="*/ 1 h 187"/>
                  <a:gd name="T56" fmla="*/ 10 w 192"/>
                  <a:gd name="T57" fmla="*/ 0 h 187"/>
                  <a:gd name="T58" fmla="*/ 7 w 192"/>
                  <a:gd name="T59" fmla="*/ 0 h 187"/>
                  <a:gd name="T60" fmla="*/ 4 w 192"/>
                  <a:gd name="T61" fmla="*/ 1 h 187"/>
                  <a:gd name="T62" fmla="*/ 1 w 192"/>
                  <a:gd name="T63" fmla="*/ 4 h 187"/>
                  <a:gd name="T64" fmla="*/ 0 w 192"/>
                  <a:gd name="T65" fmla="*/ 7 h 187"/>
                  <a:gd name="T66" fmla="*/ 0 w 192"/>
                  <a:gd name="T67" fmla="*/ 10 h 187"/>
                  <a:gd name="T68" fmla="*/ 1 w 192"/>
                  <a:gd name="T69" fmla="*/ 14 h 187"/>
                  <a:gd name="T70" fmla="*/ 4 w 192"/>
                  <a:gd name="T71" fmla="*/ 16 h 187"/>
                  <a:gd name="T72" fmla="*/ 4 w 192"/>
                  <a:gd name="T73" fmla="*/ 16 h 187"/>
                  <a:gd name="T74" fmla="*/ 5 w 192"/>
                  <a:gd name="T75" fmla="*/ 16 h 187"/>
                  <a:gd name="T76" fmla="*/ 5 w 192"/>
                  <a:gd name="T77" fmla="*/ 16 h 187"/>
                  <a:gd name="T78" fmla="*/ 5 w 192"/>
                  <a:gd name="T79" fmla="*/ 16 h 187"/>
                  <a:gd name="T80" fmla="*/ 100 w 192"/>
                  <a:gd name="T81" fmla="*/ 77 h 187"/>
                  <a:gd name="T82" fmla="*/ 93 w 192"/>
                  <a:gd name="T83" fmla="*/ 88 h 187"/>
                  <a:gd name="T84" fmla="*/ 87 w 192"/>
                  <a:gd name="T85" fmla="*/ 98 h 187"/>
                  <a:gd name="T86" fmla="*/ 82 w 192"/>
                  <a:gd name="T87" fmla="*/ 106 h 187"/>
                  <a:gd name="T88" fmla="*/ 81 w 192"/>
                  <a:gd name="T89" fmla="*/ 108 h 187"/>
                  <a:gd name="T90" fmla="*/ 70 w 192"/>
                  <a:gd name="T91"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87">
                    <a:moveTo>
                      <a:pt x="70" y="187"/>
                    </a:moveTo>
                    <a:lnTo>
                      <a:pt x="192" y="107"/>
                    </a:lnTo>
                    <a:lnTo>
                      <a:pt x="173" y="91"/>
                    </a:lnTo>
                    <a:lnTo>
                      <a:pt x="173" y="88"/>
                    </a:lnTo>
                    <a:lnTo>
                      <a:pt x="174" y="83"/>
                    </a:lnTo>
                    <a:lnTo>
                      <a:pt x="175" y="77"/>
                    </a:lnTo>
                    <a:lnTo>
                      <a:pt x="175" y="74"/>
                    </a:lnTo>
                    <a:lnTo>
                      <a:pt x="174" y="71"/>
                    </a:lnTo>
                    <a:lnTo>
                      <a:pt x="170" y="66"/>
                    </a:lnTo>
                    <a:lnTo>
                      <a:pt x="163" y="59"/>
                    </a:lnTo>
                    <a:lnTo>
                      <a:pt x="150" y="52"/>
                    </a:lnTo>
                    <a:lnTo>
                      <a:pt x="142" y="49"/>
                    </a:lnTo>
                    <a:lnTo>
                      <a:pt x="137" y="48"/>
                    </a:lnTo>
                    <a:lnTo>
                      <a:pt x="131" y="47"/>
                    </a:lnTo>
                    <a:lnTo>
                      <a:pt x="127" y="48"/>
                    </a:lnTo>
                    <a:lnTo>
                      <a:pt x="122" y="49"/>
                    </a:lnTo>
                    <a:lnTo>
                      <a:pt x="118" y="52"/>
                    </a:lnTo>
                    <a:lnTo>
                      <a:pt x="116" y="55"/>
                    </a:lnTo>
                    <a:lnTo>
                      <a:pt x="112" y="59"/>
                    </a:lnTo>
                    <a:lnTo>
                      <a:pt x="111" y="59"/>
                    </a:lnTo>
                    <a:lnTo>
                      <a:pt x="111" y="60"/>
                    </a:lnTo>
                    <a:lnTo>
                      <a:pt x="111" y="60"/>
                    </a:lnTo>
                    <a:lnTo>
                      <a:pt x="110" y="62"/>
                    </a:lnTo>
                    <a:lnTo>
                      <a:pt x="14" y="1"/>
                    </a:lnTo>
                    <a:lnTo>
                      <a:pt x="14" y="1"/>
                    </a:lnTo>
                    <a:lnTo>
                      <a:pt x="14" y="1"/>
                    </a:lnTo>
                    <a:lnTo>
                      <a:pt x="14" y="1"/>
                    </a:lnTo>
                    <a:lnTo>
                      <a:pt x="14" y="1"/>
                    </a:lnTo>
                    <a:lnTo>
                      <a:pt x="10" y="0"/>
                    </a:lnTo>
                    <a:lnTo>
                      <a:pt x="7" y="0"/>
                    </a:lnTo>
                    <a:lnTo>
                      <a:pt x="4" y="1"/>
                    </a:lnTo>
                    <a:lnTo>
                      <a:pt x="1" y="4"/>
                    </a:lnTo>
                    <a:lnTo>
                      <a:pt x="0" y="7"/>
                    </a:lnTo>
                    <a:lnTo>
                      <a:pt x="0" y="10"/>
                    </a:lnTo>
                    <a:lnTo>
                      <a:pt x="1" y="14"/>
                    </a:lnTo>
                    <a:lnTo>
                      <a:pt x="4" y="16"/>
                    </a:lnTo>
                    <a:lnTo>
                      <a:pt x="4" y="16"/>
                    </a:lnTo>
                    <a:lnTo>
                      <a:pt x="5" y="16"/>
                    </a:lnTo>
                    <a:lnTo>
                      <a:pt x="5" y="16"/>
                    </a:lnTo>
                    <a:lnTo>
                      <a:pt x="5" y="16"/>
                    </a:lnTo>
                    <a:lnTo>
                      <a:pt x="100" y="77"/>
                    </a:lnTo>
                    <a:lnTo>
                      <a:pt x="93" y="88"/>
                    </a:lnTo>
                    <a:lnTo>
                      <a:pt x="87" y="98"/>
                    </a:lnTo>
                    <a:lnTo>
                      <a:pt x="82" y="106"/>
                    </a:lnTo>
                    <a:lnTo>
                      <a:pt x="81" y="108"/>
                    </a:lnTo>
                    <a:lnTo>
                      <a:pt x="70" y="1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3" name="Freeform 192"/>
              <p:cNvSpPr>
                <a:spLocks/>
              </p:cNvSpPr>
              <p:nvPr/>
            </p:nvSpPr>
            <p:spPr bwMode="auto">
              <a:xfrm>
                <a:off x="4884" y="681"/>
                <a:ext cx="90" cy="160"/>
              </a:xfrm>
              <a:custGeom>
                <a:avLst/>
                <a:gdLst>
                  <a:gd name="T0" fmla="*/ 252 w 357"/>
                  <a:gd name="T1" fmla="*/ 593 h 638"/>
                  <a:gd name="T2" fmla="*/ 251 w 357"/>
                  <a:gd name="T3" fmla="*/ 65 h 638"/>
                  <a:gd name="T4" fmla="*/ 251 w 357"/>
                  <a:gd name="T5" fmla="*/ 64 h 638"/>
                  <a:gd name="T6" fmla="*/ 251 w 357"/>
                  <a:gd name="T7" fmla="*/ 61 h 638"/>
                  <a:gd name="T8" fmla="*/ 251 w 357"/>
                  <a:gd name="T9" fmla="*/ 60 h 638"/>
                  <a:gd name="T10" fmla="*/ 251 w 357"/>
                  <a:gd name="T11" fmla="*/ 59 h 638"/>
                  <a:gd name="T12" fmla="*/ 220 w 357"/>
                  <a:gd name="T13" fmla="*/ 59 h 638"/>
                  <a:gd name="T14" fmla="*/ 220 w 357"/>
                  <a:gd name="T15" fmla="*/ 60 h 638"/>
                  <a:gd name="T16" fmla="*/ 220 w 357"/>
                  <a:gd name="T17" fmla="*/ 63 h 638"/>
                  <a:gd name="T18" fmla="*/ 220 w 357"/>
                  <a:gd name="T19" fmla="*/ 64 h 638"/>
                  <a:gd name="T20" fmla="*/ 220 w 357"/>
                  <a:gd name="T21" fmla="*/ 67 h 638"/>
                  <a:gd name="T22" fmla="*/ 218 w 357"/>
                  <a:gd name="T23" fmla="*/ 80 h 638"/>
                  <a:gd name="T24" fmla="*/ 210 w 357"/>
                  <a:gd name="T25" fmla="*/ 92 h 638"/>
                  <a:gd name="T26" fmla="*/ 198 w 357"/>
                  <a:gd name="T27" fmla="*/ 101 h 638"/>
                  <a:gd name="T28" fmla="*/ 184 w 357"/>
                  <a:gd name="T29" fmla="*/ 103 h 638"/>
                  <a:gd name="T30" fmla="*/ 170 w 357"/>
                  <a:gd name="T31" fmla="*/ 101 h 638"/>
                  <a:gd name="T32" fmla="*/ 159 w 357"/>
                  <a:gd name="T33" fmla="*/ 92 h 638"/>
                  <a:gd name="T34" fmla="*/ 150 w 357"/>
                  <a:gd name="T35" fmla="*/ 80 h 638"/>
                  <a:gd name="T36" fmla="*/ 147 w 357"/>
                  <a:gd name="T37" fmla="*/ 67 h 638"/>
                  <a:gd name="T38" fmla="*/ 150 w 357"/>
                  <a:gd name="T39" fmla="*/ 51 h 638"/>
                  <a:gd name="T40" fmla="*/ 159 w 357"/>
                  <a:gd name="T41" fmla="*/ 40 h 638"/>
                  <a:gd name="T42" fmla="*/ 170 w 357"/>
                  <a:gd name="T43" fmla="*/ 32 h 638"/>
                  <a:gd name="T44" fmla="*/ 184 w 357"/>
                  <a:gd name="T45" fmla="*/ 30 h 638"/>
                  <a:gd name="T46" fmla="*/ 196 w 357"/>
                  <a:gd name="T47" fmla="*/ 32 h 638"/>
                  <a:gd name="T48" fmla="*/ 208 w 357"/>
                  <a:gd name="T49" fmla="*/ 39 h 638"/>
                  <a:gd name="T50" fmla="*/ 215 w 357"/>
                  <a:gd name="T51" fmla="*/ 48 h 638"/>
                  <a:gd name="T52" fmla="*/ 220 w 357"/>
                  <a:gd name="T53" fmla="*/ 59 h 638"/>
                  <a:gd name="T54" fmla="*/ 251 w 357"/>
                  <a:gd name="T55" fmla="*/ 59 h 638"/>
                  <a:gd name="T56" fmla="*/ 248 w 357"/>
                  <a:gd name="T57" fmla="*/ 48 h 638"/>
                  <a:gd name="T58" fmla="*/ 243 w 357"/>
                  <a:gd name="T59" fmla="*/ 36 h 638"/>
                  <a:gd name="T60" fmla="*/ 237 w 357"/>
                  <a:gd name="T61" fmla="*/ 26 h 638"/>
                  <a:gd name="T62" fmla="*/ 229 w 357"/>
                  <a:gd name="T63" fmla="*/ 17 h 638"/>
                  <a:gd name="T64" fmla="*/ 219 w 357"/>
                  <a:gd name="T65" fmla="*/ 10 h 638"/>
                  <a:gd name="T66" fmla="*/ 208 w 357"/>
                  <a:gd name="T67" fmla="*/ 5 h 638"/>
                  <a:gd name="T68" fmla="*/ 196 w 357"/>
                  <a:gd name="T69" fmla="*/ 1 h 638"/>
                  <a:gd name="T70" fmla="*/ 184 w 357"/>
                  <a:gd name="T71" fmla="*/ 0 h 638"/>
                  <a:gd name="T72" fmla="*/ 170 w 357"/>
                  <a:gd name="T73" fmla="*/ 1 h 638"/>
                  <a:gd name="T74" fmla="*/ 157 w 357"/>
                  <a:gd name="T75" fmla="*/ 5 h 638"/>
                  <a:gd name="T76" fmla="*/ 146 w 357"/>
                  <a:gd name="T77" fmla="*/ 11 h 638"/>
                  <a:gd name="T78" fmla="*/ 137 w 357"/>
                  <a:gd name="T79" fmla="*/ 19 h 638"/>
                  <a:gd name="T80" fmla="*/ 128 w 357"/>
                  <a:gd name="T81" fmla="*/ 29 h 638"/>
                  <a:gd name="T82" fmla="*/ 122 w 357"/>
                  <a:gd name="T83" fmla="*/ 40 h 638"/>
                  <a:gd name="T84" fmla="*/ 118 w 357"/>
                  <a:gd name="T85" fmla="*/ 53 h 638"/>
                  <a:gd name="T86" fmla="*/ 117 w 357"/>
                  <a:gd name="T87" fmla="*/ 65 h 638"/>
                  <a:gd name="T88" fmla="*/ 117 w 357"/>
                  <a:gd name="T89" fmla="*/ 593 h 638"/>
                  <a:gd name="T90" fmla="*/ 0 w 357"/>
                  <a:gd name="T91" fmla="*/ 593 h 638"/>
                  <a:gd name="T92" fmla="*/ 0 w 357"/>
                  <a:gd name="T93" fmla="*/ 638 h 638"/>
                  <a:gd name="T94" fmla="*/ 34 w 357"/>
                  <a:gd name="T95" fmla="*/ 638 h 638"/>
                  <a:gd name="T96" fmla="*/ 34 w 357"/>
                  <a:gd name="T97" fmla="*/ 624 h 638"/>
                  <a:gd name="T98" fmla="*/ 328 w 357"/>
                  <a:gd name="T99" fmla="*/ 624 h 638"/>
                  <a:gd name="T100" fmla="*/ 328 w 357"/>
                  <a:gd name="T101" fmla="*/ 638 h 638"/>
                  <a:gd name="T102" fmla="*/ 357 w 357"/>
                  <a:gd name="T103" fmla="*/ 638 h 638"/>
                  <a:gd name="T104" fmla="*/ 357 w 357"/>
                  <a:gd name="T105" fmla="*/ 593 h 638"/>
                  <a:gd name="T106" fmla="*/ 252 w 357"/>
                  <a:gd name="T107" fmla="*/ 59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 h="638">
                    <a:moveTo>
                      <a:pt x="252" y="593"/>
                    </a:moveTo>
                    <a:lnTo>
                      <a:pt x="251" y="65"/>
                    </a:lnTo>
                    <a:lnTo>
                      <a:pt x="251" y="64"/>
                    </a:lnTo>
                    <a:lnTo>
                      <a:pt x="251" y="61"/>
                    </a:lnTo>
                    <a:lnTo>
                      <a:pt x="251" y="60"/>
                    </a:lnTo>
                    <a:lnTo>
                      <a:pt x="251" y="59"/>
                    </a:lnTo>
                    <a:lnTo>
                      <a:pt x="220" y="59"/>
                    </a:lnTo>
                    <a:lnTo>
                      <a:pt x="220" y="60"/>
                    </a:lnTo>
                    <a:lnTo>
                      <a:pt x="220" y="63"/>
                    </a:lnTo>
                    <a:lnTo>
                      <a:pt x="220" y="64"/>
                    </a:lnTo>
                    <a:lnTo>
                      <a:pt x="220" y="67"/>
                    </a:lnTo>
                    <a:lnTo>
                      <a:pt x="218" y="80"/>
                    </a:lnTo>
                    <a:lnTo>
                      <a:pt x="210" y="92"/>
                    </a:lnTo>
                    <a:lnTo>
                      <a:pt x="198" y="101"/>
                    </a:lnTo>
                    <a:lnTo>
                      <a:pt x="184" y="103"/>
                    </a:lnTo>
                    <a:lnTo>
                      <a:pt x="170" y="101"/>
                    </a:lnTo>
                    <a:lnTo>
                      <a:pt x="159" y="92"/>
                    </a:lnTo>
                    <a:lnTo>
                      <a:pt x="150" y="80"/>
                    </a:lnTo>
                    <a:lnTo>
                      <a:pt x="147" y="67"/>
                    </a:lnTo>
                    <a:lnTo>
                      <a:pt x="150" y="51"/>
                    </a:lnTo>
                    <a:lnTo>
                      <a:pt x="159" y="40"/>
                    </a:lnTo>
                    <a:lnTo>
                      <a:pt x="170" y="32"/>
                    </a:lnTo>
                    <a:lnTo>
                      <a:pt x="184" y="30"/>
                    </a:lnTo>
                    <a:lnTo>
                      <a:pt x="196" y="32"/>
                    </a:lnTo>
                    <a:lnTo>
                      <a:pt x="208" y="39"/>
                    </a:lnTo>
                    <a:lnTo>
                      <a:pt x="215" y="48"/>
                    </a:lnTo>
                    <a:lnTo>
                      <a:pt x="220" y="59"/>
                    </a:lnTo>
                    <a:lnTo>
                      <a:pt x="251" y="59"/>
                    </a:lnTo>
                    <a:lnTo>
                      <a:pt x="248" y="48"/>
                    </a:lnTo>
                    <a:lnTo>
                      <a:pt x="243" y="36"/>
                    </a:lnTo>
                    <a:lnTo>
                      <a:pt x="237" y="26"/>
                    </a:lnTo>
                    <a:lnTo>
                      <a:pt x="229" y="17"/>
                    </a:lnTo>
                    <a:lnTo>
                      <a:pt x="219" y="10"/>
                    </a:lnTo>
                    <a:lnTo>
                      <a:pt x="208" y="5"/>
                    </a:lnTo>
                    <a:lnTo>
                      <a:pt x="196" y="1"/>
                    </a:lnTo>
                    <a:lnTo>
                      <a:pt x="184" y="0"/>
                    </a:lnTo>
                    <a:lnTo>
                      <a:pt x="170" y="1"/>
                    </a:lnTo>
                    <a:lnTo>
                      <a:pt x="157" y="5"/>
                    </a:lnTo>
                    <a:lnTo>
                      <a:pt x="146" y="11"/>
                    </a:lnTo>
                    <a:lnTo>
                      <a:pt x="137" y="19"/>
                    </a:lnTo>
                    <a:lnTo>
                      <a:pt x="128" y="29"/>
                    </a:lnTo>
                    <a:lnTo>
                      <a:pt x="122" y="40"/>
                    </a:lnTo>
                    <a:lnTo>
                      <a:pt x="118" y="53"/>
                    </a:lnTo>
                    <a:lnTo>
                      <a:pt x="117" y="65"/>
                    </a:lnTo>
                    <a:lnTo>
                      <a:pt x="117" y="593"/>
                    </a:lnTo>
                    <a:lnTo>
                      <a:pt x="0" y="593"/>
                    </a:lnTo>
                    <a:lnTo>
                      <a:pt x="0" y="638"/>
                    </a:lnTo>
                    <a:lnTo>
                      <a:pt x="34" y="638"/>
                    </a:lnTo>
                    <a:lnTo>
                      <a:pt x="34" y="624"/>
                    </a:lnTo>
                    <a:lnTo>
                      <a:pt x="328" y="624"/>
                    </a:lnTo>
                    <a:lnTo>
                      <a:pt x="328" y="638"/>
                    </a:lnTo>
                    <a:lnTo>
                      <a:pt x="357" y="638"/>
                    </a:lnTo>
                    <a:lnTo>
                      <a:pt x="357" y="593"/>
                    </a:lnTo>
                    <a:lnTo>
                      <a:pt x="252" y="5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1" name="Freeform 200"/>
              <p:cNvSpPr>
                <a:spLocks/>
              </p:cNvSpPr>
              <p:nvPr/>
            </p:nvSpPr>
            <p:spPr bwMode="auto">
              <a:xfrm>
                <a:off x="4830" y="526"/>
                <a:ext cx="168" cy="205"/>
              </a:xfrm>
              <a:custGeom>
                <a:avLst/>
                <a:gdLst>
                  <a:gd name="T0" fmla="*/ 670 w 670"/>
                  <a:gd name="T1" fmla="*/ 411 h 822"/>
                  <a:gd name="T2" fmla="*/ 627 w 670"/>
                  <a:gd name="T3" fmla="*/ 347 h 822"/>
                  <a:gd name="T4" fmla="*/ 627 w 670"/>
                  <a:gd name="T5" fmla="*/ 46 h 822"/>
                  <a:gd name="T6" fmla="*/ 631 w 670"/>
                  <a:gd name="T7" fmla="*/ 44 h 822"/>
                  <a:gd name="T8" fmla="*/ 635 w 670"/>
                  <a:gd name="T9" fmla="*/ 41 h 822"/>
                  <a:gd name="T10" fmla="*/ 637 w 670"/>
                  <a:gd name="T11" fmla="*/ 37 h 822"/>
                  <a:gd name="T12" fmla="*/ 638 w 670"/>
                  <a:gd name="T13" fmla="*/ 32 h 822"/>
                  <a:gd name="T14" fmla="*/ 640 w 670"/>
                  <a:gd name="T15" fmla="*/ 22 h 822"/>
                  <a:gd name="T16" fmla="*/ 636 w 670"/>
                  <a:gd name="T17" fmla="*/ 12 h 822"/>
                  <a:gd name="T18" fmla="*/ 631 w 670"/>
                  <a:gd name="T19" fmla="*/ 6 h 822"/>
                  <a:gd name="T20" fmla="*/ 622 w 670"/>
                  <a:gd name="T21" fmla="*/ 1 h 822"/>
                  <a:gd name="T22" fmla="*/ 613 w 670"/>
                  <a:gd name="T23" fmla="*/ 0 h 822"/>
                  <a:gd name="T24" fmla="*/ 604 w 670"/>
                  <a:gd name="T25" fmla="*/ 2 h 822"/>
                  <a:gd name="T26" fmla="*/ 597 w 670"/>
                  <a:gd name="T27" fmla="*/ 7 h 822"/>
                  <a:gd name="T28" fmla="*/ 592 w 670"/>
                  <a:gd name="T29" fmla="*/ 16 h 822"/>
                  <a:gd name="T30" fmla="*/ 318 w 670"/>
                  <a:gd name="T31" fmla="*/ 103 h 822"/>
                  <a:gd name="T32" fmla="*/ 315 w 670"/>
                  <a:gd name="T33" fmla="*/ 100 h 822"/>
                  <a:gd name="T34" fmla="*/ 311 w 670"/>
                  <a:gd name="T35" fmla="*/ 98 h 822"/>
                  <a:gd name="T36" fmla="*/ 308 w 670"/>
                  <a:gd name="T37" fmla="*/ 95 h 822"/>
                  <a:gd name="T38" fmla="*/ 304 w 670"/>
                  <a:gd name="T39" fmla="*/ 94 h 822"/>
                  <a:gd name="T40" fmla="*/ 294 w 670"/>
                  <a:gd name="T41" fmla="*/ 93 h 822"/>
                  <a:gd name="T42" fmla="*/ 285 w 670"/>
                  <a:gd name="T43" fmla="*/ 95 h 822"/>
                  <a:gd name="T44" fmla="*/ 279 w 670"/>
                  <a:gd name="T45" fmla="*/ 102 h 822"/>
                  <a:gd name="T46" fmla="*/ 274 w 670"/>
                  <a:gd name="T47" fmla="*/ 111 h 822"/>
                  <a:gd name="T48" fmla="*/ 272 w 670"/>
                  <a:gd name="T49" fmla="*/ 121 h 822"/>
                  <a:gd name="T50" fmla="*/ 275 w 670"/>
                  <a:gd name="T51" fmla="*/ 130 h 822"/>
                  <a:gd name="T52" fmla="*/ 281 w 670"/>
                  <a:gd name="T53" fmla="*/ 137 h 822"/>
                  <a:gd name="T54" fmla="*/ 290 w 670"/>
                  <a:gd name="T55" fmla="*/ 142 h 822"/>
                  <a:gd name="T56" fmla="*/ 300 w 670"/>
                  <a:gd name="T57" fmla="*/ 143 h 822"/>
                  <a:gd name="T58" fmla="*/ 309 w 670"/>
                  <a:gd name="T59" fmla="*/ 140 h 822"/>
                  <a:gd name="T60" fmla="*/ 317 w 670"/>
                  <a:gd name="T61" fmla="*/ 133 h 822"/>
                  <a:gd name="T62" fmla="*/ 322 w 670"/>
                  <a:gd name="T63" fmla="*/ 124 h 822"/>
                  <a:gd name="T64" fmla="*/ 322 w 670"/>
                  <a:gd name="T65" fmla="*/ 123 h 822"/>
                  <a:gd name="T66" fmla="*/ 322 w 670"/>
                  <a:gd name="T67" fmla="*/ 122 h 822"/>
                  <a:gd name="T68" fmla="*/ 322 w 670"/>
                  <a:gd name="T69" fmla="*/ 122 h 822"/>
                  <a:gd name="T70" fmla="*/ 322 w 670"/>
                  <a:gd name="T71" fmla="*/ 121 h 822"/>
                  <a:gd name="T72" fmla="*/ 592 w 670"/>
                  <a:gd name="T73" fmla="*/ 34 h 822"/>
                  <a:gd name="T74" fmla="*/ 594 w 670"/>
                  <a:gd name="T75" fmla="*/ 39 h 822"/>
                  <a:gd name="T76" fmla="*/ 598 w 670"/>
                  <a:gd name="T77" fmla="*/ 42 h 822"/>
                  <a:gd name="T78" fmla="*/ 602 w 670"/>
                  <a:gd name="T79" fmla="*/ 46 h 822"/>
                  <a:gd name="T80" fmla="*/ 607 w 670"/>
                  <a:gd name="T81" fmla="*/ 49 h 822"/>
                  <a:gd name="T82" fmla="*/ 608 w 670"/>
                  <a:gd name="T83" fmla="*/ 49 h 822"/>
                  <a:gd name="T84" fmla="*/ 608 w 670"/>
                  <a:gd name="T85" fmla="*/ 49 h 822"/>
                  <a:gd name="T86" fmla="*/ 608 w 670"/>
                  <a:gd name="T87" fmla="*/ 49 h 822"/>
                  <a:gd name="T88" fmla="*/ 609 w 670"/>
                  <a:gd name="T89" fmla="*/ 49 h 822"/>
                  <a:gd name="T90" fmla="*/ 609 w 670"/>
                  <a:gd name="T91" fmla="*/ 352 h 822"/>
                  <a:gd name="T92" fmla="*/ 592 w 670"/>
                  <a:gd name="T93" fmla="*/ 364 h 822"/>
                  <a:gd name="T94" fmla="*/ 604 w 670"/>
                  <a:gd name="T95" fmla="*/ 382 h 822"/>
                  <a:gd name="T96" fmla="*/ 0 w 670"/>
                  <a:gd name="T97" fmla="*/ 784 h 822"/>
                  <a:gd name="T98" fmla="*/ 24 w 670"/>
                  <a:gd name="T99" fmla="*/ 822 h 822"/>
                  <a:gd name="T100" fmla="*/ 628 w 670"/>
                  <a:gd name="T101" fmla="*/ 418 h 822"/>
                  <a:gd name="T102" fmla="*/ 638 w 670"/>
                  <a:gd name="T103" fmla="*/ 432 h 822"/>
                  <a:gd name="T104" fmla="*/ 670 w 670"/>
                  <a:gd name="T105" fmla="*/ 411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0" h="822">
                    <a:moveTo>
                      <a:pt x="670" y="411"/>
                    </a:moveTo>
                    <a:lnTo>
                      <a:pt x="627" y="347"/>
                    </a:lnTo>
                    <a:lnTo>
                      <a:pt x="627" y="46"/>
                    </a:lnTo>
                    <a:lnTo>
                      <a:pt x="631" y="44"/>
                    </a:lnTo>
                    <a:lnTo>
                      <a:pt x="635" y="41"/>
                    </a:lnTo>
                    <a:lnTo>
                      <a:pt x="637" y="37"/>
                    </a:lnTo>
                    <a:lnTo>
                      <a:pt x="638" y="32"/>
                    </a:lnTo>
                    <a:lnTo>
                      <a:pt x="640" y="22"/>
                    </a:lnTo>
                    <a:lnTo>
                      <a:pt x="636" y="12"/>
                    </a:lnTo>
                    <a:lnTo>
                      <a:pt x="631" y="6"/>
                    </a:lnTo>
                    <a:lnTo>
                      <a:pt x="622" y="1"/>
                    </a:lnTo>
                    <a:lnTo>
                      <a:pt x="613" y="0"/>
                    </a:lnTo>
                    <a:lnTo>
                      <a:pt x="604" y="2"/>
                    </a:lnTo>
                    <a:lnTo>
                      <a:pt x="597" y="7"/>
                    </a:lnTo>
                    <a:lnTo>
                      <a:pt x="592" y="16"/>
                    </a:lnTo>
                    <a:lnTo>
                      <a:pt x="318" y="103"/>
                    </a:lnTo>
                    <a:lnTo>
                      <a:pt x="315" y="100"/>
                    </a:lnTo>
                    <a:lnTo>
                      <a:pt x="311" y="98"/>
                    </a:lnTo>
                    <a:lnTo>
                      <a:pt x="308" y="95"/>
                    </a:lnTo>
                    <a:lnTo>
                      <a:pt x="304" y="94"/>
                    </a:lnTo>
                    <a:lnTo>
                      <a:pt x="294" y="93"/>
                    </a:lnTo>
                    <a:lnTo>
                      <a:pt x="285" y="95"/>
                    </a:lnTo>
                    <a:lnTo>
                      <a:pt x="279" y="102"/>
                    </a:lnTo>
                    <a:lnTo>
                      <a:pt x="274" y="111"/>
                    </a:lnTo>
                    <a:lnTo>
                      <a:pt x="272" y="121"/>
                    </a:lnTo>
                    <a:lnTo>
                      <a:pt x="275" y="130"/>
                    </a:lnTo>
                    <a:lnTo>
                      <a:pt x="281" y="137"/>
                    </a:lnTo>
                    <a:lnTo>
                      <a:pt x="290" y="142"/>
                    </a:lnTo>
                    <a:lnTo>
                      <a:pt x="300" y="143"/>
                    </a:lnTo>
                    <a:lnTo>
                      <a:pt x="309" y="140"/>
                    </a:lnTo>
                    <a:lnTo>
                      <a:pt x="317" y="133"/>
                    </a:lnTo>
                    <a:lnTo>
                      <a:pt x="322" y="124"/>
                    </a:lnTo>
                    <a:lnTo>
                      <a:pt x="322" y="123"/>
                    </a:lnTo>
                    <a:lnTo>
                      <a:pt x="322" y="122"/>
                    </a:lnTo>
                    <a:lnTo>
                      <a:pt x="322" y="122"/>
                    </a:lnTo>
                    <a:lnTo>
                      <a:pt x="322" y="121"/>
                    </a:lnTo>
                    <a:lnTo>
                      <a:pt x="592" y="34"/>
                    </a:lnTo>
                    <a:lnTo>
                      <a:pt x="594" y="39"/>
                    </a:lnTo>
                    <a:lnTo>
                      <a:pt x="598" y="42"/>
                    </a:lnTo>
                    <a:lnTo>
                      <a:pt x="602" y="46"/>
                    </a:lnTo>
                    <a:lnTo>
                      <a:pt x="607" y="49"/>
                    </a:lnTo>
                    <a:lnTo>
                      <a:pt x="608" y="49"/>
                    </a:lnTo>
                    <a:lnTo>
                      <a:pt x="608" y="49"/>
                    </a:lnTo>
                    <a:lnTo>
                      <a:pt x="608" y="49"/>
                    </a:lnTo>
                    <a:lnTo>
                      <a:pt x="609" y="49"/>
                    </a:lnTo>
                    <a:lnTo>
                      <a:pt x="609" y="352"/>
                    </a:lnTo>
                    <a:lnTo>
                      <a:pt x="592" y="364"/>
                    </a:lnTo>
                    <a:lnTo>
                      <a:pt x="604" y="382"/>
                    </a:lnTo>
                    <a:lnTo>
                      <a:pt x="0" y="784"/>
                    </a:lnTo>
                    <a:lnTo>
                      <a:pt x="24" y="822"/>
                    </a:lnTo>
                    <a:lnTo>
                      <a:pt x="628" y="418"/>
                    </a:lnTo>
                    <a:lnTo>
                      <a:pt x="638" y="432"/>
                    </a:lnTo>
                    <a:lnTo>
                      <a:pt x="670" y="4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2" name="Freeform 201"/>
              <p:cNvSpPr>
                <a:spLocks/>
              </p:cNvSpPr>
              <p:nvPr/>
            </p:nvSpPr>
            <p:spPr bwMode="auto">
              <a:xfrm>
                <a:off x="4869" y="543"/>
                <a:ext cx="36" cy="37"/>
              </a:xfrm>
              <a:custGeom>
                <a:avLst/>
                <a:gdLst>
                  <a:gd name="T0" fmla="*/ 100 w 147"/>
                  <a:gd name="T1" fmla="*/ 77 h 148"/>
                  <a:gd name="T2" fmla="*/ 100 w 147"/>
                  <a:gd name="T3" fmla="*/ 25 h 148"/>
                  <a:gd name="T4" fmla="*/ 80 w 147"/>
                  <a:gd name="T5" fmla="*/ 25 h 148"/>
                  <a:gd name="T6" fmla="*/ 80 w 147"/>
                  <a:gd name="T7" fmla="*/ 0 h 148"/>
                  <a:gd name="T8" fmla="*/ 66 w 147"/>
                  <a:gd name="T9" fmla="*/ 0 h 148"/>
                  <a:gd name="T10" fmla="*/ 66 w 147"/>
                  <a:gd name="T11" fmla="*/ 25 h 148"/>
                  <a:gd name="T12" fmla="*/ 46 w 147"/>
                  <a:gd name="T13" fmla="*/ 25 h 148"/>
                  <a:gd name="T14" fmla="*/ 46 w 147"/>
                  <a:gd name="T15" fmla="*/ 77 h 148"/>
                  <a:gd name="T16" fmla="*/ 36 w 147"/>
                  <a:gd name="T17" fmla="*/ 82 h 148"/>
                  <a:gd name="T18" fmla="*/ 28 w 147"/>
                  <a:gd name="T19" fmla="*/ 89 h 148"/>
                  <a:gd name="T20" fmla="*/ 19 w 147"/>
                  <a:gd name="T21" fmla="*/ 96 h 148"/>
                  <a:gd name="T22" fmla="*/ 13 w 147"/>
                  <a:gd name="T23" fmla="*/ 105 h 148"/>
                  <a:gd name="T24" fmla="*/ 8 w 147"/>
                  <a:gd name="T25" fmla="*/ 115 h 148"/>
                  <a:gd name="T26" fmla="*/ 4 w 147"/>
                  <a:gd name="T27" fmla="*/ 125 h 148"/>
                  <a:gd name="T28" fmla="*/ 2 w 147"/>
                  <a:gd name="T29" fmla="*/ 136 h 148"/>
                  <a:gd name="T30" fmla="*/ 0 w 147"/>
                  <a:gd name="T31" fmla="*/ 148 h 148"/>
                  <a:gd name="T32" fmla="*/ 147 w 147"/>
                  <a:gd name="T33" fmla="*/ 148 h 148"/>
                  <a:gd name="T34" fmla="*/ 146 w 147"/>
                  <a:gd name="T35" fmla="*/ 136 h 148"/>
                  <a:gd name="T36" fmla="*/ 143 w 147"/>
                  <a:gd name="T37" fmla="*/ 125 h 148"/>
                  <a:gd name="T38" fmla="*/ 139 w 147"/>
                  <a:gd name="T39" fmla="*/ 115 h 148"/>
                  <a:gd name="T40" fmla="*/ 134 w 147"/>
                  <a:gd name="T41" fmla="*/ 105 h 148"/>
                  <a:gd name="T42" fmla="*/ 127 w 147"/>
                  <a:gd name="T43" fmla="*/ 96 h 148"/>
                  <a:gd name="T44" fmla="*/ 119 w 147"/>
                  <a:gd name="T45" fmla="*/ 89 h 148"/>
                  <a:gd name="T46" fmla="*/ 110 w 147"/>
                  <a:gd name="T47" fmla="*/ 82 h 148"/>
                  <a:gd name="T48" fmla="*/ 100 w 147"/>
                  <a:gd name="T49" fmla="*/ 7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48">
                    <a:moveTo>
                      <a:pt x="100" y="77"/>
                    </a:moveTo>
                    <a:lnTo>
                      <a:pt x="100" y="25"/>
                    </a:lnTo>
                    <a:lnTo>
                      <a:pt x="80" y="25"/>
                    </a:lnTo>
                    <a:lnTo>
                      <a:pt x="80" y="0"/>
                    </a:lnTo>
                    <a:lnTo>
                      <a:pt x="66" y="0"/>
                    </a:lnTo>
                    <a:lnTo>
                      <a:pt x="66" y="25"/>
                    </a:lnTo>
                    <a:lnTo>
                      <a:pt x="46" y="25"/>
                    </a:lnTo>
                    <a:lnTo>
                      <a:pt x="46" y="77"/>
                    </a:lnTo>
                    <a:lnTo>
                      <a:pt x="36" y="82"/>
                    </a:lnTo>
                    <a:lnTo>
                      <a:pt x="28" y="89"/>
                    </a:lnTo>
                    <a:lnTo>
                      <a:pt x="19" y="96"/>
                    </a:lnTo>
                    <a:lnTo>
                      <a:pt x="13" y="105"/>
                    </a:lnTo>
                    <a:lnTo>
                      <a:pt x="8" y="115"/>
                    </a:lnTo>
                    <a:lnTo>
                      <a:pt x="4" y="125"/>
                    </a:lnTo>
                    <a:lnTo>
                      <a:pt x="2" y="136"/>
                    </a:lnTo>
                    <a:lnTo>
                      <a:pt x="0" y="148"/>
                    </a:lnTo>
                    <a:lnTo>
                      <a:pt x="147" y="148"/>
                    </a:lnTo>
                    <a:lnTo>
                      <a:pt x="146" y="136"/>
                    </a:lnTo>
                    <a:lnTo>
                      <a:pt x="143" y="125"/>
                    </a:lnTo>
                    <a:lnTo>
                      <a:pt x="139" y="115"/>
                    </a:lnTo>
                    <a:lnTo>
                      <a:pt x="134" y="105"/>
                    </a:lnTo>
                    <a:lnTo>
                      <a:pt x="127" y="96"/>
                    </a:lnTo>
                    <a:lnTo>
                      <a:pt x="119" y="89"/>
                    </a:lnTo>
                    <a:lnTo>
                      <a:pt x="110" y="82"/>
                    </a:lnTo>
                    <a:lnTo>
                      <a:pt x="100" y="7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03" name="Freeform 439"/>
            <p:cNvSpPr>
              <a:spLocks noEditPoints="1"/>
            </p:cNvSpPr>
            <p:nvPr/>
          </p:nvSpPr>
          <p:spPr bwMode="auto">
            <a:xfrm>
              <a:off x="3181350" y="1511527"/>
              <a:ext cx="376238" cy="315912"/>
            </a:xfrm>
            <a:custGeom>
              <a:avLst/>
              <a:gdLst>
                <a:gd name="T0" fmla="*/ 6 w 131"/>
                <a:gd name="T1" fmla="*/ 59 h 110"/>
                <a:gd name="T2" fmla="*/ 24 w 131"/>
                <a:gd name="T3" fmla="*/ 31 h 110"/>
                <a:gd name="T4" fmla="*/ 21 w 131"/>
                <a:gd name="T5" fmla="*/ 31 h 110"/>
                <a:gd name="T6" fmla="*/ 90 w 131"/>
                <a:gd name="T7" fmla="*/ 40 h 110"/>
                <a:gd name="T8" fmla="*/ 110 w 131"/>
                <a:gd name="T9" fmla="*/ 13 h 110"/>
                <a:gd name="T10" fmla="*/ 106 w 131"/>
                <a:gd name="T11" fmla="*/ 13 h 110"/>
                <a:gd name="T12" fmla="*/ 108 w 131"/>
                <a:gd name="T13" fmla="*/ 2 h 110"/>
                <a:gd name="T14" fmla="*/ 113 w 131"/>
                <a:gd name="T15" fmla="*/ 5 h 110"/>
                <a:gd name="T16" fmla="*/ 113 w 131"/>
                <a:gd name="T17" fmla="*/ 9 h 110"/>
                <a:gd name="T18" fmla="*/ 129 w 131"/>
                <a:gd name="T19" fmla="*/ 40 h 110"/>
                <a:gd name="T20" fmla="*/ 128 w 131"/>
                <a:gd name="T21" fmla="*/ 47 h 110"/>
                <a:gd name="T22" fmla="*/ 112 w 131"/>
                <a:gd name="T23" fmla="*/ 52 h 110"/>
                <a:gd name="T24" fmla="*/ 93 w 131"/>
                <a:gd name="T25" fmla="*/ 50 h 110"/>
                <a:gd name="T26" fmla="*/ 84 w 131"/>
                <a:gd name="T27" fmla="*/ 40 h 110"/>
                <a:gd name="T28" fmla="*/ 86 w 131"/>
                <a:gd name="T29" fmla="*/ 40 h 110"/>
                <a:gd name="T30" fmla="*/ 103 w 131"/>
                <a:gd name="T31" fmla="*/ 9 h 110"/>
                <a:gd name="T32" fmla="*/ 103 w 131"/>
                <a:gd name="T33" fmla="*/ 7 h 110"/>
                <a:gd name="T34" fmla="*/ 72 w 131"/>
                <a:gd name="T35" fmla="*/ 89 h 110"/>
                <a:gd name="T36" fmla="*/ 87 w 131"/>
                <a:gd name="T37" fmla="*/ 95 h 110"/>
                <a:gd name="T38" fmla="*/ 99 w 131"/>
                <a:gd name="T39" fmla="*/ 110 h 110"/>
                <a:gd name="T40" fmla="*/ 29 w 131"/>
                <a:gd name="T41" fmla="*/ 95 h 110"/>
                <a:gd name="T42" fmla="*/ 41 w 131"/>
                <a:gd name="T43" fmla="*/ 89 h 110"/>
                <a:gd name="T44" fmla="*/ 57 w 131"/>
                <a:gd name="T45" fmla="*/ 16 h 110"/>
                <a:gd name="T46" fmla="*/ 28 w 131"/>
                <a:gd name="T47" fmla="*/ 24 h 110"/>
                <a:gd name="T48" fmla="*/ 28 w 131"/>
                <a:gd name="T49" fmla="*/ 28 h 110"/>
                <a:gd name="T50" fmla="*/ 44 w 131"/>
                <a:gd name="T51" fmla="*/ 59 h 110"/>
                <a:gd name="T52" fmla="*/ 43 w 131"/>
                <a:gd name="T53" fmla="*/ 65 h 110"/>
                <a:gd name="T54" fmla="*/ 27 w 131"/>
                <a:gd name="T55" fmla="*/ 71 h 110"/>
                <a:gd name="T56" fmla="*/ 8 w 131"/>
                <a:gd name="T57" fmla="*/ 70 h 110"/>
                <a:gd name="T58" fmla="*/ 0 w 131"/>
                <a:gd name="T59" fmla="*/ 59 h 110"/>
                <a:gd name="T60" fmla="*/ 1 w 131"/>
                <a:gd name="T61" fmla="*/ 59 h 110"/>
                <a:gd name="T62" fmla="*/ 17 w 131"/>
                <a:gd name="T63" fmla="*/ 28 h 110"/>
                <a:gd name="T64" fmla="*/ 18 w 131"/>
                <a:gd name="T65" fmla="*/ 23 h 110"/>
                <a:gd name="T66" fmla="*/ 22 w 131"/>
                <a:gd name="T67" fmla="*/ 21 h 110"/>
                <a:gd name="T68" fmla="*/ 57 w 131"/>
                <a:gd name="T69" fmla="*/ 7 h 110"/>
                <a:gd name="T70" fmla="*/ 60 w 131"/>
                <a:gd name="T71" fmla="*/ 2 h 110"/>
                <a:gd name="T72" fmla="*/ 66 w 131"/>
                <a:gd name="T73" fmla="*/ 1 h 110"/>
                <a:gd name="T74" fmla="*/ 71 w 131"/>
                <a:gd name="T7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10">
                  <a:moveTo>
                    <a:pt x="21" y="31"/>
                  </a:moveTo>
                  <a:lnTo>
                    <a:pt x="6" y="59"/>
                  </a:lnTo>
                  <a:lnTo>
                    <a:pt x="39" y="59"/>
                  </a:lnTo>
                  <a:lnTo>
                    <a:pt x="24" y="31"/>
                  </a:lnTo>
                  <a:lnTo>
                    <a:pt x="23" y="31"/>
                  </a:lnTo>
                  <a:lnTo>
                    <a:pt x="21" y="31"/>
                  </a:lnTo>
                  <a:close/>
                  <a:moveTo>
                    <a:pt x="106" y="13"/>
                  </a:moveTo>
                  <a:lnTo>
                    <a:pt x="90" y="40"/>
                  </a:lnTo>
                  <a:lnTo>
                    <a:pt x="125" y="40"/>
                  </a:lnTo>
                  <a:lnTo>
                    <a:pt x="110" y="13"/>
                  </a:lnTo>
                  <a:lnTo>
                    <a:pt x="107" y="13"/>
                  </a:lnTo>
                  <a:lnTo>
                    <a:pt x="106" y="13"/>
                  </a:lnTo>
                  <a:close/>
                  <a:moveTo>
                    <a:pt x="107" y="0"/>
                  </a:moveTo>
                  <a:lnTo>
                    <a:pt x="108" y="2"/>
                  </a:lnTo>
                  <a:lnTo>
                    <a:pt x="111" y="2"/>
                  </a:lnTo>
                  <a:lnTo>
                    <a:pt x="113" y="5"/>
                  </a:lnTo>
                  <a:lnTo>
                    <a:pt x="113" y="7"/>
                  </a:lnTo>
                  <a:lnTo>
                    <a:pt x="113" y="9"/>
                  </a:lnTo>
                  <a:lnTo>
                    <a:pt x="112" y="10"/>
                  </a:lnTo>
                  <a:lnTo>
                    <a:pt x="129" y="40"/>
                  </a:lnTo>
                  <a:lnTo>
                    <a:pt x="131" y="40"/>
                  </a:lnTo>
                  <a:lnTo>
                    <a:pt x="128" y="47"/>
                  </a:lnTo>
                  <a:lnTo>
                    <a:pt x="121" y="50"/>
                  </a:lnTo>
                  <a:lnTo>
                    <a:pt x="112" y="52"/>
                  </a:lnTo>
                  <a:lnTo>
                    <a:pt x="103" y="52"/>
                  </a:lnTo>
                  <a:lnTo>
                    <a:pt x="93" y="50"/>
                  </a:lnTo>
                  <a:lnTo>
                    <a:pt x="86" y="45"/>
                  </a:lnTo>
                  <a:lnTo>
                    <a:pt x="84" y="40"/>
                  </a:lnTo>
                  <a:lnTo>
                    <a:pt x="86" y="40"/>
                  </a:lnTo>
                  <a:lnTo>
                    <a:pt x="86" y="40"/>
                  </a:lnTo>
                  <a:lnTo>
                    <a:pt x="104" y="10"/>
                  </a:lnTo>
                  <a:lnTo>
                    <a:pt x="103" y="9"/>
                  </a:lnTo>
                  <a:lnTo>
                    <a:pt x="103" y="7"/>
                  </a:lnTo>
                  <a:lnTo>
                    <a:pt x="103" y="7"/>
                  </a:lnTo>
                  <a:lnTo>
                    <a:pt x="72" y="13"/>
                  </a:lnTo>
                  <a:lnTo>
                    <a:pt x="72" y="89"/>
                  </a:lnTo>
                  <a:lnTo>
                    <a:pt x="87" y="89"/>
                  </a:lnTo>
                  <a:lnTo>
                    <a:pt x="87" y="95"/>
                  </a:lnTo>
                  <a:lnTo>
                    <a:pt x="99" y="95"/>
                  </a:lnTo>
                  <a:lnTo>
                    <a:pt x="99" y="110"/>
                  </a:lnTo>
                  <a:lnTo>
                    <a:pt x="29" y="110"/>
                  </a:lnTo>
                  <a:lnTo>
                    <a:pt x="29" y="95"/>
                  </a:lnTo>
                  <a:lnTo>
                    <a:pt x="41" y="95"/>
                  </a:lnTo>
                  <a:lnTo>
                    <a:pt x="41" y="89"/>
                  </a:lnTo>
                  <a:lnTo>
                    <a:pt x="57" y="89"/>
                  </a:lnTo>
                  <a:lnTo>
                    <a:pt x="57" y="16"/>
                  </a:lnTo>
                  <a:lnTo>
                    <a:pt x="28" y="23"/>
                  </a:lnTo>
                  <a:lnTo>
                    <a:pt x="28" y="24"/>
                  </a:lnTo>
                  <a:lnTo>
                    <a:pt x="28" y="27"/>
                  </a:lnTo>
                  <a:lnTo>
                    <a:pt x="28" y="28"/>
                  </a:lnTo>
                  <a:lnTo>
                    <a:pt x="28" y="29"/>
                  </a:lnTo>
                  <a:lnTo>
                    <a:pt x="44" y="59"/>
                  </a:lnTo>
                  <a:lnTo>
                    <a:pt x="45" y="59"/>
                  </a:lnTo>
                  <a:lnTo>
                    <a:pt x="43" y="65"/>
                  </a:lnTo>
                  <a:lnTo>
                    <a:pt x="36" y="70"/>
                  </a:lnTo>
                  <a:lnTo>
                    <a:pt x="27" y="71"/>
                  </a:lnTo>
                  <a:lnTo>
                    <a:pt x="17" y="71"/>
                  </a:lnTo>
                  <a:lnTo>
                    <a:pt x="8" y="70"/>
                  </a:lnTo>
                  <a:lnTo>
                    <a:pt x="2" y="65"/>
                  </a:lnTo>
                  <a:lnTo>
                    <a:pt x="0" y="59"/>
                  </a:lnTo>
                  <a:lnTo>
                    <a:pt x="1" y="59"/>
                  </a:lnTo>
                  <a:lnTo>
                    <a:pt x="1" y="59"/>
                  </a:lnTo>
                  <a:lnTo>
                    <a:pt x="18" y="29"/>
                  </a:lnTo>
                  <a:lnTo>
                    <a:pt x="17" y="28"/>
                  </a:lnTo>
                  <a:lnTo>
                    <a:pt x="17" y="27"/>
                  </a:lnTo>
                  <a:lnTo>
                    <a:pt x="18" y="23"/>
                  </a:lnTo>
                  <a:lnTo>
                    <a:pt x="20" y="22"/>
                  </a:lnTo>
                  <a:lnTo>
                    <a:pt x="22" y="21"/>
                  </a:lnTo>
                  <a:lnTo>
                    <a:pt x="22" y="20"/>
                  </a:lnTo>
                  <a:lnTo>
                    <a:pt x="57" y="7"/>
                  </a:lnTo>
                  <a:lnTo>
                    <a:pt x="58" y="5"/>
                  </a:lnTo>
                  <a:lnTo>
                    <a:pt x="60" y="2"/>
                  </a:lnTo>
                  <a:lnTo>
                    <a:pt x="63" y="1"/>
                  </a:lnTo>
                  <a:lnTo>
                    <a:pt x="66" y="1"/>
                  </a:lnTo>
                  <a:lnTo>
                    <a:pt x="69" y="2"/>
                  </a:lnTo>
                  <a:lnTo>
                    <a:pt x="71" y="3"/>
                  </a:lnTo>
                  <a:lnTo>
                    <a:pt x="107" y="0"/>
                  </a:ln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22" name="Right Arrow 221"/>
            <p:cNvSpPr/>
            <p:nvPr/>
          </p:nvSpPr>
          <p:spPr>
            <a:xfrm>
              <a:off x="1109663" y="1779814"/>
              <a:ext cx="395287" cy="3698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Right Arrow 222"/>
            <p:cNvSpPr/>
            <p:nvPr/>
          </p:nvSpPr>
          <p:spPr>
            <a:xfrm>
              <a:off x="2379663" y="1779814"/>
              <a:ext cx="395287" cy="3698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Right Arrow 223"/>
            <p:cNvSpPr/>
            <p:nvPr/>
          </p:nvSpPr>
          <p:spPr>
            <a:xfrm>
              <a:off x="1395413" y="3527652"/>
              <a:ext cx="395287" cy="3698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Right Arrow 224"/>
            <p:cNvSpPr/>
            <p:nvPr/>
          </p:nvSpPr>
          <p:spPr>
            <a:xfrm>
              <a:off x="2867025" y="3527652"/>
              <a:ext cx="393700" cy="3698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6" name="Group 225"/>
            <p:cNvGrpSpPr/>
            <p:nvPr/>
          </p:nvGrpSpPr>
          <p:grpSpPr>
            <a:xfrm>
              <a:off x="3424728" y="3484110"/>
              <a:ext cx="464226" cy="462170"/>
              <a:chOff x="5583378" y="3786932"/>
              <a:chExt cx="458801" cy="456770"/>
            </a:xfrm>
            <a:effectLst>
              <a:glow rad="139700">
                <a:schemeClr val="accent5">
                  <a:satMod val="175000"/>
                  <a:alpha val="40000"/>
                </a:schemeClr>
              </a:glow>
            </a:effectLst>
          </p:grpSpPr>
          <p:sp>
            <p:nvSpPr>
              <p:cNvPr id="228" name="Oval 227"/>
              <p:cNvSpPr/>
              <p:nvPr/>
            </p:nvSpPr>
            <p:spPr bwMode="auto">
              <a:xfrm>
                <a:off x="5583378" y="3786932"/>
                <a:ext cx="458801" cy="456770"/>
              </a:xfrm>
              <a:prstGeom prst="ellipse">
                <a:avLst/>
              </a:pr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229" name="Picture 2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654947" y="3863228"/>
                <a:ext cx="305503" cy="304888"/>
              </a:xfrm>
              <a:prstGeom prst="rect">
                <a:avLst/>
              </a:pr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pic>
        </p:grpSp>
        <p:grpSp>
          <p:nvGrpSpPr>
            <p:cNvPr id="230" name="Group 229"/>
            <p:cNvGrpSpPr/>
            <p:nvPr/>
          </p:nvGrpSpPr>
          <p:grpSpPr>
            <a:xfrm>
              <a:off x="7718763" y="3517978"/>
              <a:ext cx="464226" cy="462170"/>
              <a:chOff x="5583378" y="3786932"/>
              <a:chExt cx="458801" cy="456770"/>
            </a:xfrm>
            <a:effectLst>
              <a:glow rad="139700">
                <a:schemeClr val="accent5">
                  <a:satMod val="175000"/>
                  <a:alpha val="40000"/>
                </a:schemeClr>
              </a:glow>
            </a:effectLst>
          </p:grpSpPr>
          <p:sp>
            <p:nvSpPr>
              <p:cNvPr id="232" name="Oval 231"/>
              <p:cNvSpPr/>
              <p:nvPr/>
            </p:nvSpPr>
            <p:spPr bwMode="auto">
              <a:xfrm>
                <a:off x="5583378" y="3786932"/>
                <a:ext cx="458801" cy="456770"/>
              </a:xfrm>
              <a:prstGeom prst="ellipse">
                <a:avLst/>
              </a:pr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233" name="Picture 23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654947" y="3863228"/>
                <a:ext cx="305503" cy="304888"/>
              </a:xfrm>
              <a:prstGeom prst="rect">
                <a:avLst/>
              </a:pr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pic>
        </p:grpSp>
        <p:sp>
          <p:nvSpPr>
            <p:cNvPr id="243" name="Freeform 309"/>
            <p:cNvSpPr>
              <a:spLocks/>
            </p:cNvSpPr>
            <p:nvPr/>
          </p:nvSpPr>
          <p:spPr bwMode="auto">
            <a:xfrm>
              <a:off x="8220075" y="1822677"/>
              <a:ext cx="560388" cy="331787"/>
            </a:xfrm>
            <a:custGeom>
              <a:avLst/>
              <a:gdLst>
                <a:gd name="T0" fmla="*/ 122 w 240"/>
                <a:gd name="T1" fmla="*/ 0 h 150"/>
                <a:gd name="T2" fmla="*/ 147 w 240"/>
                <a:gd name="T3" fmla="*/ 4 h 150"/>
                <a:gd name="T4" fmla="*/ 169 w 240"/>
                <a:gd name="T5" fmla="*/ 14 h 150"/>
                <a:gd name="T6" fmla="*/ 186 w 240"/>
                <a:gd name="T7" fmla="*/ 32 h 150"/>
                <a:gd name="T8" fmla="*/ 196 w 240"/>
                <a:gd name="T9" fmla="*/ 52 h 150"/>
                <a:gd name="T10" fmla="*/ 214 w 240"/>
                <a:gd name="T11" fmla="*/ 58 h 150"/>
                <a:gd name="T12" fmla="*/ 227 w 240"/>
                <a:gd name="T13" fmla="*/ 68 h 150"/>
                <a:gd name="T14" fmla="*/ 237 w 240"/>
                <a:gd name="T15" fmla="*/ 83 h 150"/>
                <a:gd name="T16" fmla="*/ 240 w 240"/>
                <a:gd name="T17" fmla="*/ 100 h 150"/>
                <a:gd name="T18" fmla="*/ 236 w 240"/>
                <a:gd name="T19" fmla="*/ 119 h 150"/>
                <a:gd name="T20" fmla="*/ 224 w 240"/>
                <a:gd name="T21" fmla="*/ 135 h 150"/>
                <a:gd name="T22" fmla="*/ 208 w 240"/>
                <a:gd name="T23" fmla="*/ 145 h 150"/>
                <a:gd name="T24" fmla="*/ 188 w 240"/>
                <a:gd name="T25" fmla="*/ 150 h 150"/>
                <a:gd name="T26" fmla="*/ 32 w 240"/>
                <a:gd name="T27" fmla="*/ 150 h 150"/>
                <a:gd name="T28" fmla="*/ 16 w 240"/>
                <a:gd name="T29" fmla="*/ 142 h 150"/>
                <a:gd name="T30" fmla="*/ 4 w 240"/>
                <a:gd name="T31" fmla="*/ 128 h 150"/>
                <a:gd name="T32" fmla="*/ 0 w 240"/>
                <a:gd name="T33" fmla="*/ 109 h 150"/>
                <a:gd name="T34" fmla="*/ 3 w 240"/>
                <a:gd name="T35" fmla="*/ 94 h 150"/>
                <a:gd name="T36" fmla="*/ 12 w 240"/>
                <a:gd name="T37" fmla="*/ 81 h 150"/>
                <a:gd name="T38" fmla="*/ 25 w 240"/>
                <a:gd name="T39" fmla="*/ 73 h 150"/>
                <a:gd name="T40" fmla="*/ 41 w 240"/>
                <a:gd name="T41" fmla="*/ 70 h 150"/>
                <a:gd name="T42" fmla="*/ 48 w 240"/>
                <a:gd name="T43" fmla="*/ 71 h 150"/>
                <a:gd name="T44" fmla="*/ 52 w 240"/>
                <a:gd name="T45" fmla="*/ 48 h 150"/>
                <a:gd name="T46" fmla="*/ 63 w 240"/>
                <a:gd name="T47" fmla="*/ 29 h 150"/>
                <a:gd name="T48" fmla="*/ 79 w 240"/>
                <a:gd name="T49" fmla="*/ 13 h 150"/>
                <a:gd name="T50" fmla="*/ 99 w 240"/>
                <a:gd name="T51" fmla="*/ 3 h 150"/>
                <a:gd name="T52" fmla="*/ 122 w 240"/>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0" h="150">
                  <a:moveTo>
                    <a:pt x="122" y="0"/>
                  </a:moveTo>
                  <a:lnTo>
                    <a:pt x="147" y="4"/>
                  </a:lnTo>
                  <a:lnTo>
                    <a:pt x="169" y="14"/>
                  </a:lnTo>
                  <a:lnTo>
                    <a:pt x="186" y="32"/>
                  </a:lnTo>
                  <a:lnTo>
                    <a:pt x="196" y="52"/>
                  </a:lnTo>
                  <a:lnTo>
                    <a:pt x="214" y="58"/>
                  </a:lnTo>
                  <a:lnTo>
                    <a:pt x="227" y="68"/>
                  </a:lnTo>
                  <a:lnTo>
                    <a:pt x="237" y="83"/>
                  </a:lnTo>
                  <a:lnTo>
                    <a:pt x="240" y="100"/>
                  </a:lnTo>
                  <a:lnTo>
                    <a:pt x="236" y="119"/>
                  </a:lnTo>
                  <a:lnTo>
                    <a:pt x="224" y="135"/>
                  </a:lnTo>
                  <a:lnTo>
                    <a:pt x="208" y="145"/>
                  </a:lnTo>
                  <a:lnTo>
                    <a:pt x="188" y="150"/>
                  </a:lnTo>
                  <a:lnTo>
                    <a:pt x="32" y="150"/>
                  </a:lnTo>
                  <a:lnTo>
                    <a:pt x="16" y="142"/>
                  </a:lnTo>
                  <a:lnTo>
                    <a:pt x="4" y="128"/>
                  </a:lnTo>
                  <a:lnTo>
                    <a:pt x="0" y="109"/>
                  </a:lnTo>
                  <a:lnTo>
                    <a:pt x="3" y="94"/>
                  </a:lnTo>
                  <a:lnTo>
                    <a:pt x="12" y="81"/>
                  </a:lnTo>
                  <a:lnTo>
                    <a:pt x="25" y="73"/>
                  </a:lnTo>
                  <a:lnTo>
                    <a:pt x="41" y="70"/>
                  </a:lnTo>
                  <a:lnTo>
                    <a:pt x="48" y="71"/>
                  </a:lnTo>
                  <a:lnTo>
                    <a:pt x="52" y="48"/>
                  </a:lnTo>
                  <a:lnTo>
                    <a:pt x="63" y="29"/>
                  </a:lnTo>
                  <a:lnTo>
                    <a:pt x="79" y="13"/>
                  </a:lnTo>
                  <a:lnTo>
                    <a:pt x="99" y="3"/>
                  </a:lnTo>
                  <a:lnTo>
                    <a:pt x="122" y="0"/>
                  </a:ln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w="19050" cap="rnd">
              <a:noFill/>
              <a:prstDash val="sysDot"/>
            </a:ln>
          </p:spPr>
          <p:style>
            <a:lnRef idx="1">
              <a:schemeClr val="accent1"/>
            </a:lnRef>
            <a:fillRef idx="0">
              <a:schemeClr val="accent1"/>
            </a:fillRef>
            <a:effectRef idx="0">
              <a:schemeClr val="accent1"/>
            </a:effectRef>
            <a:fontRef idx="minor">
              <a:schemeClr val="tx1"/>
            </a:fontRef>
          </p:style>
          <p:txBody>
            <a:bodyPr lIns="0" tIns="73152" rIns="0" bIns="0" anchor="ctr"/>
            <a:lstStyle/>
            <a:p>
              <a:pPr algn="ctr" fontAlgn="auto">
                <a:lnSpc>
                  <a:spcPct val="80000"/>
                </a:lnSpc>
                <a:spcBef>
                  <a:spcPts val="0"/>
                </a:spcBef>
                <a:spcAft>
                  <a:spcPts val="0"/>
                </a:spcAft>
                <a:defRPr/>
              </a:pPr>
              <a:r>
                <a:rPr lang="en-US" sz="800" dirty="0">
                  <a:solidFill>
                    <a:schemeClr val="accent1"/>
                  </a:solidFill>
                </a:rPr>
                <a:t>Private</a:t>
              </a:r>
            </a:p>
          </p:txBody>
        </p:sp>
        <p:sp>
          <p:nvSpPr>
            <p:cNvPr id="244" name="Freeform 309"/>
            <p:cNvSpPr>
              <a:spLocks/>
            </p:cNvSpPr>
            <p:nvPr/>
          </p:nvSpPr>
          <p:spPr bwMode="auto">
            <a:xfrm>
              <a:off x="7758113" y="2073502"/>
              <a:ext cx="493712" cy="254000"/>
            </a:xfrm>
            <a:custGeom>
              <a:avLst/>
              <a:gdLst>
                <a:gd name="T0" fmla="*/ 122 w 240"/>
                <a:gd name="T1" fmla="*/ 0 h 150"/>
                <a:gd name="T2" fmla="*/ 147 w 240"/>
                <a:gd name="T3" fmla="*/ 4 h 150"/>
                <a:gd name="T4" fmla="*/ 169 w 240"/>
                <a:gd name="T5" fmla="*/ 14 h 150"/>
                <a:gd name="T6" fmla="*/ 186 w 240"/>
                <a:gd name="T7" fmla="*/ 32 h 150"/>
                <a:gd name="T8" fmla="*/ 196 w 240"/>
                <a:gd name="T9" fmla="*/ 52 h 150"/>
                <a:gd name="T10" fmla="*/ 214 w 240"/>
                <a:gd name="T11" fmla="*/ 58 h 150"/>
                <a:gd name="T12" fmla="*/ 227 w 240"/>
                <a:gd name="T13" fmla="*/ 68 h 150"/>
                <a:gd name="T14" fmla="*/ 237 w 240"/>
                <a:gd name="T15" fmla="*/ 83 h 150"/>
                <a:gd name="T16" fmla="*/ 240 w 240"/>
                <a:gd name="T17" fmla="*/ 100 h 150"/>
                <a:gd name="T18" fmla="*/ 236 w 240"/>
                <a:gd name="T19" fmla="*/ 119 h 150"/>
                <a:gd name="T20" fmla="*/ 224 w 240"/>
                <a:gd name="T21" fmla="*/ 135 h 150"/>
                <a:gd name="T22" fmla="*/ 208 w 240"/>
                <a:gd name="T23" fmla="*/ 145 h 150"/>
                <a:gd name="T24" fmla="*/ 188 w 240"/>
                <a:gd name="T25" fmla="*/ 150 h 150"/>
                <a:gd name="T26" fmla="*/ 32 w 240"/>
                <a:gd name="T27" fmla="*/ 150 h 150"/>
                <a:gd name="T28" fmla="*/ 16 w 240"/>
                <a:gd name="T29" fmla="*/ 142 h 150"/>
                <a:gd name="T30" fmla="*/ 4 w 240"/>
                <a:gd name="T31" fmla="*/ 128 h 150"/>
                <a:gd name="T32" fmla="*/ 0 w 240"/>
                <a:gd name="T33" fmla="*/ 109 h 150"/>
                <a:gd name="T34" fmla="*/ 3 w 240"/>
                <a:gd name="T35" fmla="*/ 94 h 150"/>
                <a:gd name="T36" fmla="*/ 12 w 240"/>
                <a:gd name="T37" fmla="*/ 81 h 150"/>
                <a:gd name="T38" fmla="*/ 25 w 240"/>
                <a:gd name="T39" fmla="*/ 73 h 150"/>
                <a:gd name="T40" fmla="*/ 41 w 240"/>
                <a:gd name="T41" fmla="*/ 70 h 150"/>
                <a:gd name="T42" fmla="*/ 48 w 240"/>
                <a:gd name="T43" fmla="*/ 71 h 150"/>
                <a:gd name="T44" fmla="*/ 52 w 240"/>
                <a:gd name="T45" fmla="*/ 48 h 150"/>
                <a:gd name="T46" fmla="*/ 63 w 240"/>
                <a:gd name="T47" fmla="*/ 29 h 150"/>
                <a:gd name="T48" fmla="*/ 79 w 240"/>
                <a:gd name="T49" fmla="*/ 13 h 150"/>
                <a:gd name="T50" fmla="*/ 99 w 240"/>
                <a:gd name="T51" fmla="*/ 3 h 150"/>
                <a:gd name="T52" fmla="*/ 122 w 240"/>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0" h="150">
                  <a:moveTo>
                    <a:pt x="122" y="0"/>
                  </a:moveTo>
                  <a:lnTo>
                    <a:pt x="147" y="4"/>
                  </a:lnTo>
                  <a:lnTo>
                    <a:pt x="169" y="14"/>
                  </a:lnTo>
                  <a:lnTo>
                    <a:pt x="186" y="32"/>
                  </a:lnTo>
                  <a:lnTo>
                    <a:pt x="196" y="52"/>
                  </a:lnTo>
                  <a:lnTo>
                    <a:pt x="214" y="58"/>
                  </a:lnTo>
                  <a:lnTo>
                    <a:pt x="227" y="68"/>
                  </a:lnTo>
                  <a:lnTo>
                    <a:pt x="237" y="83"/>
                  </a:lnTo>
                  <a:lnTo>
                    <a:pt x="240" y="100"/>
                  </a:lnTo>
                  <a:lnTo>
                    <a:pt x="236" y="119"/>
                  </a:lnTo>
                  <a:lnTo>
                    <a:pt x="224" y="135"/>
                  </a:lnTo>
                  <a:lnTo>
                    <a:pt x="208" y="145"/>
                  </a:lnTo>
                  <a:lnTo>
                    <a:pt x="188" y="150"/>
                  </a:lnTo>
                  <a:lnTo>
                    <a:pt x="32" y="150"/>
                  </a:lnTo>
                  <a:lnTo>
                    <a:pt x="16" y="142"/>
                  </a:lnTo>
                  <a:lnTo>
                    <a:pt x="4" y="128"/>
                  </a:lnTo>
                  <a:lnTo>
                    <a:pt x="0" y="109"/>
                  </a:lnTo>
                  <a:lnTo>
                    <a:pt x="3" y="94"/>
                  </a:lnTo>
                  <a:lnTo>
                    <a:pt x="12" y="81"/>
                  </a:lnTo>
                  <a:lnTo>
                    <a:pt x="25" y="73"/>
                  </a:lnTo>
                  <a:lnTo>
                    <a:pt x="41" y="70"/>
                  </a:lnTo>
                  <a:lnTo>
                    <a:pt x="48" y="71"/>
                  </a:lnTo>
                  <a:lnTo>
                    <a:pt x="52" y="48"/>
                  </a:lnTo>
                  <a:lnTo>
                    <a:pt x="63" y="29"/>
                  </a:lnTo>
                  <a:lnTo>
                    <a:pt x="79" y="13"/>
                  </a:lnTo>
                  <a:lnTo>
                    <a:pt x="99" y="3"/>
                  </a:lnTo>
                  <a:lnTo>
                    <a:pt x="122" y="0"/>
                  </a:ln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w="19050" cap="rnd">
              <a:noFill/>
              <a:prstDash val="sysDot"/>
            </a:ln>
          </p:spPr>
          <p:style>
            <a:lnRef idx="1">
              <a:schemeClr val="accent1"/>
            </a:lnRef>
            <a:fillRef idx="0">
              <a:schemeClr val="accent1"/>
            </a:fillRef>
            <a:effectRef idx="0">
              <a:schemeClr val="accent1"/>
            </a:effectRef>
            <a:fontRef idx="minor">
              <a:schemeClr val="tx1"/>
            </a:fontRef>
          </p:style>
          <p:txBody>
            <a:bodyPr lIns="0" tIns="73152" rIns="0" bIns="0" anchor="ctr"/>
            <a:lstStyle/>
            <a:p>
              <a:pPr algn="ctr" fontAlgn="auto">
                <a:lnSpc>
                  <a:spcPct val="80000"/>
                </a:lnSpc>
                <a:spcBef>
                  <a:spcPts val="0"/>
                </a:spcBef>
                <a:spcAft>
                  <a:spcPts val="0"/>
                </a:spcAft>
                <a:defRPr/>
              </a:pPr>
              <a:r>
                <a:rPr lang="en-US" sz="800" dirty="0">
                  <a:solidFill>
                    <a:schemeClr val="accent1"/>
                  </a:solidFill>
                </a:rPr>
                <a:t>Public</a:t>
              </a:r>
            </a:p>
          </p:txBody>
        </p:sp>
        <p:grpSp>
          <p:nvGrpSpPr>
            <p:cNvPr id="246" name="Group 245"/>
            <p:cNvGrpSpPr>
              <a:grpSpLocks noChangeAspect="1"/>
            </p:cNvGrpSpPr>
            <p:nvPr/>
          </p:nvGrpSpPr>
          <p:grpSpPr bwMode="auto">
            <a:xfrm rot="878139">
              <a:off x="7928299" y="1615851"/>
              <a:ext cx="442493" cy="440082"/>
              <a:chOff x="1412" y="160"/>
              <a:chExt cx="2936" cy="2920"/>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scene3d>
              <a:camera prst="orthographicFront"/>
              <a:lightRig rig="threePt" dir="t"/>
            </a:scene3d>
          </p:grpSpPr>
          <p:sp>
            <p:nvSpPr>
              <p:cNvPr id="247" name="Freeform 5"/>
              <p:cNvSpPr>
                <a:spLocks noEditPoints="1"/>
              </p:cNvSpPr>
              <p:nvPr/>
            </p:nvSpPr>
            <p:spPr bwMode="auto">
              <a:xfrm>
                <a:off x="1412" y="940"/>
                <a:ext cx="2140" cy="2140"/>
              </a:xfrm>
              <a:custGeom>
                <a:avLst/>
                <a:gdLst>
                  <a:gd name="T0" fmla="*/ 2002 w 2140"/>
                  <a:gd name="T1" fmla="*/ 562 h 2140"/>
                  <a:gd name="T2" fmla="*/ 1766 w 2140"/>
                  <a:gd name="T3" fmla="*/ 566 h 2140"/>
                  <a:gd name="T4" fmla="*/ 1722 w 2140"/>
                  <a:gd name="T5" fmla="*/ 536 h 2140"/>
                  <a:gd name="T6" fmla="*/ 1622 w 2140"/>
                  <a:gd name="T7" fmla="*/ 432 h 2140"/>
                  <a:gd name="T8" fmla="*/ 1582 w 2140"/>
                  <a:gd name="T9" fmla="*/ 392 h 2140"/>
                  <a:gd name="T10" fmla="*/ 1588 w 2140"/>
                  <a:gd name="T11" fmla="*/ 210 h 2140"/>
                  <a:gd name="T12" fmla="*/ 1562 w 2140"/>
                  <a:gd name="T13" fmla="*/ 120 h 2140"/>
                  <a:gd name="T14" fmla="*/ 1136 w 2140"/>
                  <a:gd name="T15" fmla="*/ 0 h 2140"/>
                  <a:gd name="T16" fmla="*/ 1066 w 2140"/>
                  <a:gd name="T17" fmla="*/ 40 h 2140"/>
                  <a:gd name="T18" fmla="*/ 974 w 2140"/>
                  <a:gd name="T19" fmla="*/ 228 h 2140"/>
                  <a:gd name="T20" fmla="*/ 854 w 2140"/>
                  <a:gd name="T21" fmla="*/ 256 h 2140"/>
                  <a:gd name="T22" fmla="*/ 732 w 2140"/>
                  <a:gd name="T23" fmla="*/ 288 h 2140"/>
                  <a:gd name="T24" fmla="*/ 570 w 2140"/>
                  <a:gd name="T25" fmla="*/ 182 h 2140"/>
                  <a:gd name="T26" fmla="*/ 480 w 2140"/>
                  <a:gd name="T27" fmla="*/ 176 h 2140"/>
                  <a:gd name="T28" fmla="*/ 166 w 2140"/>
                  <a:gd name="T29" fmla="*/ 504 h 2140"/>
                  <a:gd name="T30" fmla="*/ 184 w 2140"/>
                  <a:gd name="T31" fmla="*/ 574 h 2140"/>
                  <a:gd name="T32" fmla="*/ 288 w 2140"/>
                  <a:gd name="T33" fmla="*/ 754 h 2140"/>
                  <a:gd name="T34" fmla="*/ 242 w 2140"/>
                  <a:gd name="T35" fmla="*/ 916 h 2140"/>
                  <a:gd name="T36" fmla="*/ 218 w 2140"/>
                  <a:gd name="T37" fmla="*/ 980 h 2140"/>
                  <a:gd name="T38" fmla="*/ 38 w 2140"/>
                  <a:gd name="T39" fmla="*/ 1070 h 2140"/>
                  <a:gd name="T40" fmla="*/ 2 w 2140"/>
                  <a:gd name="T41" fmla="*/ 1148 h 2140"/>
                  <a:gd name="T42" fmla="*/ 128 w 2140"/>
                  <a:gd name="T43" fmla="*/ 1570 h 2140"/>
                  <a:gd name="T44" fmla="*/ 198 w 2140"/>
                  <a:gd name="T45" fmla="*/ 1588 h 2140"/>
                  <a:gd name="T46" fmla="*/ 404 w 2140"/>
                  <a:gd name="T47" fmla="*/ 1586 h 2140"/>
                  <a:gd name="T48" fmla="*/ 474 w 2140"/>
                  <a:gd name="T49" fmla="*/ 1666 h 2140"/>
                  <a:gd name="T50" fmla="*/ 552 w 2140"/>
                  <a:gd name="T51" fmla="*/ 1738 h 2140"/>
                  <a:gd name="T52" fmla="*/ 552 w 2140"/>
                  <a:gd name="T53" fmla="*/ 1928 h 2140"/>
                  <a:gd name="T54" fmla="*/ 570 w 2140"/>
                  <a:gd name="T55" fmla="*/ 2010 h 2140"/>
                  <a:gd name="T56" fmla="*/ 992 w 2140"/>
                  <a:gd name="T57" fmla="*/ 2138 h 2140"/>
                  <a:gd name="T58" fmla="*/ 1066 w 2140"/>
                  <a:gd name="T59" fmla="*/ 2112 h 2140"/>
                  <a:gd name="T60" fmla="*/ 1164 w 2140"/>
                  <a:gd name="T61" fmla="*/ 1918 h 2140"/>
                  <a:gd name="T62" fmla="*/ 1228 w 2140"/>
                  <a:gd name="T63" fmla="*/ 1898 h 2140"/>
                  <a:gd name="T64" fmla="*/ 1392 w 2140"/>
                  <a:gd name="T65" fmla="*/ 1852 h 2140"/>
                  <a:gd name="T66" fmla="*/ 1556 w 2140"/>
                  <a:gd name="T67" fmla="*/ 1948 h 2140"/>
                  <a:gd name="T68" fmla="*/ 1634 w 2140"/>
                  <a:gd name="T69" fmla="*/ 1972 h 2140"/>
                  <a:gd name="T70" fmla="*/ 1966 w 2140"/>
                  <a:gd name="T71" fmla="*/ 1660 h 2140"/>
                  <a:gd name="T72" fmla="*/ 1964 w 2140"/>
                  <a:gd name="T73" fmla="*/ 1580 h 2140"/>
                  <a:gd name="T74" fmla="*/ 1850 w 2140"/>
                  <a:gd name="T75" fmla="*/ 1406 h 2140"/>
                  <a:gd name="T76" fmla="*/ 1876 w 2140"/>
                  <a:gd name="T77" fmla="*/ 1320 h 2140"/>
                  <a:gd name="T78" fmla="*/ 1912 w 2140"/>
                  <a:gd name="T79" fmla="*/ 1176 h 2140"/>
                  <a:gd name="T80" fmla="*/ 2074 w 2140"/>
                  <a:gd name="T81" fmla="*/ 1090 h 2140"/>
                  <a:gd name="T82" fmla="*/ 2138 w 2140"/>
                  <a:gd name="T83" fmla="*/ 1020 h 2140"/>
                  <a:gd name="T84" fmla="*/ 1306 w 2140"/>
                  <a:gd name="T85" fmla="*/ 1304 h 2140"/>
                  <a:gd name="T86" fmla="*/ 1166 w 2140"/>
                  <a:gd name="T87" fmla="*/ 1388 h 2140"/>
                  <a:gd name="T88" fmla="*/ 976 w 2140"/>
                  <a:gd name="T89" fmla="*/ 1388 h 2140"/>
                  <a:gd name="T90" fmla="*/ 836 w 2140"/>
                  <a:gd name="T91" fmla="*/ 1304 h 2140"/>
                  <a:gd name="T92" fmla="*/ 744 w 2140"/>
                  <a:gd name="T93" fmla="*/ 1134 h 2140"/>
                  <a:gd name="T94" fmla="*/ 764 w 2140"/>
                  <a:gd name="T95" fmla="*/ 944 h 2140"/>
                  <a:gd name="T96" fmla="*/ 862 w 2140"/>
                  <a:gd name="T97" fmla="*/ 812 h 2140"/>
                  <a:gd name="T98" fmla="*/ 1038 w 2140"/>
                  <a:gd name="T99" fmla="*/ 740 h 2140"/>
                  <a:gd name="T100" fmla="*/ 1226 w 2140"/>
                  <a:gd name="T101" fmla="*/ 776 h 2140"/>
                  <a:gd name="T102" fmla="*/ 1348 w 2140"/>
                  <a:gd name="T103" fmla="*/ 888 h 2140"/>
                  <a:gd name="T104" fmla="*/ 1402 w 2140"/>
                  <a:gd name="T105" fmla="*/ 1070 h 2140"/>
                  <a:gd name="T106" fmla="*/ 1348 w 2140"/>
                  <a:gd name="T107" fmla="*/ 1252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0" h="2140">
                    <a:moveTo>
                      <a:pt x="2034" y="604"/>
                    </a:moveTo>
                    <a:lnTo>
                      <a:pt x="2034" y="604"/>
                    </a:lnTo>
                    <a:lnTo>
                      <a:pt x="2030" y="590"/>
                    </a:lnTo>
                    <a:lnTo>
                      <a:pt x="2022" y="580"/>
                    </a:lnTo>
                    <a:lnTo>
                      <a:pt x="2012" y="570"/>
                    </a:lnTo>
                    <a:lnTo>
                      <a:pt x="2002" y="562"/>
                    </a:lnTo>
                    <a:lnTo>
                      <a:pt x="1988" y="556"/>
                    </a:lnTo>
                    <a:lnTo>
                      <a:pt x="1974" y="552"/>
                    </a:lnTo>
                    <a:lnTo>
                      <a:pt x="1960" y="550"/>
                    </a:lnTo>
                    <a:lnTo>
                      <a:pt x="1944" y="550"/>
                    </a:lnTo>
                    <a:lnTo>
                      <a:pt x="1944" y="550"/>
                    </a:lnTo>
                    <a:lnTo>
                      <a:pt x="1766" y="566"/>
                    </a:lnTo>
                    <a:lnTo>
                      <a:pt x="1766" y="566"/>
                    </a:lnTo>
                    <a:lnTo>
                      <a:pt x="1758" y="564"/>
                    </a:lnTo>
                    <a:lnTo>
                      <a:pt x="1750" y="562"/>
                    </a:lnTo>
                    <a:lnTo>
                      <a:pt x="1744" y="558"/>
                    </a:lnTo>
                    <a:lnTo>
                      <a:pt x="1736" y="552"/>
                    </a:lnTo>
                    <a:lnTo>
                      <a:pt x="1722" y="536"/>
                    </a:lnTo>
                    <a:lnTo>
                      <a:pt x="1708" y="520"/>
                    </a:lnTo>
                    <a:lnTo>
                      <a:pt x="1708" y="520"/>
                    </a:lnTo>
                    <a:lnTo>
                      <a:pt x="1708" y="518"/>
                    </a:lnTo>
                    <a:lnTo>
                      <a:pt x="1708" y="518"/>
                    </a:lnTo>
                    <a:lnTo>
                      <a:pt x="1666" y="474"/>
                    </a:lnTo>
                    <a:lnTo>
                      <a:pt x="1622" y="432"/>
                    </a:lnTo>
                    <a:lnTo>
                      <a:pt x="1622" y="432"/>
                    </a:lnTo>
                    <a:lnTo>
                      <a:pt x="1618" y="430"/>
                    </a:lnTo>
                    <a:lnTo>
                      <a:pt x="1618" y="430"/>
                    </a:lnTo>
                    <a:lnTo>
                      <a:pt x="1602" y="416"/>
                    </a:lnTo>
                    <a:lnTo>
                      <a:pt x="1586" y="400"/>
                    </a:lnTo>
                    <a:lnTo>
                      <a:pt x="1582" y="392"/>
                    </a:lnTo>
                    <a:lnTo>
                      <a:pt x="1576" y="384"/>
                    </a:lnTo>
                    <a:lnTo>
                      <a:pt x="1574" y="376"/>
                    </a:lnTo>
                    <a:lnTo>
                      <a:pt x="1574" y="368"/>
                    </a:lnTo>
                    <a:lnTo>
                      <a:pt x="1574" y="368"/>
                    </a:lnTo>
                    <a:lnTo>
                      <a:pt x="1588" y="210"/>
                    </a:lnTo>
                    <a:lnTo>
                      <a:pt x="1588" y="210"/>
                    </a:lnTo>
                    <a:lnTo>
                      <a:pt x="1588" y="192"/>
                    </a:lnTo>
                    <a:lnTo>
                      <a:pt x="1588" y="176"/>
                    </a:lnTo>
                    <a:lnTo>
                      <a:pt x="1584" y="158"/>
                    </a:lnTo>
                    <a:lnTo>
                      <a:pt x="1578" y="144"/>
                    </a:lnTo>
                    <a:lnTo>
                      <a:pt x="1570" y="130"/>
                    </a:lnTo>
                    <a:lnTo>
                      <a:pt x="1562" y="120"/>
                    </a:lnTo>
                    <a:lnTo>
                      <a:pt x="1550" y="112"/>
                    </a:lnTo>
                    <a:lnTo>
                      <a:pt x="1538" y="106"/>
                    </a:lnTo>
                    <a:lnTo>
                      <a:pt x="1538" y="106"/>
                    </a:lnTo>
                    <a:lnTo>
                      <a:pt x="1148" y="2"/>
                    </a:lnTo>
                    <a:lnTo>
                      <a:pt x="1148" y="2"/>
                    </a:lnTo>
                    <a:lnTo>
                      <a:pt x="1136" y="0"/>
                    </a:lnTo>
                    <a:lnTo>
                      <a:pt x="1122" y="0"/>
                    </a:lnTo>
                    <a:lnTo>
                      <a:pt x="1110" y="4"/>
                    </a:lnTo>
                    <a:lnTo>
                      <a:pt x="1096" y="10"/>
                    </a:lnTo>
                    <a:lnTo>
                      <a:pt x="1086" y="18"/>
                    </a:lnTo>
                    <a:lnTo>
                      <a:pt x="1074" y="28"/>
                    </a:lnTo>
                    <a:lnTo>
                      <a:pt x="1066" y="40"/>
                    </a:lnTo>
                    <a:lnTo>
                      <a:pt x="1058" y="54"/>
                    </a:lnTo>
                    <a:lnTo>
                      <a:pt x="1058" y="54"/>
                    </a:lnTo>
                    <a:lnTo>
                      <a:pt x="984" y="216"/>
                    </a:lnTo>
                    <a:lnTo>
                      <a:pt x="984" y="216"/>
                    </a:lnTo>
                    <a:lnTo>
                      <a:pt x="980" y="222"/>
                    </a:lnTo>
                    <a:lnTo>
                      <a:pt x="974" y="228"/>
                    </a:lnTo>
                    <a:lnTo>
                      <a:pt x="966" y="230"/>
                    </a:lnTo>
                    <a:lnTo>
                      <a:pt x="956" y="234"/>
                    </a:lnTo>
                    <a:lnTo>
                      <a:pt x="936" y="238"/>
                    </a:lnTo>
                    <a:lnTo>
                      <a:pt x="916" y="242"/>
                    </a:lnTo>
                    <a:lnTo>
                      <a:pt x="916" y="242"/>
                    </a:lnTo>
                    <a:lnTo>
                      <a:pt x="854" y="256"/>
                    </a:lnTo>
                    <a:lnTo>
                      <a:pt x="794" y="274"/>
                    </a:lnTo>
                    <a:lnTo>
                      <a:pt x="794" y="274"/>
                    </a:lnTo>
                    <a:lnTo>
                      <a:pt x="772" y="282"/>
                    </a:lnTo>
                    <a:lnTo>
                      <a:pt x="752" y="286"/>
                    </a:lnTo>
                    <a:lnTo>
                      <a:pt x="742" y="288"/>
                    </a:lnTo>
                    <a:lnTo>
                      <a:pt x="732" y="288"/>
                    </a:lnTo>
                    <a:lnTo>
                      <a:pt x="724" y="286"/>
                    </a:lnTo>
                    <a:lnTo>
                      <a:pt x="716" y="282"/>
                    </a:lnTo>
                    <a:lnTo>
                      <a:pt x="716" y="282"/>
                    </a:lnTo>
                    <a:lnTo>
                      <a:pt x="586" y="192"/>
                    </a:lnTo>
                    <a:lnTo>
                      <a:pt x="586" y="192"/>
                    </a:lnTo>
                    <a:lnTo>
                      <a:pt x="570" y="182"/>
                    </a:lnTo>
                    <a:lnTo>
                      <a:pt x="554" y="174"/>
                    </a:lnTo>
                    <a:lnTo>
                      <a:pt x="538" y="170"/>
                    </a:lnTo>
                    <a:lnTo>
                      <a:pt x="522" y="168"/>
                    </a:lnTo>
                    <a:lnTo>
                      <a:pt x="508" y="168"/>
                    </a:lnTo>
                    <a:lnTo>
                      <a:pt x="494" y="170"/>
                    </a:lnTo>
                    <a:lnTo>
                      <a:pt x="480" y="176"/>
                    </a:lnTo>
                    <a:lnTo>
                      <a:pt x="470" y="184"/>
                    </a:lnTo>
                    <a:lnTo>
                      <a:pt x="184" y="468"/>
                    </a:lnTo>
                    <a:lnTo>
                      <a:pt x="184" y="468"/>
                    </a:lnTo>
                    <a:lnTo>
                      <a:pt x="176" y="478"/>
                    </a:lnTo>
                    <a:lnTo>
                      <a:pt x="170" y="490"/>
                    </a:lnTo>
                    <a:lnTo>
                      <a:pt x="166" y="504"/>
                    </a:lnTo>
                    <a:lnTo>
                      <a:pt x="166" y="518"/>
                    </a:lnTo>
                    <a:lnTo>
                      <a:pt x="168" y="532"/>
                    </a:lnTo>
                    <a:lnTo>
                      <a:pt x="170" y="546"/>
                    </a:lnTo>
                    <a:lnTo>
                      <a:pt x="176" y="560"/>
                    </a:lnTo>
                    <a:lnTo>
                      <a:pt x="184" y="574"/>
                    </a:lnTo>
                    <a:lnTo>
                      <a:pt x="184" y="574"/>
                    </a:lnTo>
                    <a:lnTo>
                      <a:pt x="286" y="720"/>
                    </a:lnTo>
                    <a:lnTo>
                      <a:pt x="286" y="720"/>
                    </a:lnTo>
                    <a:lnTo>
                      <a:pt x="290" y="728"/>
                    </a:lnTo>
                    <a:lnTo>
                      <a:pt x="292" y="736"/>
                    </a:lnTo>
                    <a:lnTo>
                      <a:pt x="290" y="744"/>
                    </a:lnTo>
                    <a:lnTo>
                      <a:pt x="288" y="754"/>
                    </a:lnTo>
                    <a:lnTo>
                      <a:pt x="282" y="772"/>
                    </a:lnTo>
                    <a:lnTo>
                      <a:pt x="276" y="792"/>
                    </a:lnTo>
                    <a:lnTo>
                      <a:pt x="276" y="792"/>
                    </a:lnTo>
                    <a:lnTo>
                      <a:pt x="266" y="824"/>
                    </a:lnTo>
                    <a:lnTo>
                      <a:pt x="256" y="854"/>
                    </a:lnTo>
                    <a:lnTo>
                      <a:pt x="242" y="916"/>
                    </a:lnTo>
                    <a:lnTo>
                      <a:pt x="242" y="916"/>
                    </a:lnTo>
                    <a:lnTo>
                      <a:pt x="238" y="936"/>
                    </a:lnTo>
                    <a:lnTo>
                      <a:pt x="232" y="958"/>
                    </a:lnTo>
                    <a:lnTo>
                      <a:pt x="228" y="966"/>
                    </a:lnTo>
                    <a:lnTo>
                      <a:pt x="224" y="974"/>
                    </a:lnTo>
                    <a:lnTo>
                      <a:pt x="218" y="980"/>
                    </a:lnTo>
                    <a:lnTo>
                      <a:pt x="212" y="986"/>
                    </a:lnTo>
                    <a:lnTo>
                      <a:pt x="212" y="986"/>
                    </a:lnTo>
                    <a:lnTo>
                      <a:pt x="68" y="1052"/>
                    </a:lnTo>
                    <a:lnTo>
                      <a:pt x="68" y="1052"/>
                    </a:lnTo>
                    <a:lnTo>
                      <a:pt x="52" y="1060"/>
                    </a:lnTo>
                    <a:lnTo>
                      <a:pt x="38" y="1070"/>
                    </a:lnTo>
                    <a:lnTo>
                      <a:pt x="26" y="1082"/>
                    </a:lnTo>
                    <a:lnTo>
                      <a:pt x="14" y="1094"/>
                    </a:lnTo>
                    <a:lnTo>
                      <a:pt x="8" y="1106"/>
                    </a:lnTo>
                    <a:lnTo>
                      <a:pt x="2" y="1120"/>
                    </a:lnTo>
                    <a:lnTo>
                      <a:pt x="0" y="1134"/>
                    </a:lnTo>
                    <a:lnTo>
                      <a:pt x="2" y="1148"/>
                    </a:lnTo>
                    <a:lnTo>
                      <a:pt x="2" y="1148"/>
                    </a:lnTo>
                    <a:lnTo>
                      <a:pt x="106" y="1536"/>
                    </a:lnTo>
                    <a:lnTo>
                      <a:pt x="106" y="1536"/>
                    </a:lnTo>
                    <a:lnTo>
                      <a:pt x="112" y="1550"/>
                    </a:lnTo>
                    <a:lnTo>
                      <a:pt x="120" y="1560"/>
                    </a:lnTo>
                    <a:lnTo>
                      <a:pt x="128" y="1570"/>
                    </a:lnTo>
                    <a:lnTo>
                      <a:pt x="140" y="1578"/>
                    </a:lnTo>
                    <a:lnTo>
                      <a:pt x="152" y="1582"/>
                    </a:lnTo>
                    <a:lnTo>
                      <a:pt x="166" y="1586"/>
                    </a:lnTo>
                    <a:lnTo>
                      <a:pt x="182" y="1588"/>
                    </a:lnTo>
                    <a:lnTo>
                      <a:pt x="198" y="1588"/>
                    </a:lnTo>
                    <a:lnTo>
                      <a:pt x="198" y="1588"/>
                    </a:lnTo>
                    <a:lnTo>
                      <a:pt x="374" y="1572"/>
                    </a:lnTo>
                    <a:lnTo>
                      <a:pt x="374" y="1572"/>
                    </a:lnTo>
                    <a:lnTo>
                      <a:pt x="382" y="1572"/>
                    </a:lnTo>
                    <a:lnTo>
                      <a:pt x="390" y="1576"/>
                    </a:lnTo>
                    <a:lnTo>
                      <a:pt x="396" y="1580"/>
                    </a:lnTo>
                    <a:lnTo>
                      <a:pt x="404" y="1586"/>
                    </a:lnTo>
                    <a:lnTo>
                      <a:pt x="418" y="1602"/>
                    </a:lnTo>
                    <a:lnTo>
                      <a:pt x="432" y="1618"/>
                    </a:lnTo>
                    <a:lnTo>
                      <a:pt x="432" y="1618"/>
                    </a:lnTo>
                    <a:lnTo>
                      <a:pt x="434" y="1620"/>
                    </a:lnTo>
                    <a:lnTo>
                      <a:pt x="434" y="1620"/>
                    </a:lnTo>
                    <a:lnTo>
                      <a:pt x="474" y="1666"/>
                    </a:lnTo>
                    <a:lnTo>
                      <a:pt x="520" y="1708"/>
                    </a:lnTo>
                    <a:lnTo>
                      <a:pt x="520" y="1708"/>
                    </a:lnTo>
                    <a:lnTo>
                      <a:pt x="520" y="1708"/>
                    </a:lnTo>
                    <a:lnTo>
                      <a:pt x="520" y="1708"/>
                    </a:lnTo>
                    <a:lnTo>
                      <a:pt x="538" y="1722"/>
                    </a:lnTo>
                    <a:lnTo>
                      <a:pt x="552" y="1738"/>
                    </a:lnTo>
                    <a:lnTo>
                      <a:pt x="558" y="1746"/>
                    </a:lnTo>
                    <a:lnTo>
                      <a:pt x="562" y="1754"/>
                    </a:lnTo>
                    <a:lnTo>
                      <a:pt x="566" y="1762"/>
                    </a:lnTo>
                    <a:lnTo>
                      <a:pt x="566" y="1770"/>
                    </a:lnTo>
                    <a:lnTo>
                      <a:pt x="566" y="1770"/>
                    </a:lnTo>
                    <a:lnTo>
                      <a:pt x="552" y="1928"/>
                    </a:lnTo>
                    <a:lnTo>
                      <a:pt x="552" y="1928"/>
                    </a:lnTo>
                    <a:lnTo>
                      <a:pt x="552" y="1946"/>
                    </a:lnTo>
                    <a:lnTo>
                      <a:pt x="554" y="1964"/>
                    </a:lnTo>
                    <a:lnTo>
                      <a:pt x="558" y="1980"/>
                    </a:lnTo>
                    <a:lnTo>
                      <a:pt x="564" y="1996"/>
                    </a:lnTo>
                    <a:lnTo>
                      <a:pt x="570" y="2010"/>
                    </a:lnTo>
                    <a:lnTo>
                      <a:pt x="580" y="2020"/>
                    </a:lnTo>
                    <a:lnTo>
                      <a:pt x="592" y="2028"/>
                    </a:lnTo>
                    <a:lnTo>
                      <a:pt x="604" y="2034"/>
                    </a:lnTo>
                    <a:lnTo>
                      <a:pt x="604" y="2034"/>
                    </a:lnTo>
                    <a:lnTo>
                      <a:pt x="992" y="2138"/>
                    </a:lnTo>
                    <a:lnTo>
                      <a:pt x="992" y="2138"/>
                    </a:lnTo>
                    <a:lnTo>
                      <a:pt x="1006" y="2140"/>
                    </a:lnTo>
                    <a:lnTo>
                      <a:pt x="1020" y="2140"/>
                    </a:lnTo>
                    <a:lnTo>
                      <a:pt x="1032" y="2136"/>
                    </a:lnTo>
                    <a:lnTo>
                      <a:pt x="1044" y="2130"/>
                    </a:lnTo>
                    <a:lnTo>
                      <a:pt x="1056" y="2122"/>
                    </a:lnTo>
                    <a:lnTo>
                      <a:pt x="1066" y="2112"/>
                    </a:lnTo>
                    <a:lnTo>
                      <a:pt x="1076" y="2100"/>
                    </a:lnTo>
                    <a:lnTo>
                      <a:pt x="1084" y="2086"/>
                    </a:lnTo>
                    <a:lnTo>
                      <a:pt x="1084" y="2086"/>
                    </a:lnTo>
                    <a:lnTo>
                      <a:pt x="1160" y="1924"/>
                    </a:lnTo>
                    <a:lnTo>
                      <a:pt x="1160" y="1924"/>
                    </a:lnTo>
                    <a:lnTo>
                      <a:pt x="1164" y="1918"/>
                    </a:lnTo>
                    <a:lnTo>
                      <a:pt x="1170" y="1912"/>
                    </a:lnTo>
                    <a:lnTo>
                      <a:pt x="1178" y="1908"/>
                    </a:lnTo>
                    <a:lnTo>
                      <a:pt x="1188" y="1906"/>
                    </a:lnTo>
                    <a:lnTo>
                      <a:pt x="1208" y="1900"/>
                    </a:lnTo>
                    <a:lnTo>
                      <a:pt x="1228" y="1898"/>
                    </a:lnTo>
                    <a:lnTo>
                      <a:pt x="1228" y="1898"/>
                    </a:lnTo>
                    <a:lnTo>
                      <a:pt x="1290" y="1884"/>
                    </a:lnTo>
                    <a:lnTo>
                      <a:pt x="1320" y="1874"/>
                    </a:lnTo>
                    <a:lnTo>
                      <a:pt x="1350" y="1864"/>
                    </a:lnTo>
                    <a:lnTo>
                      <a:pt x="1350" y="1864"/>
                    </a:lnTo>
                    <a:lnTo>
                      <a:pt x="1372" y="1858"/>
                    </a:lnTo>
                    <a:lnTo>
                      <a:pt x="1392" y="1852"/>
                    </a:lnTo>
                    <a:lnTo>
                      <a:pt x="1402" y="1850"/>
                    </a:lnTo>
                    <a:lnTo>
                      <a:pt x="1412" y="1850"/>
                    </a:lnTo>
                    <a:lnTo>
                      <a:pt x="1420" y="1852"/>
                    </a:lnTo>
                    <a:lnTo>
                      <a:pt x="1428" y="1856"/>
                    </a:lnTo>
                    <a:lnTo>
                      <a:pt x="1428" y="1856"/>
                    </a:lnTo>
                    <a:lnTo>
                      <a:pt x="1556" y="1948"/>
                    </a:lnTo>
                    <a:lnTo>
                      <a:pt x="1556" y="1948"/>
                    </a:lnTo>
                    <a:lnTo>
                      <a:pt x="1572" y="1956"/>
                    </a:lnTo>
                    <a:lnTo>
                      <a:pt x="1588" y="1964"/>
                    </a:lnTo>
                    <a:lnTo>
                      <a:pt x="1604" y="1970"/>
                    </a:lnTo>
                    <a:lnTo>
                      <a:pt x="1620" y="1972"/>
                    </a:lnTo>
                    <a:lnTo>
                      <a:pt x="1634" y="1972"/>
                    </a:lnTo>
                    <a:lnTo>
                      <a:pt x="1648" y="1970"/>
                    </a:lnTo>
                    <a:lnTo>
                      <a:pt x="1662" y="1964"/>
                    </a:lnTo>
                    <a:lnTo>
                      <a:pt x="1672" y="1956"/>
                    </a:lnTo>
                    <a:lnTo>
                      <a:pt x="1956" y="1672"/>
                    </a:lnTo>
                    <a:lnTo>
                      <a:pt x="1956" y="1672"/>
                    </a:lnTo>
                    <a:lnTo>
                      <a:pt x="1966" y="1660"/>
                    </a:lnTo>
                    <a:lnTo>
                      <a:pt x="1972" y="1648"/>
                    </a:lnTo>
                    <a:lnTo>
                      <a:pt x="1974" y="1636"/>
                    </a:lnTo>
                    <a:lnTo>
                      <a:pt x="1976" y="1622"/>
                    </a:lnTo>
                    <a:lnTo>
                      <a:pt x="1974" y="1608"/>
                    </a:lnTo>
                    <a:lnTo>
                      <a:pt x="1970" y="1594"/>
                    </a:lnTo>
                    <a:lnTo>
                      <a:pt x="1964" y="1580"/>
                    </a:lnTo>
                    <a:lnTo>
                      <a:pt x="1956" y="1566"/>
                    </a:lnTo>
                    <a:lnTo>
                      <a:pt x="1956" y="1566"/>
                    </a:lnTo>
                    <a:lnTo>
                      <a:pt x="1854" y="1422"/>
                    </a:lnTo>
                    <a:lnTo>
                      <a:pt x="1854" y="1422"/>
                    </a:lnTo>
                    <a:lnTo>
                      <a:pt x="1850" y="1414"/>
                    </a:lnTo>
                    <a:lnTo>
                      <a:pt x="1850" y="1406"/>
                    </a:lnTo>
                    <a:lnTo>
                      <a:pt x="1850" y="1398"/>
                    </a:lnTo>
                    <a:lnTo>
                      <a:pt x="1852" y="1390"/>
                    </a:lnTo>
                    <a:lnTo>
                      <a:pt x="1858" y="1370"/>
                    </a:lnTo>
                    <a:lnTo>
                      <a:pt x="1866" y="1350"/>
                    </a:lnTo>
                    <a:lnTo>
                      <a:pt x="1866" y="1350"/>
                    </a:lnTo>
                    <a:lnTo>
                      <a:pt x="1876" y="1320"/>
                    </a:lnTo>
                    <a:lnTo>
                      <a:pt x="1884" y="1288"/>
                    </a:lnTo>
                    <a:lnTo>
                      <a:pt x="1898" y="1228"/>
                    </a:lnTo>
                    <a:lnTo>
                      <a:pt x="1898" y="1228"/>
                    </a:lnTo>
                    <a:lnTo>
                      <a:pt x="1902" y="1206"/>
                    </a:lnTo>
                    <a:lnTo>
                      <a:pt x="1908" y="1184"/>
                    </a:lnTo>
                    <a:lnTo>
                      <a:pt x="1912" y="1176"/>
                    </a:lnTo>
                    <a:lnTo>
                      <a:pt x="1916" y="1168"/>
                    </a:lnTo>
                    <a:lnTo>
                      <a:pt x="1922" y="1162"/>
                    </a:lnTo>
                    <a:lnTo>
                      <a:pt x="1930" y="1156"/>
                    </a:lnTo>
                    <a:lnTo>
                      <a:pt x="1930" y="1156"/>
                    </a:lnTo>
                    <a:lnTo>
                      <a:pt x="2074" y="1090"/>
                    </a:lnTo>
                    <a:lnTo>
                      <a:pt x="2074" y="1090"/>
                    </a:lnTo>
                    <a:lnTo>
                      <a:pt x="2090" y="1080"/>
                    </a:lnTo>
                    <a:lnTo>
                      <a:pt x="2104" y="1070"/>
                    </a:lnTo>
                    <a:lnTo>
                      <a:pt x="2116" y="1058"/>
                    </a:lnTo>
                    <a:lnTo>
                      <a:pt x="2126" y="1046"/>
                    </a:lnTo>
                    <a:lnTo>
                      <a:pt x="2134" y="1034"/>
                    </a:lnTo>
                    <a:lnTo>
                      <a:pt x="2138" y="1020"/>
                    </a:lnTo>
                    <a:lnTo>
                      <a:pt x="2140" y="1006"/>
                    </a:lnTo>
                    <a:lnTo>
                      <a:pt x="2138" y="992"/>
                    </a:lnTo>
                    <a:lnTo>
                      <a:pt x="2138" y="992"/>
                    </a:lnTo>
                    <a:lnTo>
                      <a:pt x="2034" y="604"/>
                    </a:lnTo>
                    <a:lnTo>
                      <a:pt x="2034" y="604"/>
                    </a:lnTo>
                    <a:close/>
                    <a:moveTo>
                      <a:pt x="1306" y="1304"/>
                    </a:moveTo>
                    <a:lnTo>
                      <a:pt x="1306" y="1304"/>
                    </a:lnTo>
                    <a:lnTo>
                      <a:pt x="1280" y="1328"/>
                    </a:lnTo>
                    <a:lnTo>
                      <a:pt x="1254" y="1348"/>
                    </a:lnTo>
                    <a:lnTo>
                      <a:pt x="1226" y="1364"/>
                    </a:lnTo>
                    <a:lnTo>
                      <a:pt x="1196" y="1378"/>
                    </a:lnTo>
                    <a:lnTo>
                      <a:pt x="1166" y="1388"/>
                    </a:lnTo>
                    <a:lnTo>
                      <a:pt x="1134" y="1396"/>
                    </a:lnTo>
                    <a:lnTo>
                      <a:pt x="1102" y="1400"/>
                    </a:lnTo>
                    <a:lnTo>
                      <a:pt x="1070" y="1402"/>
                    </a:lnTo>
                    <a:lnTo>
                      <a:pt x="1038" y="1400"/>
                    </a:lnTo>
                    <a:lnTo>
                      <a:pt x="1008" y="1396"/>
                    </a:lnTo>
                    <a:lnTo>
                      <a:pt x="976" y="1388"/>
                    </a:lnTo>
                    <a:lnTo>
                      <a:pt x="946" y="1378"/>
                    </a:lnTo>
                    <a:lnTo>
                      <a:pt x="916" y="1364"/>
                    </a:lnTo>
                    <a:lnTo>
                      <a:pt x="888" y="1348"/>
                    </a:lnTo>
                    <a:lnTo>
                      <a:pt x="862" y="1328"/>
                    </a:lnTo>
                    <a:lnTo>
                      <a:pt x="836" y="1304"/>
                    </a:lnTo>
                    <a:lnTo>
                      <a:pt x="836" y="1304"/>
                    </a:lnTo>
                    <a:lnTo>
                      <a:pt x="814" y="1280"/>
                    </a:lnTo>
                    <a:lnTo>
                      <a:pt x="794" y="1252"/>
                    </a:lnTo>
                    <a:lnTo>
                      <a:pt x="776" y="1224"/>
                    </a:lnTo>
                    <a:lnTo>
                      <a:pt x="764" y="1194"/>
                    </a:lnTo>
                    <a:lnTo>
                      <a:pt x="752" y="1164"/>
                    </a:lnTo>
                    <a:lnTo>
                      <a:pt x="744" y="1134"/>
                    </a:lnTo>
                    <a:lnTo>
                      <a:pt x="740" y="1102"/>
                    </a:lnTo>
                    <a:lnTo>
                      <a:pt x="738" y="1070"/>
                    </a:lnTo>
                    <a:lnTo>
                      <a:pt x="740" y="1038"/>
                    </a:lnTo>
                    <a:lnTo>
                      <a:pt x="744" y="1006"/>
                    </a:lnTo>
                    <a:lnTo>
                      <a:pt x="752" y="976"/>
                    </a:lnTo>
                    <a:lnTo>
                      <a:pt x="764" y="944"/>
                    </a:lnTo>
                    <a:lnTo>
                      <a:pt x="776" y="916"/>
                    </a:lnTo>
                    <a:lnTo>
                      <a:pt x="794" y="888"/>
                    </a:lnTo>
                    <a:lnTo>
                      <a:pt x="814" y="860"/>
                    </a:lnTo>
                    <a:lnTo>
                      <a:pt x="836" y="836"/>
                    </a:lnTo>
                    <a:lnTo>
                      <a:pt x="836" y="836"/>
                    </a:lnTo>
                    <a:lnTo>
                      <a:pt x="862" y="812"/>
                    </a:lnTo>
                    <a:lnTo>
                      <a:pt x="888" y="792"/>
                    </a:lnTo>
                    <a:lnTo>
                      <a:pt x="916" y="776"/>
                    </a:lnTo>
                    <a:lnTo>
                      <a:pt x="946" y="762"/>
                    </a:lnTo>
                    <a:lnTo>
                      <a:pt x="976" y="752"/>
                    </a:lnTo>
                    <a:lnTo>
                      <a:pt x="1008" y="744"/>
                    </a:lnTo>
                    <a:lnTo>
                      <a:pt x="1038" y="740"/>
                    </a:lnTo>
                    <a:lnTo>
                      <a:pt x="1070" y="738"/>
                    </a:lnTo>
                    <a:lnTo>
                      <a:pt x="1102" y="740"/>
                    </a:lnTo>
                    <a:lnTo>
                      <a:pt x="1134" y="744"/>
                    </a:lnTo>
                    <a:lnTo>
                      <a:pt x="1166" y="752"/>
                    </a:lnTo>
                    <a:lnTo>
                      <a:pt x="1196" y="762"/>
                    </a:lnTo>
                    <a:lnTo>
                      <a:pt x="1226" y="776"/>
                    </a:lnTo>
                    <a:lnTo>
                      <a:pt x="1254" y="792"/>
                    </a:lnTo>
                    <a:lnTo>
                      <a:pt x="1280" y="812"/>
                    </a:lnTo>
                    <a:lnTo>
                      <a:pt x="1306" y="836"/>
                    </a:lnTo>
                    <a:lnTo>
                      <a:pt x="1306" y="836"/>
                    </a:lnTo>
                    <a:lnTo>
                      <a:pt x="1328" y="860"/>
                    </a:lnTo>
                    <a:lnTo>
                      <a:pt x="1348" y="888"/>
                    </a:lnTo>
                    <a:lnTo>
                      <a:pt x="1364" y="916"/>
                    </a:lnTo>
                    <a:lnTo>
                      <a:pt x="1378" y="944"/>
                    </a:lnTo>
                    <a:lnTo>
                      <a:pt x="1388" y="976"/>
                    </a:lnTo>
                    <a:lnTo>
                      <a:pt x="1396" y="1006"/>
                    </a:lnTo>
                    <a:lnTo>
                      <a:pt x="1402" y="1038"/>
                    </a:lnTo>
                    <a:lnTo>
                      <a:pt x="1402" y="1070"/>
                    </a:lnTo>
                    <a:lnTo>
                      <a:pt x="1402" y="1102"/>
                    </a:lnTo>
                    <a:lnTo>
                      <a:pt x="1396" y="1134"/>
                    </a:lnTo>
                    <a:lnTo>
                      <a:pt x="1388" y="1164"/>
                    </a:lnTo>
                    <a:lnTo>
                      <a:pt x="1378" y="1194"/>
                    </a:lnTo>
                    <a:lnTo>
                      <a:pt x="1364" y="1224"/>
                    </a:lnTo>
                    <a:lnTo>
                      <a:pt x="1348" y="1252"/>
                    </a:lnTo>
                    <a:lnTo>
                      <a:pt x="1328" y="1280"/>
                    </a:lnTo>
                    <a:lnTo>
                      <a:pt x="1306" y="1304"/>
                    </a:lnTo>
                    <a:lnTo>
                      <a:pt x="1306" y="1304"/>
                    </a:lnTo>
                    <a:close/>
                  </a:path>
                </a:pathLst>
              </a:custGeom>
              <a:grpFill/>
              <a:ln>
                <a:noFill/>
              </a:ln>
              <a:sp3d extrusionH="82550">
                <a:extrusionClr>
                  <a:schemeClr val="bg1"/>
                </a:extrusionClr>
                <a:contourClr>
                  <a:schemeClr val="bg2"/>
                </a:contourClr>
              </a:sp3d>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sp>
            <p:nvSpPr>
              <p:cNvPr id="248" name="Freeform 6"/>
              <p:cNvSpPr>
                <a:spLocks noEditPoints="1"/>
              </p:cNvSpPr>
              <p:nvPr/>
            </p:nvSpPr>
            <p:spPr bwMode="auto">
              <a:xfrm>
                <a:off x="3008" y="160"/>
                <a:ext cx="1340" cy="1340"/>
              </a:xfrm>
              <a:custGeom>
                <a:avLst/>
                <a:gdLst>
                  <a:gd name="T0" fmla="*/ 1200 w 1340"/>
                  <a:gd name="T1" fmla="*/ 612 h 1340"/>
                  <a:gd name="T2" fmla="*/ 1178 w 1340"/>
                  <a:gd name="T3" fmla="*/ 534 h 1340"/>
                  <a:gd name="T4" fmla="*/ 1158 w 1340"/>
                  <a:gd name="T5" fmla="*/ 458 h 1340"/>
                  <a:gd name="T6" fmla="*/ 1218 w 1340"/>
                  <a:gd name="T7" fmla="*/ 366 h 1340"/>
                  <a:gd name="T8" fmla="*/ 1234 w 1340"/>
                  <a:gd name="T9" fmla="*/ 316 h 1340"/>
                  <a:gd name="T10" fmla="*/ 1046 w 1340"/>
                  <a:gd name="T11" fmla="*/ 114 h 1340"/>
                  <a:gd name="T12" fmla="*/ 1016 w 1340"/>
                  <a:gd name="T13" fmla="*/ 104 h 1340"/>
                  <a:gd name="T14" fmla="*/ 980 w 1340"/>
                  <a:gd name="T15" fmla="*/ 114 h 1340"/>
                  <a:gd name="T16" fmla="*/ 868 w 1340"/>
                  <a:gd name="T17" fmla="*/ 180 h 1340"/>
                  <a:gd name="T18" fmla="*/ 806 w 1340"/>
                  <a:gd name="T19" fmla="*/ 160 h 1340"/>
                  <a:gd name="T20" fmla="*/ 752 w 1340"/>
                  <a:gd name="T21" fmla="*/ 148 h 1340"/>
                  <a:gd name="T22" fmla="*/ 722 w 1340"/>
                  <a:gd name="T23" fmla="*/ 132 h 1340"/>
                  <a:gd name="T24" fmla="*/ 662 w 1340"/>
                  <a:gd name="T25" fmla="*/ 16 h 1340"/>
                  <a:gd name="T26" fmla="*/ 620 w 1340"/>
                  <a:gd name="T27" fmla="*/ 2 h 1340"/>
                  <a:gd name="T28" fmla="*/ 362 w 1340"/>
                  <a:gd name="T29" fmla="*/ 74 h 1340"/>
                  <a:gd name="T30" fmla="*/ 344 w 1340"/>
                  <a:gd name="T31" fmla="*/ 114 h 1340"/>
                  <a:gd name="T32" fmla="*/ 354 w 1340"/>
                  <a:gd name="T33" fmla="*/ 238 h 1340"/>
                  <a:gd name="T34" fmla="*/ 298 w 1340"/>
                  <a:gd name="T35" fmla="*/ 296 h 1340"/>
                  <a:gd name="T36" fmla="*/ 242 w 1340"/>
                  <a:gd name="T37" fmla="*/ 352 h 1340"/>
                  <a:gd name="T38" fmla="*/ 132 w 1340"/>
                  <a:gd name="T39" fmla="*/ 346 h 1340"/>
                  <a:gd name="T40" fmla="*/ 82 w 1340"/>
                  <a:gd name="T41" fmla="*/ 356 h 1340"/>
                  <a:gd name="T42" fmla="*/ 2 w 1340"/>
                  <a:gd name="T43" fmla="*/ 620 h 1340"/>
                  <a:gd name="T44" fmla="*/ 12 w 1340"/>
                  <a:gd name="T45" fmla="*/ 660 h 1340"/>
                  <a:gd name="T46" fmla="*/ 136 w 1340"/>
                  <a:gd name="T47" fmla="*/ 726 h 1340"/>
                  <a:gd name="T48" fmla="*/ 152 w 1340"/>
                  <a:gd name="T49" fmla="*/ 768 h 1340"/>
                  <a:gd name="T50" fmla="*/ 176 w 1340"/>
                  <a:gd name="T51" fmla="*/ 858 h 1340"/>
                  <a:gd name="T52" fmla="*/ 178 w 1340"/>
                  <a:gd name="T53" fmla="*/ 892 h 1340"/>
                  <a:gd name="T54" fmla="*/ 106 w 1340"/>
                  <a:gd name="T55" fmla="*/ 1002 h 1340"/>
                  <a:gd name="T56" fmla="*/ 114 w 1340"/>
                  <a:gd name="T57" fmla="*/ 1046 h 1340"/>
                  <a:gd name="T58" fmla="*/ 308 w 1340"/>
                  <a:gd name="T59" fmla="*/ 1234 h 1340"/>
                  <a:gd name="T60" fmla="*/ 350 w 1340"/>
                  <a:gd name="T61" fmla="*/ 1228 h 1340"/>
                  <a:gd name="T62" fmla="*/ 454 w 1340"/>
                  <a:gd name="T63" fmla="*/ 1158 h 1340"/>
                  <a:gd name="T64" fmla="*/ 496 w 1340"/>
                  <a:gd name="T65" fmla="*/ 1168 h 1340"/>
                  <a:gd name="T66" fmla="*/ 572 w 1340"/>
                  <a:gd name="T67" fmla="*/ 1188 h 1340"/>
                  <a:gd name="T68" fmla="*/ 612 w 1340"/>
                  <a:gd name="T69" fmla="*/ 1202 h 1340"/>
                  <a:gd name="T70" fmla="*/ 662 w 1340"/>
                  <a:gd name="T71" fmla="*/ 1308 h 1340"/>
                  <a:gd name="T72" fmla="*/ 700 w 1340"/>
                  <a:gd name="T73" fmla="*/ 1338 h 1340"/>
                  <a:gd name="T74" fmla="*/ 962 w 1340"/>
                  <a:gd name="T75" fmla="*/ 1272 h 1340"/>
                  <a:gd name="T76" fmla="*/ 990 w 1340"/>
                  <a:gd name="T77" fmla="*/ 1244 h 1340"/>
                  <a:gd name="T78" fmla="*/ 986 w 1340"/>
                  <a:gd name="T79" fmla="*/ 1104 h 1340"/>
                  <a:gd name="T80" fmla="*/ 1014 w 1340"/>
                  <a:gd name="T81" fmla="*/ 1068 h 1340"/>
                  <a:gd name="T82" fmla="*/ 1078 w 1340"/>
                  <a:gd name="T83" fmla="*/ 1002 h 1340"/>
                  <a:gd name="T84" fmla="*/ 1110 w 1340"/>
                  <a:gd name="T85" fmla="*/ 984 h 1340"/>
                  <a:gd name="T86" fmla="*/ 1240 w 1340"/>
                  <a:gd name="T87" fmla="*/ 990 h 1340"/>
                  <a:gd name="T88" fmla="*/ 1272 w 1340"/>
                  <a:gd name="T89" fmla="*/ 962 h 1340"/>
                  <a:gd name="T90" fmla="*/ 1336 w 1340"/>
                  <a:gd name="T91" fmla="*/ 694 h 1340"/>
                  <a:gd name="T92" fmla="*/ 1306 w 1340"/>
                  <a:gd name="T93" fmla="*/ 662 h 1340"/>
                  <a:gd name="T94" fmla="*/ 856 w 1340"/>
                  <a:gd name="T95" fmla="*/ 762 h 1340"/>
                  <a:gd name="T96" fmla="*/ 790 w 1340"/>
                  <a:gd name="T97" fmla="*/ 838 h 1340"/>
                  <a:gd name="T98" fmla="*/ 698 w 1340"/>
                  <a:gd name="T99" fmla="*/ 876 h 1340"/>
                  <a:gd name="T100" fmla="*/ 616 w 1340"/>
                  <a:gd name="T101" fmla="*/ 870 h 1340"/>
                  <a:gd name="T102" fmla="*/ 526 w 1340"/>
                  <a:gd name="T103" fmla="*/ 820 h 1340"/>
                  <a:gd name="T104" fmla="*/ 474 w 1340"/>
                  <a:gd name="T105" fmla="*/ 738 h 1340"/>
                  <a:gd name="T106" fmla="*/ 464 w 1340"/>
                  <a:gd name="T107" fmla="*/ 636 h 1340"/>
                  <a:gd name="T108" fmla="*/ 494 w 1340"/>
                  <a:gd name="T109" fmla="*/ 558 h 1340"/>
                  <a:gd name="T110" fmla="*/ 566 w 1340"/>
                  <a:gd name="T111" fmla="*/ 490 h 1340"/>
                  <a:gd name="T112" fmla="*/ 662 w 1340"/>
                  <a:gd name="T113" fmla="*/ 462 h 1340"/>
                  <a:gd name="T114" fmla="*/ 744 w 1340"/>
                  <a:gd name="T115" fmla="*/ 476 h 1340"/>
                  <a:gd name="T116" fmla="*/ 826 w 1340"/>
                  <a:gd name="T117" fmla="*/ 534 h 1340"/>
                  <a:gd name="T118" fmla="*/ 872 w 1340"/>
                  <a:gd name="T119" fmla="*/ 622 h 1340"/>
                  <a:gd name="T120" fmla="*/ 870 w 1340"/>
                  <a:gd name="T121" fmla="*/ 7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0" h="1340">
                    <a:moveTo>
                      <a:pt x="1306" y="662"/>
                    </a:moveTo>
                    <a:lnTo>
                      <a:pt x="1306" y="662"/>
                    </a:lnTo>
                    <a:lnTo>
                      <a:pt x="1204" y="616"/>
                    </a:lnTo>
                    <a:lnTo>
                      <a:pt x="1204" y="616"/>
                    </a:lnTo>
                    <a:lnTo>
                      <a:pt x="1200" y="612"/>
                    </a:lnTo>
                    <a:lnTo>
                      <a:pt x="1196" y="608"/>
                    </a:lnTo>
                    <a:lnTo>
                      <a:pt x="1192" y="598"/>
                    </a:lnTo>
                    <a:lnTo>
                      <a:pt x="1188" y="572"/>
                    </a:lnTo>
                    <a:lnTo>
                      <a:pt x="1188" y="572"/>
                    </a:lnTo>
                    <a:lnTo>
                      <a:pt x="1178" y="534"/>
                    </a:lnTo>
                    <a:lnTo>
                      <a:pt x="1168" y="496"/>
                    </a:lnTo>
                    <a:lnTo>
                      <a:pt x="1168" y="496"/>
                    </a:lnTo>
                    <a:lnTo>
                      <a:pt x="1162" y="482"/>
                    </a:lnTo>
                    <a:lnTo>
                      <a:pt x="1160" y="470"/>
                    </a:lnTo>
                    <a:lnTo>
                      <a:pt x="1158" y="458"/>
                    </a:lnTo>
                    <a:lnTo>
                      <a:pt x="1160" y="452"/>
                    </a:lnTo>
                    <a:lnTo>
                      <a:pt x="1162" y="448"/>
                    </a:lnTo>
                    <a:lnTo>
                      <a:pt x="1162" y="448"/>
                    </a:lnTo>
                    <a:lnTo>
                      <a:pt x="1218" y="366"/>
                    </a:lnTo>
                    <a:lnTo>
                      <a:pt x="1218" y="366"/>
                    </a:lnTo>
                    <a:lnTo>
                      <a:pt x="1224" y="356"/>
                    </a:lnTo>
                    <a:lnTo>
                      <a:pt x="1230" y="346"/>
                    </a:lnTo>
                    <a:lnTo>
                      <a:pt x="1232" y="336"/>
                    </a:lnTo>
                    <a:lnTo>
                      <a:pt x="1234" y="326"/>
                    </a:lnTo>
                    <a:lnTo>
                      <a:pt x="1234" y="316"/>
                    </a:lnTo>
                    <a:lnTo>
                      <a:pt x="1232" y="308"/>
                    </a:lnTo>
                    <a:lnTo>
                      <a:pt x="1230" y="300"/>
                    </a:lnTo>
                    <a:lnTo>
                      <a:pt x="1224" y="294"/>
                    </a:lnTo>
                    <a:lnTo>
                      <a:pt x="1224" y="294"/>
                    </a:lnTo>
                    <a:lnTo>
                      <a:pt x="1046" y="114"/>
                    </a:lnTo>
                    <a:lnTo>
                      <a:pt x="1046" y="114"/>
                    </a:lnTo>
                    <a:lnTo>
                      <a:pt x="1040" y="110"/>
                    </a:lnTo>
                    <a:lnTo>
                      <a:pt x="1032" y="106"/>
                    </a:lnTo>
                    <a:lnTo>
                      <a:pt x="1024" y="104"/>
                    </a:lnTo>
                    <a:lnTo>
                      <a:pt x="1016" y="104"/>
                    </a:lnTo>
                    <a:lnTo>
                      <a:pt x="1006" y="104"/>
                    </a:lnTo>
                    <a:lnTo>
                      <a:pt x="998" y="106"/>
                    </a:lnTo>
                    <a:lnTo>
                      <a:pt x="988" y="110"/>
                    </a:lnTo>
                    <a:lnTo>
                      <a:pt x="980" y="114"/>
                    </a:lnTo>
                    <a:lnTo>
                      <a:pt x="980" y="114"/>
                    </a:lnTo>
                    <a:lnTo>
                      <a:pt x="888" y="178"/>
                    </a:lnTo>
                    <a:lnTo>
                      <a:pt x="888" y="178"/>
                    </a:lnTo>
                    <a:lnTo>
                      <a:pt x="884" y="180"/>
                    </a:lnTo>
                    <a:lnTo>
                      <a:pt x="878" y="182"/>
                    </a:lnTo>
                    <a:lnTo>
                      <a:pt x="868" y="180"/>
                    </a:lnTo>
                    <a:lnTo>
                      <a:pt x="844" y="172"/>
                    </a:lnTo>
                    <a:lnTo>
                      <a:pt x="844" y="172"/>
                    </a:lnTo>
                    <a:lnTo>
                      <a:pt x="842" y="172"/>
                    </a:lnTo>
                    <a:lnTo>
                      <a:pt x="842" y="172"/>
                    </a:lnTo>
                    <a:lnTo>
                      <a:pt x="806" y="160"/>
                    </a:lnTo>
                    <a:lnTo>
                      <a:pt x="768" y="152"/>
                    </a:lnTo>
                    <a:lnTo>
                      <a:pt x="768" y="152"/>
                    </a:lnTo>
                    <a:lnTo>
                      <a:pt x="766" y="152"/>
                    </a:lnTo>
                    <a:lnTo>
                      <a:pt x="766" y="152"/>
                    </a:lnTo>
                    <a:lnTo>
                      <a:pt x="752" y="148"/>
                    </a:lnTo>
                    <a:lnTo>
                      <a:pt x="740" y="144"/>
                    </a:lnTo>
                    <a:lnTo>
                      <a:pt x="730" y="140"/>
                    </a:lnTo>
                    <a:lnTo>
                      <a:pt x="726" y="136"/>
                    </a:lnTo>
                    <a:lnTo>
                      <a:pt x="722" y="132"/>
                    </a:lnTo>
                    <a:lnTo>
                      <a:pt x="722" y="132"/>
                    </a:lnTo>
                    <a:lnTo>
                      <a:pt x="682" y="42"/>
                    </a:lnTo>
                    <a:lnTo>
                      <a:pt x="682" y="42"/>
                    </a:lnTo>
                    <a:lnTo>
                      <a:pt x="676" y="32"/>
                    </a:lnTo>
                    <a:lnTo>
                      <a:pt x="670" y="24"/>
                    </a:lnTo>
                    <a:lnTo>
                      <a:pt x="662" y="16"/>
                    </a:lnTo>
                    <a:lnTo>
                      <a:pt x="654" y="8"/>
                    </a:lnTo>
                    <a:lnTo>
                      <a:pt x="646" y="4"/>
                    </a:lnTo>
                    <a:lnTo>
                      <a:pt x="638" y="2"/>
                    </a:lnTo>
                    <a:lnTo>
                      <a:pt x="630" y="0"/>
                    </a:lnTo>
                    <a:lnTo>
                      <a:pt x="620" y="2"/>
                    </a:lnTo>
                    <a:lnTo>
                      <a:pt x="620" y="2"/>
                    </a:lnTo>
                    <a:lnTo>
                      <a:pt x="378" y="66"/>
                    </a:lnTo>
                    <a:lnTo>
                      <a:pt x="378" y="66"/>
                    </a:lnTo>
                    <a:lnTo>
                      <a:pt x="370" y="70"/>
                    </a:lnTo>
                    <a:lnTo>
                      <a:pt x="362" y="74"/>
                    </a:lnTo>
                    <a:lnTo>
                      <a:pt x="356" y="80"/>
                    </a:lnTo>
                    <a:lnTo>
                      <a:pt x="352" y="86"/>
                    </a:lnTo>
                    <a:lnTo>
                      <a:pt x="348" y="96"/>
                    </a:lnTo>
                    <a:lnTo>
                      <a:pt x="346" y="104"/>
                    </a:lnTo>
                    <a:lnTo>
                      <a:pt x="344" y="114"/>
                    </a:lnTo>
                    <a:lnTo>
                      <a:pt x="344" y="124"/>
                    </a:lnTo>
                    <a:lnTo>
                      <a:pt x="344" y="124"/>
                    </a:lnTo>
                    <a:lnTo>
                      <a:pt x="356" y="234"/>
                    </a:lnTo>
                    <a:lnTo>
                      <a:pt x="356" y="234"/>
                    </a:lnTo>
                    <a:lnTo>
                      <a:pt x="354" y="238"/>
                    </a:lnTo>
                    <a:lnTo>
                      <a:pt x="352" y="244"/>
                    </a:lnTo>
                    <a:lnTo>
                      <a:pt x="346" y="252"/>
                    </a:lnTo>
                    <a:lnTo>
                      <a:pt x="326" y="270"/>
                    </a:lnTo>
                    <a:lnTo>
                      <a:pt x="326" y="270"/>
                    </a:lnTo>
                    <a:lnTo>
                      <a:pt x="298" y="296"/>
                    </a:lnTo>
                    <a:lnTo>
                      <a:pt x="270" y="324"/>
                    </a:lnTo>
                    <a:lnTo>
                      <a:pt x="270" y="324"/>
                    </a:lnTo>
                    <a:lnTo>
                      <a:pt x="262" y="336"/>
                    </a:lnTo>
                    <a:lnTo>
                      <a:pt x="252" y="346"/>
                    </a:lnTo>
                    <a:lnTo>
                      <a:pt x="242" y="352"/>
                    </a:lnTo>
                    <a:lnTo>
                      <a:pt x="236" y="354"/>
                    </a:lnTo>
                    <a:lnTo>
                      <a:pt x="230" y="354"/>
                    </a:lnTo>
                    <a:lnTo>
                      <a:pt x="230" y="354"/>
                    </a:lnTo>
                    <a:lnTo>
                      <a:pt x="132" y="346"/>
                    </a:lnTo>
                    <a:lnTo>
                      <a:pt x="132" y="346"/>
                    </a:lnTo>
                    <a:lnTo>
                      <a:pt x="120" y="346"/>
                    </a:lnTo>
                    <a:lnTo>
                      <a:pt x="110" y="346"/>
                    </a:lnTo>
                    <a:lnTo>
                      <a:pt x="100" y="348"/>
                    </a:lnTo>
                    <a:lnTo>
                      <a:pt x="90" y="352"/>
                    </a:lnTo>
                    <a:lnTo>
                      <a:pt x="82" y="356"/>
                    </a:lnTo>
                    <a:lnTo>
                      <a:pt x="74" y="362"/>
                    </a:lnTo>
                    <a:lnTo>
                      <a:pt x="70" y="370"/>
                    </a:lnTo>
                    <a:lnTo>
                      <a:pt x="66" y="378"/>
                    </a:lnTo>
                    <a:lnTo>
                      <a:pt x="2" y="620"/>
                    </a:lnTo>
                    <a:lnTo>
                      <a:pt x="2" y="620"/>
                    </a:lnTo>
                    <a:lnTo>
                      <a:pt x="0" y="630"/>
                    </a:lnTo>
                    <a:lnTo>
                      <a:pt x="0" y="638"/>
                    </a:lnTo>
                    <a:lnTo>
                      <a:pt x="2" y="646"/>
                    </a:lnTo>
                    <a:lnTo>
                      <a:pt x="6" y="654"/>
                    </a:lnTo>
                    <a:lnTo>
                      <a:pt x="12" y="660"/>
                    </a:lnTo>
                    <a:lnTo>
                      <a:pt x="18" y="668"/>
                    </a:lnTo>
                    <a:lnTo>
                      <a:pt x="26" y="672"/>
                    </a:lnTo>
                    <a:lnTo>
                      <a:pt x="34" y="678"/>
                    </a:lnTo>
                    <a:lnTo>
                      <a:pt x="34" y="678"/>
                    </a:lnTo>
                    <a:lnTo>
                      <a:pt x="136" y="726"/>
                    </a:lnTo>
                    <a:lnTo>
                      <a:pt x="136" y="726"/>
                    </a:lnTo>
                    <a:lnTo>
                      <a:pt x="140" y="728"/>
                    </a:lnTo>
                    <a:lnTo>
                      <a:pt x="142" y="732"/>
                    </a:lnTo>
                    <a:lnTo>
                      <a:pt x="146" y="742"/>
                    </a:lnTo>
                    <a:lnTo>
                      <a:pt x="152" y="768"/>
                    </a:lnTo>
                    <a:lnTo>
                      <a:pt x="152" y="768"/>
                    </a:lnTo>
                    <a:lnTo>
                      <a:pt x="160" y="808"/>
                    </a:lnTo>
                    <a:lnTo>
                      <a:pt x="172" y="844"/>
                    </a:lnTo>
                    <a:lnTo>
                      <a:pt x="172" y="844"/>
                    </a:lnTo>
                    <a:lnTo>
                      <a:pt x="176" y="858"/>
                    </a:lnTo>
                    <a:lnTo>
                      <a:pt x="180" y="870"/>
                    </a:lnTo>
                    <a:lnTo>
                      <a:pt x="180" y="882"/>
                    </a:lnTo>
                    <a:lnTo>
                      <a:pt x="180" y="888"/>
                    </a:lnTo>
                    <a:lnTo>
                      <a:pt x="178" y="892"/>
                    </a:lnTo>
                    <a:lnTo>
                      <a:pt x="178" y="892"/>
                    </a:lnTo>
                    <a:lnTo>
                      <a:pt x="120" y="974"/>
                    </a:lnTo>
                    <a:lnTo>
                      <a:pt x="120" y="974"/>
                    </a:lnTo>
                    <a:lnTo>
                      <a:pt x="114" y="982"/>
                    </a:lnTo>
                    <a:lnTo>
                      <a:pt x="110" y="992"/>
                    </a:lnTo>
                    <a:lnTo>
                      <a:pt x="106" y="1002"/>
                    </a:lnTo>
                    <a:lnTo>
                      <a:pt x="104" y="1012"/>
                    </a:lnTo>
                    <a:lnTo>
                      <a:pt x="104" y="1022"/>
                    </a:lnTo>
                    <a:lnTo>
                      <a:pt x="106" y="1032"/>
                    </a:lnTo>
                    <a:lnTo>
                      <a:pt x="110" y="1040"/>
                    </a:lnTo>
                    <a:lnTo>
                      <a:pt x="114" y="1046"/>
                    </a:lnTo>
                    <a:lnTo>
                      <a:pt x="114" y="1046"/>
                    </a:lnTo>
                    <a:lnTo>
                      <a:pt x="294" y="1224"/>
                    </a:lnTo>
                    <a:lnTo>
                      <a:pt x="294" y="1224"/>
                    </a:lnTo>
                    <a:lnTo>
                      <a:pt x="300" y="1230"/>
                    </a:lnTo>
                    <a:lnTo>
                      <a:pt x="308" y="1234"/>
                    </a:lnTo>
                    <a:lnTo>
                      <a:pt x="316" y="1236"/>
                    </a:lnTo>
                    <a:lnTo>
                      <a:pt x="324" y="1236"/>
                    </a:lnTo>
                    <a:lnTo>
                      <a:pt x="332" y="1234"/>
                    </a:lnTo>
                    <a:lnTo>
                      <a:pt x="342" y="1232"/>
                    </a:lnTo>
                    <a:lnTo>
                      <a:pt x="350" y="1228"/>
                    </a:lnTo>
                    <a:lnTo>
                      <a:pt x="358" y="1224"/>
                    </a:lnTo>
                    <a:lnTo>
                      <a:pt x="358" y="1224"/>
                    </a:lnTo>
                    <a:lnTo>
                      <a:pt x="450" y="1160"/>
                    </a:lnTo>
                    <a:lnTo>
                      <a:pt x="450" y="1160"/>
                    </a:lnTo>
                    <a:lnTo>
                      <a:pt x="454" y="1158"/>
                    </a:lnTo>
                    <a:lnTo>
                      <a:pt x="458" y="1156"/>
                    </a:lnTo>
                    <a:lnTo>
                      <a:pt x="470" y="1158"/>
                    </a:lnTo>
                    <a:lnTo>
                      <a:pt x="494" y="1166"/>
                    </a:lnTo>
                    <a:lnTo>
                      <a:pt x="494" y="1166"/>
                    </a:lnTo>
                    <a:lnTo>
                      <a:pt x="496" y="1168"/>
                    </a:lnTo>
                    <a:lnTo>
                      <a:pt x="496" y="1168"/>
                    </a:lnTo>
                    <a:lnTo>
                      <a:pt x="532" y="1178"/>
                    </a:lnTo>
                    <a:lnTo>
                      <a:pt x="570" y="1188"/>
                    </a:lnTo>
                    <a:lnTo>
                      <a:pt x="570" y="1188"/>
                    </a:lnTo>
                    <a:lnTo>
                      <a:pt x="572" y="1188"/>
                    </a:lnTo>
                    <a:lnTo>
                      <a:pt x="572" y="1188"/>
                    </a:lnTo>
                    <a:lnTo>
                      <a:pt x="584" y="1190"/>
                    </a:lnTo>
                    <a:lnTo>
                      <a:pt x="598" y="1194"/>
                    </a:lnTo>
                    <a:lnTo>
                      <a:pt x="608" y="1200"/>
                    </a:lnTo>
                    <a:lnTo>
                      <a:pt x="612" y="1202"/>
                    </a:lnTo>
                    <a:lnTo>
                      <a:pt x="616" y="1208"/>
                    </a:lnTo>
                    <a:lnTo>
                      <a:pt x="616" y="1208"/>
                    </a:lnTo>
                    <a:lnTo>
                      <a:pt x="658" y="1298"/>
                    </a:lnTo>
                    <a:lnTo>
                      <a:pt x="658" y="1298"/>
                    </a:lnTo>
                    <a:lnTo>
                      <a:pt x="662" y="1308"/>
                    </a:lnTo>
                    <a:lnTo>
                      <a:pt x="670" y="1316"/>
                    </a:lnTo>
                    <a:lnTo>
                      <a:pt x="676" y="1324"/>
                    </a:lnTo>
                    <a:lnTo>
                      <a:pt x="684" y="1330"/>
                    </a:lnTo>
                    <a:lnTo>
                      <a:pt x="692" y="1336"/>
                    </a:lnTo>
                    <a:lnTo>
                      <a:pt x="700" y="1338"/>
                    </a:lnTo>
                    <a:lnTo>
                      <a:pt x="710" y="1340"/>
                    </a:lnTo>
                    <a:lnTo>
                      <a:pt x="718" y="1338"/>
                    </a:lnTo>
                    <a:lnTo>
                      <a:pt x="718" y="1338"/>
                    </a:lnTo>
                    <a:lnTo>
                      <a:pt x="962" y="1272"/>
                    </a:lnTo>
                    <a:lnTo>
                      <a:pt x="962" y="1272"/>
                    </a:lnTo>
                    <a:lnTo>
                      <a:pt x="970" y="1270"/>
                    </a:lnTo>
                    <a:lnTo>
                      <a:pt x="976" y="1266"/>
                    </a:lnTo>
                    <a:lnTo>
                      <a:pt x="982" y="1260"/>
                    </a:lnTo>
                    <a:lnTo>
                      <a:pt x="988" y="1252"/>
                    </a:lnTo>
                    <a:lnTo>
                      <a:pt x="990" y="1244"/>
                    </a:lnTo>
                    <a:lnTo>
                      <a:pt x="994" y="1236"/>
                    </a:lnTo>
                    <a:lnTo>
                      <a:pt x="994" y="1226"/>
                    </a:lnTo>
                    <a:lnTo>
                      <a:pt x="994" y="1216"/>
                    </a:lnTo>
                    <a:lnTo>
                      <a:pt x="994" y="1216"/>
                    </a:lnTo>
                    <a:lnTo>
                      <a:pt x="986" y="1104"/>
                    </a:lnTo>
                    <a:lnTo>
                      <a:pt x="986" y="1104"/>
                    </a:lnTo>
                    <a:lnTo>
                      <a:pt x="986" y="1100"/>
                    </a:lnTo>
                    <a:lnTo>
                      <a:pt x="988" y="1094"/>
                    </a:lnTo>
                    <a:lnTo>
                      <a:pt x="994" y="1086"/>
                    </a:lnTo>
                    <a:lnTo>
                      <a:pt x="1014" y="1068"/>
                    </a:lnTo>
                    <a:lnTo>
                      <a:pt x="1014" y="1068"/>
                    </a:lnTo>
                    <a:lnTo>
                      <a:pt x="1042" y="1042"/>
                    </a:lnTo>
                    <a:lnTo>
                      <a:pt x="1070" y="1012"/>
                    </a:lnTo>
                    <a:lnTo>
                      <a:pt x="1070" y="1012"/>
                    </a:lnTo>
                    <a:lnTo>
                      <a:pt x="1078" y="1002"/>
                    </a:lnTo>
                    <a:lnTo>
                      <a:pt x="1088" y="992"/>
                    </a:lnTo>
                    <a:lnTo>
                      <a:pt x="1098" y="986"/>
                    </a:lnTo>
                    <a:lnTo>
                      <a:pt x="1104" y="984"/>
                    </a:lnTo>
                    <a:lnTo>
                      <a:pt x="1110" y="984"/>
                    </a:lnTo>
                    <a:lnTo>
                      <a:pt x="1110" y="984"/>
                    </a:lnTo>
                    <a:lnTo>
                      <a:pt x="1208" y="994"/>
                    </a:lnTo>
                    <a:lnTo>
                      <a:pt x="1208" y="994"/>
                    </a:lnTo>
                    <a:lnTo>
                      <a:pt x="1218" y="994"/>
                    </a:lnTo>
                    <a:lnTo>
                      <a:pt x="1230" y="992"/>
                    </a:lnTo>
                    <a:lnTo>
                      <a:pt x="1240" y="990"/>
                    </a:lnTo>
                    <a:lnTo>
                      <a:pt x="1250" y="988"/>
                    </a:lnTo>
                    <a:lnTo>
                      <a:pt x="1258" y="982"/>
                    </a:lnTo>
                    <a:lnTo>
                      <a:pt x="1264" y="976"/>
                    </a:lnTo>
                    <a:lnTo>
                      <a:pt x="1270" y="970"/>
                    </a:lnTo>
                    <a:lnTo>
                      <a:pt x="1272" y="962"/>
                    </a:lnTo>
                    <a:lnTo>
                      <a:pt x="1338" y="718"/>
                    </a:lnTo>
                    <a:lnTo>
                      <a:pt x="1338" y="718"/>
                    </a:lnTo>
                    <a:lnTo>
                      <a:pt x="1340" y="710"/>
                    </a:lnTo>
                    <a:lnTo>
                      <a:pt x="1338" y="702"/>
                    </a:lnTo>
                    <a:lnTo>
                      <a:pt x="1336" y="694"/>
                    </a:lnTo>
                    <a:lnTo>
                      <a:pt x="1332" y="686"/>
                    </a:lnTo>
                    <a:lnTo>
                      <a:pt x="1328" y="678"/>
                    </a:lnTo>
                    <a:lnTo>
                      <a:pt x="1322" y="672"/>
                    </a:lnTo>
                    <a:lnTo>
                      <a:pt x="1314" y="666"/>
                    </a:lnTo>
                    <a:lnTo>
                      <a:pt x="1306" y="662"/>
                    </a:lnTo>
                    <a:lnTo>
                      <a:pt x="1306" y="662"/>
                    </a:lnTo>
                    <a:close/>
                    <a:moveTo>
                      <a:pt x="870" y="724"/>
                    </a:moveTo>
                    <a:lnTo>
                      <a:pt x="870" y="724"/>
                    </a:lnTo>
                    <a:lnTo>
                      <a:pt x="864" y="744"/>
                    </a:lnTo>
                    <a:lnTo>
                      <a:pt x="856" y="762"/>
                    </a:lnTo>
                    <a:lnTo>
                      <a:pt x="846" y="780"/>
                    </a:lnTo>
                    <a:lnTo>
                      <a:pt x="834" y="798"/>
                    </a:lnTo>
                    <a:lnTo>
                      <a:pt x="820" y="812"/>
                    </a:lnTo>
                    <a:lnTo>
                      <a:pt x="806" y="826"/>
                    </a:lnTo>
                    <a:lnTo>
                      <a:pt x="790" y="838"/>
                    </a:lnTo>
                    <a:lnTo>
                      <a:pt x="774" y="850"/>
                    </a:lnTo>
                    <a:lnTo>
                      <a:pt x="756" y="858"/>
                    </a:lnTo>
                    <a:lnTo>
                      <a:pt x="738" y="866"/>
                    </a:lnTo>
                    <a:lnTo>
                      <a:pt x="718" y="872"/>
                    </a:lnTo>
                    <a:lnTo>
                      <a:pt x="698" y="876"/>
                    </a:lnTo>
                    <a:lnTo>
                      <a:pt x="678" y="878"/>
                    </a:lnTo>
                    <a:lnTo>
                      <a:pt x="658" y="876"/>
                    </a:lnTo>
                    <a:lnTo>
                      <a:pt x="636" y="874"/>
                    </a:lnTo>
                    <a:lnTo>
                      <a:pt x="616" y="870"/>
                    </a:lnTo>
                    <a:lnTo>
                      <a:pt x="616" y="870"/>
                    </a:lnTo>
                    <a:lnTo>
                      <a:pt x="596" y="864"/>
                    </a:lnTo>
                    <a:lnTo>
                      <a:pt x="576" y="856"/>
                    </a:lnTo>
                    <a:lnTo>
                      <a:pt x="558" y="846"/>
                    </a:lnTo>
                    <a:lnTo>
                      <a:pt x="542" y="834"/>
                    </a:lnTo>
                    <a:lnTo>
                      <a:pt x="526" y="820"/>
                    </a:lnTo>
                    <a:lnTo>
                      <a:pt x="512" y="806"/>
                    </a:lnTo>
                    <a:lnTo>
                      <a:pt x="500" y="790"/>
                    </a:lnTo>
                    <a:lnTo>
                      <a:pt x="490" y="774"/>
                    </a:lnTo>
                    <a:lnTo>
                      <a:pt x="480" y="756"/>
                    </a:lnTo>
                    <a:lnTo>
                      <a:pt x="474" y="738"/>
                    </a:lnTo>
                    <a:lnTo>
                      <a:pt x="468" y="718"/>
                    </a:lnTo>
                    <a:lnTo>
                      <a:pt x="464" y="698"/>
                    </a:lnTo>
                    <a:lnTo>
                      <a:pt x="462" y="678"/>
                    </a:lnTo>
                    <a:lnTo>
                      <a:pt x="462" y="658"/>
                    </a:lnTo>
                    <a:lnTo>
                      <a:pt x="464" y="636"/>
                    </a:lnTo>
                    <a:lnTo>
                      <a:pt x="468" y="616"/>
                    </a:lnTo>
                    <a:lnTo>
                      <a:pt x="468" y="616"/>
                    </a:lnTo>
                    <a:lnTo>
                      <a:pt x="476" y="596"/>
                    </a:lnTo>
                    <a:lnTo>
                      <a:pt x="484" y="576"/>
                    </a:lnTo>
                    <a:lnTo>
                      <a:pt x="494" y="558"/>
                    </a:lnTo>
                    <a:lnTo>
                      <a:pt x="506" y="542"/>
                    </a:lnTo>
                    <a:lnTo>
                      <a:pt x="518" y="526"/>
                    </a:lnTo>
                    <a:lnTo>
                      <a:pt x="534" y="512"/>
                    </a:lnTo>
                    <a:lnTo>
                      <a:pt x="548" y="500"/>
                    </a:lnTo>
                    <a:lnTo>
                      <a:pt x="566" y="490"/>
                    </a:lnTo>
                    <a:lnTo>
                      <a:pt x="584" y="480"/>
                    </a:lnTo>
                    <a:lnTo>
                      <a:pt x="602" y="474"/>
                    </a:lnTo>
                    <a:lnTo>
                      <a:pt x="622" y="468"/>
                    </a:lnTo>
                    <a:lnTo>
                      <a:pt x="640" y="464"/>
                    </a:lnTo>
                    <a:lnTo>
                      <a:pt x="662" y="462"/>
                    </a:lnTo>
                    <a:lnTo>
                      <a:pt x="682" y="462"/>
                    </a:lnTo>
                    <a:lnTo>
                      <a:pt x="702" y="464"/>
                    </a:lnTo>
                    <a:lnTo>
                      <a:pt x="724" y="468"/>
                    </a:lnTo>
                    <a:lnTo>
                      <a:pt x="724" y="468"/>
                    </a:lnTo>
                    <a:lnTo>
                      <a:pt x="744" y="476"/>
                    </a:lnTo>
                    <a:lnTo>
                      <a:pt x="762" y="484"/>
                    </a:lnTo>
                    <a:lnTo>
                      <a:pt x="780" y="494"/>
                    </a:lnTo>
                    <a:lnTo>
                      <a:pt x="798" y="506"/>
                    </a:lnTo>
                    <a:lnTo>
                      <a:pt x="812" y="518"/>
                    </a:lnTo>
                    <a:lnTo>
                      <a:pt x="826" y="534"/>
                    </a:lnTo>
                    <a:lnTo>
                      <a:pt x="838" y="548"/>
                    </a:lnTo>
                    <a:lnTo>
                      <a:pt x="850" y="566"/>
                    </a:lnTo>
                    <a:lnTo>
                      <a:pt x="858" y="584"/>
                    </a:lnTo>
                    <a:lnTo>
                      <a:pt x="866" y="602"/>
                    </a:lnTo>
                    <a:lnTo>
                      <a:pt x="872" y="622"/>
                    </a:lnTo>
                    <a:lnTo>
                      <a:pt x="876" y="642"/>
                    </a:lnTo>
                    <a:lnTo>
                      <a:pt x="878" y="662"/>
                    </a:lnTo>
                    <a:lnTo>
                      <a:pt x="876" y="682"/>
                    </a:lnTo>
                    <a:lnTo>
                      <a:pt x="874" y="702"/>
                    </a:lnTo>
                    <a:lnTo>
                      <a:pt x="870" y="724"/>
                    </a:lnTo>
                    <a:lnTo>
                      <a:pt x="870" y="724"/>
                    </a:lnTo>
                    <a:close/>
                  </a:path>
                </a:pathLst>
              </a:custGeom>
              <a:grpFill/>
              <a:ln>
                <a:noFill/>
              </a:ln>
              <a:sp3d extrusionH="82550">
                <a:extrusionClr>
                  <a:schemeClr val="bg1"/>
                </a:extrusionClr>
                <a:contourClr>
                  <a:schemeClr val="bg2"/>
                </a:contourClr>
              </a:sp3d>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grpSp>
        <p:sp>
          <p:nvSpPr>
            <p:cNvPr id="250" name="Right Arrow 249"/>
            <p:cNvSpPr/>
            <p:nvPr/>
          </p:nvSpPr>
          <p:spPr>
            <a:xfrm>
              <a:off x="5922963" y="2048102"/>
              <a:ext cx="395287" cy="3714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Right Arrow 250"/>
            <p:cNvSpPr/>
            <p:nvPr/>
          </p:nvSpPr>
          <p:spPr>
            <a:xfrm>
              <a:off x="7312025" y="2059214"/>
              <a:ext cx="393700" cy="3698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Right Arrow 252"/>
            <p:cNvSpPr/>
            <p:nvPr/>
          </p:nvSpPr>
          <p:spPr>
            <a:xfrm>
              <a:off x="6862763" y="3560989"/>
              <a:ext cx="395287" cy="3714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Rounded Rectangle 151"/>
            <p:cNvSpPr/>
            <p:nvPr/>
          </p:nvSpPr>
          <p:spPr>
            <a:xfrm>
              <a:off x="6062987" y="3667500"/>
              <a:ext cx="342425" cy="202236"/>
            </a:xfrm>
            <a:custGeom>
              <a:avLst/>
              <a:gdLst/>
              <a:ahLst/>
              <a:cxnLst/>
              <a:rect l="l" t="t" r="r" b="b"/>
              <a:pathLst>
                <a:path w="342425" h="202236">
                  <a:moveTo>
                    <a:pt x="175220" y="112842"/>
                  </a:moveTo>
                  <a:lnTo>
                    <a:pt x="342425" y="112842"/>
                  </a:lnTo>
                  <a:lnTo>
                    <a:pt x="342425" y="202236"/>
                  </a:lnTo>
                  <a:lnTo>
                    <a:pt x="175220" y="202236"/>
                  </a:lnTo>
                  <a:close/>
                  <a:moveTo>
                    <a:pt x="1" y="112842"/>
                  </a:moveTo>
                  <a:lnTo>
                    <a:pt x="167206" y="112842"/>
                  </a:lnTo>
                  <a:lnTo>
                    <a:pt x="167206" y="202236"/>
                  </a:lnTo>
                  <a:lnTo>
                    <a:pt x="1" y="202236"/>
                  </a:lnTo>
                  <a:close/>
                  <a:moveTo>
                    <a:pt x="29812" y="0"/>
                  </a:moveTo>
                  <a:lnTo>
                    <a:pt x="97904" y="0"/>
                  </a:lnTo>
                  <a:cubicBezTo>
                    <a:pt x="100794" y="0"/>
                    <a:pt x="103137" y="2343"/>
                    <a:pt x="103137" y="5233"/>
                  </a:cubicBezTo>
                  <a:lnTo>
                    <a:pt x="103137" y="26162"/>
                  </a:lnTo>
                  <a:lnTo>
                    <a:pt x="99507" y="29792"/>
                  </a:lnTo>
                  <a:lnTo>
                    <a:pt x="135564" y="29792"/>
                  </a:lnTo>
                  <a:cubicBezTo>
                    <a:pt x="133216" y="30137"/>
                    <a:pt x="131934" y="28299"/>
                    <a:pt x="131934" y="26162"/>
                  </a:cubicBezTo>
                  <a:lnTo>
                    <a:pt x="131934" y="5233"/>
                  </a:lnTo>
                  <a:cubicBezTo>
                    <a:pt x="131934" y="2343"/>
                    <a:pt x="134277" y="0"/>
                    <a:pt x="137167" y="0"/>
                  </a:cubicBezTo>
                  <a:lnTo>
                    <a:pt x="205259" y="0"/>
                  </a:lnTo>
                  <a:cubicBezTo>
                    <a:pt x="208149" y="0"/>
                    <a:pt x="210492" y="2343"/>
                    <a:pt x="210492" y="5233"/>
                  </a:cubicBezTo>
                  <a:lnTo>
                    <a:pt x="210492" y="26162"/>
                  </a:lnTo>
                  <a:lnTo>
                    <a:pt x="206862" y="29792"/>
                  </a:lnTo>
                  <a:lnTo>
                    <a:pt x="242918" y="29792"/>
                  </a:lnTo>
                  <a:cubicBezTo>
                    <a:pt x="240570" y="30137"/>
                    <a:pt x="239288" y="28299"/>
                    <a:pt x="239288" y="26162"/>
                  </a:cubicBezTo>
                  <a:lnTo>
                    <a:pt x="239288" y="5233"/>
                  </a:lnTo>
                  <a:cubicBezTo>
                    <a:pt x="239288" y="2343"/>
                    <a:pt x="241631" y="0"/>
                    <a:pt x="244521" y="0"/>
                  </a:cubicBezTo>
                  <a:lnTo>
                    <a:pt x="312613" y="0"/>
                  </a:lnTo>
                  <a:cubicBezTo>
                    <a:pt x="315503" y="0"/>
                    <a:pt x="317846" y="2343"/>
                    <a:pt x="317846" y="5233"/>
                  </a:cubicBezTo>
                  <a:lnTo>
                    <a:pt x="317846" y="26162"/>
                  </a:lnTo>
                  <a:lnTo>
                    <a:pt x="314216" y="29792"/>
                  </a:lnTo>
                  <a:lnTo>
                    <a:pt x="342425" y="29792"/>
                  </a:lnTo>
                  <a:lnTo>
                    <a:pt x="342425" y="105114"/>
                  </a:lnTo>
                  <a:lnTo>
                    <a:pt x="0" y="105114"/>
                  </a:lnTo>
                  <a:lnTo>
                    <a:pt x="0" y="29792"/>
                  </a:lnTo>
                  <a:lnTo>
                    <a:pt x="28209" y="29792"/>
                  </a:lnTo>
                  <a:cubicBezTo>
                    <a:pt x="25861" y="30137"/>
                    <a:pt x="24579" y="28299"/>
                    <a:pt x="24579" y="26162"/>
                  </a:cubicBezTo>
                  <a:lnTo>
                    <a:pt x="24579" y="5233"/>
                  </a:lnTo>
                  <a:cubicBezTo>
                    <a:pt x="24579" y="2343"/>
                    <a:pt x="26922" y="0"/>
                    <a:pt x="29812"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cene3d>
              <a:camera prst="isometricOffAxis2Left">
                <a:rot lat="0" lon="0" rev="0"/>
              </a:camera>
              <a:lightRig rig="threePt" dir="t"/>
            </a:scene3d>
            <a:sp3d>
              <a:extrusionClr>
                <a:schemeClr val="bg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132" name="Group 131"/>
            <p:cNvGrpSpPr>
              <a:grpSpLocks noChangeAspect="1"/>
            </p:cNvGrpSpPr>
            <p:nvPr/>
          </p:nvGrpSpPr>
          <p:grpSpPr bwMode="auto">
            <a:xfrm rot="878139">
              <a:off x="6523598" y="1693064"/>
              <a:ext cx="615218" cy="611864"/>
              <a:chOff x="1412" y="160"/>
              <a:chExt cx="2936" cy="2920"/>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scene3d>
              <a:camera prst="orthographicFront"/>
              <a:lightRig rig="threePt" dir="t"/>
            </a:scene3d>
          </p:grpSpPr>
          <p:sp>
            <p:nvSpPr>
              <p:cNvPr id="133" name="Freeform 5"/>
              <p:cNvSpPr>
                <a:spLocks noEditPoints="1"/>
              </p:cNvSpPr>
              <p:nvPr/>
            </p:nvSpPr>
            <p:spPr bwMode="auto">
              <a:xfrm>
                <a:off x="1412" y="940"/>
                <a:ext cx="2140" cy="2140"/>
              </a:xfrm>
              <a:custGeom>
                <a:avLst/>
                <a:gdLst>
                  <a:gd name="T0" fmla="*/ 2002 w 2140"/>
                  <a:gd name="T1" fmla="*/ 562 h 2140"/>
                  <a:gd name="T2" fmla="*/ 1766 w 2140"/>
                  <a:gd name="T3" fmla="*/ 566 h 2140"/>
                  <a:gd name="T4" fmla="*/ 1722 w 2140"/>
                  <a:gd name="T5" fmla="*/ 536 h 2140"/>
                  <a:gd name="T6" fmla="*/ 1622 w 2140"/>
                  <a:gd name="T7" fmla="*/ 432 h 2140"/>
                  <a:gd name="T8" fmla="*/ 1582 w 2140"/>
                  <a:gd name="T9" fmla="*/ 392 h 2140"/>
                  <a:gd name="T10" fmla="*/ 1588 w 2140"/>
                  <a:gd name="T11" fmla="*/ 210 h 2140"/>
                  <a:gd name="T12" fmla="*/ 1562 w 2140"/>
                  <a:gd name="T13" fmla="*/ 120 h 2140"/>
                  <a:gd name="T14" fmla="*/ 1136 w 2140"/>
                  <a:gd name="T15" fmla="*/ 0 h 2140"/>
                  <a:gd name="T16" fmla="*/ 1066 w 2140"/>
                  <a:gd name="T17" fmla="*/ 40 h 2140"/>
                  <a:gd name="T18" fmla="*/ 974 w 2140"/>
                  <a:gd name="T19" fmla="*/ 228 h 2140"/>
                  <a:gd name="T20" fmla="*/ 854 w 2140"/>
                  <a:gd name="T21" fmla="*/ 256 h 2140"/>
                  <a:gd name="T22" fmla="*/ 732 w 2140"/>
                  <a:gd name="T23" fmla="*/ 288 h 2140"/>
                  <a:gd name="T24" fmla="*/ 570 w 2140"/>
                  <a:gd name="T25" fmla="*/ 182 h 2140"/>
                  <a:gd name="T26" fmla="*/ 480 w 2140"/>
                  <a:gd name="T27" fmla="*/ 176 h 2140"/>
                  <a:gd name="T28" fmla="*/ 166 w 2140"/>
                  <a:gd name="T29" fmla="*/ 504 h 2140"/>
                  <a:gd name="T30" fmla="*/ 184 w 2140"/>
                  <a:gd name="T31" fmla="*/ 574 h 2140"/>
                  <a:gd name="T32" fmla="*/ 288 w 2140"/>
                  <a:gd name="T33" fmla="*/ 754 h 2140"/>
                  <a:gd name="T34" fmla="*/ 242 w 2140"/>
                  <a:gd name="T35" fmla="*/ 916 h 2140"/>
                  <a:gd name="T36" fmla="*/ 218 w 2140"/>
                  <a:gd name="T37" fmla="*/ 980 h 2140"/>
                  <a:gd name="T38" fmla="*/ 38 w 2140"/>
                  <a:gd name="T39" fmla="*/ 1070 h 2140"/>
                  <a:gd name="T40" fmla="*/ 2 w 2140"/>
                  <a:gd name="T41" fmla="*/ 1148 h 2140"/>
                  <a:gd name="T42" fmla="*/ 128 w 2140"/>
                  <a:gd name="T43" fmla="*/ 1570 h 2140"/>
                  <a:gd name="T44" fmla="*/ 198 w 2140"/>
                  <a:gd name="T45" fmla="*/ 1588 h 2140"/>
                  <a:gd name="T46" fmla="*/ 404 w 2140"/>
                  <a:gd name="T47" fmla="*/ 1586 h 2140"/>
                  <a:gd name="T48" fmla="*/ 474 w 2140"/>
                  <a:gd name="T49" fmla="*/ 1666 h 2140"/>
                  <a:gd name="T50" fmla="*/ 552 w 2140"/>
                  <a:gd name="T51" fmla="*/ 1738 h 2140"/>
                  <a:gd name="T52" fmla="*/ 552 w 2140"/>
                  <a:gd name="T53" fmla="*/ 1928 h 2140"/>
                  <a:gd name="T54" fmla="*/ 570 w 2140"/>
                  <a:gd name="T55" fmla="*/ 2010 h 2140"/>
                  <a:gd name="T56" fmla="*/ 992 w 2140"/>
                  <a:gd name="T57" fmla="*/ 2138 h 2140"/>
                  <a:gd name="T58" fmla="*/ 1066 w 2140"/>
                  <a:gd name="T59" fmla="*/ 2112 h 2140"/>
                  <a:gd name="T60" fmla="*/ 1164 w 2140"/>
                  <a:gd name="T61" fmla="*/ 1918 h 2140"/>
                  <a:gd name="T62" fmla="*/ 1228 w 2140"/>
                  <a:gd name="T63" fmla="*/ 1898 h 2140"/>
                  <a:gd name="T64" fmla="*/ 1392 w 2140"/>
                  <a:gd name="T65" fmla="*/ 1852 h 2140"/>
                  <a:gd name="T66" fmla="*/ 1556 w 2140"/>
                  <a:gd name="T67" fmla="*/ 1948 h 2140"/>
                  <a:gd name="T68" fmla="*/ 1634 w 2140"/>
                  <a:gd name="T69" fmla="*/ 1972 h 2140"/>
                  <a:gd name="T70" fmla="*/ 1966 w 2140"/>
                  <a:gd name="T71" fmla="*/ 1660 h 2140"/>
                  <a:gd name="T72" fmla="*/ 1964 w 2140"/>
                  <a:gd name="T73" fmla="*/ 1580 h 2140"/>
                  <a:gd name="T74" fmla="*/ 1850 w 2140"/>
                  <a:gd name="T75" fmla="*/ 1406 h 2140"/>
                  <a:gd name="T76" fmla="*/ 1876 w 2140"/>
                  <a:gd name="T77" fmla="*/ 1320 h 2140"/>
                  <a:gd name="T78" fmla="*/ 1912 w 2140"/>
                  <a:gd name="T79" fmla="*/ 1176 h 2140"/>
                  <a:gd name="T80" fmla="*/ 2074 w 2140"/>
                  <a:gd name="T81" fmla="*/ 1090 h 2140"/>
                  <a:gd name="T82" fmla="*/ 2138 w 2140"/>
                  <a:gd name="T83" fmla="*/ 1020 h 2140"/>
                  <a:gd name="T84" fmla="*/ 1306 w 2140"/>
                  <a:gd name="T85" fmla="*/ 1304 h 2140"/>
                  <a:gd name="T86" fmla="*/ 1166 w 2140"/>
                  <a:gd name="T87" fmla="*/ 1388 h 2140"/>
                  <a:gd name="T88" fmla="*/ 976 w 2140"/>
                  <a:gd name="T89" fmla="*/ 1388 h 2140"/>
                  <a:gd name="T90" fmla="*/ 836 w 2140"/>
                  <a:gd name="T91" fmla="*/ 1304 h 2140"/>
                  <a:gd name="T92" fmla="*/ 744 w 2140"/>
                  <a:gd name="T93" fmla="*/ 1134 h 2140"/>
                  <a:gd name="T94" fmla="*/ 764 w 2140"/>
                  <a:gd name="T95" fmla="*/ 944 h 2140"/>
                  <a:gd name="T96" fmla="*/ 862 w 2140"/>
                  <a:gd name="T97" fmla="*/ 812 h 2140"/>
                  <a:gd name="T98" fmla="*/ 1038 w 2140"/>
                  <a:gd name="T99" fmla="*/ 740 h 2140"/>
                  <a:gd name="T100" fmla="*/ 1226 w 2140"/>
                  <a:gd name="T101" fmla="*/ 776 h 2140"/>
                  <a:gd name="T102" fmla="*/ 1348 w 2140"/>
                  <a:gd name="T103" fmla="*/ 888 h 2140"/>
                  <a:gd name="T104" fmla="*/ 1402 w 2140"/>
                  <a:gd name="T105" fmla="*/ 1070 h 2140"/>
                  <a:gd name="T106" fmla="*/ 1348 w 2140"/>
                  <a:gd name="T107" fmla="*/ 1252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0" h="2140">
                    <a:moveTo>
                      <a:pt x="2034" y="604"/>
                    </a:moveTo>
                    <a:lnTo>
                      <a:pt x="2034" y="604"/>
                    </a:lnTo>
                    <a:lnTo>
                      <a:pt x="2030" y="590"/>
                    </a:lnTo>
                    <a:lnTo>
                      <a:pt x="2022" y="580"/>
                    </a:lnTo>
                    <a:lnTo>
                      <a:pt x="2012" y="570"/>
                    </a:lnTo>
                    <a:lnTo>
                      <a:pt x="2002" y="562"/>
                    </a:lnTo>
                    <a:lnTo>
                      <a:pt x="1988" y="556"/>
                    </a:lnTo>
                    <a:lnTo>
                      <a:pt x="1974" y="552"/>
                    </a:lnTo>
                    <a:lnTo>
                      <a:pt x="1960" y="550"/>
                    </a:lnTo>
                    <a:lnTo>
                      <a:pt x="1944" y="550"/>
                    </a:lnTo>
                    <a:lnTo>
                      <a:pt x="1944" y="550"/>
                    </a:lnTo>
                    <a:lnTo>
                      <a:pt x="1766" y="566"/>
                    </a:lnTo>
                    <a:lnTo>
                      <a:pt x="1766" y="566"/>
                    </a:lnTo>
                    <a:lnTo>
                      <a:pt x="1758" y="564"/>
                    </a:lnTo>
                    <a:lnTo>
                      <a:pt x="1750" y="562"/>
                    </a:lnTo>
                    <a:lnTo>
                      <a:pt x="1744" y="558"/>
                    </a:lnTo>
                    <a:lnTo>
                      <a:pt x="1736" y="552"/>
                    </a:lnTo>
                    <a:lnTo>
                      <a:pt x="1722" y="536"/>
                    </a:lnTo>
                    <a:lnTo>
                      <a:pt x="1708" y="520"/>
                    </a:lnTo>
                    <a:lnTo>
                      <a:pt x="1708" y="520"/>
                    </a:lnTo>
                    <a:lnTo>
                      <a:pt x="1708" y="518"/>
                    </a:lnTo>
                    <a:lnTo>
                      <a:pt x="1708" y="518"/>
                    </a:lnTo>
                    <a:lnTo>
                      <a:pt x="1666" y="474"/>
                    </a:lnTo>
                    <a:lnTo>
                      <a:pt x="1622" y="432"/>
                    </a:lnTo>
                    <a:lnTo>
                      <a:pt x="1622" y="432"/>
                    </a:lnTo>
                    <a:lnTo>
                      <a:pt x="1618" y="430"/>
                    </a:lnTo>
                    <a:lnTo>
                      <a:pt x="1618" y="430"/>
                    </a:lnTo>
                    <a:lnTo>
                      <a:pt x="1602" y="416"/>
                    </a:lnTo>
                    <a:lnTo>
                      <a:pt x="1586" y="400"/>
                    </a:lnTo>
                    <a:lnTo>
                      <a:pt x="1582" y="392"/>
                    </a:lnTo>
                    <a:lnTo>
                      <a:pt x="1576" y="384"/>
                    </a:lnTo>
                    <a:lnTo>
                      <a:pt x="1574" y="376"/>
                    </a:lnTo>
                    <a:lnTo>
                      <a:pt x="1574" y="368"/>
                    </a:lnTo>
                    <a:lnTo>
                      <a:pt x="1574" y="368"/>
                    </a:lnTo>
                    <a:lnTo>
                      <a:pt x="1588" y="210"/>
                    </a:lnTo>
                    <a:lnTo>
                      <a:pt x="1588" y="210"/>
                    </a:lnTo>
                    <a:lnTo>
                      <a:pt x="1588" y="192"/>
                    </a:lnTo>
                    <a:lnTo>
                      <a:pt x="1588" y="176"/>
                    </a:lnTo>
                    <a:lnTo>
                      <a:pt x="1584" y="158"/>
                    </a:lnTo>
                    <a:lnTo>
                      <a:pt x="1578" y="144"/>
                    </a:lnTo>
                    <a:lnTo>
                      <a:pt x="1570" y="130"/>
                    </a:lnTo>
                    <a:lnTo>
                      <a:pt x="1562" y="120"/>
                    </a:lnTo>
                    <a:lnTo>
                      <a:pt x="1550" y="112"/>
                    </a:lnTo>
                    <a:lnTo>
                      <a:pt x="1538" y="106"/>
                    </a:lnTo>
                    <a:lnTo>
                      <a:pt x="1538" y="106"/>
                    </a:lnTo>
                    <a:lnTo>
                      <a:pt x="1148" y="2"/>
                    </a:lnTo>
                    <a:lnTo>
                      <a:pt x="1148" y="2"/>
                    </a:lnTo>
                    <a:lnTo>
                      <a:pt x="1136" y="0"/>
                    </a:lnTo>
                    <a:lnTo>
                      <a:pt x="1122" y="0"/>
                    </a:lnTo>
                    <a:lnTo>
                      <a:pt x="1110" y="4"/>
                    </a:lnTo>
                    <a:lnTo>
                      <a:pt x="1096" y="10"/>
                    </a:lnTo>
                    <a:lnTo>
                      <a:pt x="1086" y="18"/>
                    </a:lnTo>
                    <a:lnTo>
                      <a:pt x="1074" y="28"/>
                    </a:lnTo>
                    <a:lnTo>
                      <a:pt x="1066" y="40"/>
                    </a:lnTo>
                    <a:lnTo>
                      <a:pt x="1058" y="54"/>
                    </a:lnTo>
                    <a:lnTo>
                      <a:pt x="1058" y="54"/>
                    </a:lnTo>
                    <a:lnTo>
                      <a:pt x="984" y="216"/>
                    </a:lnTo>
                    <a:lnTo>
                      <a:pt x="984" y="216"/>
                    </a:lnTo>
                    <a:lnTo>
                      <a:pt x="980" y="222"/>
                    </a:lnTo>
                    <a:lnTo>
                      <a:pt x="974" y="228"/>
                    </a:lnTo>
                    <a:lnTo>
                      <a:pt x="966" y="230"/>
                    </a:lnTo>
                    <a:lnTo>
                      <a:pt x="956" y="234"/>
                    </a:lnTo>
                    <a:lnTo>
                      <a:pt x="936" y="238"/>
                    </a:lnTo>
                    <a:lnTo>
                      <a:pt x="916" y="242"/>
                    </a:lnTo>
                    <a:lnTo>
                      <a:pt x="916" y="242"/>
                    </a:lnTo>
                    <a:lnTo>
                      <a:pt x="854" y="256"/>
                    </a:lnTo>
                    <a:lnTo>
                      <a:pt x="794" y="274"/>
                    </a:lnTo>
                    <a:lnTo>
                      <a:pt x="794" y="274"/>
                    </a:lnTo>
                    <a:lnTo>
                      <a:pt x="772" y="282"/>
                    </a:lnTo>
                    <a:lnTo>
                      <a:pt x="752" y="286"/>
                    </a:lnTo>
                    <a:lnTo>
                      <a:pt x="742" y="288"/>
                    </a:lnTo>
                    <a:lnTo>
                      <a:pt x="732" y="288"/>
                    </a:lnTo>
                    <a:lnTo>
                      <a:pt x="724" y="286"/>
                    </a:lnTo>
                    <a:lnTo>
                      <a:pt x="716" y="282"/>
                    </a:lnTo>
                    <a:lnTo>
                      <a:pt x="716" y="282"/>
                    </a:lnTo>
                    <a:lnTo>
                      <a:pt x="586" y="192"/>
                    </a:lnTo>
                    <a:lnTo>
                      <a:pt x="586" y="192"/>
                    </a:lnTo>
                    <a:lnTo>
                      <a:pt x="570" y="182"/>
                    </a:lnTo>
                    <a:lnTo>
                      <a:pt x="554" y="174"/>
                    </a:lnTo>
                    <a:lnTo>
                      <a:pt x="538" y="170"/>
                    </a:lnTo>
                    <a:lnTo>
                      <a:pt x="522" y="168"/>
                    </a:lnTo>
                    <a:lnTo>
                      <a:pt x="508" y="168"/>
                    </a:lnTo>
                    <a:lnTo>
                      <a:pt x="494" y="170"/>
                    </a:lnTo>
                    <a:lnTo>
                      <a:pt x="480" y="176"/>
                    </a:lnTo>
                    <a:lnTo>
                      <a:pt x="470" y="184"/>
                    </a:lnTo>
                    <a:lnTo>
                      <a:pt x="184" y="468"/>
                    </a:lnTo>
                    <a:lnTo>
                      <a:pt x="184" y="468"/>
                    </a:lnTo>
                    <a:lnTo>
                      <a:pt x="176" y="478"/>
                    </a:lnTo>
                    <a:lnTo>
                      <a:pt x="170" y="490"/>
                    </a:lnTo>
                    <a:lnTo>
                      <a:pt x="166" y="504"/>
                    </a:lnTo>
                    <a:lnTo>
                      <a:pt x="166" y="518"/>
                    </a:lnTo>
                    <a:lnTo>
                      <a:pt x="168" y="532"/>
                    </a:lnTo>
                    <a:lnTo>
                      <a:pt x="170" y="546"/>
                    </a:lnTo>
                    <a:lnTo>
                      <a:pt x="176" y="560"/>
                    </a:lnTo>
                    <a:lnTo>
                      <a:pt x="184" y="574"/>
                    </a:lnTo>
                    <a:lnTo>
                      <a:pt x="184" y="574"/>
                    </a:lnTo>
                    <a:lnTo>
                      <a:pt x="286" y="720"/>
                    </a:lnTo>
                    <a:lnTo>
                      <a:pt x="286" y="720"/>
                    </a:lnTo>
                    <a:lnTo>
                      <a:pt x="290" y="728"/>
                    </a:lnTo>
                    <a:lnTo>
                      <a:pt x="292" y="736"/>
                    </a:lnTo>
                    <a:lnTo>
                      <a:pt x="290" y="744"/>
                    </a:lnTo>
                    <a:lnTo>
                      <a:pt x="288" y="754"/>
                    </a:lnTo>
                    <a:lnTo>
                      <a:pt x="282" y="772"/>
                    </a:lnTo>
                    <a:lnTo>
                      <a:pt x="276" y="792"/>
                    </a:lnTo>
                    <a:lnTo>
                      <a:pt x="276" y="792"/>
                    </a:lnTo>
                    <a:lnTo>
                      <a:pt x="266" y="824"/>
                    </a:lnTo>
                    <a:lnTo>
                      <a:pt x="256" y="854"/>
                    </a:lnTo>
                    <a:lnTo>
                      <a:pt x="242" y="916"/>
                    </a:lnTo>
                    <a:lnTo>
                      <a:pt x="242" y="916"/>
                    </a:lnTo>
                    <a:lnTo>
                      <a:pt x="238" y="936"/>
                    </a:lnTo>
                    <a:lnTo>
                      <a:pt x="232" y="958"/>
                    </a:lnTo>
                    <a:lnTo>
                      <a:pt x="228" y="966"/>
                    </a:lnTo>
                    <a:lnTo>
                      <a:pt x="224" y="974"/>
                    </a:lnTo>
                    <a:lnTo>
                      <a:pt x="218" y="980"/>
                    </a:lnTo>
                    <a:lnTo>
                      <a:pt x="212" y="986"/>
                    </a:lnTo>
                    <a:lnTo>
                      <a:pt x="212" y="986"/>
                    </a:lnTo>
                    <a:lnTo>
                      <a:pt x="68" y="1052"/>
                    </a:lnTo>
                    <a:lnTo>
                      <a:pt x="68" y="1052"/>
                    </a:lnTo>
                    <a:lnTo>
                      <a:pt x="52" y="1060"/>
                    </a:lnTo>
                    <a:lnTo>
                      <a:pt x="38" y="1070"/>
                    </a:lnTo>
                    <a:lnTo>
                      <a:pt x="26" y="1082"/>
                    </a:lnTo>
                    <a:lnTo>
                      <a:pt x="14" y="1094"/>
                    </a:lnTo>
                    <a:lnTo>
                      <a:pt x="8" y="1106"/>
                    </a:lnTo>
                    <a:lnTo>
                      <a:pt x="2" y="1120"/>
                    </a:lnTo>
                    <a:lnTo>
                      <a:pt x="0" y="1134"/>
                    </a:lnTo>
                    <a:lnTo>
                      <a:pt x="2" y="1148"/>
                    </a:lnTo>
                    <a:lnTo>
                      <a:pt x="2" y="1148"/>
                    </a:lnTo>
                    <a:lnTo>
                      <a:pt x="106" y="1536"/>
                    </a:lnTo>
                    <a:lnTo>
                      <a:pt x="106" y="1536"/>
                    </a:lnTo>
                    <a:lnTo>
                      <a:pt x="112" y="1550"/>
                    </a:lnTo>
                    <a:lnTo>
                      <a:pt x="120" y="1560"/>
                    </a:lnTo>
                    <a:lnTo>
                      <a:pt x="128" y="1570"/>
                    </a:lnTo>
                    <a:lnTo>
                      <a:pt x="140" y="1578"/>
                    </a:lnTo>
                    <a:lnTo>
                      <a:pt x="152" y="1582"/>
                    </a:lnTo>
                    <a:lnTo>
                      <a:pt x="166" y="1586"/>
                    </a:lnTo>
                    <a:lnTo>
                      <a:pt x="182" y="1588"/>
                    </a:lnTo>
                    <a:lnTo>
                      <a:pt x="198" y="1588"/>
                    </a:lnTo>
                    <a:lnTo>
                      <a:pt x="198" y="1588"/>
                    </a:lnTo>
                    <a:lnTo>
                      <a:pt x="374" y="1572"/>
                    </a:lnTo>
                    <a:lnTo>
                      <a:pt x="374" y="1572"/>
                    </a:lnTo>
                    <a:lnTo>
                      <a:pt x="382" y="1572"/>
                    </a:lnTo>
                    <a:lnTo>
                      <a:pt x="390" y="1576"/>
                    </a:lnTo>
                    <a:lnTo>
                      <a:pt x="396" y="1580"/>
                    </a:lnTo>
                    <a:lnTo>
                      <a:pt x="404" y="1586"/>
                    </a:lnTo>
                    <a:lnTo>
                      <a:pt x="418" y="1602"/>
                    </a:lnTo>
                    <a:lnTo>
                      <a:pt x="432" y="1618"/>
                    </a:lnTo>
                    <a:lnTo>
                      <a:pt x="432" y="1618"/>
                    </a:lnTo>
                    <a:lnTo>
                      <a:pt x="434" y="1620"/>
                    </a:lnTo>
                    <a:lnTo>
                      <a:pt x="434" y="1620"/>
                    </a:lnTo>
                    <a:lnTo>
                      <a:pt x="474" y="1666"/>
                    </a:lnTo>
                    <a:lnTo>
                      <a:pt x="520" y="1708"/>
                    </a:lnTo>
                    <a:lnTo>
                      <a:pt x="520" y="1708"/>
                    </a:lnTo>
                    <a:lnTo>
                      <a:pt x="520" y="1708"/>
                    </a:lnTo>
                    <a:lnTo>
                      <a:pt x="520" y="1708"/>
                    </a:lnTo>
                    <a:lnTo>
                      <a:pt x="538" y="1722"/>
                    </a:lnTo>
                    <a:lnTo>
                      <a:pt x="552" y="1738"/>
                    </a:lnTo>
                    <a:lnTo>
                      <a:pt x="558" y="1746"/>
                    </a:lnTo>
                    <a:lnTo>
                      <a:pt x="562" y="1754"/>
                    </a:lnTo>
                    <a:lnTo>
                      <a:pt x="566" y="1762"/>
                    </a:lnTo>
                    <a:lnTo>
                      <a:pt x="566" y="1770"/>
                    </a:lnTo>
                    <a:lnTo>
                      <a:pt x="566" y="1770"/>
                    </a:lnTo>
                    <a:lnTo>
                      <a:pt x="552" y="1928"/>
                    </a:lnTo>
                    <a:lnTo>
                      <a:pt x="552" y="1928"/>
                    </a:lnTo>
                    <a:lnTo>
                      <a:pt x="552" y="1946"/>
                    </a:lnTo>
                    <a:lnTo>
                      <a:pt x="554" y="1964"/>
                    </a:lnTo>
                    <a:lnTo>
                      <a:pt x="558" y="1980"/>
                    </a:lnTo>
                    <a:lnTo>
                      <a:pt x="564" y="1996"/>
                    </a:lnTo>
                    <a:lnTo>
                      <a:pt x="570" y="2010"/>
                    </a:lnTo>
                    <a:lnTo>
                      <a:pt x="580" y="2020"/>
                    </a:lnTo>
                    <a:lnTo>
                      <a:pt x="592" y="2028"/>
                    </a:lnTo>
                    <a:lnTo>
                      <a:pt x="604" y="2034"/>
                    </a:lnTo>
                    <a:lnTo>
                      <a:pt x="604" y="2034"/>
                    </a:lnTo>
                    <a:lnTo>
                      <a:pt x="992" y="2138"/>
                    </a:lnTo>
                    <a:lnTo>
                      <a:pt x="992" y="2138"/>
                    </a:lnTo>
                    <a:lnTo>
                      <a:pt x="1006" y="2140"/>
                    </a:lnTo>
                    <a:lnTo>
                      <a:pt x="1020" y="2140"/>
                    </a:lnTo>
                    <a:lnTo>
                      <a:pt x="1032" y="2136"/>
                    </a:lnTo>
                    <a:lnTo>
                      <a:pt x="1044" y="2130"/>
                    </a:lnTo>
                    <a:lnTo>
                      <a:pt x="1056" y="2122"/>
                    </a:lnTo>
                    <a:lnTo>
                      <a:pt x="1066" y="2112"/>
                    </a:lnTo>
                    <a:lnTo>
                      <a:pt x="1076" y="2100"/>
                    </a:lnTo>
                    <a:lnTo>
                      <a:pt x="1084" y="2086"/>
                    </a:lnTo>
                    <a:lnTo>
                      <a:pt x="1084" y="2086"/>
                    </a:lnTo>
                    <a:lnTo>
                      <a:pt x="1160" y="1924"/>
                    </a:lnTo>
                    <a:lnTo>
                      <a:pt x="1160" y="1924"/>
                    </a:lnTo>
                    <a:lnTo>
                      <a:pt x="1164" y="1918"/>
                    </a:lnTo>
                    <a:lnTo>
                      <a:pt x="1170" y="1912"/>
                    </a:lnTo>
                    <a:lnTo>
                      <a:pt x="1178" y="1908"/>
                    </a:lnTo>
                    <a:lnTo>
                      <a:pt x="1188" y="1906"/>
                    </a:lnTo>
                    <a:lnTo>
                      <a:pt x="1208" y="1900"/>
                    </a:lnTo>
                    <a:lnTo>
                      <a:pt x="1228" y="1898"/>
                    </a:lnTo>
                    <a:lnTo>
                      <a:pt x="1228" y="1898"/>
                    </a:lnTo>
                    <a:lnTo>
                      <a:pt x="1290" y="1884"/>
                    </a:lnTo>
                    <a:lnTo>
                      <a:pt x="1320" y="1874"/>
                    </a:lnTo>
                    <a:lnTo>
                      <a:pt x="1350" y="1864"/>
                    </a:lnTo>
                    <a:lnTo>
                      <a:pt x="1350" y="1864"/>
                    </a:lnTo>
                    <a:lnTo>
                      <a:pt x="1372" y="1858"/>
                    </a:lnTo>
                    <a:lnTo>
                      <a:pt x="1392" y="1852"/>
                    </a:lnTo>
                    <a:lnTo>
                      <a:pt x="1402" y="1850"/>
                    </a:lnTo>
                    <a:lnTo>
                      <a:pt x="1412" y="1850"/>
                    </a:lnTo>
                    <a:lnTo>
                      <a:pt x="1420" y="1852"/>
                    </a:lnTo>
                    <a:lnTo>
                      <a:pt x="1428" y="1856"/>
                    </a:lnTo>
                    <a:lnTo>
                      <a:pt x="1428" y="1856"/>
                    </a:lnTo>
                    <a:lnTo>
                      <a:pt x="1556" y="1948"/>
                    </a:lnTo>
                    <a:lnTo>
                      <a:pt x="1556" y="1948"/>
                    </a:lnTo>
                    <a:lnTo>
                      <a:pt x="1572" y="1956"/>
                    </a:lnTo>
                    <a:lnTo>
                      <a:pt x="1588" y="1964"/>
                    </a:lnTo>
                    <a:lnTo>
                      <a:pt x="1604" y="1970"/>
                    </a:lnTo>
                    <a:lnTo>
                      <a:pt x="1620" y="1972"/>
                    </a:lnTo>
                    <a:lnTo>
                      <a:pt x="1634" y="1972"/>
                    </a:lnTo>
                    <a:lnTo>
                      <a:pt x="1648" y="1970"/>
                    </a:lnTo>
                    <a:lnTo>
                      <a:pt x="1662" y="1964"/>
                    </a:lnTo>
                    <a:lnTo>
                      <a:pt x="1672" y="1956"/>
                    </a:lnTo>
                    <a:lnTo>
                      <a:pt x="1956" y="1672"/>
                    </a:lnTo>
                    <a:lnTo>
                      <a:pt x="1956" y="1672"/>
                    </a:lnTo>
                    <a:lnTo>
                      <a:pt x="1966" y="1660"/>
                    </a:lnTo>
                    <a:lnTo>
                      <a:pt x="1972" y="1648"/>
                    </a:lnTo>
                    <a:lnTo>
                      <a:pt x="1974" y="1636"/>
                    </a:lnTo>
                    <a:lnTo>
                      <a:pt x="1976" y="1622"/>
                    </a:lnTo>
                    <a:lnTo>
                      <a:pt x="1974" y="1608"/>
                    </a:lnTo>
                    <a:lnTo>
                      <a:pt x="1970" y="1594"/>
                    </a:lnTo>
                    <a:lnTo>
                      <a:pt x="1964" y="1580"/>
                    </a:lnTo>
                    <a:lnTo>
                      <a:pt x="1956" y="1566"/>
                    </a:lnTo>
                    <a:lnTo>
                      <a:pt x="1956" y="1566"/>
                    </a:lnTo>
                    <a:lnTo>
                      <a:pt x="1854" y="1422"/>
                    </a:lnTo>
                    <a:lnTo>
                      <a:pt x="1854" y="1422"/>
                    </a:lnTo>
                    <a:lnTo>
                      <a:pt x="1850" y="1414"/>
                    </a:lnTo>
                    <a:lnTo>
                      <a:pt x="1850" y="1406"/>
                    </a:lnTo>
                    <a:lnTo>
                      <a:pt x="1850" y="1398"/>
                    </a:lnTo>
                    <a:lnTo>
                      <a:pt x="1852" y="1390"/>
                    </a:lnTo>
                    <a:lnTo>
                      <a:pt x="1858" y="1370"/>
                    </a:lnTo>
                    <a:lnTo>
                      <a:pt x="1866" y="1350"/>
                    </a:lnTo>
                    <a:lnTo>
                      <a:pt x="1866" y="1350"/>
                    </a:lnTo>
                    <a:lnTo>
                      <a:pt x="1876" y="1320"/>
                    </a:lnTo>
                    <a:lnTo>
                      <a:pt x="1884" y="1288"/>
                    </a:lnTo>
                    <a:lnTo>
                      <a:pt x="1898" y="1228"/>
                    </a:lnTo>
                    <a:lnTo>
                      <a:pt x="1898" y="1228"/>
                    </a:lnTo>
                    <a:lnTo>
                      <a:pt x="1902" y="1206"/>
                    </a:lnTo>
                    <a:lnTo>
                      <a:pt x="1908" y="1184"/>
                    </a:lnTo>
                    <a:lnTo>
                      <a:pt x="1912" y="1176"/>
                    </a:lnTo>
                    <a:lnTo>
                      <a:pt x="1916" y="1168"/>
                    </a:lnTo>
                    <a:lnTo>
                      <a:pt x="1922" y="1162"/>
                    </a:lnTo>
                    <a:lnTo>
                      <a:pt x="1930" y="1156"/>
                    </a:lnTo>
                    <a:lnTo>
                      <a:pt x="1930" y="1156"/>
                    </a:lnTo>
                    <a:lnTo>
                      <a:pt x="2074" y="1090"/>
                    </a:lnTo>
                    <a:lnTo>
                      <a:pt x="2074" y="1090"/>
                    </a:lnTo>
                    <a:lnTo>
                      <a:pt x="2090" y="1080"/>
                    </a:lnTo>
                    <a:lnTo>
                      <a:pt x="2104" y="1070"/>
                    </a:lnTo>
                    <a:lnTo>
                      <a:pt x="2116" y="1058"/>
                    </a:lnTo>
                    <a:lnTo>
                      <a:pt x="2126" y="1046"/>
                    </a:lnTo>
                    <a:lnTo>
                      <a:pt x="2134" y="1034"/>
                    </a:lnTo>
                    <a:lnTo>
                      <a:pt x="2138" y="1020"/>
                    </a:lnTo>
                    <a:lnTo>
                      <a:pt x="2140" y="1006"/>
                    </a:lnTo>
                    <a:lnTo>
                      <a:pt x="2138" y="992"/>
                    </a:lnTo>
                    <a:lnTo>
                      <a:pt x="2138" y="992"/>
                    </a:lnTo>
                    <a:lnTo>
                      <a:pt x="2034" y="604"/>
                    </a:lnTo>
                    <a:lnTo>
                      <a:pt x="2034" y="604"/>
                    </a:lnTo>
                    <a:close/>
                    <a:moveTo>
                      <a:pt x="1306" y="1304"/>
                    </a:moveTo>
                    <a:lnTo>
                      <a:pt x="1306" y="1304"/>
                    </a:lnTo>
                    <a:lnTo>
                      <a:pt x="1280" y="1328"/>
                    </a:lnTo>
                    <a:lnTo>
                      <a:pt x="1254" y="1348"/>
                    </a:lnTo>
                    <a:lnTo>
                      <a:pt x="1226" y="1364"/>
                    </a:lnTo>
                    <a:lnTo>
                      <a:pt x="1196" y="1378"/>
                    </a:lnTo>
                    <a:lnTo>
                      <a:pt x="1166" y="1388"/>
                    </a:lnTo>
                    <a:lnTo>
                      <a:pt x="1134" y="1396"/>
                    </a:lnTo>
                    <a:lnTo>
                      <a:pt x="1102" y="1400"/>
                    </a:lnTo>
                    <a:lnTo>
                      <a:pt x="1070" y="1402"/>
                    </a:lnTo>
                    <a:lnTo>
                      <a:pt x="1038" y="1400"/>
                    </a:lnTo>
                    <a:lnTo>
                      <a:pt x="1008" y="1396"/>
                    </a:lnTo>
                    <a:lnTo>
                      <a:pt x="976" y="1388"/>
                    </a:lnTo>
                    <a:lnTo>
                      <a:pt x="946" y="1378"/>
                    </a:lnTo>
                    <a:lnTo>
                      <a:pt x="916" y="1364"/>
                    </a:lnTo>
                    <a:lnTo>
                      <a:pt x="888" y="1348"/>
                    </a:lnTo>
                    <a:lnTo>
                      <a:pt x="862" y="1328"/>
                    </a:lnTo>
                    <a:lnTo>
                      <a:pt x="836" y="1304"/>
                    </a:lnTo>
                    <a:lnTo>
                      <a:pt x="836" y="1304"/>
                    </a:lnTo>
                    <a:lnTo>
                      <a:pt x="814" y="1280"/>
                    </a:lnTo>
                    <a:lnTo>
                      <a:pt x="794" y="1252"/>
                    </a:lnTo>
                    <a:lnTo>
                      <a:pt x="776" y="1224"/>
                    </a:lnTo>
                    <a:lnTo>
                      <a:pt x="764" y="1194"/>
                    </a:lnTo>
                    <a:lnTo>
                      <a:pt x="752" y="1164"/>
                    </a:lnTo>
                    <a:lnTo>
                      <a:pt x="744" y="1134"/>
                    </a:lnTo>
                    <a:lnTo>
                      <a:pt x="740" y="1102"/>
                    </a:lnTo>
                    <a:lnTo>
                      <a:pt x="738" y="1070"/>
                    </a:lnTo>
                    <a:lnTo>
                      <a:pt x="740" y="1038"/>
                    </a:lnTo>
                    <a:lnTo>
                      <a:pt x="744" y="1006"/>
                    </a:lnTo>
                    <a:lnTo>
                      <a:pt x="752" y="976"/>
                    </a:lnTo>
                    <a:lnTo>
                      <a:pt x="764" y="944"/>
                    </a:lnTo>
                    <a:lnTo>
                      <a:pt x="776" y="916"/>
                    </a:lnTo>
                    <a:lnTo>
                      <a:pt x="794" y="888"/>
                    </a:lnTo>
                    <a:lnTo>
                      <a:pt x="814" y="860"/>
                    </a:lnTo>
                    <a:lnTo>
                      <a:pt x="836" y="836"/>
                    </a:lnTo>
                    <a:lnTo>
                      <a:pt x="836" y="836"/>
                    </a:lnTo>
                    <a:lnTo>
                      <a:pt x="862" y="812"/>
                    </a:lnTo>
                    <a:lnTo>
                      <a:pt x="888" y="792"/>
                    </a:lnTo>
                    <a:lnTo>
                      <a:pt x="916" y="776"/>
                    </a:lnTo>
                    <a:lnTo>
                      <a:pt x="946" y="762"/>
                    </a:lnTo>
                    <a:lnTo>
                      <a:pt x="976" y="752"/>
                    </a:lnTo>
                    <a:lnTo>
                      <a:pt x="1008" y="744"/>
                    </a:lnTo>
                    <a:lnTo>
                      <a:pt x="1038" y="740"/>
                    </a:lnTo>
                    <a:lnTo>
                      <a:pt x="1070" y="738"/>
                    </a:lnTo>
                    <a:lnTo>
                      <a:pt x="1102" y="740"/>
                    </a:lnTo>
                    <a:lnTo>
                      <a:pt x="1134" y="744"/>
                    </a:lnTo>
                    <a:lnTo>
                      <a:pt x="1166" y="752"/>
                    </a:lnTo>
                    <a:lnTo>
                      <a:pt x="1196" y="762"/>
                    </a:lnTo>
                    <a:lnTo>
                      <a:pt x="1226" y="776"/>
                    </a:lnTo>
                    <a:lnTo>
                      <a:pt x="1254" y="792"/>
                    </a:lnTo>
                    <a:lnTo>
                      <a:pt x="1280" y="812"/>
                    </a:lnTo>
                    <a:lnTo>
                      <a:pt x="1306" y="836"/>
                    </a:lnTo>
                    <a:lnTo>
                      <a:pt x="1306" y="836"/>
                    </a:lnTo>
                    <a:lnTo>
                      <a:pt x="1328" y="860"/>
                    </a:lnTo>
                    <a:lnTo>
                      <a:pt x="1348" y="888"/>
                    </a:lnTo>
                    <a:lnTo>
                      <a:pt x="1364" y="916"/>
                    </a:lnTo>
                    <a:lnTo>
                      <a:pt x="1378" y="944"/>
                    </a:lnTo>
                    <a:lnTo>
                      <a:pt x="1388" y="976"/>
                    </a:lnTo>
                    <a:lnTo>
                      <a:pt x="1396" y="1006"/>
                    </a:lnTo>
                    <a:lnTo>
                      <a:pt x="1402" y="1038"/>
                    </a:lnTo>
                    <a:lnTo>
                      <a:pt x="1402" y="1070"/>
                    </a:lnTo>
                    <a:lnTo>
                      <a:pt x="1402" y="1102"/>
                    </a:lnTo>
                    <a:lnTo>
                      <a:pt x="1396" y="1134"/>
                    </a:lnTo>
                    <a:lnTo>
                      <a:pt x="1388" y="1164"/>
                    </a:lnTo>
                    <a:lnTo>
                      <a:pt x="1378" y="1194"/>
                    </a:lnTo>
                    <a:lnTo>
                      <a:pt x="1364" y="1224"/>
                    </a:lnTo>
                    <a:lnTo>
                      <a:pt x="1348" y="1252"/>
                    </a:lnTo>
                    <a:lnTo>
                      <a:pt x="1328" y="1280"/>
                    </a:lnTo>
                    <a:lnTo>
                      <a:pt x="1306" y="1304"/>
                    </a:lnTo>
                    <a:lnTo>
                      <a:pt x="1306" y="1304"/>
                    </a:lnTo>
                    <a:close/>
                  </a:path>
                </a:pathLst>
              </a:custGeom>
              <a:grpFill/>
              <a:ln>
                <a:noFill/>
              </a:ln>
              <a:sp3d extrusionH="82550">
                <a:extrusionClr>
                  <a:schemeClr val="bg1"/>
                </a:extrusionClr>
                <a:contourClr>
                  <a:schemeClr val="bg2"/>
                </a:contourClr>
              </a:sp3d>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sp>
            <p:nvSpPr>
              <p:cNvPr id="134" name="Freeform 6"/>
              <p:cNvSpPr>
                <a:spLocks noEditPoints="1"/>
              </p:cNvSpPr>
              <p:nvPr/>
            </p:nvSpPr>
            <p:spPr bwMode="auto">
              <a:xfrm>
                <a:off x="3008" y="160"/>
                <a:ext cx="1340" cy="1340"/>
              </a:xfrm>
              <a:custGeom>
                <a:avLst/>
                <a:gdLst>
                  <a:gd name="T0" fmla="*/ 1200 w 1340"/>
                  <a:gd name="T1" fmla="*/ 612 h 1340"/>
                  <a:gd name="T2" fmla="*/ 1178 w 1340"/>
                  <a:gd name="T3" fmla="*/ 534 h 1340"/>
                  <a:gd name="T4" fmla="*/ 1158 w 1340"/>
                  <a:gd name="T5" fmla="*/ 458 h 1340"/>
                  <a:gd name="T6" fmla="*/ 1218 w 1340"/>
                  <a:gd name="T7" fmla="*/ 366 h 1340"/>
                  <a:gd name="T8" fmla="*/ 1234 w 1340"/>
                  <a:gd name="T9" fmla="*/ 316 h 1340"/>
                  <a:gd name="T10" fmla="*/ 1046 w 1340"/>
                  <a:gd name="T11" fmla="*/ 114 h 1340"/>
                  <a:gd name="T12" fmla="*/ 1016 w 1340"/>
                  <a:gd name="T13" fmla="*/ 104 h 1340"/>
                  <a:gd name="T14" fmla="*/ 980 w 1340"/>
                  <a:gd name="T15" fmla="*/ 114 h 1340"/>
                  <a:gd name="T16" fmla="*/ 868 w 1340"/>
                  <a:gd name="T17" fmla="*/ 180 h 1340"/>
                  <a:gd name="T18" fmla="*/ 806 w 1340"/>
                  <a:gd name="T19" fmla="*/ 160 h 1340"/>
                  <a:gd name="T20" fmla="*/ 752 w 1340"/>
                  <a:gd name="T21" fmla="*/ 148 h 1340"/>
                  <a:gd name="T22" fmla="*/ 722 w 1340"/>
                  <a:gd name="T23" fmla="*/ 132 h 1340"/>
                  <a:gd name="T24" fmla="*/ 662 w 1340"/>
                  <a:gd name="T25" fmla="*/ 16 h 1340"/>
                  <a:gd name="T26" fmla="*/ 620 w 1340"/>
                  <a:gd name="T27" fmla="*/ 2 h 1340"/>
                  <a:gd name="T28" fmla="*/ 362 w 1340"/>
                  <a:gd name="T29" fmla="*/ 74 h 1340"/>
                  <a:gd name="T30" fmla="*/ 344 w 1340"/>
                  <a:gd name="T31" fmla="*/ 114 h 1340"/>
                  <a:gd name="T32" fmla="*/ 354 w 1340"/>
                  <a:gd name="T33" fmla="*/ 238 h 1340"/>
                  <a:gd name="T34" fmla="*/ 298 w 1340"/>
                  <a:gd name="T35" fmla="*/ 296 h 1340"/>
                  <a:gd name="T36" fmla="*/ 242 w 1340"/>
                  <a:gd name="T37" fmla="*/ 352 h 1340"/>
                  <a:gd name="T38" fmla="*/ 132 w 1340"/>
                  <a:gd name="T39" fmla="*/ 346 h 1340"/>
                  <a:gd name="T40" fmla="*/ 82 w 1340"/>
                  <a:gd name="T41" fmla="*/ 356 h 1340"/>
                  <a:gd name="T42" fmla="*/ 2 w 1340"/>
                  <a:gd name="T43" fmla="*/ 620 h 1340"/>
                  <a:gd name="T44" fmla="*/ 12 w 1340"/>
                  <a:gd name="T45" fmla="*/ 660 h 1340"/>
                  <a:gd name="T46" fmla="*/ 136 w 1340"/>
                  <a:gd name="T47" fmla="*/ 726 h 1340"/>
                  <a:gd name="T48" fmla="*/ 152 w 1340"/>
                  <a:gd name="T49" fmla="*/ 768 h 1340"/>
                  <a:gd name="T50" fmla="*/ 176 w 1340"/>
                  <a:gd name="T51" fmla="*/ 858 h 1340"/>
                  <a:gd name="T52" fmla="*/ 178 w 1340"/>
                  <a:gd name="T53" fmla="*/ 892 h 1340"/>
                  <a:gd name="T54" fmla="*/ 106 w 1340"/>
                  <a:gd name="T55" fmla="*/ 1002 h 1340"/>
                  <a:gd name="T56" fmla="*/ 114 w 1340"/>
                  <a:gd name="T57" fmla="*/ 1046 h 1340"/>
                  <a:gd name="T58" fmla="*/ 308 w 1340"/>
                  <a:gd name="T59" fmla="*/ 1234 h 1340"/>
                  <a:gd name="T60" fmla="*/ 350 w 1340"/>
                  <a:gd name="T61" fmla="*/ 1228 h 1340"/>
                  <a:gd name="T62" fmla="*/ 454 w 1340"/>
                  <a:gd name="T63" fmla="*/ 1158 h 1340"/>
                  <a:gd name="T64" fmla="*/ 496 w 1340"/>
                  <a:gd name="T65" fmla="*/ 1168 h 1340"/>
                  <a:gd name="T66" fmla="*/ 572 w 1340"/>
                  <a:gd name="T67" fmla="*/ 1188 h 1340"/>
                  <a:gd name="T68" fmla="*/ 612 w 1340"/>
                  <a:gd name="T69" fmla="*/ 1202 h 1340"/>
                  <a:gd name="T70" fmla="*/ 662 w 1340"/>
                  <a:gd name="T71" fmla="*/ 1308 h 1340"/>
                  <a:gd name="T72" fmla="*/ 700 w 1340"/>
                  <a:gd name="T73" fmla="*/ 1338 h 1340"/>
                  <a:gd name="T74" fmla="*/ 962 w 1340"/>
                  <a:gd name="T75" fmla="*/ 1272 h 1340"/>
                  <a:gd name="T76" fmla="*/ 990 w 1340"/>
                  <a:gd name="T77" fmla="*/ 1244 h 1340"/>
                  <a:gd name="T78" fmla="*/ 986 w 1340"/>
                  <a:gd name="T79" fmla="*/ 1104 h 1340"/>
                  <a:gd name="T80" fmla="*/ 1014 w 1340"/>
                  <a:gd name="T81" fmla="*/ 1068 h 1340"/>
                  <a:gd name="T82" fmla="*/ 1078 w 1340"/>
                  <a:gd name="T83" fmla="*/ 1002 h 1340"/>
                  <a:gd name="T84" fmla="*/ 1110 w 1340"/>
                  <a:gd name="T85" fmla="*/ 984 h 1340"/>
                  <a:gd name="T86" fmla="*/ 1240 w 1340"/>
                  <a:gd name="T87" fmla="*/ 990 h 1340"/>
                  <a:gd name="T88" fmla="*/ 1272 w 1340"/>
                  <a:gd name="T89" fmla="*/ 962 h 1340"/>
                  <a:gd name="T90" fmla="*/ 1336 w 1340"/>
                  <a:gd name="T91" fmla="*/ 694 h 1340"/>
                  <a:gd name="T92" fmla="*/ 1306 w 1340"/>
                  <a:gd name="T93" fmla="*/ 662 h 1340"/>
                  <a:gd name="T94" fmla="*/ 856 w 1340"/>
                  <a:gd name="T95" fmla="*/ 762 h 1340"/>
                  <a:gd name="T96" fmla="*/ 790 w 1340"/>
                  <a:gd name="T97" fmla="*/ 838 h 1340"/>
                  <a:gd name="T98" fmla="*/ 698 w 1340"/>
                  <a:gd name="T99" fmla="*/ 876 h 1340"/>
                  <a:gd name="T100" fmla="*/ 616 w 1340"/>
                  <a:gd name="T101" fmla="*/ 870 h 1340"/>
                  <a:gd name="T102" fmla="*/ 526 w 1340"/>
                  <a:gd name="T103" fmla="*/ 820 h 1340"/>
                  <a:gd name="T104" fmla="*/ 474 w 1340"/>
                  <a:gd name="T105" fmla="*/ 738 h 1340"/>
                  <a:gd name="T106" fmla="*/ 464 w 1340"/>
                  <a:gd name="T107" fmla="*/ 636 h 1340"/>
                  <a:gd name="T108" fmla="*/ 494 w 1340"/>
                  <a:gd name="T109" fmla="*/ 558 h 1340"/>
                  <a:gd name="T110" fmla="*/ 566 w 1340"/>
                  <a:gd name="T111" fmla="*/ 490 h 1340"/>
                  <a:gd name="T112" fmla="*/ 662 w 1340"/>
                  <a:gd name="T113" fmla="*/ 462 h 1340"/>
                  <a:gd name="T114" fmla="*/ 744 w 1340"/>
                  <a:gd name="T115" fmla="*/ 476 h 1340"/>
                  <a:gd name="T116" fmla="*/ 826 w 1340"/>
                  <a:gd name="T117" fmla="*/ 534 h 1340"/>
                  <a:gd name="T118" fmla="*/ 872 w 1340"/>
                  <a:gd name="T119" fmla="*/ 622 h 1340"/>
                  <a:gd name="T120" fmla="*/ 870 w 1340"/>
                  <a:gd name="T121" fmla="*/ 7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0" h="1340">
                    <a:moveTo>
                      <a:pt x="1306" y="662"/>
                    </a:moveTo>
                    <a:lnTo>
                      <a:pt x="1306" y="662"/>
                    </a:lnTo>
                    <a:lnTo>
                      <a:pt x="1204" y="616"/>
                    </a:lnTo>
                    <a:lnTo>
                      <a:pt x="1204" y="616"/>
                    </a:lnTo>
                    <a:lnTo>
                      <a:pt x="1200" y="612"/>
                    </a:lnTo>
                    <a:lnTo>
                      <a:pt x="1196" y="608"/>
                    </a:lnTo>
                    <a:lnTo>
                      <a:pt x="1192" y="598"/>
                    </a:lnTo>
                    <a:lnTo>
                      <a:pt x="1188" y="572"/>
                    </a:lnTo>
                    <a:lnTo>
                      <a:pt x="1188" y="572"/>
                    </a:lnTo>
                    <a:lnTo>
                      <a:pt x="1178" y="534"/>
                    </a:lnTo>
                    <a:lnTo>
                      <a:pt x="1168" y="496"/>
                    </a:lnTo>
                    <a:lnTo>
                      <a:pt x="1168" y="496"/>
                    </a:lnTo>
                    <a:lnTo>
                      <a:pt x="1162" y="482"/>
                    </a:lnTo>
                    <a:lnTo>
                      <a:pt x="1160" y="470"/>
                    </a:lnTo>
                    <a:lnTo>
                      <a:pt x="1158" y="458"/>
                    </a:lnTo>
                    <a:lnTo>
                      <a:pt x="1160" y="452"/>
                    </a:lnTo>
                    <a:lnTo>
                      <a:pt x="1162" y="448"/>
                    </a:lnTo>
                    <a:lnTo>
                      <a:pt x="1162" y="448"/>
                    </a:lnTo>
                    <a:lnTo>
                      <a:pt x="1218" y="366"/>
                    </a:lnTo>
                    <a:lnTo>
                      <a:pt x="1218" y="366"/>
                    </a:lnTo>
                    <a:lnTo>
                      <a:pt x="1224" y="356"/>
                    </a:lnTo>
                    <a:lnTo>
                      <a:pt x="1230" y="346"/>
                    </a:lnTo>
                    <a:lnTo>
                      <a:pt x="1232" y="336"/>
                    </a:lnTo>
                    <a:lnTo>
                      <a:pt x="1234" y="326"/>
                    </a:lnTo>
                    <a:lnTo>
                      <a:pt x="1234" y="316"/>
                    </a:lnTo>
                    <a:lnTo>
                      <a:pt x="1232" y="308"/>
                    </a:lnTo>
                    <a:lnTo>
                      <a:pt x="1230" y="300"/>
                    </a:lnTo>
                    <a:lnTo>
                      <a:pt x="1224" y="294"/>
                    </a:lnTo>
                    <a:lnTo>
                      <a:pt x="1224" y="294"/>
                    </a:lnTo>
                    <a:lnTo>
                      <a:pt x="1046" y="114"/>
                    </a:lnTo>
                    <a:lnTo>
                      <a:pt x="1046" y="114"/>
                    </a:lnTo>
                    <a:lnTo>
                      <a:pt x="1040" y="110"/>
                    </a:lnTo>
                    <a:lnTo>
                      <a:pt x="1032" y="106"/>
                    </a:lnTo>
                    <a:lnTo>
                      <a:pt x="1024" y="104"/>
                    </a:lnTo>
                    <a:lnTo>
                      <a:pt x="1016" y="104"/>
                    </a:lnTo>
                    <a:lnTo>
                      <a:pt x="1006" y="104"/>
                    </a:lnTo>
                    <a:lnTo>
                      <a:pt x="998" y="106"/>
                    </a:lnTo>
                    <a:lnTo>
                      <a:pt x="988" y="110"/>
                    </a:lnTo>
                    <a:lnTo>
                      <a:pt x="980" y="114"/>
                    </a:lnTo>
                    <a:lnTo>
                      <a:pt x="980" y="114"/>
                    </a:lnTo>
                    <a:lnTo>
                      <a:pt x="888" y="178"/>
                    </a:lnTo>
                    <a:lnTo>
                      <a:pt x="888" y="178"/>
                    </a:lnTo>
                    <a:lnTo>
                      <a:pt x="884" y="180"/>
                    </a:lnTo>
                    <a:lnTo>
                      <a:pt x="878" y="182"/>
                    </a:lnTo>
                    <a:lnTo>
                      <a:pt x="868" y="180"/>
                    </a:lnTo>
                    <a:lnTo>
                      <a:pt x="844" y="172"/>
                    </a:lnTo>
                    <a:lnTo>
                      <a:pt x="844" y="172"/>
                    </a:lnTo>
                    <a:lnTo>
                      <a:pt x="842" y="172"/>
                    </a:lnTo>
                    <a:lnTo>
                      <a:pt x="842" y="172"/>
                    </a:lnTo>
                    <a:lnTo>
                      <a:pt x="806" y="160"/>
                    </a:lnTo>
                    <a:lnTo>
                      <a:pt x="768" y="152"/>
                    </a:lnTo>
                    <a:lnTo>
                      <a:pt x="768" y="152"/>
                    </a:lnTo>
                    <a:lnTo>
                      <a:pt x="766" y="152"/>
                    </a:lnTo>
                    <a:lnTo>
                      <a:pt x="766" y="152"/>
                    </a:lnTo>
                    <a:lnTo>
                      <a:pt x="752" y="148"/>
                    </a:lnTo>
                    <a:lnTo>
                      <a:pt x="740" y="144"/>
                    </a:lnTo>
                    <a:lnTo>
                      <a:pt x="730" y="140"/>
                    </a:lnTo>
                    <a:lnTo>
                      <a:pt x="726" y="136"/>
                    </a:lnTo>
                    <a:lnTo>
                      <a:pt x="722" y="132"/>
                    </a:lnTo>
                    <a:lnTo>
                      <a:pt x="722" y="132"/>
                    </a:lnTo>
                    <a:lnTo>
                      <a:pt x="682" y="42"/>
                    </a:lnTo>
                    <a:lnTo>
                      <a:pt x="682" y="42"/>
                    </a:lnTo>
                    <a:lnTo>
                      <a:pt x="676" y="32"/>
                    </a:lnTo>
                    <a:lnTo>
                      <a:pt x="670" y="24"/>
                    </a:lnTo>
                    <a:lnTo>
                      <a:pt x="662" y="16"/>
                    </a:lnTo>
                    <a:lnTo>
                      <a:pt x="654" y="8"/>
                    </a:lnTo>
                    <a:lnTo>
                      <a:pt x="646" y="4"/>
                    </a:lnTo>
                    <a:lnTo>
                      <a:pt x="638" y="2"/>
                    </a:lnTo>
                    <a:lnTo>
                      <a:pt x="630" y="0"/>
                    </a:lnTo>
                    <a:lnTo>
                      <a:pt x="620" y="2"/>
                    </a:lnTo>
                    <a:lnTo>
                      <a:pt x="620" y="2"/>
                    </a:lnTo>
                    <a:lnTo>
                      <a:pt x="378" y="66"/>
                    </a:lnTo>
                    <a:lnTo>
                      <a:pt x="378" y="66"/>
                    </a:lnTo>
                    <a:lnTo>
                      <a:pt x="370" y="70"/>
                    </a:lnTo>
                    <a:lnTo>
                      <a:pt x="362" y="74"/>
                    </a:lnTo>
                    <a:lnTo>
                      <a:pt x="356" y="80"/>
                    </a:lnTo>
                    <a:lnTo>
                      <a:pt x="352" y="86"/>
                    </a:lnTo>
                    <a:lnTo>
                      <a:pt x="348" y="96"/>
                    </a:lnTo>
                    <a:lnTo>
                      <a:pt x="346" y="104"/>
                    </a:lnTo>
                    <a:lnTo>
                      <a:pt x="344" y="114"/>
                    </a:lnTo>
                    <a:lnTo>
                      <a:pt x="344" y="124"/>
                    </a:lnTo>
                    <a:lnTo>
                      <a:pt x="344" y="124"/>
                    </a:lnTo>
                    <a:lnTo>
                      <a:pt x="356" y="234"/>
                    </a:lnTo>
                    <a:lnTo>
                      <a:pt x="356" y="234"/>
                    </a:lnTo>
                    <a:lnTo>
                      <a:pt x="354" y="238"/>
                    </a:lnTo>
                    <a:lnTo>
                      <a:pt x="352" y="244"/>
                    </a:lnTo>
                    <a:lnTo>
                      <a:pt x="346" y="252"/>
                    </a:lnTo>
                    <a:lnTo>
                      <a:pt x="326" y="270"/>
                    </a:lnTo>
                    <a:lnTo>
                      <a:pt x="326" y="270"/>
                    </a:lnTo>
                    <a:lnTo>
                      <a:pt x="298" y="296"/>
                    </a:lnTo>
                    <a:lnTo>
                      <a:pt x="270" y="324"/>
                    </a:lnTo>
                    <a:lnTo>
                      <a:pt x="270" y="324"/>
                    </a:lnTo>
                    <a:lnTo>
                      <a:pt x="262" y="336"/>
                    </a:lnTo>
                    <a:lnTo>
                      <a:pt x="252" y="346"/>
                    </a:lnTo>
                    <a:lnTo>
                      <a:pt x="242" y="352"/>
                    </a:lnTo>
                    <a:lnTo>
                      <a:pt x="236" y="354"/>
                    </a:lnTo>
                    <a:lnTo>
                      <a:pt x="230" y="354"/>
                    </a:lnTo>
                    <a:lnTo>
                      <a:pt x="230" y="354"/>
                    </a:lnTo>
                    <a:lnTo>
                      <a:pt x="132" y="346"/>
                    </a:lnTo>
                    <a:lnTo>
                      <a:pt x="132" y="346"/>
                    </a:lnTo>
                    <a:lnTo>
                      <a:pt x="120" y="346"/>
                    </a:lnTo>
                    <a:lnTo>
                      <a:pt x="110" y="346"/>
                    </a:lnTo>
                    <a:lnTo>
                      <a:pt x="100" y="348"/>
                    </a:lnTo>
                    <a:lnTo>
                      <a:pt x="90" y="352"/>
                    </a:lnTo>
                    <a:lnTo>
                      <a:pt x="82" y="356"/>
                    </a:lnTo>
                    <a:lnTo>
                      <a:pt x="74" y="362"/>
                    </a:lnTo>
                    <a:lnTo>
                      <a:pt x="70" y="370"/>
                    </a:lnTo>
                    <a:lnTo>
                      <a:pt x="66" y="378"/>
                    </a:lnTo>
                    <a:lnTo>
                      <a:pt x="2" y="620"/>
                    </a:lnTo>
                    <a:lnTo>
                      <a:pt x="2" y="620"/>
                    </a:lnTo>
                    <a:lnTo>
                      <a:pt x="0" y="630"/>
                    </a:lnTo>
                    <a:lnTo>
                      <a:pt x="0" y="638"/>
                    </a:lnTo>
                    <a:lnTo>
                      <a:pt x="2" y="646"/>
                    </a:lnTo>
                    <a:lnTo>
                      <a:pt x="6" y="654"/>
                    </a:lnTo>
                    <a:lnTo>
                      <a:pt x="12" y="660"/>
                    </a:lnTo>
                    <a:lnTo>
                      <a:pt x="18" y="668"/>
                    </a:lnTo>
                    <a:lnTo>
                      <a:pt x="26" y="672"/>
                    </a:lnTo>
                    <a:lnTo>
                      <a:pt x="34" y="678"/>
                    </a:lnTo>
                    <a:lnTo>
                      <a:pt x="34" y="678"/>
                    </a:lnTo>
                    <a:lnTo>
                      <a:pt x="136" y="726"/>
                    </a:lnTo>
                    <a:lnTo>
                      <a:pt x="136" y="726"/>
                    </a:lnTo>
                    <a:lnTo>
                      <a:pt x="140" y="728"/>
                    </a:lnTo>
                    <a:lnTo>
                      <a:pt x="142" y="732"/>
                    </a:lnTo>
                    <a:lnTo>
                      <a:pt x="146" y="742"/>
                    </a:lnTo>
                    <a:lnTo>
                      <a:pt x="152" y="768"/>
                    </a:lnTo>
                    <a:lnTo>
                      <a:pt x="152" y="768"/>
                    </a:lnTo>
                    <a:lnTo>
                      <a:pt x="160" y="808"/>
                    </a:lnTo>
                    <a:lnTo>
                      <a:pt x="172" y="844"/>
                    </a:lnTo>
                    <a:lnTo>
                      <a:pt x="172" y="844"/>
                    </a:lnTo>
                    <a:lnTo>
                      <a:pt x="176" y="858"/>
                    </a:lnTo>
                    <a:lnTo>
                      <a:pt x="180" y="870"/>
                    </a:lnTo>
                    <a:lnTo>
                      <a:pt x="180" y="882"/>
                    </a:lnTo>
                    <a:lnTo>
                      <a:pt x="180" y="888"/>
                    </a:lnTo>
                    <a:lnTo>
                      <a:pt x="178" y="892"/>
                    </a:lnTo>
                    <a:lnTo>
                      <a:pt x="178" y="892"/>
                    </a:lnTo>
                    <a:lnTo>
                      <a:pt x="120" y="974"/>
                    </a:lnTo>
                    <a:lnTo>
                      <a:pt x="120" y="974"/>
                    </a:lnTo>
                    <a:lnTo>
                      <a:pt x="114" y="982"/>
                    </a:lnTo>
                    <a:lnTo>
                      <a:pt x="110" y="992"/>
                    </a:lnTo>
                    <a:lnTo>
                      <a:pt x="106" y="1002"/>
                    </a:lnTo>
                    <a:lnTo>
                      <a:pt x="104" y="1012"/>
                    </a:lnTo>
                    <a:lnTo>
                      <a:pt x="104" y="1022"/>
                    </a:lnTo>
                    <a:lnTo>
                      <a:pt x="106" y="1032"/>
                    </a:lnTo>
                    <a:lnTo>
                      <a:pt x="110" y="1040"/>
                    </a:lnTo>
                    <a:lnTo>
                      <a:pt x="114" y="1046"/>
                    </a:lnTo>
                    <a:lnTo>
                      <a:pt x="114" y="1046"/>
                    </a:lnTo>
                    <a:lnTo>
                      <a:pt x="294" y="1224"/>
                    </a:lnTo>
                    <a:lnTo>
                      <a:pt x="294" y="1224"/>
                    </a:lnTo>
                    <a:lnTo>
                      <a:pt x="300" y="1230"/>
                    </a:lnTo>
                    <a:lnTo>
                      <a:pt x="308" y="1234"/>
                    </a:lnTo>
                    <a:lnTo>
                      <a:pt x="316" y="1236"/>
                    </a:lnTo>
                    <a:lnTo>
                      <a:pt x="324" y="1236"/>
                    </a:lnTo>
                    <a:lnTo>
                      <a:pt x="332" y="1234"/>
                    </a:lnTo>
                    <a:lnTo>
                      <a:pt x="342" y="1232"/>
                    </a:lnTo>
                    <a:lnTo>
                      <a:pt x="350" y="1228"/>
                    </a:lnTo>
                    <a:lnTo>
                      <a:pt x="358" y="1224"/>
                    </a:lnTo>
                    <a:lnTo>
                      <a:pt x="358" y="1224"/>
                    </a:lnTo>
                    <a:lnTo>
                      <a:pt x="450" y="1160"/>
                    </a:lnTo>
                    <a:lnTo>
                      <a:pt x="450" y="1160"/>
                    </a:lnTo>
                    <a:lnTo>
                      <a:pt x="454" y="1158"/>
                    </a:lnTo>
                    <a:lnTo>
                      <a:pt x="458" y="1156"/>
                    </a:lnTo>
                    <a:lnTo>
                      <a:pt x="470" y="1158"/>
                    </a:lnTo>
                    <a:lnTo>
                      <a:pt x="494" y="1166"/>
                    </a:lnTo>
                    <a:lnTo>
                      <a:pt x="494" y="1166"/>
                    </a:lnTo>
                    <a:lnTo>
                      <a:pt x="496" y="1168"/>
                    </a:lnTo>
                    <a:lnTo>
                      <a:pt x="496" y="1168"/>
                    </a:lnTo>
                    <a:lnTo>
                      <a:pt x="532" y="1178"/>
                    </a:lnTo>
                    <a:lnTo>
                      <a:pt x="570" y="1188"/>
                    </a:lnTo>
                    <a:lnTo>
                      <a:pt x="570" y="1188"/>
                    </a:lnTo>
                    <a:lnTo>
                      <a:pt x="572" y="1188"/>
                    </a:lnTo>
                    <a:lnTo>
                      <a:pt x="572" y="1188"/>
                    </a:lnTo>
                    <a:lnTo>
                      <a:pt x="584" y="1190"/>
                    </a:lnTo>
                    <a:lnTo>
                      <a:pt x="598" y="1194"/>
                    </a:lnTo>
                    <a:lnTo>
                      <a:pt x="608" y="1200"/>
                    </a:lnTo>
                    <a:lnTo>
                      <a:pt x="612" y="1202"/>
                    </a:lnTo>
                    <a:lnTo>
                      <a:pt x="616" y="1208"/>
                    </a:lnTo>
                    <a:lnTo>
                      <a:pt x="616" y="1208"/>
                    </a:lnTo>
                    <a:lnTo>
                      <a:pt x="658" y="1298"/>
                    </a:lnTo>
                    <a:lnTo>
                      <a:pt x="658" y="1298"/>
                    </a:lnTo>
                    <a:lnTo>
                      <a:pt x="662" y="1308"/>
                    </a:lnTo>
                    <a:lnTo>
                      <a:pt x="670" y="1316"/>
                    </a:lnTo>
                    <a:lnTo>
                      <a:pt x="676" y="1324"/>
                    </a:lnTo>
                    <a:lnTo>
                      <a:pt x="684" y="1330"/>
                    </a:lnTo>
                    <a:lnTo>
                      <a:pt x="692" y="1336"/>
                    </a:lnTo>
                    <a:lnTo>
                      <a:pt x="700" y="1338"/>
                    </a:lnTo>
                    <a:lnTo>
                      <a:pt x="710" y="1340"/>
                    </a:lnTo>
                    <a:lnTo>
                      <a:pt x="718" y="1338"/>
                    </a:lnTo>
                    <a:lnTo>
                      <a:pt x="718" y="1338"/>
                    </a:lnTo>
                    <a:lnTo>
                      <a:pt x="962" y="1272"/>
                    </a:lnTo>
                    <a:lnTo>
                      <a:pt x="962" y="1272"/>
                    </a:lnTo>
                    <a:lnTo>
                      <a:pt x="970" y="1270"/>
                    </a:lnTo>
                    <a:lnTo>
                      <a:pt x="976" y="1266"/>
                    </a:lnTo>
                    <a:lnTo>
                      <a:pt x="982" y="1260"/>
                    </a:lnTo>
                    <a:lnTo>
                      <a:pt x="988" y="1252"/>
                    </a:lnTo>
                    <a:lnTo>
                      <a:pt x="990" y="1244"/>
                    </a:lnTo>
                    <a:lnTo>
                      <a:pt x="994" y="1236"/>
                    </a:lnTo>
                    <a:lnTo>
                      <a:pt x="994" y="1226"/>
                    </a:lnTo>
                    <a:lnTo>
                      <a:pt x="994" y="1216"/>
                    </a:lnTo>
                    <a:lnTo>
                      <a:pt x="994" y="1216"/>
                    </a:lnTo>
                    <a:lnTo>
                      <a:pt x="986" y="1104"/>
                    </a:lnTo>
                    <a:lnTo>
                      <a:pt x="986" y="1104"/>
                    </a:lnTo>
                    <a:lnTo>
                      <a:pt x="986" y="1100"/>
                    </a:lnTo>
                    <a:lnTo>
                      <a:pt x="988" y="1094"/>
                    </a:lnTo>
                    <a:lnTo>
                      <a:pt x="994" y="1086"/>
                    </a:lnTo>
                    <a:lnTo>
                      <a:pt x="1014" y="1068"/>
                    </a:lnTo>
                    <a:lnTo>
                      <a:pt x="1014" y="1068"/>
                    </a:lnTo>
                    <a:lnTo>
                      <a:pt x="1042" y="1042"/>
                    </a:lnTo>
                    <a:lnTo>
                      <a:pt x="1070" y="1012"/>
                    </a:lnTo>
                    <a:lnTo>
                      <a:pt x="1070" y="1012"/>
                    </a:lnTo>
                    <a:lnTo>
                      <a:pt x="1078" y="1002"/>
                    </a:lnTo>
                    <a:lnTo>
                      <a:pt x="1088" y="992"/>
                    </a:lnTo>
                    <a:lnTo>
                      <a:pt x="1098" y="986"/>
                    </a:lnTo>
                    <a:lnTo>
                      <a:pt x="1104" y="984"/>
                    </a:lnTo>
                    <a:lnTo>
                      <a:pt x="1110" y="984"/>
                    </a:lnTo>
                    <a:lnTo>
                      <a:pt x="1110" y="984"/>
                    </a:lnTo>
                    <a:lnTo>
                      <a:pt x="1208" y="994"/>
                    </a:lnTo>
                    <a:lnTo>
                      <a:pt x="1208" y="994"/>
                    </a:lnTo>
                    <a:lnTo>
                      <a:pt x="1218" y="994"/>
                    </a:lnTo>
                    <a:lnTo>
                      <a:pt x="1230" y="992"/>
                    </a:lnTo>
                    <a:lnTo>
                      <a:pt x="1240" y="990"/>
                    </a:lnTo>
                    <a:lnTo>
                      <a:pt x="1250" y="988"/>
                    </a:lnTo>
                    <a:lnTo>
                      <a:pt x="1258" y="982"/>
                    </a:lnTo>
                    <a:lnTo>
                      <a:pt x="1264" y="976"/>
                    </a:lnTo>
                    <a:lnTo>
                      <a:pt x="1270" y="970"/>
                    </a:lnTo>
                    <a:lnTo>
                      <a:pt x="1272" y="962"/>
                    </a:lnTo>
                    <a:lnTo>
                      <a:pt x="1338" y="718"/>
                    </a:lnTo>
                    <a:lnTo>
                      <a:pt x="1338" y="718"/>
                    </a:lnTo>
                    <a:lnTo>
                      <a:pt x="1340" y="710"/>
                    </a:lnTo>
                    <a:lnTo>
                      <a:pt x="1338" y="702"/>
                    </a:lnTo>
                    <a:lnTo>
                      <a:pt x="1336" y="694"/>
                    </a:lnTo>
                    <a:lnTo>
                      <a:pt x="1332" y="686"/>
                    </a:lnTo>
                    <a:lnTo>
                      <a:pt x="1328" y="678"/>
                    </a:lnTo>
                    <a:lnTo>
                      <a:pt x="1322" y="672"/>
                    </a:lnTo>
                    <a:lnTo>
                      <a:pt x="1314" y="666"/>
                    </a:lnTo>
                    <a:lnTo>
                      <a:pt x="1306" y="662"/>
                    </a:lnTo>
                    <a:lnTo>
                      <a:pt x="1306" y="662"/>
                    </a:lnTo>
                    <a:close/>
                    <a:moveTo>
                      <a:pt x="870" y="724"/>
                    </a:moveTo>
                    <a:lnTo>
                      <a:pt x="870" y="724"/>
                    </a:lnTo>
                    <a:lnTo>
                      <a:pt x="864" y="744"/>
                    </a:lnTo>
                    <a:lnTo>
                      <a:pt x="856" y="762"/>
                    </a:lnTo>
                    <a:lnTo>
                      <a:pt x="846" y="780"/>
                    </a:lnTo>
                    <a:lnTo>
                      <a:pt x="834" y="798"/>
                    </a:lnTo>
                    <a:lnTo>
                      <a:pt x="820" y="812"/>
                    </a:lnTo>
                    <a:lnTo>
                      <a:pt x="806" y="826"/>
                    </a:lnTo>
                    <a:lnTo>
                      <a:pt x="790" y="838"/>
                    </a:lnTo>
                    <a:lnTo>
                      <a:pt x="774" y="850"/>
                    </a:lnTo>
                    <a:lnTo>
                      <a:pt x="756" y="858"/>
                    </a:lnTo>
                    <a:lnTo>
                      <a:pt x="738" y="866"/>
                    </a:lnTo>
                    <a:lnTo>
                      <a:pt x="718" y="872"/>
                    </a:lnTo>
                    <a:lnTo>
                      <a:pt x="698" y="876"/>
                    </a:lnTo>
                    <a:lnTo>
                      <a:pt x="678" y="878"/>
                    </a:lnTo>
                    <a:lnTo>
                      <a:pt x="658" y="876"/>
                    </a:lnTo>
                    <a:lnTo>
                      <a:pt x="636" y="874"/>
                    </a:lnTo>
                    <a:lnTo>
                      <a:pt x="616" y="870"/>
                    </a:lnTo>
                    <a:lnTo>
                      <a:pt x="616" y="870"/>
                    </a:lnTo>
                    <a:lnTo>
                      <a:pt x="596" y="864"/>
                    </a:lnTo>
                    <a:lnTo>
                      <a:pt x="576" y="856"/>
                    </a:lnTo>
                    <a:lnTo>
                      <a:pt x="558" y="846"/>
                    </a:lnTo>
                    <a:lnTo>
                      <a:pt x="542" y="834"/>
                    </a:lnTo>
                    <a:lnTo>
                      <a:pt x="526" y="820"/>
                    </a:lnTo>
                    <a:lnTo>
                      <a:pt x="512" y="806"/>
                    </a:lnTo>
                    <a:lnTo>
                      <a:pt x="500" y="790"/>
                    </a:lnTo>
                    <a:lnTo>
                      <a:pt x="490" y="774"/>
                    </a:lnTo>
                    <a:lnTo>
                      <a:pt x="480" y="756"/>
                    </a:lnTo>
                    <a:lnTo>
                      <a:pt x="474" y="738"/>
                    </a:lnTo>
                    <a:lnTo>
                      <a:pt x="468" y="718"/>
                    </a:lnTo>
                    <a:lnTo>
                      <a:pt x="464" y="698"/>
                    </a:lnTo>
                    <a:lnTo>
                      <a:pt x="462" y="678"/>
                    </a:lnTo>
                    <a:lnTo>
                      <a:pt x="462" y="658"/>
                    </a:lnTo>
                    <a:lnTo>
                      <a:pt x="464" y="636"/>
                    </a:lnTo>
                    <a:lnTo>
                      <a:pt x="468" y="616"/>
                    </a:lnTo>
                    <a:lnTo>
                      <a:pt x="468" y="616"/>
                    </a:lnTo>
                    <a:lnTo>
                      <a:pt x="476" y="596"/>
                    </a:lnTo>
                    <a:lnTo>
                      <a:pt x="484" y="576"/>
                    </a:lnTo>
                    <a:lnTo>
                      <a:pt x="494" y="558"/>
                    </a:lnTo>
                    <a:lnTo>
                      <a:pt x="506" y="542"/>
                    </a:lnTo>
                    <a:lnTo>
                      <a:pt x="518" y="526"/>
                    </a:lnTo>
                    <a:lnTo>
                      <a:pt x="534" y="512"/>
                    </a:lnTo>
                    <a:lnTo>
                      <a:pt x="548" y="500"/>
                    </a:lnTo>
                    <a:lnTo>
                      <a:pt x="566" y="490"/>
                    </a:lnTo>
                    <a:lnTo>
                      <a:pt x="584" y="480"/>
                    </a:lnTo>
                    <a:lnTo>
                      <a:pt x="602" y="474"/>
                    </a:lnTo>
                    <a:lnTo>
                      <a:pt x="622" y="468"/>
                    </a:lnTo>
                    <a:lnTo>
                      <a:pt x="640" y="464"/>
                    </a:lnTo>
                    <a:lnTo>
                      <a:pt x="662" y="462"/>
                    </a:lnTo>
                    <a:lnTo>
                      <a:pt x="682" y="462"/>
                    </a:lnTo>
                    <a:lnTo>
                      <a:pt x="702" y="464"/>
                    </a:lnTo>
                    <a:lnTo>
                      <a:pt x="724" y="468"/>
                    </a:lnTo>
                    <a:lnTo>
                      <a:pt x="724" y="468"/>
                    </a:lnTo>
                    <a:lnTo>
                      <a:pt x="744" y="476"/>
                    </a:lnTo>
                    <a:lnTo>
                      <a:pt x="762" y="484"/>
                    </a:lnTo>
                    <a:lnTo>
                      <a:pt x="780" y="494"/>
                    </a:lnTo>
                    <a:lnTo>
                      <a:pt x="798" y="506"/>
                    </a:lnTo>
                    <a:lnTo>
                      <a:pt x="812" y="518"/>
                    </a:lnTo>
                    <a:lnTo>
                      <a:pt x="826" y="534"/>
                    </a:lnTo>
                    <a:lnTo>
                      <a:pt x="838" y="548"/>
                    </a:lnTo>
                    <a:lnTo>
                      <a:pt x="850" y="566"/>
                    </a:lnTo>
                    <a:lnTo>
                      <a:pt x="858" y="584"/>
                    </a:lnTo>
                    <a:lnTo>
                      <a:pt x="866" y="602"/>
                    </a:lnTo>
                    <a:lnTo>
                      <a:pt x="872" y="622"/>
                    </a:lnTo>
                    <a:lnTo>
                      <a:pt x="876" y="642"/>
                    </a:lnTo>
                    <a:lnTo>
                      <a:pt x="878" y="662"/>
                    </a:lnTo>
                    <a:lnTo>
                      <a:pt x="876" y="682"/>
                    </a:lnTo>
                    <a:lnTo>
                      <a:pt x="874" y="702"/>
                    </a:lnTo>
                    <a:lnTo>
                      <a:pt x="870" y="724"/>
                    </a:lnTo>
                    <a:lnTo>
                      <a:pt x="870" y="724"/>
                    </a:lnTo>
                    <a:close/>
                  </a:path>
                </a:pathLst>
              </a:custGeom>
              <a:grpFill/>
              <a:ln>
                <a:noFill/>
              </a:ln>
              <a:sp3d extrusionH="82550">
                <a:extrusionClr>
                  <a:schemeClr val="bg1"/>
                </a:extrusionClr>
                <a:contourClr>
                  <a:schemeClr val="bg2"/>
                </a:contourClr>
              </a:sp3d>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grpSp>
        <p:grpSp>
          <p:nvGrpSpPr>
            <p:cNvPr id="9" name="Group 8"/>
            <p:cNvGrpSpPr/>
            <p:nvPr/>
          </p:nvGrpSpPr>
          <p:grpSpPr>
            <a:xfrm>
              <a:off x="3121870" y="1859950"/>
              <a:ext cx="495709" cy="338693"/>
              <a:chOff x="3121870" y="1938573"/>
              <a:chExt cx="495709" cy="338693"/>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207" name="Freeform 13"/>
              <p:cNvSpPr>
                <a:spLocks/>
              </p:cNvSpPr>
              <p:nvPr/>
            </p:nvSpPr>
            <p:spPr bwMode="auto">
              <a:xfrm>
                <a:off x="3121870" y="1982492"/>
                <a:ext cx="172054" cy="259523"/>
              </a:xfrm>
              <a:custGeom>
                <a:avLst/>
                <a:gdLst>
                  <a:gd name="T0" fmla="*/ 352 w 572"/>
                  <a:gd name="T1" fmla="*/ 880 h 880"/>
                  <a:gd name="T2" fmla="*/ 82 w 572"/>
                  <a:gd name="T3" fmla="*/ 866 h 880"/>
                  <a:gd name="T4" fmla="*/ 32 w 572"/>
                  <a:gd name="T5" fmla="*/ 848 h 880"/>
                  <a:gd name="T6" fmla="*/ 12 w 572"/>
                  <a:gd name="T7" fmla="*/ 824 h 880"/>
                  <a:gd name="T8" fmla="*/ 0 w 572"/>
                  <a:gd name="T9" fmla="*/ 758 h 880"/>
                  <a:gd name="T10" fmla="*/ 20 w 572"/>
                  <a:gd name="T11" fmla="*/ 654 h 880"/>
                  <a:gd name="T12" fmla="*/ 40 w 572"/>
                  <a:gd name="T13" fmla="*/ 632 h 880"/>
                  <a:gd name="T14" fmla="*/ 118 w 572"/>
                  <a:gd name="T15" fmla="*/ 586 h 880"/>
                  <a:gd name="T16" fmla="*/ 220 w 572"/>
                  <a:gd name="T17" fmla="*/ 538 h 880"/>
                  <a:gd name="T18" fmla="*/ 234 w 572"/>
                  <a:gd name="T19" fmla="*/ 504 h 880"/>
                  <a:gd name="T20" fmla="*/ 230 w 572"/>
                  <a:gd name="T21" fmla="*/ 468 h 880"/>
                  <a:gd name="T22" fmla="*/ 208 w 572"/>
                  <a:gd name="T23" fmla="*/ 404 h 880"/>
                  <a:gd name="T24" fmla="*/ 198 w 572"/>
                  <a:gd name="T25" fmla="*/ 382 h 880"/>
                  <a:gd name="T26" fmla="*/ 196 w 572"/>
                  <a:gd name="T27" fmla="*/ 382 h 880"/>
                  <a:gd name="T28" fmla="*/ 178 w 572"/>
                  <a:gd name="T29" fmla="*/ 374 h 880"/>
                  <a:gd name="T30" fmla="*/ 156 w 572"/>
                  <a:gd name="T31" fmla="*/ 310 h 880"/>
                  <a:gd name="T32" fmla="*/ 150 w 572"/>
                  <a:gd name="T33" fmla="*/ 274 h 880"/>
                  <a:gd name="T34" fmla="*/ 164 w 572"/>
                  <a:gd name="T35" fmla="*/ 254 h 880"/>
                  <a:gd name="T36" fmla="*/ 174 w 572"/>
                  <a:gd name="T37" fmla="*/ 254 h 880"/>
                  <a:gd name="T38" fmla="*/ 184 w 572"/>
                  <a:gd name="T39" fmla="*/ 260 h 880"/>
                  <a:gd name="T40" fmla="*/ 190 w 572"/>
                  <a:gd name="T41" fmla="*/ 252 h 880"/>
                  <a:gd name="T42" fmla="*/ 182 w 572"/>
                  <a:gd name="T43" fmla="*/ 170 h 880"/>
                  <a:gd name="T44" fmla="*/ 196 w 572"/>
                  <a:gd name="T45" fmla="*/ 104 h 880"/>
                  <a:gd name="T46" fmla="*/ 232 w 572"/>
                  <a:gd name="T47" fmla="*/ 50 h 880"/>
                  <a:gd name="T48" fmla="*/ 286 w 572"/>
                  <a:gd name="T49" fmla="*/ 14 h 880"/>
                  <a:gd name="T50" fmla="*/ 352 w 572"/>
                  <a:gd name="T51" fmla="*/ 0 h 880"/>
                  <a:gd name="T52" fmla="*/ 352 w 572"/>
                  <a:gd name="T53" fmla="*/ 0 h 880"/>
                  <a:gd name="T54" fmla="*/ 402 w 572"/>
                  <a:gd name="T55" fmla="*/ 8 h 880"/>
                  <a:gd name="T56" fmla="*/ 460 w 572"/>
                  <a:gd name="T57" fmla="*/ 40 h 880"/>
                  <a:gd name="T58" fmla="*/ 500 w 572"/>
                  <a:gd name="T59" fmla="*/ 88 h 880"/>
                  <a:gd name="T60" fmla="*/ 520 w 572"/>
                  <a:gd name="T61" fmla="*/ 152 h 880"/>
                  <a:gd name="T62" fmla="*/ 514 w 572"/>
                  <a:gd name="T63" fmla="*/ 252 h 880"/>
                  <a:gd name="T64" fmla="*/ 518 w 572"/>
                  <a:gd name="T65" fmla="*/ 258 h 880"/>
                  <a:gd name="T66" fmla="*/ 520 w 572"/>
                  <a:gd name="T67" fmla="*/ 258 h 880"/>
                  <a:gd name="T68" fmla="*/ 534 w 572"/>
                  <a:gd name="T69" fmla="*/ 254 h 880"/>
                  <a:gd name="T70" fmla="*/ 554 w 572"/>
                  <a:gd name="T71" fmla="*/ 274 h 880"/>
                  <a:gd name="T72" fmla="*/ 548 w 572"/>
                  <a:gd name="T73" fmla="*/ 310 h 880"/>
                  <a:gd name="T74" fmla="*/ 530 w 572"/>
                  <a:gd name="T75" fmla="*/ 366 h 880"/>
                  <a:gd name="T76" fmla="*/ 516 w 572"/>
                  <a:gd name="T77" fmla="*/ 380 h 880"/>
                  <a:gd name="T78" fmla="*/ 508 w 572"/>
                  <a:gd name="T79" fmla="*/ 382 h 880"/>
                  <a:gd name="T80" fmla="*/ 500 w 572"/>
                  <a:gd name="T81" fmla="*/ 380 h 880"/>
                  <a:gd name="T82" fmla="*/ 474 w 572"/>
                  <a:gd name="T83" fmla="*/ 468 h 880"/>
                  <a:gd name="T84" fmla="*/ 468 w 572"/>
                  <a:gd name="T85" fmla="*/ 494 h 880"/>
                  <a:gd name="T86" fmla="*/ 482 w 572"/>
                  <a:gd name="T87" fmla="*/ 538 h 880"/>
                  <a:gd name="T88" fmla="*/ 572 w 572"/>
                  <a:gd name="T89" fmla="*/ 582 h 880"/>
                  <a:gd name="T90" fmla="*/ 480 w 572"/>
                  <a:gd name="T91" fmla="*/ 624 h 880"/>
                  <a:gd name="T92" fmla="*/ 414 w 572"/>
                  <a:gd name="T93" fmla="*/ 674 h 880"/>
                  <a:gd name="T94" fmla="*/ 388 w 572"/>
                  <a:gd name="T95" fmla="*/ 710 h 880"/>
                  <a:gd name="T96" fmla="*/ 364 w 572"/>
                  <a:gd name="T97" fmla="*/ 822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2" h="880">
                    <a:moveTo>
                      <a:pt x="364" y="880"/>
                    </a:moveTo>
                    <a:lnTo>
                      <a:pt x="364" y="880"/>
                    </a:lnTo>
                    <a:lnTo>
                      <a:pt x="352" y="880"/>
                    </a:lnTo>
                    <a:lnTo>
                      <a:pt x="352" y="880"/>
                    </a:lnTo>
                    <a:lnTo>
                      <a:pt x="242" y="880"/>
                    </a:lnTo>
                    <a:lnTo>
                      <a:pt x="162" y="876"/>
                    </a:lnTo>
                    <a:lnTo>
                      <a:pt x="104" y="868"/>
                    </a:lnTo>
                    <a:lnTo>
                      <a:pt x="82" y="866"/>
                    </a:lnTo>
                    <a:lnTo>
                      <a:pt x="64" y="862"/>
                    </a:lnTo>
                    <a:lnTo>
                      <a:pt x="50" y="856"/>
                    </a:lnTo>
                    <a:lnTo>
                      <a:pt x="40" y="852"/>
                    </a:lnTo>
                    <a:lnTo>
                      <a:pt x="32" y="848"/>
                    </a:lnTo>
                    <a:lnTo>
                      <a:pt x="26" y="842"/>
                    </a:lnTo>
                    <a:lnTo>
                      <a:pt x="18" y="832"/>
                    </a:lnTo>
                    <a:lnTo>
                      <a:pt x="12" y="824"/>
                    </a:lnTo>
                    <a:lnTo>
                      <a:pt x="12" y="824"/>
                    </a:lnTo>
                    <a:lnTo>
                      <a:pt x="8" y="816"/>
                    </a:lnTo>
                    <a:lnTo>
                      <a:pt x="4" y="808"/>
                    </a:lnTo>
                    <a:lnTo>
                      <a:pt x="0" y="786"/>
                    </a:lnTo>
                    <a:lnTo>
                      <a:pt x="0" y="758"/>
                    </a:lnTo>
                    <a:lnTo>
                      <a:pt x="2" y="730"/>
                    </a:lnTo>
                    <a:lnTo>
                      <a:pt x="6" y="702"/>
                    </a:lnTo>
                    <a:lnTo>
                      <a:pt x="12" y="676"/>
                    </a:lnTo>
                    <a:lnTo>
                      <a:pt x="20" y="654"/>
                    </a:lnTo>
                    <a:lnTo>
                      <a:pt x="26" y="646"/>
                    </a:lnTo>
                    <a:lnTo>
                      <a:pt x="32" y="640"/>
                    </a:lnTo>
                    <a:lnTo>
                      <a:pt x="32" y="640"/>
                    </a:lnTo>
                    <a:lnTo>
                      <a:pt x="40" y="632"/>
                    </a:lnTo>
                    <a:lnTo>
                      <a:pt x="50" y="624"/>
                    </a:lnTo>
                    <a:lnTo>
                      <a:pt x="78" y="606"/>
                    </a:lnTo>
                    <a:lnTo>
                      <a:pt x="78" y="606"/>
                    </a:lnTo>
                    <a:lnTo>
                      <a:pt x="118" y="586"/>
                    </a:lnTo>
                    <a:lnTo>
                      <a:pt x="164" y="568"/>
                    </a:lnTo>
                    <a:lnTo>
                      <a:pt x="200" y="552"/>
                    </a:lnTo>
                    <a:lnTo>
                      <a:pt x="214" y="544"/>
                    </a:lnTo>
                    <a:lnTo>
                      <a:pt x="220" y="538"/>
                    </a:lnTo>
                    <a:lnTo>
                      <a:pt x="220" y="538"/>
                    </a:lnTo>
                    <a:lnTo>
                      <a:pt x="226" y="532"/>
                    </a:lnTo>
                    <a:lnTo>
                      <a:pt x="232" y="520"/>
                    </a:lnTo>
                    <a:lnTo>
                      <a:pt x="234" y="504"/>
                    </a:lnTo>
                    <a:lnTo>
                      <a:pt x="236" y="494"/>
                    </a:lnTo>
                    <a:lnTo>
                      <a:pt x="234" y="484"/>
                    </a:lnTo>
                    <a:lnTo>
                      <a:pt x="234" y="484"/>
                    </a:lnTo>
                    <a:lnTo>
                      <a:pt x="230" y="468"/>
                    </a:lnTo>
                    <a:lnTo>
                      <a:pt x="230" y="468"/>
                    </a:lnTo>
                    <a:lnTo>
                      <a:pt x="222" y="448"/>
                    </a:lnTo>
                    <a:lnTo>
                      <a:pt x="214" y="426"/>
                    </a:lnTo>
                    <a:lnTo>
                      <a:pt x="208" y="404"/>
                    </a:lnTo>
                    <a:lnTo>
                      <a:pt x="204" y="380"/>
                    </a:lnTo>
                    <a:lnTo>
                      <a:pt x="204" y="380"/>
                    </a:lnTo>
                    <a:lnTo>
                      <a:pt x="198" y="382"/>
                    </a:lnTo>
                    <a:lnTo>
                      <a:pt x="198" y="382"/>
                    </a:lnTo>
                    <a:lnTo>
                      <a:pt x="196" y="382"/>
                    </a:lnTo>
                    <a:lnTo>
                      <a:pt x="196" y="382"/>
                    </a:lnTo>
                    <a:lnTo>
                      <a:pt x="196" y="382"/>
                    </a:lnTo>
                    <a:lnTo>
                      <a:pt x="196" y="382"/>
                    </a:lnTo>
                    <a:lnTo>
                      <a:pt x="186" y="380"/>
                    </a:lnTo>
                    <a:lnTo>
                      <a:pt x="186" y="380"/>
                    </a:lnTo>
                    <a:lnTo>
                      <a:pt x="182" y="378"/>
                    </a:lnTo>
                    <a:lnTo>
                      <a:pt x="178" y="374"/>
                    </a:lnTo>
                    <a:lnTo>
                      <a:pt x="172" y="366"/>
                    </a:lnTo>
                    <a:lnTo>
                      <a:pt x="168" y="354"/>
                    </a:lnTo>
                    <a:lnTo>
                      <a:pt x="168" y="354"/>
                    </a:lnTo>
                    <a:lnTo>
                      <a:pt x="156" y="310"/>
                    </a:lnTo>
                    <a:lnTo>
                      <a:pt x="156" y="310"/>
                    </a:lnTo>
                    <a:lnTo>
                      <a:pt x="150" y="296"/>
                    </a:lnTo>
                    <a:lnTo>
                      <a:pt x="150" y="286"/>
                    </a:lnTo>
                    <a:lnTo>
                      <a:pt x="150" y="274"/>
                    </a:lnTo>
                    <a:lnTo>
                      <a:pt x="150" y="274"/>
                    </a:lnTo>
                    <a:lnTo>
                      <a:pt x="152" y="266"/>
                    </a:lnTo>
                    <a:lnTo>
                      <a:pt x="158" y="258"/>
                    </a:lnTo>
                    <a:lnTo>
                      <a:pt x="164" y="254"/>
                    </a:lnTo>
                    <a:lnTo>
                      <a:pt x="170" y="254"/>
                    </a:lnTo>
                    <a:lnTo>
                      <a:pt x="170" y="254"/>
                    </a:lnTo>
                    <a:lnTo>
                      <a:pt x="174" y="254"/>
                    </a:lnTo>
                    <a:lnTo>
                      <a:pt x="174" y="254"/>
                    </a:lnTo>
                    <a:lnTo>
                      <a:pt x="184" y="258"/>
                    </a:lnTo>
                    <a:lnTo>
                      <a:pt x="184" y="258"/>
                    </a:lnTo>
                    <a:lnTo>
                      <a:pt x="184" y="260"/>
                    </a:lnTo>
                    <a:lnTo>
                      <a:pt x="184" y="260"/>
                    </a:lnTo>
                    <a:lnTo>
                      <a:pt x="186" y="258"/>
                    </a:lnTo>
                    <a:lnTo>
                      <a:pt x="188" y="258"/>
                    </a:lnTo>
                    <a:lnTo>
                      <a:pt x="190" y="254"/>
                    </a:lnTo>
                    <a:lnTo>
                      <a:pt x="190" y="252"/>
                    </a:lnTo>
                    <a:lnTo>
                      <a:pt x="190" y="252"/>
                    </a:lnTo>
                    <a:lnTo>
                      <a:pt x="184" y="210"/>
                    </a:lnTo>
                    <a:lnTo>
                      <a:pt x="182" y="170"/>
                    </a:lnTo>
                    <a:lnTo>
                      <a:pt x="182" y="170"/>
                    </a:lnTo>
                    <a:lnTo>
                      <a:pt x="184" y="152"/>
                    </a:lnTo>
                    <a:lnTo>
                      <a:pt x="186" y="136"/>
                    </a:lnTo>
                    <a:lnTo>
                      <a:pt x="190" y="120"/>
                    </a:lnTo>
                    <a:lnTo>
                      <a:pt x="196" y="104"/>
                    </a:lnTo>
                    <a:lnTo>
                      <a:pt x="204" y="88"/>
                    </a:lnTo>
                    <a:lnTo>
                      <a:pt x="212" y="76"/>
                    </a:lnTo>
                    <a:lnTo>
                      <a:pt x="222" y="62"/>
                    </a:lnTo>
                    <a:lnTo>
                      <a:pt x="232" y="50"/>
                    </a:lnTo>
                    <a:lnTo>
                      <a:pt x="244" y="40"/>
                    </a:lnTo>
                    <a:lnTo>
                      <a:pt x="258" y="30"/>
                    </a:lnTo>
                    <a:lnTo>
                      <a:pt x="272" y="22"/>
                    </a:lnTo>
                    <a:lnTo>
                      <a:pt x="286" y="14"/>
                    </a:lnTo>
                    <a:lnTo>
                      <a:pt x="302" y="8"/>
                    </a:lnTo>
                    <a:lnTo>
                      <a:pt x="318" y="4"/>
                    </a:lnTo>
                    <a:lnTo>
                      <a:pt x="334" y="2"/>
                    </a:lnTo>
                    <a:lnTo>
                      <a:pt x="352" y="0"/>
                    </a:lnTo>
                    <a:lnTo>
                      <a:pt x="352" y="0"/>
                    </a:lnTo>
                    <a:lnTo>
                      <a:pt x="352" y="0"/>
                    </a:lnTo>
                    <a:lnTo>
                      <a:pt x="352" y="0"/>
                    </a:lnTo>
                    <a:lnTo>
                      <a:pt x="352" y="0"/>
                    </a:lnTo>
                    <a:lnTo>
                      <a:pt x="352" y="0"/>
                    </a:lnTo>
                    <a:lnTo>
                      <a:pt x="370" y="2"/>
                    </a:lnTo>
                    <a:lnTo>
                      <a:pt x="386" y="4"/>
                    </a:lnTo>
                    <a:lnTo>
                      <a:pt x="402" y="8"/>
                    </a:lnTo>
                    <a:lnTo>
                      <a:pt x="418" y="14"/>
                    </a:lnTo>
                    <a:lnTo>
                      <a:pt x="432" y="22"/>
                    </a:lnTo>
                    <a:lnTo>
                      <a:pt x="446" y="30"/>
                    </a:lnTo>
                    <a:lnTo>
                      <a:pt x="460" y="40"/>
                    </a:lnTo>
                    <a:lnTo>
                      <a:pt x="472" y="50"/>
                    </a:lnTo>
                    <a:lnTo>
                      <a:pt x="482" y="62"/>
                    </a:lnTo>
                    <a:lnTo>
                      <a:pt x="492" y="76"/>
                    </a:lnTo>
                    <a:lnTo>
                      <a:pt x="500" y="88"/>
                    </a:lnTo>
                    <a:lnTo>
                      <a:pt x="508" y="104"/>
                    </a:lnTo>
                    <a:lnTo>
                      <a:pt x="514" y="120"/>
                    </a:lnTo>
                    <a:lnTo>
                      <a:pt x="518" y="136"/>
                    </a:lnTo>
                    <a:lnTo>
                      <a:pt x="520" y="152"/>
                    </a:lnTo>
                    <a:lnTo>
                      <a:pt x="520" y="170"/>
                    </a:lnTo>
                    <a:lnTo>
                      <a:pt x="520" y="170"/>
                    </a:lnTo>
                    <a:lnTo>
                      <a:pt x="518" y="210"/>
                    </a:lnTo>
                    <a:lnTo>
                      <a:pt x="514" y="252"/>
                    </a:lnTo>
                    <a:lnTo>
                      <a:pt x="514" y="252"/>
                    </a:lnTo>
                    <a:lnTo>
                      <a:pt x="514" y="254"/>
                    </a:lnTo>
                    <a:lnTo>
                      <a:pt x="514" y="258"/>
                    </a:lnTo>
                    <a:lnTo>
                      <a:pt x="518" y="258"/>
                    </a:lnTo>
                    <a:lnTo>
                      <a:pt x="520" y="260"/>
                    </a:lnTo>
                    <a:lnTo>
                      <a:pt x="520" y="260"/>
                    </a:lnTo>
                    <a:lnTo>
                      <a:pt x="520" y="258"/>
                    </a:lnTo>
                    <a:lnTo>
                      <a:pt x="520" y="258"/>
                    </a:lnTo>
                    <a:lnTo>
                      <a:pt x="530" y="254"/>
                    </a:lnTo>
                    <a:lnTo>
                      <a:pt x="530" y="254"/>
                    </a:lnTo>
                    <a:lnTo>
                      <a:pt x="534" y="254"/>
                    </a:lnTo>
                    <a:lnTo>
                      <a:pt x="534" y="254"/>
                    </a:lnTo>
                    <a:lnTo>
                      <a:pt x="540" y="254"/>
                    </a:lnTo>
                    <a:lnTo>
                      <a:pt x="546" y="258"/>
                    </a:lnTo>
                    <a:lnTo>
                      <a:pt x="552" y="266"/>
                    </a:lnTo>
                    <a:lnTo>
                      <a:pt x="554" y="274"/>
                    </a:lnTo>
                    <a:lnTo>
                      <a:pt x="554" y="274"/>
                    </a:lnTo>
                    <a:lnTo>
                      <a:pt x="554" y="286"/>
                    </a:lnTo>
                    <a:lnTo>
                      <a:pt x="552" y="296"/>
                    </a:lnTo>
                    <a:lnTo>
                      <a:pt x="548" y="310"/>
                    </a:lnTo>
                    <a:lnTo>
                      <a:pt x="548" y="310"/>
                    </a:lnTo>
                    <a:lnTo>
                      <a:pt x="534" y="354"/>
                    </a:lnTo>
                    <a:lnTo>
                      <a:pt x="534" y="354"/>
                    </a:lnTo>
                    <a:lnTo>
                      <a:pt x="530" y="366"/>
                    </a:lnTo>
                    <a:lnTo>
                      <a:pt x="526" y="374"/>
                    </a:lnTo>
                    <a:lnTo>
                      <a:pt x="522" y="378"/>
                    </a:lnTo>
                    <a:lnTo>
                      <a:pt x="516" y="380"/>
                    </a:lnTo>
                    <a:lnTo>
                      <a:pt x="516" y="380"/>
                    </a:lnTo>
                    <a:lnTo>
                      <a:pt x="508" y="382"/>
                    </a:lnTo>
                    <a:lnTo>
                      <a:pt x="508" y="382"/>
                    </a:lnTo>
                    <a:lnTo>
                      <a:pt x="508" y="382"/>
                    </a:lnTo>
                    <a:lnTo>
                      <a:pt x="508" y="382"/>
                    </a:lnTo>
                    <a:lnTo>
                      <a:pt x="506" y="382"/>
                    </a:lnTo>
                    <a:lnTo>
                      <a:pt x="506" y="382"/>
                    </a:lnTo>
                    <a:lnTo>
                      <a:pt x="500" y="380"/>
                    </a:lnTo>
                    <a:lnTo>
                      <a:pt x="500" y="380"/>
                    </a:lnTo>
                    <a:lnTo>
                      <a:pt x="496" y="404"/>
                    </a:lnTo>
                    <a:lnTo>
                      <a:pt x="490" y="426"/>
                    </a:lnTo>
                    <a:lnTo>
                      <a:pt x="482" y="448"/>
                    </a:lnTo>
                    <a:lnTo>
                      <a:pt x="474" y="468"/>
                    </a:lnTo>
                    <a:lnTo>
                      <a:pt x="474" y="468"/>
                    </a:lnTo>
                    <a:lnTo>
                      <a:pt x="468" y="484"/>
                    </a:lnTo>
                    <a:lnTo>
                      <a:pt x="468" y="484"/>
                    </a:lnTo>
                    <a:lnTo>
                      <a:pt x="468" y="494"/>
                    </a:lnTo>
                    <a:lnTo>
                      <a:pt x="468" y="504"/>
                    </a:lnTo>
                    <a:lnTo>
                      <a:pt x="472" y="520"/>
                    </a:lnTo>
                    <a:lnTo>
                      <a:pt x="478" y="532"/>
                    </a:lnTo>
                    <a:lnTo>
                      <a:pt x="482" y="538"/>
                    </a:lnTo>
                    <a:lnTo>
                      <a:pt x="482" y="538"/>
                    </a:lnTo>
                    <a:lnTo>
                      <a:pt x="494" y="546"/>
                    </a:lnTo>
                    <a:lnTo>
                      <a:pt x="516" y="556"/>
                    </a:lnTo>
                    <a:lnTo>
                      <a:pt x="572" y="582"/>
                    </a:lnTo>
                    <a:lnTo>
                      <a:pt x="572" y="582"/>
                    </a:lnTo>
                    <a:lnTo>
                      <a:pt x="524" y="602"/>
                    </a:lnTo>
                    <a:lnTo>
                      <a:pt x="480" y="624"/>
                    </a:lnTo>
                    <a:lnTo>
                      <a:pt x="480" y="624"/>
                    </a:lnTo>
                    <a:lnTo>
                      <a:pt x="460" y="636"/>
                    </a:lnTo>
                    <a:lnTo>
                      <a:pt x="442" y="648"/>
                    </a:lnTo>
                    <a:lnTo>
                      <a:pt x="426" y="662"/>
                    </a:lnTo>
                    <a:lnTo>
                      <a:pt x="414" y="674"/>
                    </a:lnTo>
                    <a:lnTo>
                      <a:pt x="414" y="674"/>
                    </a:lnTo>
                    <a:lnTo>
                      <a:pt x="406" y="682"/>
                    </a:lnTo>
                    <a:lnTo>
                      <a:pt x="400" y="690"/>
                    </a:lnTo>
                    <a:lnTo>
                      <a:pt x="388" y="710"/>
                    </a:lnTo>
                    <a:lnTo>
                      <a:pt x="380" y="736"/>
                    </a:lnTo>
                    <a:lnTo>
                      <a:pt x="372" y="764"/>
                    </a:lnTo>
                    <a:lnTo>
                      <a:pt x="366" y="792"/>
                    </a:lnTo>
                    <a:lnTo>
                      <a:pt x="364" y="822"/>
                    </a:lnTo>
                    <a:lnTo>
                      <a:pt x="362" y="852"/>
                    </a:lnTo>
                    <a:lnTo>
                      <a:pt x="364" y="880"/>
                    </a:lnTo>
                    <a:lnTo>
                      <a:pt x="364" y="880"/>
                    </a:lnTo>
                    <a:close/>
                  </a:path>
                </a:pathLst>
              </a:custGeom>
              <a:grpFill/>
              <a:ln>
                <a:noFill/>
              </a:ln>
              <a:extLst/>
            </p:spPr>
            <p:txBody>
              <a:bodyPr lIns="146304" tIns="73152" rIns="146304" bIns="73152"/>
              <a:lstStyle/>
              <a:p>
                <a:pPr defTabSz="1463040" fontAlgn="auto">
                  <a:spcBef>
                    <a:spcPts val="0"/>
                  </a:spcBef>
                  <a:spcAft>
                    <a:spcPts val="0"/>
                  </a:spcAft>
                  <a:defRPr/>
                </a:pPr>
                <a:endParaRPr lang="en-US" kern="0" dirty="0">
                  <a:solidFill>
                    <a:srgbClr val="000000"/>
                  </a:solidFill>
                  <a:latin typeface="+mn-lt"/>
                  <a:cs typeface="+mn-cs"/>
                </a:endParaRPr>
              </a:p>
            </p:txBody>
          </p:sp>
          <p:sp>
            <p:nvSpPr>
              <p:cNvPr id="208" name="Freeform 14"/>
              <p:cNvSpPr>
                <a:spLocks/>
              </p:cNvSpPr>
              <p:nvPr/>
            </p:nvSpPr>
            <p:spPr bwMode="auto">
              <a:xfrm>
                <a:off x="3442517" y="1997238"/>
                <a:ext cx="175062" cy="241238"/>
              </a:xfrm>
              <a:custGeom>
                <a:avLst/>
                <a:gdLst>
                  <a:gd name="T0" fmla="*/ 556 w 582"/>
                  <a:gd name="T1" fmla="*/ 612 h 818"/>
                  <a:gd name="T2" fmla="*/ 540 w 582"/>
                  <a:gd name="T3" fmla="*/ 598 h 818"/>
                  <a:gd name="T4" fmla="*/ 480 w 582"/>
                  <a:gd name="T5" fmla="*/ 566 h 818"/>
                  <a:gd name="T6" fmla="*/ 400 w 582"/>
                  <a:gd name="T7" fmla="*/ 528 h 818"/>
                  <a:gd name="T8" fmla="*/ 388 w 582"/>
                  <a:gd name="T9" fmla="*/ 518 h 818"/>
                  <a:gd name="T10" fmla="*/ 380 w 582"/>
                  <a:gd name="T11" fmla="*/ 476 h 818"/>
                  <a:gd name="T12" fmla="*/ 384 w 582"/>
                  <a:gd name="T13" fmla="*/ 462 h 818"/>
                  <a:gd name="T14" fmla="*/ 434 w 582"/>
                  <a:gd name="T15" fmla="*/ 438 h 818"/>
                  <a:gd name="T16" fmla="*/ 518 w 582"/>
                  <a:gd name="T17" fmla="*/ 406 h 818"/>
                  <a:gd name="T18" fmla="*/ 552 w 582"/>
                  <a:gd name="T19" fmla="*/ 372 h 818"/>
                  <a:gd name="T20" fmla="*/ 540 w 582"/>
                  <a:gd name="T21" fmla="*/ 356 h 818"/>
                  <a:gd name="T22" fmla="*/ 508 w 582"/>
                  <a:gd name="T23" fmla="*/ 332 h 818"/>
                  <a:gd name="T24" fmla="*/ 486 w 582"/>
                  <a:gd name="T25" fmla="*/ 300 h 818"/>
                  <a:gd name="T26" fmla="*/ 470 w 582"/>
                  <a:gd name="T27" fmla="*/ 232 h 818"/>
                  <a:gd name="T28" fmla="*/ 462 w 582"/>
                  <a:gd name="T29" fmla="*/ 156 h 818"/>
                  <a:gd name="T30" fmla="*/ 446 w 582"/>
                  <a:gd name="T31" fmla="*/ 106 h 818"/>
                  <a:gd name="T32" fmla="*/ 418 w 582"/>
                  <a:gd name="T33" fmla="*/ 64 h 818"/>
                  <a:gd name="T34" fmla="*/ 380 w 582"/>
                  <a:gd name="T35" fmla="*/ 30 h 818"/>
                  <a:gd name="T36" fmla="*/ 334 w 582"/>
                  <a:gd name="T37" fmla="*/ 8 h 818"/>
                  <a:gd name="T38" fmla="*/ 280 w 582"/>
                  <a:gd name="T39" fmla="*/ 0 h 818"/>
                  <a:gd name="T40" fmla="*/ 244 w 582"/>
                  <a:gd name="T41" fmla="*/ 4 h 818"/>
                  <a:gd name="T42" fmla="*/ 196 w 582"/>
                  <a:gd name="T43" fmla="*/ 22 h 818"/>
                  <a:gd name="T44" fmla="*/ 158 w 582"/>
                  <a:gd name="T45" fmla="*/ 52 h 818"/>
                  <a:gd name="T46" fmla="*/ 128 w 582"/>
                  <a:gd name="T47" fmla="*/ 92 h 818"/>
                  <a:gd name="T48" fmla="*/ 96 w 582"/>
                  <a:gd name="T49" fmla="*/ 172 h 818"/>
                  <a:gd name="T50" fmla="*/ 80 w 582"/>
                  <a:gd name="T51" fmla="*/ 266 h 818"/>
                  <a:gd name="T52" fmla="*/ 62 w 582"/>
                  <a:gd name="T53" fmla="*/ 320 h 818"/>
                  <a:gd name="T54" fmla="*/ 38 w 582"/>
                  <a:gd name="T55" fmla="*/ 346 h 818"/>
                  <a:gd name="T56" fmla="*/ 0 w 582"/>
                  <a:gd name="T57" fmla="*/ 356 h 818"/>
                  <a:gd name="T58" fmla="*/ 10 w 582"/>
                  <a:gd name="T59" fmla="*/ 380 h 818"/>
                  <a:gd name="T60" fmla="*/ 60 w 582"/>
                  <a:gd name="T61" fmla="*/ 418 h 818"/>
                  <a:gd name="T62" fmla="*/ 168 w 582"/>
                  <a:gd name="T63" fmla="*/ 446 h 818"/>
                  <a:gd name="T64" fmla="*/ 176 w 582"/>
                  <a:gd name="T65" fmla="*/ 462 h 818"/>
                  <a:gd name="T66" fmla="*/ 180 w 582"/>
                  <a:gd name="T67" fmla="*/ 494 h 818"/>
                  <a:gd name="T68" fmla="*/ 168 w 582"/>
                  <a:gd name="T69" fmla="*/ 524 h 818"/>
                  <a:gd name="T70" fmla="*/ 144 w 582"/>
                  <a:gd name="T71" fmla="*/ 536 h 818"/>
                  <a:gd name="T72" fmla="*/ 144 w 582"/>
                  <a:gd name="T73" fmla="*/ 574 h 818"/>
                  <a:gd name="T74" fmla="*/ 184 w 582"/>
                  <a:gd name="T75" fmla="*/ 598 h 818"/>
                  <a:gd name="T76" fmla="*/ 212 w 582"/>
                  <a:gd name="T77" fmla="*/ 624 h 818"/>
                  <a:gd name="T78" fmla="*/ 242 w 582"/>
                  <a:gd name="T79" fmla="*/ 680 h 818"/>
                  <a:gd name="T80" fmla="*/ 256 w 582"/>
                  <a:gd name="T81" fmla="*/ 762 h 818"/>
                  <a:gd name="T82" fmla="*/ 258 w 582"/>
                  <a:gd name="T83" fmla="*/ 818 h 818"/>
                  <a:gd name="T84" fmla="*/ 374 w 582"/>
                  <a:gd name="T85" fmla="*/ 818 h 818"/>
                  <a:gd name="T86" fmla="*/ 528 w 582"/>
                  <a:gd name="T87" fmla="*/ 802 h 818"/>
                  <a:gd name="T88" fmla="*/ 568 w 582"/>
                  <a:gd name="T89" fmla="*/ 776 h 818"/>
                  <a:gd name="T90" fmla="*/ 578 w 582"/>
                  <a:gd name="T91" fmla="*/ 758 h 818"/>
                  <a:gd name="T92" fmla="*/ 582 w 582"/>
                  <a:gd name="T93" fmla="*/ 710 h 818"/>
                  <a:gd name="T94" fmla="*/ 570 w 582"/>
                  <a:gd name="T95" fmla="*/ 64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2" h="818">
                    <a:moveTo>
                      <a:pt x="560" y="620"/>
                    </a:moveTo>
                    <a:lnTo>
                      <a:pt x="560" y="620"/>
                    </a:lnTo>
                    <a:lnTo>
                      <a:pt x="556" y="612"/>
                    </a:lnTo>
                    <a:lnTo>
                      <a:pt x="556" y="612"/>
                    </a:lnTo>
                    <a:lnTo>
                      <a:pt x="550" y="604"/>
                    </a:lnTo>
                    <a:lnTo>
                      <a:pt x="540" y="598"/>
                    </a:lnTo>
                    <a:lnTo>
                      <a:pt x="516" y="582"/>
                    </a:lnTo>
                    <a:lnTo>
                      <a:pt x="516" y="582"/>
                    </a:lnTo>
                    <a:lnTo>
                      <a:pt x="480" y="566"/>
                    </a:lnTo>
                    <a:lnTo>
                      <a:pt x="442" y="548"/>
                    </a:lnTo>
                    <a:lnTo>
                      <a:pt x="410" y="534"/>
                    </a:lnTo>
                    <a:lnTo>
                      <a:pt x="400" y="528"/>
                    </a:lnTo>
                    <a:lnTo>
                      <a:pt x="394" y="524"/>
                    </a:lnTo>
                    <a:lnTo>
                      <a:pt x="394" y="524"/>
                    </a:lnTo>
                    <a:lnTo>
                      <a:pt x="388" y="518"/>
                    </a:lnTo>
                    <a:lnTo>
                      <a:pt x="384" y="508"/>
                    </a:lnTo>
                    <a:lnTo>
                      <a:pt x="380" y="494"/>
                    </a:lnTo>
                    <a:lnTo>
                      <a:pt x="380" y="476"/>
                    </a:lnTo>
                    <a:lnTo>
                      <a:pt x="380" y="476"/>
                    </a:lnTo>
                    <a:lnTo>
                      <a:pt x="384" y="462"/>
                    </a:lnTo>
                    <a:lnTo>
                      <a:pt x="384" y="462"/>
                    </a:lnTo>
                    <a:lnTo>
                      <a:pt x="392" y="446"/>
                    </a:lnTo>
                    <a:lnTo>
                      <a:pt x="392" y="446"/>
                    </a:lnTo>
                    <a:lnTo>
                      <a:pt x="434" y="438"/>
                    </a:lnTo>
                    <a:lnTo>
                      <a:pt x="468" y="430"/>
                    </a:lnTo>
                    <a:lnTo>
                      <a:pt x="496" y="418"/>
                    </a:lnTo>
                    <a:lnTo>
                      <a:pt x="518" y="406"/>
                    </a:lnTo>
                    <a:lnTo>
                      <a:pt x="534" y="394"/>
                    </a:lnTo>
                    <a:lnTo>
                      <a:pt x="544" y="382"/>
                    </a:lnTo>
                    <a:lnTo>
                      <a:pt x="552" y="372"/>
                    </a:lnTo>
                    <a:lnTo>
                      <a:pt x="554" y="360"/>
                    </a:lnTo>
                    <a:lnTo>
                      <a:pt x="554" y="360"/>
                    </a:lnTo>
                    <a:lnTo>
                      <a:pt x="540" y="356"/>
                    </a:lnTo>
                    <a:lnTo>
                      <a:pt x="528" y="350"/>
                    </a:lnTo>
                    <a:lnTo>
                      <a:pt x="518" y="342"/>
                    </a:lnTo>
                    <a:lnTo>
                      <a:pt x="508" y="332"/>
                    </a:lnTo>
                    <a:lnTo>
                      <a:pt x="500" y="322"/>
                    </a:lnTo>
                    <a:lnTo>
                      <a:pt x="492" y="312"/>
                    </a:lnTo>
                    <a:lnTo>
                      <a:pt x="486" y="300"/>
                    </a:lnTo>
                    <a:lnTo>
                      <a:pt x="482" y="288"/>
                    </a:lnTo>
                    <a:lnTo>
                      <a:pt x="474" y="262"/>
                    </a:lnTo>
                    <a:lnTo>
                      <a:pt x="470" y="232"/>
                    </a:lnTo>
                    <a:lnTo>
                      <a:pt x="464" y="172"/>
                    </a:lnTo>
                    <a:lnTo>
                      <a:pt x="464" y="172"/>
                    </a:lnTo>
                    <a:lnTo>
                      <a:pt x="462" y="156"/>
                    </a:lnTo>
                    <a:lnTo>
                      <a:pt x="458" y="138"/>
                    </a:lnTo>
                    <a:lnTo>
                      <a:pt x="452" y="122"/>
                    </a:lnTo>
                    <a:lnTo>
                      <a:pt x="446" y="106"/>
                    </a:lnTo>
                    <a:lnTo>
                      <a:pt x="438" y="90"/>
                    </a:lnTo>
                    <a:lnTo>
                      <a:pt x="430" y="76"/>
                    </a:lnTo>
                    <a:lnTo>
                      <a:pt x="418" y="64"/>
                    </a:lnTo>
                    <a:lnTo>
                      <a:pt x="408" y="52"/>
                    </a:lnTo>
                    <a:lnTo>
                      <a:pt x="394" y="40"/>
                    </a:lnTo>
                    <a:lnTo>
                      <a:pt x="380" y="30"/>
                    </a:lnTo>
                    <a:lnTo>
                      <a:pt x="366" y="22"/>
                    </a:lnTo>
                    <a:lnTo>
                      <a:pt x="350" y="14"/>
                    </a:lnTo>
                    <a:lnTo>
                      <a:pt x="334" y="8"/>
                    </a:lnTo>
                    <a:lnTo>
                      <a:pt x="318" y="4"/>
                    </a:lnTo>
                    <a:lnTo>
                      <a:pt x="300" y="2"/>
                    </a:lnTo>
                    <a:lnTo>
                      <a:pt x="280" y="0"/>
                    </a:lnTo>
                    <a:lnTo>
                      <a:pt x="280" y="0"/>
                    </a:lnTo>
                    <a:lnTo>
                      <a:pt x="262" y="2"/>
                    </a:lnTo>
                    <a:lnTo>
                      <a:pt x="244" y="4"/>
                    </a:lnTo>
                    <a:lnTo>
                      <a:pt x="228" y="8"/>
                    </a:lnTo>
                    <a:lnTo>
                      <a:pt x="212" y="14"/>
                    </a:lnTo>
                    <a:lnTo>
                      <a:pt x="196" y="22"/>
                    </a:lnTo>
                    <a:lnTo>
                      <a:pt x="182" y="30"/>
                    </a:lnTo>
                    <a:lnTo>
                      <a:pt x="170" y="40"/>
                    </a:lnTo>
                    <a:lnTo>
                      <a:pt x="158" y="52"/>
                    </a:lnTo>
                    <a:lnTo>
                      <a:pt x="146" y="64"/>
                    </a:lnTo>
                    <a:lnTo>
                      <a:pt x="136" y="78"/>
                    </a:lnTo>
                    <a:lnTo>
                      <a:pt x="128" y="92"/>
                    </a:lnTo>
                    <a:lnTo>
                      <a:pt x="120" y="106"/>
                    </a:lnTo>
                    <a:lnTo>
                      <a:pt x="106" y="138"/>
                    </a:lnTo>
                    <a:lnTo>
                      <a:pt x="96" y="172"/>
                    </a:lnTo>
                    <a:lnTo>
                      <a:pt x="96" y="172"/>
                    </a:lnTo>
                    <a:lnTo>
                      <a:pt x="86" y="234"/>
                    </a:lnTo>
                    <a:lnTo>
                      <a:pt x="80" y="266"/>
                    </a:lnTo>
                    <a:lnTo>
                      <a:pt x="74" y="294"/>
                    </a:lnTo>
                    <a:lnTo>
                      <a:pt x="68" y="308"/>
                    </a:lnTo>
                    <a:lnTo>
                      <a:pt x="62" y="320"/>
                    </a:lnTo>
                    <a:lnTo>
                      <a:pt x="56" y="330"/>
                    </a:lnTo>
                    <a:lnTo>
                      <a:pt x="48" y="340"/>
                    </a:lnTo>
                    <a:lnTo>
                      <a:pt x="38" y="346"/>
                    </a:lnTo>
                    <a:lnTo>
                      <a:pt x="28" y="352"/>
                    </a:lnTo>
                    <a:lnTo>
                      <a:pt x="14" y="356"/>
                    </a:lnTo>
                    <a:lnTo>
                      <a:pt x="0" y="356"/>
                    </a:lnTo>
                    <a:lnTo>
                      <a:pt x="0" y="356"/>
                    </a:lnTo>
                    <a:lnTo>
                      <a:pt x="2" y="368"/>
                    </a:lnTo>
                    <a:lnTo>
                      <a:pt x="10" y="380"/>
                    </a:lnTo>
                    <a:lnTo>
                      <a:pt x="20" y="394"/>
                    </a:lnTo>
                    <a:lnTo>
                      <a:pt x="38" y="406"/>
                    </a:lnTo>
                    <a:lnTo>
                      <a:pt x="60" y="418"/>
                    </a:lnTo>
                    <a:lnTo>
                      <a:pt x="90" y="430"/>
                    </a:lnTo>
                    <a:lnTo>
                      <a:pt x="124" y="438"/>
                    </a:lnTo>
                    <a:lnTo>
                      <a:pt x="168" y="446"/>
                    </a:lnTo>
                    <a:lnTo>
                      <a:pt x="168" y="446"/>
                    </a:lnTo>
                    <a:lnTo>
                      <a:pt x="176" y="462"/>
                    </a:lnTo>
                    <a:lnTo>
                      <a:pt x="176" y="462"/>
                    </a:lnTo>
                    <a:lnTo>
                      <a:pt x="180" y="476"/>
                    </a:lnTo>
                    <a:lnTo>
                      <a:pt x="180" y="476"/>
                    </a:lnTo>
                    <a:lnTo>
                      <a:pt x="180" y="494"/>
                    </a:lnTo>
                    <a:lnTo>
                      <a:pt x="176" y="508"/>
                    </a:lnTo>
                    <a:lnTo>
                      <a:pt x="172" y="518"/>
                    </a:lnTo>
                    <a:lnTo>
                      <a:pt x="168" y="524"/>
                    </a:lnTo>
                    <a:lnTo>
                      <a:pt x="168" y="524"/>
                    </a:lnTo>
                    <a:lnTo>
                      <a:pt x="160" y="530"/>
                    </a:lnTo>
                    <a:lnTo>
                      <a:pt x="144" y="536"/>
                    </a:lnTo>
                    <a:lnTo>
                      <a:pt x="104" y="554"/>
                    </a:lnTo>
                    <a:lnTo>
                      <a:pt x="104" y="554"/>
                    </a:lnTo>
                    <a:lnTo>
                      <a:pt x="144" y="574"/>
                    </a:lnTo>
                    <a:lnTo>
                      <a:pt x="144" y="574"/>
                    </a:lnTo>
                    <a:lnTo>
                      <a:pt x="166" y="586"/>
                    </a:lnTo>
                    <a:lnTo>
                      <a:pt x="184" y="598"/>
                    </a:lnTo>
                    <a:lnTo>
                      <a:pt x="200" y="612"/>
                    </a:lnTo>
                    <a:lnTo>
                      <a:pt x="212" y="624"/>
                    </a:lnTo>
                    <a:lnTo>
                      <a:pt x="212" y="624"/>
                    </a:lnTo>
                    <a:lnTo>
                      <a:pt x="222" y="638"/>
                    </a:lnTo>
                    <a:lnTo>
                      <a:pt x="232" y="656"/>
                    </a:lnTo>
                    <a:lnTo>
                      <a:pt x="242" y="680"/>
                    </a:lnTo>
                    <a:lnTo>
                      <a:pt x="248" y="706"/>
                    </a:lnTo>
                    <a:lnTo>
                      <a:pt x="254" y="732"/>
                    </a:lnTo>
                    <a:lnTo>
                      <a:pt x="256" y="762"/>
                    </a:lnTo>
                    <a:lnTo>
                      <a:pt x="258" y="790"/>
                    </a:lnTo>
                    <a:lnTo>
                      <a:pt x="258" y="818"/>
                    </a:lnTo>
                    <a:lnTo>
                      <a:pt x="258" y="818"/>
                    </a:lnTo>
                    <a:lnTo>
                      <a:pt x="280" y="818"/>
                    </a:lnTo>
                    <a:lnTo>
                      <a:pt x="280" y="818"/>
                    </a:lnTo>
                    <a:lnTo>
                      <a:pt x="374" y="818"/>
                    </a:lnTo>
                    <a:lnTo>
                      <a:pt x="444" y="814"/>
                    </a:lnTo>
                    <a:lnTo>
                      <a:pt x="494" y="808"/>
                    </a:lnTo>
                    <a:lnTo>
                      <a:pt x="528" y="802"/>
                    </a:lnTo>
                    <a:lnTo>
                      <a:pt x="548" y="794"/>
                    </a:lnTo>
                    <a:lnTo>
                      <a:pt x="562" y="786"/>
                    </a:lnTo>
                    <a:lnTo>
                      <a:pt x="568" y="776"/>
                    </a:lnTo>
                    <a:lnTo>
                      <a:pt x="574" y="768"/>
                    </a:lnTo>
                    <a:lnTo>
                      <a:pt x="574" y="768"/>
                    </a:lnTo>
                    <a:lnTo>
                      <a:pt x="578" y="758"/>
                    </a:lnTo>
                    <a:lnTo>
                      <a:pt x="580" y="744"/>
                    </a:lnTo>
                    <a:lnTo>
                      <a:pt x="582" y="728"/>
                    </a:lnTo>
                    <a:lnTo>
                      <a:pt x="582" y="710"/>
                    </a:lnTo>
                    <a:lnTo>
                      <a:pt x="580" y="690"/>
                    </a:lnTo>
                    <a:lnTo>
                      <a:pt x="576" y="668"/>
                    </a:lnTo>
                    <a:lnTo>
                      <a:pt x="570" y="644"/>
                    </a:lnTo>
                    <a:lnTo>
                      <a:pt x="560" y="620"/>
                    </a:lnTo>
                    <a:lnTo>
                      <a:pt x="560" y="620"/>
                    </a:lnTo>
                    <a:close/>
                  </a:path>
                </a:pathLst>
              </a:custGeom>
              <a:grpFill/>
              <a:ln>
                <a:noFill/>
              </a:ln>
              <a:extLst/>
            </p:spPr>
            <p:txBody>
              <a:bodyPr lIns="146304" tIns="73152" rIns="146304" bIns="73152"/>
              <a:lstStyle/>
              <a:p>
                <a:pPr defTabSz="1463040" fontAlgn="auto">
                  <a:spcBef>
                    <a:spcPts val="0"/>
                  </a:spcBef>
                  <a:spcAft>
                    <a:spcPts val="0"/>
                  </a:spcAft>
                  <a:defRPr/>
                </a:pPr>
                <a:endParaRPr lang="en-US" kern="0" dirty="0">
                  <a:solidFill>
                    <a:srgbClr val="000000"/>
                  </a:solidFill>
                  <a:latin typeface="+mn-lt"/>
                  <a:cs typeface="+mn-cs"/>
                </a:endParaRPr>
              </a:p>
            </p:txBody>
          </p:sp>
          <p:grpSp>
            <p:nvGrpSpPr>
              <p:cNvPr id="101" name="Group 100"/>
              <p:cNvGrpSpPr/>
              <p:nvPr/>
            </p:nvGrpSpPr>
            <p:grpSpPr>
              <a:xfrm>
                <a:off x="3240984" y="1938573"/>
                <a:ext cx="270113" cy="338693"/>
                <a:chOff x="539750" y="1799438"/>
                <a:chExt cx="374650" cy="469771"/>
              </a:xfrm>
              <a:grpFill/>
            </p:grpSpPr>
            <p:sp>
              <p:nvSpPr>
                <p:cNvPr id="102"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103" name="Freeform 102"/>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Freeform 103"/>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Trapezoid 121"/>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57" name="Group 156"/>
            <p:cNvGrpSpPr/>
            <p:nvPr/>
          </p:nvGrpSpPr>
          <p:grpSpPr>
            <a:xfrm>
              <a:off x="539750" y="1720815"/>
              <a:ext cx="374650" cy="46977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158"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159" name="Freeform 158"/>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Freeform 159"/>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Trapezoid 162"/>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0" name="Group 179"/>
            <p:cNvGrpSpPr/>
            <p:nvPr/>
          </p:nvGrpSpPr>
          <p:grpSpPr>
            <a:xfrm>
              <a:off x="5361564" y="1787044"/>
              <a:ext cx="374650" cy="46977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189"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190" name="Freeform 189"/>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Freeform 190"/>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Trapezoid 193"/>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0" name="Group 199"/>
            <p:cNvGrpSpPr/>
            <p:nvPr/>
          </p:nvGrpSpPr>
          <p:grpSpPr>
            <a:xfrm>
              <a:off x="5613143" y="3554552"/>
              <a:ext cx="374650" cy="46977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204"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05" name="Freeform 204"/>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Freeform 205"/>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Trapezoid 208"/>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402" name="Group 2"/>
            <p:cNvGrpSpPr>
              <a:grpSpLocks/>
            </p:cNvGrpSpPr>
            <p:nvPr/>
          </p:nvGrpSpPr>
          <p:grpSpPr bwMode="auto">
            <a:xfrm>
              <a:off x="392113" y="3413352"/>
              <a:ext cx="735012" cy="735012"/>
              <a:chOff x="460512" y="3230005"/>
              <a:chExt cx="735015" cy="734649"/>
            </a:xfrm>
          </p:grpSpPr>
          <p:sp>
            <p:nvSpPr>
              <p:cNvPr id="218" name="Rounded Rectangle 26"/>
              <p:cNvSpPr/>
              <p:nvPr/>
            </p:nvSpPr>
            <p:spPr>
              <a:xfrm>
                <a:off x="460512" y="3230005"/>
                <a:ext cx="171451" cy="171365"/>
              </a:xfrm>
              <a:custGeom>
                <a:avLst/>
                <a:gdLst/>
                <a:ahLst/>
                <a:cxnLst/>
                <a:rect l="l" t="t" r="r" b="b"/>
                <a:pathLst>
                  <a:path w="359508" h="359508">
                    <a:moveTo>
                      <a:pt x="134167" y="76083"/>
                    </a:moveTo>
                    <a:cubicBezTo>
                      <a:pt x="125217" y="76083"/>
                      <a:pt x="117961" y="83339"/>
                      <a:pt x="117961" y="92289"/>
                    </a:cubicBezTo>
                    <a:lnTo>
                      <a:pt x="117961" y="111229"/>
                    </a:lnTo>
                    <a:lnTo>
                      <a:pt x="72611" y="111229"/>
                    </a:lnTo>
                    <a:cubicBezTo>
                      <a:pt x="61489" y="111229"/>
                      <a:pt x="52474" y="120244"/>
                      <a:pt x="52474" y="131366"/>
                    </a:cubicBezTo>
                    <a:lnTo>
                      <a:pt x="52474" y="263288"/>
                    </a:lnTo>
                    <a:cubicBezTo>
                      <a:pt x="52474" y="274407"/>
                      <a:pt x="61489" y="283425"/>
                      <a:pt x="72611" y="283425"/>
                    </a:cubicBezTo>
                    <a:lnTo>
                      <a:pt x="101437" y="283425"/>
                    </a:lnTo>
                    <a:lnTo>
                      <a:pt x="101440" y="229661"/>
                    </a:lnTo>
                    <a:cubicBezTo>
                      <a:pt x="101440" y="225099"/>
                      <a:pt x="105138" y="221402"/>
                      <a:pt x="109699" y="221402"/>
                    </a:cubicBezTo>
                    <a:cubicBezTo>
                      <a:pt x="114261" y="221402"/>
                      <a:pt x="117961" y="225099"/>
                      <a:pt x="117961" y="229661"/>
                    </a:cubicBezTo>
                    <a:lnTo>
                      <a:pt x="117961" y="283425"/>
                    </a:lnTo>
                    <a:lnTo>
                      <a:pt x="148143" y="283425"/>
                    </a:lnTo>
                    <a:lnTo>
                      <a:pt x="148143" y="229664"/>
                    </a:lnTo>
                    <a:cubicBezTo>
                      <a:pt x="148143" y="225099"/>
                      <a:pt x="151840" y="221402"/>
                      <a:pt x="156401" y="221402"/>
                    </a:cubicBezTo>
                    <a:cubicBezTo>
                      <a:pt x="160966" y="221402"/>
                      <a:pt x="164663" y="225099"/>
                      <a:pt x="164663" y="229664"/>
                    </a:cubicBezTo>
                    <a:lnTo>
                      <a:pt x="164663" y="283425"/>
                    </a:lnTo>
                    <a:lnTo>
                      <a:pt x="194845" y="283425"/>
                    </a:lnTo>
                    <a:lnTo>
                      <a:pt x="194845" y="229664"/>
                    </a:lnTo>
                    <a:cubicBezTo>
                      <a:pt x="194845" y="225099"/>
                      <a:pt x="198545" y="221402"/>
                      <a:pt x="203107" y="221402"/>
                    </a:cubicBezTo>
                    <a:cubicBezTo>
                      <a:pt x="207668" y="221402"/>
                      <a:pt x="211366" y="225099"/>
                      <a:pt x="211366" y="229664"/>
                    </a:cubicBezTo>
                    <a:lnTo>
                      <a:pt x="211366" y="283425"/>
                    </a:lnTo>
                    <a:lnTo>
                      <a:pt x="241547" y="283425"/>
                    </a:lnTo>
                    <a:lnTo>
                      <a:pt x="241550" y="229664"/>
                    </a:lnTo>
                    <a:cubicBezTo>
                      <a:pt x="241550" y="225099"/>
                      <a:pt x="245248" y="221402"/>
                      <a:pt x="249809" y="221402"/>
                    </a:cubicBezTo>
                    <a:cubicBezTo>
                      <a:pt x="254371" y="221402"/>
                      <a:pt x="258071" y="225099"/>
                      <a:pt x="258071" y="229664"/>
                    </a:cubicBezTo>
                    <a:lnTo>
                      <a:pt x="258071" y="283425"/>
                    </a:lnTo>
                    <a:lnTo>
                      <a:pt x="286897" y="283425"/>
                    </a:lnTo>
                    <a:cubicBezTo>
                      <a:pt x="298019" y="283425"/>
                      <a:pt x="307034" y="274407"/>
                      <a:pt x="307034" y="263288"/>
                    </a:cubicBezTo>
                    <a:lnTo>
                      <a:pt x="307034" y="131366"/>
                    </a:lnTo>
                    <a:cubicBezTo>
                      <a:pt x="307034" y="120244"/>
                      <a:pt x="298019" y="111229"/>
                      <a:pt x="286897" y="111229"/>
                    </a:cubicBezTo>
                    <a:lnTo>
                      <a:pt x="241547" y="111229"/>
                    </a:lnTo>
                    <a:lnTo>
                      <a:pt x="241547" y="92289"/>
                    </a:lnTo>
                    <a:cubicBezTo>
                      <a:pt x="241547" y="83339"/>
                      <a:pt x="234291" y="76083"/>
                      <a:pt x="225341" y="76083"/>
                    </a:cubicBezTo>
                    <a:close/>
                    <a:moveTo>
                      <a:pt x="59919" y="0"/>
                    </a:moveTo>
                    <a:lnTo>
                      <a:pt x="299589" y="0"/>
                    </a:lnTo>
                    <a:cubicBezTo>
                      <a:pt x="332681" y="0"/>
                      <a:pt x="359508" y="26827"/>
                      <a:pt x="359508" y="59919"/>
                    </a:cubicBezTo>
                    <a:lnTo>
                      <a:pt x="359508" y="299589"/>
                    </a:lnTo>
                    <a:cubicBezTo>
                      <a:pt x="359508" y="332681"/>
                      <a:pt x="332681" y="359508"/>
                      <a:pt x="299589" y="359508"/>
                    </a:cubicBezTo>
                    <a:lnTo>
                      <a:pt x="59919" y="359508"/>
                    </a:lnTo>
                    <a:cubicBezTo>
                      <a:pt x="26827" y="359508"/>
                      <a:pt x="0" y="332681"/>
                      <a:pt x="0" y="299589"/>
                    </a:cubicBezTo>
                    <a:lnTo>
                      <a:pt x="0" y="59919"/>
                    </a:lnTo>
                    <a:cubicBezTo>
                      <a:pt x="0" y="26827"/>
                      <a:pt x="26827" y="0"/>
                      <a:pt x="59919"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ounded Rectangle 26"/>
              <p:cNvSpPr/>
              <p:nvPr/>
            </p:nvSpPr>
            <p:spPr>
              <a:xfrm>
                <a:off x="1024076" y="3230005"/>
                <a:ext cx="171451" cy="171365"/>
              </a:xfrm>
              <a:custGeom>
                <a:avLst/>
                <a:gdLst/>
                <a:ahLst/>
                <a:cxnLst/>
                <a:rect l="l" t="t" r="r" b="b"/>
                <a:pathLst>
                  <a:path w="359508" h="359508">
                    <a:moveTo>
                      <a:pt x="134167" y="76083"/>
                    </a:moveTo>
                    <a:cubicBezTo>
                      <a:pt x="125217" y="76083"/>
                      <a:pt x="117961" y="83339"/>
                      <a:pt x="117961" y="92289"/>
                    </a:cubicBezTo>
                    <a:lnTo>
                      <a:pt x="117961" y="111229"/>
                    </a:lnTo>
                    <a:lnTo>
                      <a:pt x="72611" y="111229"/>
                    </a:lnTo>
                    <a:cubicBezTo>
                      <a:pt x="61489" y="111229"/>
                      <a:pt x="52474" y="120244"/>
                      <a:pt x="52474" y="131366"/>
                    </a:cubicBezTo>
                    <a:lnTo>
                      <a:pt x="52474" y="263288"/>
                    </a:lnTo>
                    <a:cubicBezTo>
                      <a:pt x="52474" y="274407"/>
                      <a:pt x="61489" y="283425"/>
                      <a:pt x="72611" y="283425"/>
                    </a:cubicBezTo>
                    <a:lnTo>
                      <a:pt x="101437" y="283425"/>
                    </a:lnTo>
                    <a:lnTo>
                      <a:pt x="101440" y="229661"/>
                    </a:lnTo>
                    <a:cubicBezTo>
                      <a:pt x="101440" y="225099"/>
                      <a:pt x="105138" y="221402"/>
                      <a:pt x="109699" y="221402"/>
                    </a:cubicBezTo>
                    <a:cubicBezTo>
                      <a:pt x="114261" y="221402"/>
                      <a:pt x="117961" y="225099"/>
                      <a:pt x="117961" y="229661"/>
                    </a:cubicBezTo>
                    <a:lnTo>
                      <a:pt x="117961" y="283425"/>
                    </a:lnTo>
                    <a:lnTo>
                      <a:pt x="148143" y="283425"/>
                    </a:lnTo>
                    <a:lnTo>
                      <a:pt x="148143" y="229664"/>
                    </a:lnTo>
                    <a:cubicBezTo>
                      <a:pt x="148143" y="225099"/>
                      <a:pt x="151840" y="221402"/>
                      <a:pt x="156401" y="221402"/>
                    </a:cubicBezTo>
                    <a:cubicBezTo>
                      <a:pt x="160966" y="221402"/>
                      <a:pt x="164663" y="225099"/>
                      <a:pt x="164663" y="229664"/>
                    </a:cubicBezTo>
                    <a:lnTo>
                      <a:pt x="164663" y="283425"/>
                    </a:lnTo>
                    <a:lnTo>
                      <a:pt x="194845" y="283425"/>
                    </a:lnTo>
                    <a:lnTo>
                      <a:pt x="194845" y="229664"/>
                    </a:lnTo>
                    <a:cubicBezTo>
                      <a:pt x="194845" y="225099"/>
                      <a:pt x="198545" y="221402"/>
                      <a:pt x="203107" y="221402"/>
                    </a:cubicBezTo>
                    <a:cubicBezTo>
                      <a:pt x="207668" y="221402"/>
                      <a:pt x="211366" y="225099"/>
                      <a:pt x="211366" y="229664"/>
                    </a:cubicBezTo>
                    <a:lnTo>
                      <a:pt x="211366" y="283425"/>
                    </a:lnTo>
                    <a:lnTo>
                      <a:pt x="241547" y="283425"/>
                    </a:lnTo>
                    <a:lnTo>
                      <a:pt x="241550" y="229664"/>
                    </a:lnTo>
                    <a:cubicBezTo>
                      <a:pt x="241550" y="225099"/>
                      <a:pt x="245248" y="221402"/>
                      <a:pt x="249809" y="221402"/>
                    </a:cubicBezTo>
                    <a:cubicBezTo>
                      <a:pt x="254371" y="221402"/>
                      <a:pt x="258071" y="225099"/>
                      <a:pt x="258071" y="229664"/>
                    </a:cubicBezTo>
                    <a:lnTo>
                      <a:pt x="258071" y="283425"/>
                    </a:lnTo>
                    <a:lnTo>
                      <a:pt x="286897" y="283425"/>
                    </a:lnTo>
                    <a:cubicBezTo>
                      <a:pt x="298019" y="283425"/>
                      <a:pt x="307034" y="274407"/>
                      <a:pt x="307034" y="263288"/>
                    </a:cubicBezTo>
                    <a:lnTo>
                      <a:pt x="307034" y="131366"/>
                    </a:lnTo>
                    <a:cubicBezTo>
                      <a:pt x="307034" y="120244"/>
                      <a:pt x="298019" y="111229"/>
                      <a:pt x="286897" y="111229"/>
                    </a:cubicBezTo>
                    <a:lnTo>
                      <a:pt x="241547" y="111229"/>
                    </a:lnTo>
                    <a:lnTo>
                      <a:pt x="241547" y="92289"/>
                    </a:lnTo>
                    <a:cubicBezTo>
                      <a:pt x="241547" y="83339"/>
                      <a:pt x="234291" y="76083"/>
                      <a:pt x="225341" y="76083"/>
                    </a:cubicBezTo>
                    <a:close/>
                    <a:moveTo>
                      <a:pt x="59919" y="0"/>
                    </a:moveTo>
                    <a:lnTo>
                      <a:pt x="299589" y="0"/>
                    </a:lnTo>
                    <a:cubicBezTo>
                      <a:pt x="332681" y="0"/>
                      <a:pt x="359508" y="26827"/>
                      <a:pt x="359508" y="59919"/>
                    </a:cubicBezTo>
                    <a:lnTo>
                      <a:pt x="359508" y="299589"/>
                    </a:lnTo>
                    <a:cubicBezTo>
                      <a:pt x="359508" y="332681"/>
                      <a:pt x="332681" y="359508"/>
                      <a:pt x="299589" y="359508"/>
                    </a:cubicBezTo>
                    <a:lnTo>
                      <a:pt x="59919" y="359508"/>
                    </a:lnTo>
                    <a:cubicBezTo>
                      <a:pt x="26827" y="359508"/>
                      <a:pt x="0" y="332681"/>
                      <a:pt x="0" y="299589"/>
                    </a:cubicBezTo>
                    <a:lnTo>
                      <a:pt x="0" y="59919"/>
                    </a:lnTo>
                    <a:cubicBezTo>
                      <a:pt x="0" y="26827"/>
                      <a:pt x="26827" y="0"/>
                      <a:pt x="59919"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ounded Rectangle 26"/>
              <p:cNvSpPr/>
              <p:nvPr/>
            </p:nvSpPr>
            <p:spPr>
              <a:xfrm>
                <a:off x="460512" y="3793289"/>
                <a:ext cx="171451" cy="171365"/>
              </a:xfrm>
              <a:custGeom>
                <a:avLst/>
                <a:gdLst/>
                <a:ahLst/>
                <a:cxnLst/>
                <a:rect l="l" t="t" r="r" b="b"/>
                <a:pathLst>
                  <a:path w="359508" h="359508">
                    <a:moveTo>
                      <a:pt x="134167" y="76083"/>
                    </a:moveTo>
                    <a:cubicBezTo>
                      <a:pt x="125217" y="76083"/>
                      <a:pt x="117961" y="83339"/>
                      <a:pt x="117961" y="92289"/>
                    </a:cubicBezTo>
                    <a:lnTo>
                      <a:pt x="117961" y="111229"/>
                    </a:lnTo>
                    <a:lnTo>
                      <a:pt x="72611" y="111229"/>
                    </a:lnTo>
                    <a:cubicBezTo>
                      <a:pt x="61489" y="111229"/>
                      <a:pt x="52474" y="120244"/>
                      <a:pt x="52474" y="131366"/>
                    </a:cubicBezTo>
                    <a:lnTo>
                      <a:pt x="52474" y="263288"/>
                    </a:lnTo>
                    <a:cubicBezTo>
                      <a:pt x="52474" y="274407"/>
                      <a:pt x="61489" y="283425"/>
                      <a:pt x="72611" y="283425"/>
                    </a:cubicBezTo>
                    <a:lnTo>
                      <a:pt x="101437" y="283425"/>
                    </a:lnTo>
                    <a:lnTo>
                      <a:pt x="101440" y="229661"/>
                    </a:lnTo>
                    <a:cubicBezTo>
                      <a:pt x="101440" y="225099"/>
                      <a:pt x="105138" y="221402"/>
                      <a:pt x="109699" y="221402"/>
                    </a:cubicBezTo>
                    <a:cubicBezTo>
                      <a:pt x="114261" y="221402"/>
                      <a:pt x="117961" y="225099"/>
                      <a:pt x="117961" y="229661"/>
                    </a:cubicBezTo>
                    <a:lnTo>
                      <a:pt x="117961" y="283425"/>
                    </a:lnTo>
                    <a:lnTo>
                      <a:pt x="148143" y="283425"/>
                    </a:lnTo>
                    <a:lnTo>
                      <a:pt x="148143" y="229664"/>
                    </a:lnTo>
                    <a:cubicBezTo>
                      <a:pt x="148143" y="225099"/>
                      <a:pt x="151840" y="221402"/>
                      <a:pt x="156401" y="221402"/>
                    </a:cubicBezTo>
                    <a:cubicBezTo>
                      <a:pt x="160966" y="221402"/>
                      <a:pt x="164663" y="225099"/>
                      <a:pt x="164663" y="229664"/>
                    </a:cubicBezTo>
                    <a:lnTo>
                      <a:pt x="164663" y="283425"/>
                    </a:lnTo>
                    <a:lnTo>
                      <a:pt x="194845" y="283425"/>
                    </a:lnTo>
                    <a:lnTo>
                      <a:pt x="194845" y="229664"/>
                    </a:lnTo>
                    <a:cubicBezTo>
                      <a:pt x="194845" y="225099"/>
                      <a:pt x="198545" y="221402"/>
                      <a:pt x="203107" y="221402"/>
                    </a:cubicBezTo>
                    <a:cubicBezTo>
                      <a:pt x="207668" y="221402"/>
                      <a:pt x="211366" y="225099"/>
                      <a:pt x="211366" y="229664"/>
                    </a:cubicBezTo>
                    <a:lnTo>
                      <a:pt x="211366" y="283425"/>
                    </a:lnTo>
                    <a:lnTo>
                      <a:pt x="241547" y="283425"/>
                    </a:lnTo>
                    <a:lnTo>
                      <a:pt x="241550" y="229664"/>
                    </a:lnTo>
                    <a:cubicBezTo>
                      <a:pt x="241550" y="225099"/>
                      <a:pt x="245248" y="221402"/>
                      <a:pt x="249809" y="221402"/>
                    </a:cubicBezTo>
                    <a:cubicBezTo>
                      <a:pt x="254371" y="221402"/>
                      <a:pt x="258071" y="225099"/>
                      <a:pt x="258071" y="229664"/>
                    </a:cubicBezTo>
                    <a:lnTo>
                      <a:pt x="258071" y="283425"/>
                    </a:lnTo>
                    <a:lnTo>
                      <a:pt x="286897" y="283425"/>
                    </a:lnTo>
                    <a:cubicBezTo>
                      <a:pt x="298019" y="283425"/>
                      <a:pt x="307034" y="274407"/>
                      <a:pt x="307034" y="263288"/>
                    </a:cubicBezTo>
                    <a:lnTo>
                      <a:pt x="307034" y="131366"/>
                    </a:lnTo>
                    <a:cubicBezTo>
                      <a:pt x="307034" y="120244"/>
                      <a:pt x="298019" y="111229"/>
                      <a:pt x="286897" y="111229"/>
                    </a:cubicBezTo>
                    <a:lnTo>
                      <a:pt x="241547" y="111229"/>
                    </a:lnTo>
                    <a:lnTo>
                      <a:pt x="241547" y="92289"/>
                    </a:lnTo>
                    <a:cubicBezTo>
                      <a:pt x="241547" y="83339"/>
                      <a:pt x="234291" y="76083"/>
                      <a:pt x="225341" y="76083"/>
                    </a:cubicBezTo>
                    <a:close/>
                    <a:moveTo>
                      <a:pt x="59919" y="0"/>
                    </a:moveTo>
                    <a:lnTo>
                      <a:pt x="299589" y="0"/>
                    </a:lnTo>
                    <a:cubicBezTo>
                      <a:pt x="332681" y="0"/>
                      <a:pt x="359508" y="26827"/>
                      <a:pt x="359508" y="59919"/>
                    </a:cubicBezTo>
                    <a:lnTo>
                      <a:pt x="359508" y="299589"/>
                    </a:lnTo>
                    <a:cubicBezTo>
                      <a:pt x="359508" y="332681"/>
                      <a:pt x="332681" y="359508"/>
                      <a:pt x="299589" y="359508"/>
                    </a:cubicBezTo>
                    <a:lnTo>
                      <a:pt x="59919" y="359508"/>
                    </a:lnTo>
                    <a:cubicBezTo>
                      <a:pt x="26827" y="359508"/>
                      <a:pt x="0" y="332681"/>
                      <a:pt x="0" y="299589"/>
                    </a:cubicBezTo>
                    <a:lnTo>
                      <a:pt x="0" y="59919"/>
                    </a:lnTo>
                    <a:cubicBezTo>
                      <a:pt x="0" y="26827"/>
                      <a:pt x="26827" y="0"/>
                      <a:pt x="59919"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Rounded Rectangle 26"/>
              <p:cNvSpPr/>
              <p:nvPr/>
            </p:nvSpPr>
            <p:spPr>
              <a:xfrm>
                <a:off x="1024076" y="3793289"/>
                <a:ext cx="171451" cy="171365"/>
              </a:xfrm>
              <a:custGeom>
                <a:avLst/>
                <a:gdLst/>
                <a:ahLst/>
                <a:cxnLst/>
                <a:rect l="l" t="t" r="r" b="b"/>
                <a:pathLst>
                  <a:path w="359508" h="359508">
                    <a:moveTo>
                      <a:pt x="134167" y="76083"/>
                    </a:moveTo>
                    <a:cubicBezTo>
                      <a:pt x="125217" y="76083"/>
                      <a:pt x="117961" y="83339"/>
                      <a:pt x="117961" y="92289"/>
                    </a:cubicBezTo>
                    <a:lnTo>
                      <a:pt x="117961" y="111229"/>
                    </a:lnTo>
                    <a:lnTo>
                      <a:pt x="72611" y="111229"/>
                    </a:lnTo>
                    <a:cubicBezTo>
                      <a:pt x="61489" y="111229"/>
                      <a:pt x="52474" y="120244"/>
                      <a:pt x="52474" y="131366"/>
                    </a:cubicBezTo>
                    <a:lnTo>
                      <a:pt x="52474" y="263288"/>
                    </a:lnTo>
                    <a:cubicBezTo>
                      <a:pt x="52474" y="274407"/>
                      <a:pt x="61489" y="283425"/>
                      <a:pt x="72611" y="283425"/>
                    </a:cubicBezTo>
                    <a:lnTo>
                      <a:pt x="101437" y="283425"/>
                    </a:lnTo>
                    <a:lnTo>
                      <a:pt x="101440" y="229661"/>
                    </a:lnTo>
                    <a:cubicBezTo>
                      <a:pt x="101440" y="225099"/>
                      <a:pt x="105138" y="221402"/>
                      <a:pt x="109699" y="221402"/>
                    </a:cubicBezTo>
                    <a:cubicBezTo>
                      <a:pt x="114261" y="221402"/>
                      <a:pt x="117961" y="225099"/>
                      <a:pt x="117961" y="229661"/>
                    </a:cubicBezTo>
                    <a:lnTo>
                      <a:pt x="117961" y="283425"/>
                    </a:lnTo>
                    <a:lnTo>
                      <a:pt x="148143" y="283425"/>
                    </a:lnTo>
                    <a:lnTo>
                      <a:pt x="148143" y="229664"/>
                    </a:lnTo>
                    <a:cubicBezTo>
                      <a:pt x="148143" y="225099"/>
                      <a:pt x="151840" y="221402"/>
                      <a:pt x="156401" y="221402"/>
                    </a:cubicBezTo>
                    <a:cubicBezTo>
                      <a:pt x="160966" y="221402"/>
                      <a:pt x="164663" y="225099"/>
                      <a:pt x="164663" y="229664"/>
                    </a:cubicBezTo>
                    <a:lnTo>
                      <a:pt x="164663" y="283425"/>
                    </a:lnTo>
                    <a:lnTo>
                      <a:pt x="194845" y="283425"/>
                    </a:lnTo>
                    <a:lnTo>
                      <a:pt x="194845" y="229664"/>
                    </a:lnTo>
                    <a:cubicBezTo>
                      <a:pt x="194845" y="225099"/>
                      <a:pt x="198545" y="221402"/>
                      <a:pt x="203107" y="221402"/>
                    </a:cubicBezTo>
                    <a:cubicBezTo>
                      <a:pt x="207668" y="221402"/>
                      <a:pt x="211366" y="225099"/>
                      <a:pt x="211366" y="229664"/>
                    </a:cubicBezTo>
                    <a:lnTo>
                      <a:pt x="211366" y="283425"/>
                    </a:lnTo>
                    <a:lnTo>
                      <a:pt x="241547" y="283425"/>
                    </a:lnTo>
                    <a:lnTo>
                      <a:pt x="241550" y="229664"/>
                    </a:lnTo>
                    <a:cubicBezTo>
                      <a:pt x="241550" y="225099"/>
                      <a:pt x="245248" y="221402"/>
                      <a:pt x="249809" y="221402"/>
                    </a:cubicBezTo>
                    <a:cubicBezTo>
                      <a:pt x="254371" y="221402"/>
                      <a:pt x="258071" y="225099"/>
                      <a:pt x="258071" y="229664"/>
                    </a:cubicBezTo>
                    <a:lnTo>
                      <a:pt x="258071" y="283425"/>
                    </a:lnTo>
                    <a:lnTo>
                      <a:pt x="286897" y="283425"/>
                    </a:lnTo>
                    <a:cubicBezTo>
                      <a:pt x="298019" y="283425"/>
                      <a:pt x="307034" y="274407"/>
                      <a:pt x="307034" y="263288"/>
                    </a:cubicBezTo>
                    <a:lnTo>
                      <a:pt x="307034" y="131366"/>
                    </a:lnTo>
                    <a:cubicBezTo>
                      <a:pt x="307034" y="120244"/>
                      <a:pt x="298019" y="111229"/>
                      <a:pt x="286897" y="111229"/>
                    </a:cubicBezTo>
                    <a:lnTo>
                      <a:pt x="241547" y="111229"/>
                    </a:lnTo>
                    <a:lnTo>
                      <a:pt x="241547" y="92289"/>
                    </a:lnTo>
                    <a:cubicBezTo>
                      <a:pt x="241547" y="83339"/>
                      <a:pt x="234291" y="76083"/>
                      <a:pt x="225341" y="76083"/>
                    </a:cubicBezTo>
                    <a:close/>
                    <a:moveTo>
                      <a:pt x="59919" y="0"/>
                    </a:moveTo>
                    <a:lnTo>
                      <a:pt x="299589" y="0"/>
                    </a:lnTo>
                    <a:cubicBezTo>
                      <a:pt x="332681" y="0"/>
                      <a:pt x="359508" y="26827"/>
                      <a:pt x="359508" y="59919"/>
                    </a:cubicBezTo>
                    <a:lnTo>
                      <a:pt x="359508" y="299589"/>
                    </a:lnTo>
                    <a:cubicBezTo>
                      <a:pt x="359508" y="332681"/>
                      <a:pt x="332681" y="359508"/>
                      <a:pt x="299589" y="359508"/>
                    </a:cubicBezTo>
                    <a:lnTo>
                      <a:pt x="59919" y="359508"/>
                    </a:lnTo>
                    <a:cubicBezTo>
                      <a:pt x="26827" y="359508"/>
                      <a:pt x="0" y="332681"/>
                      <a:pt x="0" y="299589"/>
                    </a:cubicBezTo>
                    <a:lnTo>
                      <a:pt x="0" y="59919"/>
                    </a:lnTo>
                    <a:cubicBezTo>
                      <a:pt x="0" y="26827"/>
                      <a:pt x="26827" y="0"/>
                      <a:pt x="59919"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Freeform 212"/>
              <p:cNvSpPr/>
              <p:nvPr/>
            </p:nvSpPr>
            <p:spPr>
              <a:xfrm>
                <a:off x="858976" y="3621923"/>
                <a:ext cx="255589" cy="177712"/>
              </a:xfrm>
              <a:custGeom>
                <a:avLst/>
                <a:gdLst>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86385"/>
                  <a:gd name="connsiteY0" fmla="*/ 0 h 196215"/>
                  <a:gd name="connsiteX1" fmla="*/ 259080 w 286385"/>
                  <a:gd name="connsiteY1" fmla="*/ 20320 h 196215"/>
                  <a:gd name="connsiteX2" fmla="*/ 182880 w 286385"/>
                  <a:gd name="connsiteY2" fmla="*/ 111760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6362 h 202577"/>
                  <a:gd name="connsiteX1" fmla="*/ 259080 w 286385"/>
                  <a:gd name="connsiteY1" fmla="*/ 26682 h 202577"/>
                  <a:gd name="connsiteX2" fmla="*/ 178118 w 286385"/>
                  <a:gd name="connsiteY2" fmla="*/ 132410 h 202577"/>
                  <a:gd name="connsiteX3" fmla="*/ 286385 w 286385"/>
                  <a:gd name="connsiteY3" fmla="*/ 202577 h 202577"/>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272 h 196487"/>
                  <a:gd name="connsiteX1" fmla="*/ 259080 w 286385"/>
                  <a:gd name="connsiteY1" fmla="*/ 39642 h 196487"/>
                  <a:gd name="connsiteX2" fmla="*/ 178118 w 286385"/>
                  <a:gd name="connsiteY2" fmla="*/ 126320 h 196487"/>
                  <a:gd name="connsiteX3" fmla="*/ 286385 w 286385"/>
                  <a:gd name="connsiteY3" fmla="*/ 196487 h 196487"/>
                  <a:gd name="connsiteX0" fmla="*/ 0 w 286385"/>
                  <a:gd name="connsiteY0" fmla="*/ 3325 h 199540"/>
                  <a:gd name="connsiteX1" fmla="*/ 259080 w 286385"/>
                  <a:gd name="connsiteY1" fmla="*/ 42695 h 199540"/>
                  <a:gd name="connsiteX2" fmla="*/ 178118 w 286385"/>
                  <a:gd name="connsiteY2" fmla="*/ 129373 h 199540"/>
                  <a:gd name="connsiteX3" fmla="*/ 286385 w 286385"/>
                  <a:gd name="connsiteY3" fmla="*/ 199540 h 199540"/>
                </a:gdLst>
                <a:ahLst/>
                <a:cxnLst>
                  <a:cxn ang="0">
                    <a:pos x="connsiteX0" y="connsiteY0"/>
                  </a:cxn>
                  <a:cxn ang="0">
                    <a:pos x="connsiteX1" y="connsiteY1"/>
                  </a:cxn>
                  <a:cxn ang="0">
                    <a:pos x="connsiteX2" y="connsiteY2"/>
                  </a:cxn>
                  <a:cxn ang="0">
                    <a:pos x="connsiteX3" y="connsiteY3"/>
                  </a:cxn>
                </a:cxnLst>
                <a:rect l="l" t="t" r="r" b="b"/>
                <a:pathLst>
                  <a:path w="286385" h="199540">
                    <a:moveTo>
                      <a:pt x="0" y="3325"/>
                    </a:moveTo>
                    <a:cubicBezTo>
                      <a:pt x="84772" y="2953"/>
                      <a:pt x="257970" y="-16413"/>
                      <a:pt x="259080" y="42695"/>
                    </a:cubicBezTo>
                    <a:cubicBezTo>
                      <a:pt x="260190" y="101803"/>
                      <a:pt x="175155" y="82595"/>
                      <a:pt x="178118" y="129373"/>
                    </a:cubicBezTo>
                    <a:cubicBezTo>
                      <a:pt x="181081" y="176151"/>
                      <a:pt x="276225" y="153925"/>
                      <a:pt x="286385" y="199540"/>
                    </a:cubicBezTo>
                  </a:path>
                </a:pathLst>
              </a:custGeom>
              <a:no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4" name="Freeform 213"/>
              <p:cNvSpPr/>
              <p:nvPr/>
            </p:nvSpPr>
            <p:spPr>
              <a:xfrm rot="10800000">
                <a:off x="541474" y="3396610"/>
                <a:ext cx="255589" cy="177712"/>
              </a:xfrm>
              <a:custGeom>
                <a:avLst/>
                <a:gdLst>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86385"/>
                  <a:gd name="connsiteY0" fmla="*/ 0 h 196215"/>
                  <a:gd name="connsiteX1" fmla="*/ 259080 w 286385"/>
                  <a:gd name="connsiteY1" fmla="*/ 20320 h 196215"/>
                  <a:gd name="connsiteX2" fmla="*/ 182880 w 286385"/>
                  <a:gd name="connsiteY2" fmla="*/ 111760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6362 h 202577"/>
                  <a:gd name="connsiteX1" fmla="*/ 259080 w 286385"/>
                  <a:gd name="connsiteY1" fmla="*/ 26682 h 202577"/>
                  <a:gd name="connsiteX2" fmla="*/ 178118 w 286385"/>
                  <a:gd name="connsiteY2" fmla="*/ 132410 h 202577"/>
                  <a:gd name="connsiteX3" fmla="*/ 286385 w 286385"/>
                  <a:gd name="connsiteY3" fmla="*/ 202577 h 202577"/>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272 h 196487"/>
                  <a:gd name="connsiteX1" fmla="*/ 259080 w 286385"/>
                  <a:gd name="connsiteY1" fmla="*/ 39642 h 196487"/>
                  <a:gd name="connsiteX2" fmla="*/ 178118 w 286385"/>
                  <a:gd name="connsiteY2" fmla="*/ 126320 h 196487"/>
                  <a:gd name="connsiteX3" fmla="*/ 286385 w 286385"/>
                  <a:gd name="connsiteY3" fmla="*/ 196487 h 196487"/>
                  <a:gd name="connsiteX0" fmla="*/ 0 w 286385"/>
                  <a:gd name="connsiteY0" fmla="*/ 3325 h 199540"/>
                  <a:gd name="connsiteX1" fmla="*/ 259080 w 286385"/>
                  <a:gd name="connsiteY1" fmla="*/ 42695 h 199540"/>
                  <a:gd name="connsiteX2" fmla="*/ 178118 w 286385"/>
                  <a:gd name="connsiteY2" fmla="*/ 129373 h 199540"/>
                  <a:gd name="connsiteX3" fmla="*/ 286385 w 286385"/>
                  <a:gd name="connsiteY3" fmla="*/ 199540 h 199540"/>
                </a:gdLst>
                <a:ahLst/>
                <a:cxnLst>
                  <a:cxn ang="0">
                    <a:pos x="connsiteX0" y="connsiteY0"/>
                  </a:cxn>
                  <a:cxn ang="0">
                    <a:pos x="connsiteX1" y="connsiteY1"/>
                  </a:cxn>
                  <a:cxn ang="0">
                    <a:pos x="connsiteX2" y="connsiteY2"/>
                  </a:cxn>
                  <a:cxn ang="0">
                    <a:pos x="connsiteX3" y="connsiteY3"/>
                  </a:cxn>
                </a:cxnLst>
                <a:rect l="l" t="t" r="r" b="b"/>
                <a:pathLst>
                  <a:path w="286385" h="199540">
                    <a:moveTo>
                      <a:pt x="0" y="3325"/>
                    </a:moveTo>
                    <a:cubicBezTo>
                      <a:pt x="84772" y="2953"/>
                      <a:pt x="257970" y="-16413"/>
                      <a:pt x="259080" y="42695"/>
                    </a:cubicBezTo>
                    <a:cubicBezTo>
                      <a:pt x="260190" y="101803"/>
                      <a:pt x="175155" y="82595"/>
                      <a:pt x="178118" y="129373"/>
                    </a:cubicBezTo>
                    <a:cubicBezTo>
                      <a:pt x="181081" y="176151"/>
                      <a:pt x="276225" y="153925"/>
                      <a:pt x="286385" y="199540"/>
                    </a:cubicBezTo>
                  </a:path>
                </a:pathLst>
              </a:custGeom>
              <a:no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215" name="Group 214"/>
              <p:cNvGrpSpPr/>
              <p:nvPr/>
            </p:nvGrpSpPr>
            <p:grpSpPr>
              <a:xfrm flipH="1">
                <a:off x="541794" y="3397036"/>
                <a:ext cx="572450" cy="402763"/>
                <a:chOff x="2706052" y="2191212"/>
                <a:chExt cx="643573" cy="402763"/>
              </a:xfr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p:grpSpPr>
            <p:sp>
              <p:nvSpPr>
                <p:cNvPr id="216" name="Freeform 215"/>
                <p:cNvSpPr/>
                <p:nvPr/>
              </p:nvSpPr>
              <p:spPr>
                <a:xfrm>
                  <a:off x="3063240" y="2416637"/>
                  <a:ext cx="286385" cy="177338"/>
                </a:xfrm>
                <a:custGeom>
                  <a:avLst/>
                  <a:gdLst>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86385"/>
                    <a:gd name="connsiteY0" fmla="*/ 0 h 196215"/>
                    <a:gd name="connsiteX1" fmla="*/ 259080 w 286385"/>
                    <a:gd name="connsiteY1" fmla="*/ 20320 h 196215"/>
                    <a:gd name="connsiteX2" fmla="*/ 182880 w 286385"/>
                    <a:gd name="connsiteY2" fmla="*/ 111760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6362 h 202577"/>
                    <a:gd name="connsiteX1" fmla="*/ 259080 w 286385"/>
                    <a:gd name="connsiteY1" fmla="*/ 26682 h 202577"/>
                    <a:gd name="connsiteX2" fmla="*/ 178118 w 286385"/>
                    <a:gd name="connsiteY2" fmla="*/ 132410 h 202577"/>
                    <a:gd name="connsiteX3" fmla="*/ 286385 w 286385"/>
                    <a:gd name="connsiteY3" fmla="*/ 202577 h 202577"/>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272 h 196487"/>
                    <a:gd name="connsiteX1" fmla="*/ 259080 w 286385"/>
                    <a:gd name="connsiteY1" fmla="*/ 39642 h 196487"/>
                    <a:gd name="connsiteX2" fmla="*/ 178118 w 286385"/>
                    <a:gd name="connsiteY2" fmla="*/ 126320 h 196487"/>
                    <a:gd name="connsiteX3" fmla="*/ 286385 w 286385"/>
                    <a:gd name="connsiteY3" fmla="*/ 196487 h 196487"/>
                    <a:gd name="connsiteX0" fmla="*/ 0 w 286385"/>
                    <a:gd name="connsiteY0" fmla="*/ 3325 h 199540"/>
                    <a:gd name="connsiteX1" fmla="*/ 259080 w 286385"/>
                    <a:gd name="connsiteY1" fmla="*/ 42695 h 199540"/>
                    <a:gd name="connsiteX2" fmla="*/ 178118 w 286385"/>
                    <a:gd name="connsiteY2" fmla="*/ 129373 h 199540"/>
                    <a:gd name="connsiteX3" fmla="*/ 286385 w 286385"/>
                    <a:gd name="connsiteY3" fmla="*/ 199540 h 199540"/>
                  </a:gdLst>
                  <a:ahLst/>
                  <a:cxnLst>
                    <a:cxn ang="0">
                      <a:pos x="connsiteX0" y="connsiteY0"/>
                    </a:cxn>
                    <a:cxn ang="0">
                      <a:pos x="connsiteX1" y="connsiteY1"/>
                    </a:cxn>
                    <a:cxn ang="0">
                      <a:pos x="connsiteX2" y="connsiteY2"/>
                    </a:cxn>
                    <a:cxn ang="0">
                      <a:pos x="connsiteX3" y="connsiteY3"/>
                    </a:cxn>
                  </a:cxnLst>
                  <a:rect l="l" t="t" r="r" b="b"/>
                  <a:pathLst>
                    <a:path w="286385" h="199540">
                      <a:moveTo>
                        <a:pt x="0" y="3325"/>
                      </a:moveTo>
                      <a:cubicBezTo>
                        <a:pt x="84772" y="2953"/>
                        <a:pt x="257970" y="-16413"/>
                        <a:pt x="259080" y="42695"/>
                      </a:cubicBezTo>
                      <a:cubicBezTo>
                        <a:pt x="260190" y="101803"/>
                        <a:pt x="175155" y="82595"/>
                        <a:pt x="178118" y="129373"/>
                      </a:cubicBezTo>
                      <a:cubicBezTo>
                        <a:pt x="181081" y="176151"/>
                        <a:pt x="276225" y="153925"/>
                        <a:pt x="286385" y="199540"/>
                      </a:cubicBezTo>
                    </a:path>
                  </a:pathLst>
                </a:custGeom>
                <a:no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7" name="Freeform 216"/>
                <p:cNvSpPr/>
                <p:nvPr/>
              </p:nvSpPr>
              <p:spPr>
                <a:xfrm rot="10800000">
                  <a:off x="2706052" y="2191212"/>
                  <a:ext cx="286385" cy="177338"/>
                </a:xfrm>
                <a:custGeom>
                  <a:avLst/>
                  <a:gdLst>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89560"/>
                    <a:gd name="connsiteY0" fmla="*/ 0 h 167640"/>
                    <a:gd name="connsiteX1" fmla="*/ 259080 w 289560"/>
                    <a:gd name="connsiteY1" fmla="*/ 20320 h 167640"/>
                    <a:gd name="connsiteX2" fmla="*/ 182880 w 289560"/>
                    <a:gd name="connsiteY2" fmla="*/ 111760 h 167640"/>
                    <a:gd name="connsiteX3" fmla="*/ 289560 w 289560"/>
                    <a:gd name="connsiteY3" fmla="*/ 167640 h 167640"/>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97497"/>
                    <a:gd name="connsiteY0" fmla="*/ 0 h 191452"/>
                    <a:gd name="connsiteX1" fmla="*/ 259080 w 297497"/>
                    <a:gd name="connsiteY1" fmla="*/ 20320 h 191452"/>
                    <a:gd name="connsiteX2" fmla="*/ 182880 w 297497"/>
                    <a:gd name="connsiteY2" fmla="*/ 111760 h 191452"/>
                    <a:gd name="connsiteX3" fmla="*/ 297497 w 297497"/>
                    <a:gd name="connsiteY3" fmla="*/ 191452 h 191452"/>
                    <a:gd name="connsiteX0" fmla="*/ 0 w 286385"/>
                    <a:gd name="connsiteY0" fmla="*/ 0 h 196215"/>
                    <a:gd name="connsiteX1" fmla="*/ 259080 w 286385"/>
                    <a:gd name="connsiteY1" fmla="*/ 20320 h 196215"/>
                    <a:gd name="connsiteX2" fmla="*/ 182880 w 286385"/>
                    <a:gd name="connsiteY2" fmla="*/ 111760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20320 h 196215"/>
                    <a:gd name="connsiteX2" fmla="*/ 178118 w 286385"/>
                    <a:gd name="connsiteY2" fmla="*/ 126048 h 196215"/>
                    <a:gd name="connsiteX3" fmla="*/ 286385 w 286385"/>
                    <a:gd name="connsiteY3" fmla="*/ 196215 h 196215"/>
                    <a:gd name="connsiteX0" fmla="*/ 0 w 286385"/>
                    <a:gd name="connsiteY0" fmla="*/ 6362 h 202577"/>
                    <a:gd name="connsiteX1" fmla="*/ 259080 w 286385"/>
                    <a:gd name="connsiteY1" fmla="*/ 26682 h 202577"/>
                    <a:gd name="connsiteX2" fmla="*/ 178118 w 286385"/>
                    <a:gd name="connsiteY2" fmla="*/ 132410 h 202577"/>
                    <a:gd name="connsiteX3" fmla="*/ 286385 w 286385"/>
                    <a:gd name="connsiteY3" fmla="*/ 202577 h 202577"/>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0 h 196215"/>
                    <a:gd name="connsiteX1" fmla="*/ 259080 w 286385"/>
                    <a:gd name="connsiteY1" fmla="*/ 39370 h 196215"/>
                    <a:gd name="connsiteX2" fmla="*/ 178118 w 286385"/>
                    <a:gd name="connsiteY2" fmla="*/ 126048 h 196215"/>
                    <a:gd name="connsiteX3" fmla="*/ 286385 w 286385"/>
                    <a:gd name="connsiteY3" fmla="*/ 196215 h 196215"/>
                    <a:gd name="connsiteX0" fmla="*/ 0 w 286385"/>
                    <a:gd name="connsiteY0" fmla="*/ 272 h 196487"/>
                    <a:gd name="connsiteX1" fmla="*/ 259080 w 286385"/>
                    <a:gd name="connsiteY1" fmla="*/ 39642 h 196487"/>
                    <a:gd name="connsiteX2" fmla="*/ 178118 w 286385"/>
                    <a:gd name="connsiteY2" fmla="*/ 126320 h 196487"/>
                    <a:gd name="connsiteX3" fmla="*/ 286385 w 286385"/>
                    <a:gd name="connsiteY3" fmla="*/ 196487 h 196487"/>
                    <a:gd name="connsiteX0" fmla="*/ 0 w 286385"/>
                    <a:gd name="connsiteY0" fmla="*/ 3325 h 199540"/>
                    <a:gd name="connsiteX1" fmla="*/ 259080 w 286385"/>
                    <a:gd name="connsiteY1" fmla="*/ 42695 h 199540"/>
                    <a:gd name="connsiteX2" fmla="*/ 178118 w 286385"/>
                    <a:gd name="connsiteY2" fmla="*/ 129373 h 199540"/>
                    <a:gd name="connsiteX3" fmla="*/ 286385 w 286385"/>
                    <a:gd name="connsiteY3" fmla="*/ 199540 h 199540"/>
                  </a:gdLst>
                  <a:ahLst/>
                  <a:cxnLst>
                    <a:cxn ang="0">
                      <a:pos x="connsiteX0" y="connsiteY0"/>
                    </a:cxn>
                    <a:cxn ang="0">
                      <a:pos x="connsiteX1" y="connsiteY1"/>
                    </a:cxn>
                    <a:cxn ang="0">
                      <a:pos x="connsiteX2" y="connsiteY2"/>
                    </a:cxn>
                    <a:cxn ang="0">
                      <a:pos x="connsiteX3" y="connsiteY3"/>
                    </a:cxn>
                  </a:cxnLst>
                  <a:rect l="l" t="t" r="r" b="b"/>
                  <a:pathLst>
                    <a:path w="286385" h="199540">
                      <a:moveTo>
                        <a:pt x="0" y="3325"/>
                      </a:moveTo>
                      <a:cubicBezTo>
                        <a:pt x="84772" y="2953"/>
                        <a:pt x="257970" y="-16413"/>
                        <a:pt x="259080" y="42695"/>
                      </a:cubicBezTo>
                      <a:cubicBezTo>
                        <a:pt x="260190" y="101803"/>
                        <a:pt x="175155" y="82595"/>
                        <a:pt x="178118" y="129373"/>
                      </a:cubicBezTo>
                      <a:cubicBezTo>
                        <a:pt x="181081" y="176151"/>
                        <a:pt x="276225" y="153925"/>
                        <a:pt x="286385" y="199540"/>
                      </a:cubicBezTo>
                    </a:path>
                  </a:pathLst>
                </a:custGeom>
                <a:no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34" name="Group 233"/>
              <p:cNvGrpSpPr/>
              <p:nvPr/>
            </p:nvGrpSpPr>
            <p:grpSpPr>
              <a:xfrm>
                <a:off x="701490" y="3438678"/>
                <a:ext cx="253058" cy="317308"/>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p:grpSpPr>
            <p:sp>
              <p:nvSpPr>
                <p:cNvPr id="235"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36" name="Freeform 235"/>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Freeform 236"/>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Trapezoid 237"/>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5403" name="Group 12"/>
            <p:cNvGrpSpPr>
              <a:grpSpLocks/>
            </p:cNvGrpSpPr>
            <p:nvPr/>
          </p:nvGrpSpPr>
          <p:grpSpPr bwMode="auto">
            <a:xfrm>
              <a:off x="1865313" y="3459389"/>
              <a:ext cx="871537" cy="776288"/>
              <a:chOff x="1866007" y="3276248"/>
              <a:chExt cx="870423" cy="774783"/>
            </a:xfrm>
          </p:grpSpPr>
          <p:sp>
            <p:nvSpPr>
              <p:cNvPr id="4" name="Rectangle 3"/>
              <p:cNvSpPr/>
              <p:nvPr/>
            </p:nvSpPr>
            <p:spPr>
              <a:xfrm>
                <a:off x="2068947" y="3525003"/>
                <a:ext cx="416978" cy="370755"/>
              </a:xfrm>
              <a:prstGeom prst="rect">
                <a:avLst/>
              </a:prstGeom>
              <a:ln w="19050" cap="rnd">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15408" name="Group 10"/>
              <p:cNvGrpSpPr>
                <a:grpSpLocks/>
              </p:cNvGrpSpPr>
              <p:nvPr/>
            </p:nvGrpSpPr>
            <p:grpSpPr bwMode="auto">
              <a:xfrm>
                <a:off x="2109794" y="3555027"/>
                <a:ext cx="339514" cy="296586"/>
                <a:chOff x="2067560" y="3510280"/>
                <a:chExt cx="441960" cy="386080"/>
              </a:xfrm>
            </p:grpSpPr>
            <p:cxnSp>
              <p:nvCxnSpPr>
                <p:cNvPr id="10" name="Straight Connector 9"/>
                <p:cNvCxnSpPr/>
                <p:nvPr/>
              </p:nvCxnSpPr>
              <p:spPr>
                <a:xfrm flipV="1">
                  <a:off x="2068049" y="3510383"/>
                  <a:ext cx="441669" cy="381566"/>
                </a:xfrm>
                <a:prstGeom prst="line">
                  <a:avLst/>
                </a:prstGeom>
                <a:ln w="19050" cap="rnd">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78368" y="3514508"/>
                  <a:ext cx="400391" cy="381566"/>
                </a:xfrm>
                <a:prstGeom prst="line">
                  <a:avLst/>
                </a:prstGeom>
                <a:ln w="19050" cap="rnd">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1" name="Rounded Rectangle 151"/>
              <p:cNvSpPr/>
              <p:nvPr/>
            </p:nvSpPr>
            <p:spPr>
              <a:xfrm>
                <a:off x="1866007" y="3326510"/>
                <a:ext cx="179578" cy="106059"/>
              </a:xfrm>
              <a:custGeom>
                <a:avLst/>
                <a:gdLst/>
                <a:ahLst/>
                <a:cxnLst/>
                <a:rect l="l" t="t" r="r" b="b"/>
                <a:pathLst>
                  <a:path w="342425" h="202236">
                    <a:moveTo>
                      <a:pt x="175220" y="112842"/>
                    </a:moveTo>
                    <a:lnTo>
                      <a:pt x="342425" y="112842"/>
                    </a:lnTo>
                    <a:lnTo>
                      <a:pt x="342425" y="202236"/>
                    </a:lnTo>
                    <a:lnTo>
                      <a:pt x="175220" y="202236"/>
                    </a:lnTo>
                    <a:close/>
                    <a:moveTo>
                      <a:pt x="1" y="112842"/>
                    </a:moveTo>
                    <a:lnTo>
                      <a:pt x="167206" y="112842"/>
                    </a:lnTo>
                    <a:lnTo>
                      <a:pt x="167206" y="202236"/>
                    </a:lnTo>
                    <a:lnTo>
                      <a:pt x="1" y="202236"/>
                    </a:lnTo>
                    <a:close/>
                    <a:moveTo>
                      <a:pt x="29812" y="0"/>
                    </a:moveTo>
                    <a:lnTo>
                      <a:pt x="97904" y="0"/>
                    </a:lnTo>
                    <a:cubicBezTo>
                      <a:pt x="100794" y="0"/>
                      <a:pt x="103137" y="2343"/>
                      <a:pt x="103137" y="5233"/>
                    </a:cubicBezTo>
                    <a:lnTo>
                      <a:pt x="103137" y="26162"/>
                    </a:lnTo>
                    <a:lnTo>
                      <a:pt x="99507" y="29792"/>
                    </a:lnTo>
                    <a:lnTo>
                      <a:pt x="135564" y="29792"/>
                    </a:lnTo>
                    <a:cubicBezTo>
                      <a:pt x="133216" y="30137"/>
                      <a:pt x="131934" y="28299"/>
                      <a:pt x="131934" y="26162"/>
                    </a:cubicBezTo>
                    <a:lnTo>
                      <a:pt x="131934" y="5233"/>
                    </a:lnTo>
                    <a:cubicBezTo>
                      <a:pt x="131934" y="2343"/>
                      <a:pt x="134277" y="0"/>
                      <a:pt x="137167" y="0"/>
                    </a:cubicBezTo>
                    <a:lnTo>
                      <a:pt x="205259" y="0"/>
                    </a:lnTo>
                    <a:cubicBezTo>
                      <a:pt x="208149" y="0"/>
                      <a:pt x="210492" y="2343"/>
                      <a:pt x="210492" y="5233"/>
                    </a:cubicBezTo>
                    <a:lnTo>
                      <a:pt x="210492" y="26162"/>
                    </a:lnTo>
                    <a:lnTo>
                      <a:pt x="206862" y="29792"/>
                    </a:lnTo>
                    <a:lnTo>
                      <a:pt x="242918" y="29792"/>
                    </a:lnTo>
                    <a:cubicBezTo>
                      <a:pt x="240570" y="30137"/>
                      <a:pt x="239288" y="28299"/>
                      <a:pt x="239288" y="26162"/>
                    </a:cubicBezTo>
                    <a:lnTo>
                      <a:pt x="239288" y="5233"/>
                    </a:lnTo>
                    <a:cubicBezTo>
                      <a:pt x="239288" y="2343"/>
                      <a:pt x="241631" y="0"/>
                      <a:pt x="244521" y="0"/>
                    </a:cubicBezTo>
                    <a:lnTo>
                      <a:pt x="312613" y="0"/>
                    </a:lnTo>
                    <a:cubicBezTo>
                      <a:pt x="315503" y="0"/>
                      <a:pt x="317846" y="2343"/>
                      <a:pt x="317846" y="5233"/>
                    </a:cubicBezTo>
                    <a:lnTo>
                      <a:pt x="317846" y="26162"/>
                    </a:lnTo>
                    <a:lnTo>
                      <a:pt x="314216" y="29792"/>
                    </a:lnTo>
                    <a:lnTo>
                      <a:pt x="342425" y="29792"/>
                    </a:lnTo>
                    <a:lnTo>
                      <a:pt x="342425" y="105114"/>
                    </a:lnTo>
                    <a:lnTo>
                      <a:pt x="0" y="105114"/>
                    </a:lnTo>
                    <a:lnTo>
                      <a:pt x="0" y="29792"/>
                    </a:lnTo>
                    <a:lnTo>
                      <a:pt x="28209" y="29792"/>
                    </a:lnTo>
                    <a:cubicBezTo>
                      <a:pt x="25861" y="30137"/>
                      <a:pt x="24579" y="28299"/>
                      <a:pt x="24579" y="26162"/>
                    </a:cubicBezTo>
                    <a:lnTo>
                      <a:pt x="24579" y="5233"/>
                    </a:lnTo>
                    <a:cubicBezTo>
                      <a:pt x="24579" y="2343"/>
                      <a:pt x="26922" y="0"/>
                      <a:pt x="29812"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cene3d>
                <a:camera prst="isometricOffAxis2Left">
                  <a:rot lat="0" lon="0" rev="0"/>
                </a:camera>
                <a:lightRig rig="threePt" dir="t"/>
              </a:scene3d>
              <a:sp3d>
                <a:extrusionClr>
                  <a:schemeClr val="bg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35" name="Rounded Rectangle 1"/>
              <p:cNvSpPr/>
              <p:nvPr/>
            </p:nvSpPr>
            <p:spPr>
              <a:xfrm>
                <a:off x="2478648" y="3276248"/>
                <a:ext cx="257782" cy="252706"/>
              </a:xfrm>
              <a:custGeom>
                <a:avLst/>
                <a:gdLst/>
                <a:ahLst/>
                <a:cxnLst/>
                <a:rect l="l" t="t" r="r" b="b"/>
                <a:pathLst>
                  <a:path w="902652" h="884878">
                    <a:moveTo>
                      <a:pt x="835499" y="779582"/>
                    </a:moveTo>
                    <a:cubicBezTo>
                      <a:pt x="822226" y="779582"/>
                      <a:pt x="811466" y="790342"/>
                      <a:pt x="811466" y="803615"/>
                    </a:cubicBezTo>
                    <a:cubicBezTo>
                      <a:pt x="811466" y="816888"/>
                      <a:pt x="822226" y="827648"/>
                      <a:pt x="835499" y="827648"/>
                    </a:cubicBezTo>
                    <a:cubicBezTo>
                      <a:pt x="848772" y="827648"/>
                      <a:pt x="859532" y="816888"/>
                      <a:pt x="859532" y="803615"/>
                    </a:cubicBezTo>
                    <a:cubicBezTo>
                      <a:pt x="859532" y="790342"/>
                      <a:pt x="848772" y="779582"/>
                      <a:pt x="835499" y="779582"/>
                    </a:cubicBezTo>
                    <a:close/>
                    <a:moveTo>
                      <a:pt x="754783" y="779582"/>
                    </a:moveTo>
                    <a:cubicBezTo>
                      <a:pt x="741510" y="779582"/>
                      <a:pt x="730750" y="790342"/>
                      <a:pt x="730750" y="803615"/>
                    </a:cubicBezTo>
                    <a:cubicBezTo>
                      <a:pt x="730750" y="816888"/>
                      <a:pt x="741510" y="827648"/>
                      <a:pt x="754783" y="827648"/>
                    </a:cubicBezTo>
                    <a:cubicBezTo>
                      <a:pt x="768056" y="827648"/>
                      <a:pt x="778816" y="816888"/>
                      <a:pt x="778816" y="803615"/>
                    </a:cubicBezTo>
                    <a:cubicBezTo>
                      <a:pt x="778816" y="790342"/>
                      <a:pt x="768056" y="779582"/>
                      <a:pt x="754783" y="779582"/>
                    </a:cubicBezTo>
                    <a:close/>
                    <a:moveTo>
                      <a:pt x="672150" y="757895"/>
                    </a:moveTo>
                    <a:cubicBezTo>
                      <a:pt x="667165" y="757895"/>
                      <a:pt x="663123" y="761937"/>
                      <a:pt x="663123" y="766922"/>
                    </a:cubicBezTo>
                    <a:lnTo>
                      <a:pt x="663123" y="840308"/>
                    </a:lnTo>
                    <a:cubicBezTo>
                      <a:pt x="663123" y="845293"/>
                      <a:pt x="667165" y="849335"/>
                      <a:pt x="672150" y="849335"/>
                    </a:cubicBezTo>
                    <a:lnTo>
                      <a:pt x="672567" y="849335"/>
                    </a:lnTo>
                    <a:cubicBezTo>
                      <a:pt x="677552" y="849335"/>
                      <a:pt x="681594" y="845293"/>
                      <a:pt x="681594" y="840308"/>
                    </a:cubicBezTo>
                    <a:lnTo>
                      <a:pt x="681594" y="766922"/>
                    </a:lnTo>
                    <a:cubicBezTo>
                      <a:pt x="681594" y="761937"/>
                      <a:pt x="677552" y="757895"/>
                      <a:pt x="672567" y="757895"/>
                    </a:cubicBezTo>
                    <a:close/>
                    <a:moveTo>
                      <a:pt x="616892" y="757895"/>
                    </a:moveTo>
                    <a:cubicBezTo>
                      <a:pt x="611907" y="757895"/>
                      <a:pt x="607865" y="761937"/>
                      <a:pt x="607865" y="766922"/>
                    </a:cubicBezTo>
                    <a:lnTo>
                      <a:pt x="607865" y="840308"/>
                    </a:lnTo>
                    <a:cubicBezTo>
                      <a:pt x="607865" y="845293"/>
                      <a:pt x="611907" y="849335"/>
                      <a:pt x="616892" y="849335"/>
                    </a:cubicBezTo>
                    <a:lnTo>
                      <a:pt x="617309" y="849335"/>
                    </a:lnTo>
                    <a:cubicBezTo>
                      <a:pt x="622294" y="849335"/>
                      <a:pt x="626336" y="845293"/>
                      <a:pt x="626336" y="840308"/>
                    </a:cubicBezTo>
                    <a:lnTo>
                      <a:pt x="626336" y="766922"/>
                    </a:lnTo>
                    <a:cubicBezTo>
                      <a:pt x="626336" y="761937"/>
                      <a:pt x="622294" y="757895"/>
                      <a:pt x="617309" y="757895"/>
                    </a:cubicBezTo>
                    <a:close/>
                    <a:moveTo>
                      <a:pt x="561634" y="757895"/>
                    </a:moveTo>
                    <a:cubicBezTo>
                      <a:pt x="556649" y="757895"/>
                      <a:pt x="552607" y="761937"/>
                      <a:pt x="552607" y="766922"/>
                    </a:cubicBezTo>
                    <a:lnTo>
                      <a:pt x="552607" y="840308"/>
                    </a:lnTo>
                    <a:cubicBezTo>
                      <a:pt x="552607" y="845293"/>
                      <a:pt x="556649" y="849335"/>
                      <a:pt x="561634" y="849335"/>
                    </a:cubicBezTo>
                    <a:lnTo>
                      <a:pt x="562051" y="849335"/>
                    </a:lnTo>
                    <a:cubicBezTo>
                      <a:pt x="567036" y="849335"/>
                      <a:pt x="571078" y="845293"/>
                      <a:pt x="571078" y="840308"/>
                    </a:cubicBezTo>
                    <a:lnTo>
                      <a:pt x="571078" y="766922"/>
                    </a:lnTo>
                    <a:cubicBezTo>
                      <a:pt x="571078" y="761937"/>
                      <a:pt x="567036" y="757895"/>
                      <a:pt x="562051" y="757895"/>
                    </a:cubicBezTo>
                    <a:close/>
                    <a:moveTo>
                      <a:pt x="506376" y="757895"/>
                    </a:moveTo>
                    <a:cubicBezTo>
                      <a:pt x="501391" y="757895"/>
                      <a:pt x="497349" y="761937"/>
                      <a:pt x="497349" y="766922"/>
                    </a:cubicBezTo>
                    <a:lnTo>
                      <a:pt x="497349" y="840308"/>
                    </a:lnTo>
                    <a:cubicBezTo>
                      <a:pt x="497349" y="845293"/>
                      <a:pt x="501391" y="849335"/>
                      <a:pt x="506376" y="849335"/>
                    </a:cubicBezTo>
                    <a:lnTo>
                      <a:pt x="506793" y="849335"/>
                    </a:lnTo>
                    <a:cubicBezTo>
                      <a:pt x="511778" y="849335"/>
                      <a:pt x="515820" y="845293"/>
                      <a:pt x="515820" y="840308"/>
                    </a:cubicBezTo>
                    <a:lnTo>
                      <a:pt x="515820" y="766922"/>
                    </a:lnTo>
                    <a:cubicBezTo>
                      <a:pt x="515820" y="761937"/>
                      <a:pt x="511778" y="757895"/>
                      <a:pt x="506793" y="757895"/>
                    </a:cubicBezTo>
                    <a:close/>
                    <a:moveTo>
                      <a:pt x="451118" y="757895"/>
                    </a:moveTo>
                    <a:cubicBezTo>
                      <a:pt x="446133" y="757895"/>
                      <a:pt x="442091" y="761937"/>
                      <a:pt x="442091" y="766922"/>
                    </a:cubicBezTo>
                    <a:lnTo>
                      <a:pt x="442091" y="840308"/>
                    </a:lnTo>
                    <a:cubicBezTo>
                      <a:pt x="442091" y="845293"/>
                      <a:pt x="446133" y="849335"/>
                      <a:pt x="451118" y="849335"/>
                    </a:cubicBezTo>
                    <a:lnTo>
                      <a:pt x="451535" y="849335"/>
                    </a:lnTo>
                    <a:cubicBezTo>
                      <a:pt x="456520" y="849335"/>
                      <a:pt x="460562" y="845293"/>
                      <a:pt x="460562" y="840308"/>
                    </a:cubicBezTo>
                    <a:lnTo>
                      <a:pt x="460562" y="766922"/>
                    </a:lnTo>
                    <a:cubicBezTo>
                      <a:pt x="460562" y="761937"/>
                      <a:pt x="456520" y="757895"/>
                      <a:pt x="451535" y="757895"/>
                    </a:cubicBezTo>
                    <a:close/>
                    <a:moveTo>
                      <a:pt x="395860" y="757895"/>
                    </a:moveTo>
                    <a:cubicBezTo>
                      <a:pt x="390875" y="757895"/>
                      <a:pt x="386833" y="761937"/>
                      <a:pt x="386833" y="766922"/>
                    </a:cubicBezTo>
                    <a:lnTo>
                      <a:pt x="386833" y="840308"/>
                    </a:lnTo>
                    <a:cubicBezTo>
                      <a:pt x="386833" y="845293"/>
                      <a:pt x="390875" y="849335"/>
                      <a:pt x="395860" y="849335"/>
                    </a:cubicBezTo>
                    <a:lnTo>
                      <a:pt x="396277" y="849335"/>
                    </a:lnTo>
                    <a:cubicBezTo>
                      <a:pt x="401262" y="849335"/>
                      <a:pt x="405304" y="845293"/>
                      <a:pt x="405304" y="840308"/>
                    </a:cubicBezTo>
                    <a:lnTo>
                      <a:pt x="405304" y="766922"/>
                    </a:lnTo>
                    <a:cubicBezTo>
                      <a:pt x="405304" y="761937"/>
                      <a:pt x="401262" y="757895"/>
                      <a:pt x="396277" y="757895"/>
                    </a:cubicBezTo>
                    <a:close/>
                    <a:moveTo>
                      <a:pt x="340602" y="757895"/>
                    </a:moveTo>
                    <a:cubicBezTo>
                      <a:pt x="335617" y="757895"/>
                      <a:pt x="331575" y="761937"/>
                      <a:pt x="331575" y="766922"/>
                    </a:cubicBezTo>
                    <a:lnTo>
                      <a:pt x="331575" y="840308"/>
                    </a:lnTo>
                    <a:cubicBezTo>
                      <a:pt x="331575" y="845293"/>
                      <a:pt x="335617" y="849335"/>
                      <a:pt x="340602" y="849335"/>
                    </a:cubicBezTo>
                    <a:lnTo>
                      <a:pt x="341019" y="849335"/>
                    </a:lnTo>
                    <a:cubicBezTo>
                      <a:pt x="346004" y="849335"/>
                      <a:pt x="350046" y="845293"/>
                      <a:pt x="350046" y="840308"/>
                    </a:cubicBezTo>
                    <a:lnTo>
                      <a:pt x="350046" y="766922"/>
                    </a:lnTo>
                    <a:cubicBezTo>
                      <a:pt x="350046" y="761937"/>
                      <a:pt x="346004" y="757895"/>
                      <a:pt x="341019" y="757895"/>
                    </a:cubicBezTo>
                    <a:close/>
                    <a:moveTo>
                      <a:pt x="285344" y="757895"/>
                    </a:moveTo>
                    <a:cubicBezTo>
                      <a:pt x="280359" y="757895"/>
                      <a:pt x="276317" y="761937"/>
                      <a:pt x="276317" y="766922"/>
                    </a:cubicBezTo>
                    <a:lnTo>
                      <a:pt x="276317" y="840308"/>
                    </a:lnTo>
                    <a:cubicBezTo>
                      <a:pt x="276317" y="845293"/>
                      <a:pt x="280359" y="849335"/>
                      <a:pt x="285344" y="849335"/>
                    </a:cubicBezTo>
                    <a:lnTo>
                      <a:pt x="285761" y="849335"/>
                    </a:lnTo>
                    <a:cubicBezTo>
                      <a:pt x="290746" y="849335"/>
                      <a:pt x="294788" y="845293"/>
                      <a:pt x="294788" y="840308"/>
                    </a:cubicBezTo>
                    <a:lnTo>
                      <a:pt x="294788" y="766922"/>
                    </a:lnTo>
                    <a:cubicBezTo>
                      <a:pt x="294788" y="761937"/>
                      <a:pt x="290746" y="757895"/>
                      <a:pt x="285761" y="757895"/>
                    </a:cubicBezTo>
                    <a:close/>
                    <a:moveTo>
                      <a:pt x="230086" y="757895"/>
                    </a:moveTo>
                    <a:cubicBezTo>
                      <a:pt x="225101" y="757895"/>
                      <a:pt x="221059" y="761937"/>
                      <a:pt x="221059" y="766922"/>
                    </a:cubicBezTo>
                    <a:lnTo>
                      <a:pt x="221059" y="840308"/>
                    </a:lnTo>
                    <a:cubicBezTo>
                      <a:pt x="221059" y="845293"/>
                      <a:pt x="225101" y="849335"/>
                      <a:pt x="230086" y="849335"/>
                    </a:cubicBezTo>
                    <a:lnTo>
                      <a:pt x="230503" y="849335"/>
                    </a:lnTo>
                    <a:cubicBezTo>
                      <a:pt x="235488" y="849335"/>
                      <a:pt x="239530" y="845293"/>
                      <a:pt x="239530" y="840308"/>
                    </a:cubicBezTo>
                    <a:lnTo>
                      <a:pt x="239530" y="766922"/>
                    </a:lnTo>
                    <a:cubicBezTo>
                      <a:pt x="239530" y="761937"/>
                      <a:pt x="235488" y="757895"/>
                      <a:pt x="230503" y="757895"/>
                    </a:cubicBezTo>
                    <a:close/>
                    <a:moveTo>
                      <a:pt x="174828" y="757895"/>
                    </a:moveTo>
                    <a:cubicBezTo>
                      <a:pt x="169843" y="757895"/>
                      <a:pt x="165801" y="761937"/>
                      <a:pt x="165801" y="766922"/>
                    </a:cubicBezTo>
                    <a:lnTo>
                      <a:pt x="165801" y="840308"/>
                    </a:lnTo>
                    <a:cubicBezTo>
                      <a:pt x="165801" y="845293"/>
                      <a:pt x="169843" y="849335"/>
                      <a:pt x="174828" y="849335"/>
                    </a:cubicBezTo>
                    <a:lnTo>
                      <a:pt x="175245" y="849335"/>
                    </a:lnTo>
                    <a:cubicBezTo>
                      <a:pt x="180230" y="849335"/>
                      <a:pt x="184272" y="845293"/>
                      <a:pt x="184272" y="840308"/>
                    </a:cubicBezTo>
                    <a:lnTo>
                      <a:pt x="184272" y="766922"/>
                    </a:lnTo>
                    <a:cubicBezTo>
                      <a:pt x="184272" y="761937"/>
                      <a:pt x="180230" y="757895"/>
                      <a:pt x="175245" y="757895"/>
                    </a:cubicBezTo>
                    <a:close/>
                    <a:moveTo>
                      <a:pt x="119570" y="757895"/>
                    </a:moveTo>
                    <a:cubicBezTo>
                      <a:pt x="114585" y="757895"/>
                      <a:pt x="110543" y="761937"/>
                      <a:pt x="110543" y="766922"/>
                    </a:cubicBezTo>
                    <a:lnTo>
                      <a:pt x="110543" y="840308"/>
                    </a:lnTo>
                    <a:cubicBezTo>
                      <a:pt x="110543" y="845293"/>
                      <a:pt x="114585" y="849335"/>
                      <a:pt x="119570" y="849335"/>
                    </a:cubicBezTo>
                    <a:lnTo>
                      <a:pt x="119987" y="849335"/>
                    </a:lnTo>
                    <a:cubicBezTo>
                      <a:pt x="124972" y="849335"/>
                      <a:pt x="129014" y="845293"/>
                      <a:pt x="129014" y="840308"/>
                    </a:cubicBezTo>
                    <a:lnTo>
                      <a:pt x="129014" y="766922"/>
                    </a:lnTo>
                    <a:cubicBezTo>
                      <a:pt x="129014" y="761937"/>
                      <a:pt x="124972" y="757895"/>
                      <a:pt x="119987" y="757895"/>
                    </a:cubicBezTo>
                    <a:close/>
                    <a:moveTo>
                      <a:pt x="64312" y="757895"/>
                    </a:moveTo>
                    <a:cubicBezTo>
                      <a:pt x="59327" y="757895"/>
                      <a:pt x="55285" y="761937"/>
                      <a:pt x="55285" y="766922"/>
                    </a:cubicBezTo>
                    <a:lnTo>
                      <a:pt x="55285" y="840308"/>
                    </a:lnTo>
                    <a:cubicBezTo>
                      <a:pt x="55285" y="845293"/>
                      <a:pt x="59327" y="849335"/>
                      <a:pt x="64312" y="849335"/>
                    </a:cubicBezTo>
                    <a:lnTo>
                      <a:pt x="64729" y="849335"/>
                    </a:lnTo>
                    <a:cubicBezTo>
                      <a:pt x="69714" y="849335"/>
                      <a:pt x="73756" y="845293"/>
                      <a:pt x="73756" y="840308"/>
                    </a:cubicBezTo>
                    <a:lnTo>
                      <a:pt x="73756" y="766922"/>
                    </a:lnTo>
                    <a:cubicBezTo>
                      <a:pt x="73756" y="761937"/>
                      <a:pt x="69714" y="757895"/>
                      <a:pt x="64729" y="757895"/>
                    </a:cubicBezTo>
                    <a:close/>
                    <a:moveTo>
                      <a:pt x="27088" y="722352"/>
                    </a:moveTo>
                    <a:lnTo>
                      <a:pt x="875564" y="722352"/>
                    </a:lnTo>
                    <a:cubicBezTo>
                      <a:pt x="890524" y="722352"/>
                      <a:pt x="902652" y="734480"/>
                      <a:pt x="902652" y="749440"/>
                    </a:cubicBezTo>
                    <a:lnTo>
                      <a:pt x="902652" y="857790"/>
                    </a:lnTo>
                    <a:cubicBezTo>
                      <a:pt x="902652" y="872750"/>
                      <a:pt x="890524" y="884878"/>
                      <a:pt x="875564" y="884878"/>
                    </a:cubicBezTo>
                    <a:lnTo>
                      <a:pt x="27088" y="884878"/>
                    </a:lnTo>
                    <a:cubicBezTo>
                      <a:pt x="12128" y="884878"/>
                      <a:pt x="0" y="872750"/>
                      <a:pt x="0" y="857790"/>
                    </a:cubicBezTo>
                    <a:lnTo>
                      <a:pt x="0" y="749440"/>
                    </a:lnTo>
                    <a:cubicBezTo>
                      <a:pt x="0" y="734480"/>
                      <a:pt x="12128" y="722352"/>
                      <a:pt x="27088" y="722352"/>
                    </a:cubicBezTo>
                    <a:close/>
                    <a:moveTo>
                      <a:pt x="835499" y="598994"/>
                    </a:moveTo>
                    <a:cubicBezTo>
                      <a:pt x="822226" y="598994"/>
                      <a:pt x="811466" y="609754"/>
                      <a:pt x="811466" y="623027"/>
                    </a:cubicBezTo>
                    <a:cubicBezTo>
                      <a:pt x="811466" y="636300"/>
                      <a:pt x="822226" y="647060"/>
                      <a:pt x="835499" y="647060"/>
                    </a:cubicBezTo>
                    <a:cubicBezTo>
                      <a:pt x="848772" y="647060"/>
                      <a:pt x="859532" y="636300"/>
                      <a:pt x="859532" y="623027"/>
                    </a:cubicBezTo>
                    <a:cubicBezTo>
                      <a:pt x="859532" y="609754"/>
                      <a:pt x="848772" y="598994"/>
                      <a:pt x="835499" y="598994"/>
                    </a:cubicBezTo>
                    <a:close/>
                    <a:moveTo>
                      <a:pt x="754783" y="598994"/>
                    </a:moveTo>
                    <a:cubicBezTo>
                      <a:pt x="741510" y="598994"/>
                      <a:pt x="730750" y="609754"/>
                      <a:pt x="730750" y="623027"/>
                    </a:cubicBezTo>
                    <a:cubicBezTo>
                      <a:pt x="730750" y="636300"/>
                      <a:pt x="741510" y="647060"/>
                      <a:pt x="754783" y="647060"/>
                    </a:cubicBezTo>
                    <a:cubicBezTo>
                      <a:pt x="768056" y="647060"/>
                      <a:pt x="778816" y="636300"/>
                      <a:pt x="778816" y="623027"/>
                    </a:cubicBezTo>
                    <a:cubicBezTo>
                      <a:pt x="778816" y="609754"/>
                      <a:pt x="768056" y="598994"/>
                      <a:pt x="754783" y="598994"/>
                    </a:cubicBezTo>
                    <a:close/>
                    <a:moveTo>
                      <a:pt x="672150" y="577307"/>
                    </a:moveTo>
                    <a:cubicBezTo>
                      <a:pt x="667165" y="577307"/>
                      <a:pt x="663123" y="581349"/>
                      <a:pt x="663123" y="586334"/>
                    </a:cubicBezTo>
                    <a:lnTo>
                      <a:pt x="663123" y="659720"/>
                    </a:lnTo>
                    <a:cubicBezTo>
                      <a:pt x="663123" y="664705"/>
                      <a:pt x="667165" y="668747"/>
                      <a:pt x="672150" y="668747"/>
                    </a:cubicBezTo>
                    <a:lnTo>
                      <a:pt x="672567" y="668747"/>
                    </a:lnTo>
                    <a:cubicBezTo>
                      <a:pt x="677552" y="668747"/>
                      <a:pt x="681594" y="664705"/>
                      <a:pt x="681594" y="659720"/>
                    </a:cubicBezTo>
                    <a:lnTo>
                      <a:pt x="681594" y="586334"/>
                    </a:lnTo>
                    <a:cubicBezTo>
                      <a:pt x="681594" y="581349"/>
                      <a:pt x="677552" y="577307"/>
                      <a:pt x="672567" y="577307"/>
                    </a:cubicBezTo>
                    <a:close/>
                    <a:moveTo>
                      <a:pt x="616892" y="577307"/>
                    </a:moveTo>
                    <a:cubicBezTo>
                      <a:pt x="611907" y="577307"/>
                      <a:pt x="607865" y="581349"/>
                      <a:pt x="607865" y="586334"/>
                    </a:cubicBezTo>
                    <a:lnTo>
                      <a:pt x="607865" y="659720"/>
                    </a:lnTo>
                    <a:cubicBezTo>
                      <a:pt x="607865" y="664705"/>
                      <a:pt x="611907" y="668747"/>
                      <a:pt x="616892" y="668747"/>
                    </a:cubicBezTo>
                    <a:lnTo>
                      <a:pt x="617309" y="668747"/>
                    </a:lnTo>
                    <a:cubicBezTo>
                      <a:pt x="622294" y="668747"/>
                      <a:pt x="626336" y="664705"/>
                      <a:pt x="626336" y="659720"/>
                    </a:cubicBezTo>
                    <a:lnTo>
                      <a:pt x="626336" y="586334"/>
                    </a:lnTo>
                    <a:cubicBezTo>
                      <a:pt x="626336" y="581349"/>
                      <a:pt x="622294" y="577307"/>
                      <a:pt x="617309" y="577307"/>
                    </a:cubicBezTo>
                    <a:close/>
                    <a:moveTo>
                      <a:pt x="561634" y="577307"/>
                    </a:moveTo>
                    <a:cubicBezTo>
                      <a:pt x="556649" y="577307"/>
                      <a:pt x="552607" y="581349"/>
                      <a:pt x="552607" y="586334"/>
                    </a:cubicBezTo>
                    <a:lnTo>
                      <a:pt x="552607" y="659720"/>
                    </a:lnTo>
                    <a:cubicBezTo>
                      <a:pt x="552607" y="664705"/>
                      <a:pt x="556649" y="668747"/>
                      <a:pt x="561634" y="668747"/>
                    </a:cubicBezTo>
                    <a:lnTo>
                      <a:pt x="562051" y="668747"/>
                    </a:lnTo>
                    <a:cubicBezTo>
                      <a:pt x="567036" y="668747"/>
                      <a:pt x="571078" y="664705"/>
                      <a:pt x="571078" y="659720"/>
                    </a:cubicBezTo>
                    <a:lnTo>
                      <a:pt x="571078" y="586334"/>
                    </a:lnTo>
                    <a:cubicBezTo>
                      <a:pt x="571078" y="581349"/>
                      <a:pt x="567036" y="577307"/>
                      <a:pt x="562051" y="577307"/>
                    </a:cubicBezTo>
                    <a:close/>
                    <a:moveTo>
                      <a:pt x="506376" y="577307"/>
                    </a:moveTo>
                    <a:cubicBezTo>
                      <a:pt x="501391" y="577307"/>
                      <a:pt x="497349" y="581349"/>
                      <a:pt x="497349" y="586334"/>
                    </a:cubicBezTo>
                    <a:lnTo>
                      <a:pt x="497349" y="659720"/>
                    </a:lnTo>
                    <a:cubicBezTo>
                      <a:pt x="497349" y="664705"/>
                      <a:pt x="501391" y="668747"/>
                      <a:pt x="506376" y="668747"/>
                    </a:cubicBezTo>
                    <a:lnTo>
                      <a:pt x="506793" y="668747"/>
                    </a:lnTo>
                    <a:cubicBezTo>
                      <a:pt x="511778" y="668747"/>
                      <a:pt x="515820" y="664705"/>
                      <a:pt x="515820" y="659720"/>
                    </a:cubicBezTo>
                    <a:lnTo>
                      <a:pt x="515820" y="586334"/>
                    </a:lnTo>
                    <a:cubicBezTo>
                      <a:pt x="515820" y="581349"/>
                      <a:pt x="511778" y="577307"/>
                      <a:pt x="506793" y="577307"/>
                    </a:cubicBezTo>
                    <a:close/>
                    <a:moveTo>
                      <a:pt x="451118" y="577307"/>
                    </a:moveTo>
                    <a:cubicBezTo>
                      <a:pt x="446133" y="577307"/>
                      <a:pt x="442091" y="581349"/>
                      <a:pt x="442091" y="586334"/>
                    </a:cubicBezTo>
                    <a:lnTo>
                      <a:pt x="442091" y="659720"/>
                    </a:lnTo>
                    <a:cubicBezTo>
                      <a:pt x="442091" y="664705"/>
                      <a:pt x="446133" y="668747"/>
                      <a:pt x="451118" y="668747"/>
                    </a:cubicBezTo>
                    <a:lnTo>
                      <a:pt x="451535" y="668747"/>
                    </a:lnTo>
                    <a:cubicBezTo>
                      <a:pt x="456520" y="668747"/>
                      <a:pt x="460562" y="664705"/>
                      <a:pt x="460562" y="659720"/>
                    </a:cubicBezTo>
                    <a:lnTo>
                      <a:pt x="460562" y="586334"/>
                    </a:lnTo>
                    <a:cubicBezTo>
                      <a:pt x="460562" y="581349"/>
                      <a:pt x="456520" y="577307"/>
                      <a:pt x="451535" y="577307"/>
                    </a:cubicBezTo>
                    <a:close/>
                    <a:moveTo>
                      <a:pt x="395860" y="577307"/>
                    </a:moveTo>
                    <a:cubicBezTo>
                      <a:pt x="390875" y="577307"/>
                      <a:pt x="386833" y="581349"/>
                      <a:pt x="386833" y="586334"/>
                    </a:cubicBezTo>
                    <a:lnTo>
                      <a:pt x="386833" y="659720"/>
                    </a:lnTo>
                    <a:cubicBezTo>
                      <a:pt x="386833" y="664705"/>
                      <a:pt x="390875" y="668747"/>
                      <a:pt x="395860" y="668747"/>
                    </a:cubicBezTo>
                    <a:lnTo>
                      <a:pt x="396277" y="668747"/>
                    </a:lnTo>
                    <a:cubicBezTo>
                      <a:pt x="401262" y="668747"/>
                      <a:pt x="405304" y="664705"/>
                      <a:pt x="405304" y="659720"/>
                    </a:cubicBezTo>
                    <a:lnTo>
                      <a:pt x="405304" y="586334"/>
                    </a:lnTo>
                    <a:cubicBezTo>
                      <a:pt x="405304" y="581349"/>
                      <a:pt x="401262" y="577307"/>
                      <a:pt x="396277" y="577307"/>
                    </a:cubicBezTo>
                    <a:close/>
                    <a:moveTo>
                      <a:pt x="340602" y="577307"/>
                    </a:moveTo>
                    <a:cubicBezTo>
                      <a:pt x="335617" y="577307"/>
                      <a:pt x="331575" y="581349"/>
                      <a:pt x="331575" y="586334"/>
                    </a:cubicBezTo>
                    <a:lnTo>
                      <a:pt x="331575" y="659720"/>
                    </a:lnTo>
                    <a:cubicBezTo>
                      <a:pt x="331575" y="664705"/>
                      <a:pt x="335617" y="668747"/>
                      <a:pt x="340602" y="668747"/>
                    </a:cubicBezTo>
                    <a:lnTo>
                      <a:pt x="341019" y="668747"/>
                    </a:lnTo>
                    <a:cubicBezTo>
                      <a:pt x="346004" y="668747"/>
                      <a:pt x="350046" y="664705"/>
                      <a:pt x="350046" y="659720"/>
                    </a:cubicBezTo>
                    <a:lnTo>
                      <a:pt x="350046" y="586334"/>
                    </a:lnTo>
                    <a:cubicBezTo>
                      <a:pt x="350046" y="581349"/>
                      <a:pt x="346004" y="577307"/>
                      <a:pt x="341019" y="577307"/>
                    </a:cubicBezTo>
                    <a:close/>
                    <a:moveTo>
                      <a:pt x="285344" y="577307"/>
                    </a:moveTo>
                    <a:cubicBezTo>
                      <a:pt x="280359" y="577307"/>
                      <a:pt x="276317" y="581349"/>
                      <a:pt x="276317" y="586334"/>
                    </a:cubicBezTo>
                    <a:lnTo>
                      <a:pt x="276317" y="659720"/>
                    </a:lnTo>
                    <a:cubicBezTo>
                      <a:pt x="276317" y="664705"/>
                      <a:pt x="280359" y="668747"/>
                      <a:pt x="285344" y="668747"/>
                    </a:cubicBezTo>
                    <a:lnTo>
                      <a:pt x="285761" y="668747"/>
                    </a:lnTo>
                    <a:cubicBezTo>
                      <a:pt x="290746" y="668747"/>
                      <a:pt x="294788" y="664705"/>
                      <a:pt x="294788" y="659720"/>
                    </a:cubicBezTo>
                    <a:lnTo>
                      <a:pt x="294788" y="586334"/>
                    </a:lnTo>
                    <a:cubicBezTo>
                      <a:pt x="294788" y="581349"/>
                      <a:pt x="290746" y="577307"/>
                      <a:pt x="285761" y="577307"/>
                    </a:cubicBezTo>
                    <a:close/>
                    <a:moveTo>
                      <a:pt x="230086" y="577307"/>
                    </a:moveTo>
                    <a:cubicBezTo>
                      <a:pt x="225101" y="577307"/>
                      <a:pt x="221059" y="581349"/>
                      <a:pt x="221059" y="586334"/>
                    </a:cubicBezTo>
                    <a:lnTo>
                      <a:pt x="221059" y="659720"/>
                    </a:lnTo>
                    <a:cubicBezTo>
                      <a:pt x="221059" y="664705"/>
                      <a:pt x="225101" y="668747"/>
                      <a:pt x="230086" y="668747"/>
                    </a:cubicBezTo>
                    <a:lnTo>
                      <a:pt x="230503" y="668747"/>
                    </a:lnTo>
                    <a:cubicBezTo>
                      <a:pt x="235488" y="668747"/>
                      <a:pt x="239530" y="664705"/>
                      <a:pt x="239530" y="659720"/>
                    </a:cubicBezTo>
                    <a:lnTo>
                      <a:pt x="239530" y="586334"/>
                    </a:lnTo>
                    <a:cubicBezTo>
                      <a:pt x="239530" y="581349"/>
                      <a:pt x="235488" y="577307"/>
                      <a:pt x="230503" y="577307"/>
                    </a:cubicBezTo>
                    <a:close/>
                    <a:moveTo>
                      <a:pt x="174828" y="577307"/>
                    </a:moveTo>
                    <a:cubicBezTo>
                      <a:pt x="169843" y="577307"/>
                      <a:pt x="165801" y="581349"/>
                      <a:pt x="165801" y="586334"/>
                    </a:cubicBezTo>
                    <a:lnTo>
                      <a:pt x="165801" y="659720"/>
                    </a:lnTo>
                    <a:cubicBezTo>
                      <a:pt x="165801" y="664705"/>
                      <a:pt x="169843" y="668747"/>
                      <a:pt x="174828" y="668747"/>
                    </a:cubicBezTo>
                    <a:lnTo>
                      <a:pt x="175245" y="668747"/>
                    </a:lnTo>
                    <a:cubicBezTo>
                      <a:pt x="180230" y="668747"/>
                      <a:pt x="184272" y="664705"/>
                      <a:pt x="184272" y="659720"/>
                    </a:cubicBezTo>
                    <a:lnTo>
                      <a:pt x="184272" y="586334"/>
                    </a:lnTo>
                    <a:cubicBezTo>
                      <a:pt x="184272" y="581349"/>
                      <a:pt x="180230" y="577307"/>
                      <a:pt x="175245" y="577307"/>
                    </a:cubicBezTo>
                    <a:close/>
                    <a:moveTo>
                      <a:pt x="119570" y="577307"/>
                    </a:moveTo>
                    <a:cubicBezTo>
                      <a:pt x="114585" y="577307"/>
                      <a:pt x="110543" y="581349"/>
                      <a:pt x="110543" y="586334"/>
                    </a:cubicBezTo>
                    <a:lnTo>
                      <a:pt x="110543" y="659720"/>
                    </a:lnTo>
                    <a:cubicBezTo>
                      <a:pt x="110543" y="664705"/>
                      <a:pt x="114585" y="668747"/>
                      <a:pt x="119570" y="668747"/>
                    </a:cubicBezTo>
                    <a:lnTo>
                      <a:pt x="119987" y="668747"/>
                    </a:lnTo>
                    <a:cubicBezTo>
                      <a:pt x="124972" y="668747"/>
                      <a:pt x="129014" y="664705"/>
                      <a:pt x="129014" y="659720"/>
                    </a:cubicBezTo>
                    <a:lnTo>
                      <a:pt x="129014" y="586334"/>
                    </a:lnTo>
                    <a:cubicBezTo>
                      <a:pt x="129014" y="581349"/>
                      <a:pt x="124972" y="577307"/>
                      <a:pt x="119987" y="577307"/>
                    </a:cubicBezTo>
                    <a:close/>
                    <a:moveTo>
                      <a:pt x="64312" y="577307"/>
                    </a:moveTo>
                    <a:cubicBezTo>
                      <a:pt x="59327" y="577307"/>
                      <a:pt x="55285" y="581349"/>
                      <a:pt x="55285" y="586334"/>
                    </a:cubicBezTo>
                    <a:lnTo>
                      <a:pt x="55285" y="659720"/>
                    </a:lnTo>
                    <a:cubicBezTo>
                      <a:pt x="55285" y="664705"/>
                      <a:pt x="59327" y="668747"/>
                      <a:pt x="64312" y="668747"/>
                    </a:cubicBezTo>
                    <a:lnTo>
                      <a:pt x="64729" y="668747"/>
                    </a:lnTo>
                    <a:cubicBezTo>
                      <a:pt x="69714" y="668747"/>
                      <a:pt x="73756" y="664705"/>
                      <a:pt x="73756" y="659720"/>
                    </a:cubicBezTo>
                    <a:lnTo>
                      <a:pt x="73756" y="586334"/>
                    </a:lnTo>
                    <a:cubicBezTo>
                      <a:pt x="73756" y="581349"/>
                      <a:pt x="69714" y="577307"/>
                      <a:pt x="64729" y="577307"/>
                    </a:cubicBezTo>
                    <a:close/>
                    <a:moveTo>
                      <a:pt x="27088" y="541764"/>
                    </a:moveTo>
                    <a:lnTo>
                      <a:pt x="875564" y="541764"/>
                    </a:lnTo>
                    <a:cubicBezTo>
                      <a:pt x="890524" y="541764"/>
                      <a:pt x="902652" y="553892"/>
                      <a:pt x="902652" y="568852"/>
                    </a:cubicBezTo>
                    <a:lnTo>
                      <a:pt x="902652" y="677202"/>
                    </a:lnTo>
                    <a:cubicBezTo>
                      <a:pt x="902652" y="692162"/>
                      <a:pt x="890524" y="704290"/>
                      <a:pt x="875564" y="704290"/>
                    </a:cubicBezTo>
                    <a:lnTo>
                      <a:pt x="27088" y="704290"/>
                    </a:lnTo>
                    <a:cubicBezTo>
                      <a:pt x="12128" y="704290"/>
                      <a:pt x="0" y="692162"/>
                      <a:pt x="0" y="677202"/>
                    </a:cubicBezTo>
                    <a:lnTo>
                      <a:pt x="0" y="568852"/>
                    </a:lnTo>
                    <a:cubicBezTo>
                      <a:pt x="0" y="553892"/>
                      <a:pt x="12128" y="541764"/>
                      <a:pt x="27088" y="541764"/>
                    </a:cubicBezTo>
                    <a:close/>
                    <a:moveTo>
                      <a:pt x="835499" y="418406"/>
                    </a:moveTo>
                    <a:cubicBezTo>
                      <a:pt x="822226" y="418406"/>
                      <a:pt x="811466" y="429166"/>
                      <a:pt x="811466" y="442439"/>
                    </a:cubicBezTo>
                    <a:cubicBezTo>
                      <a:pt x="811466" y="455712"/>
                      <a:pt x="822226" y="466472"/>
                      <a:pt x="835499" y="466472"/>
                    </a:cubicBezTo>
                    <a:cubicBezTo>
                      <a:pt x="848772" y="466472"/>
                      <a:pt x="859532" y="455712"/>
                      <a:pt x="859532" y="442439"/>
                    </a:cubicBezTo>
                    <a:cubicBezTo>
                      <a:pt x="859532" y="429166"/>
                      <a:pt x="848772" y="418406"/>
                      <a:pt x="835499" y="418406"/>
                    </a:cubicBezTo>
                    <a:close/>
                    <a:moveTo>
                      <a:pt x="754783" y="418406"/>
                    </a:moveTo>
                    <a:cubicBezTo>
                      <a:pt x="741510" y="418406"/>
                      <a:pt x="730750" y="429166"/>
                      <a:pt x="730750" y="442439"/>
                    </a:cubicBezTo>
                    <a:cubicBezTo>
                      <a:pt x="730750" y="455712"/>
                      <a:pt x="741510" y="466472"/>
                      <a:pt x="754783" y="466472"/>
                    </a:cubicBezTo>
                    <a:cubicBezTo>
                      <a:pt x="768056" y="466472"/>
                      <a:pt x="778816" y="455712"/>
                      <a:pt x="778816" y="442439"/>
                    </a:cubicBezTo>
                    <a:cubicBezTo>
                      <a:pt x="778816" y="429166"/>
                      <a:pt x="768056" y="418406"/>
                      <a:pt x="754783" y="418406"/>
                    </a:cubicBezTo>
                    <a:close/>
                    <a:moveTo>
                      <a:pt x="672150" y="396719"/>
                    </a:moveTo>
                    <a:cubicBezTo>
                      <a:pt x="667165" y="396719"/>
                      <a:pt x="663123" y="400761"/>
                      <a:pt x="663123" y="405746"/>
                    </a:cubicBezTo>
                    <a:lnTo>
                      <a:pt x="663123" y="479132"/>
                    </a:lnTo>
                    <a:cubicBezTo>
                      <a:pt x="663123" y="484117"/>
                      <a:pt x="667165" y="488159"/>
                      <a:pt x="672150" y="488159"/>
                    </a:cubicBezTo>
                    <a:lnTo>
                      <a:pt x="672567" y="488159"/>
                    </a:lnTo>
                    <a:cubicBezTo>
                      <a:pt x="677552" y="488159"/>
                      <a:pt x="681594" y="484117"/>
                      <a:pt x="681594" y="479132"/>
                    </a:cubicBezTo>
                    <a:lnTo>
                      <a:pt x="681594" y="405746"/>
                    </a:lnTo>
                    <a:cubicBezTo>
                      <a:pt x="681594" y="400761"/>
                      <a:pt x="677552" y="396719"/>
                      <a:pt x="672567" y="396719"/>
                    </a:cubicBezTo>
                    <a:close/>
                    <a:moveTo>
                      <a:pt x="616892" y="396719"/>
                    </a:moveTo>
                    <a:cubicBezTo>
                      <a:pt x="611907" y="396719"/>
                      <a:pt x="607865" y="400761"/>
                      <a:pt x="607865" y="405746"/>
                    </a:cubicBezTo>
                    <a:lnTo>
                      <a:pt x="607865" y="479132"/>
                    </a:lnTo>
                    <a:cubicBezTo>
                      <a:pt x="607865" y="484117"/>
                      <a:pt x="611907" y="488159"/>
                      <a:pt x="616892" y="488159"/>
                    </a:cubicBezTo>
                    <a:lnTo>
                      <a:pt x="617309" y="488159"/>
                    </a:lnTo>
                    <a:cubicBezTo>
                      <a:pt x="622294" y="488159"/>
                      <a:pt x="626336" y="484117"/>
                      <a:pt x="626336" y="479132"/>
                    </a:cubicBezTo>
                    <a:lnTo>
                      <a:pt x="626336" y="405746"/>
                    </a:lnTo>
                    <a:cubicBezTo>
                      <a:pt x="626336" y="400761"/>
                      <a:pt x="622294" y="396719"/>
                      <a:pt x="617309" y="396719"/>
                    </a:cubicBezTo>
                    <a:close/>
                    <a:moveTo>
                      <a:pt x="561634" y="396719"/>
                    </a:moveTo>
                    <a:cubicBezTo>
                      <a:pt x="556649" y="396719"/>
                      <a:pt x="552607" y="400761"/>
                      <a:pt x="552607" y="405746"/>
                    </a:cubicBezTo>
                    <a:lnTo>
                      <a:pt x="552607" y="479132"/>
                    </a:lnTo>
                    <a:cubicBezTo>
                      <a:pt x="552607" y="484117"/>
                      <a:pt x="556649" y="488159"/>
                      <a:pt x="561634" y="488159"/>
                    </a:cubicBezTo>
                    <a:lnTo>
                      <a:pt x="562051" y="488159"/>
                    </a:lnTo>
                    <a:cubicBezTo>
                      <a:pt x="567036" y="488159"/>
                      <a:pt x="571078" y="484117"/>
                      <a:pt x="571078" y="479132"/>
                    </a:cubicBezTo>
                    <a:lnTo>
                      <a:pt x="571078" y="405746"/>
                    </a:lnTo>
                    <a:cubicBezTo>
                      <a:pt x="571078" y="400761"/>
                      <a:pt x="567036" y="396719"/>
                      <a:pt x="562051" y="396719"/>
                    </a:cubicBezTo>
                    <a:close/>
                    <a:moveTo>
                      <a:pt x="506376" y="396719"/>
                    </a:moveTo>
                    <a:cubicBezTo>
                      <a:pt x="501391" y="396719"/>
                      <a:pt x="497349" y="400761"/>
                      <a:pt x="497349" y="405746"/>
                    </a:cubicBezTo>
                    <a:lnTo>
                      <a:pt x="497349" y="479132"/>
                    </a:lnTo>
                    <a:cubicBezTo>
                      <a:pt x="497349" y="484117"/>
                      <a:pt x="501391" y="488159"/>
                      <a:pt x="506376" y="488159"/>
                    </a:cubicBezTo>
                    <a:lnTo>
                      <a:pt x="506793" y="488159"/>
                    </a:lnTo>
                    <a:cubicBezTo>
                      <a:pt x="511778" y="488159"/>
                      <a:pt x="515820" y="484117"/>
                      <a:pt x="515820" y="479132"/>
                    </a:cubicBezTo>
                    <a:lnTo>
                      <a:pt x="515820" y="405746"/>
                    </a:lnTo>
                    <a:cubicBezTo>
                      <a:pt x="515820" y="400761"/>
                      <a:pt x="511778" y="396719"/>
                      <a:pt x="506793" y="396719"/>
                    </a:cubicBezTo>
                    <a:close/>
                    <a:moveTo>
                      <a:pt x="451118" y="396719"/>
                    </a:moveTo>
                    <a:cubicBezTo>
                      <a:pt x="446133" y="396719"/>
                      <a:pt x="442091" y="400761"/>
                      <a:pt x="442091" y="405746"/>
                    </a:cubicBezTo>
                    <a:lnTo>
                      <a:pt x="442091" y="479132"/>
                    </a:lnTo>
                    <a:cubicBezTo>
                      <a:pt x="442091" y="484117"/>
                      <a:pt x="446133" y="488159"/>
                      <a:pt x="451118" y="488159"/>
                    </a:cubicBezTo>
                    <a:lnTo>
                      <a:pt x="451535" y="488159"/>
                    </a:lnTo>
                    <a:cubicBezTo>
                      <a:pt x="456520" y="488159"/>
                      <a:pt x="460562" y="484117"/>
                      <a:pt x="460562" y="479132"/>
                    </a:cubicBezTo>
                    <a:lnTo>
                      <a:pt x="460562" y="405746"/>
                    </a:lnTo>
                    <a:cubicBezTo>
                      <a:pt x="460562" y="400761"/>
                      <a:pt x="456520" y="396719"/>
                      <a:pt x="451535" y="396719"/>
                    </a:cubicBezTo>
                    <a:close/>
                    <a:moveTo>
                      <a:pt x="395860" y="396719"/>
                    </a:moveTo>
                    <a:cubicBezTo>
                      <a:pt x="390875" y="396719"/>
                      <a:pt x="386833" y="400761"/>
                      <a:pt x="386833" y="405746"/>
                    </a:cubicBezTo>
                    <a:lnTo>
                      <a:pt x="386833" y="479132"/>
                    </a:lnTo>
                    <a:cubicBezTo>
                      <a:pt x="386833" y="484117"/>
                      <a:pt x="390875" y="488159"/>
                      <a:pt x="395860" y="488159"/>
                    </a:cubicBezTo>
                    <a:lnTo>
                      <a:pt x="396277" y="488159"/>
                    </a:lnTo>
                    <a:cubicBezTo>
                      <a:pt x="401262" y="488159"/>
                      <a:pt x="405304" y="484117"/>
                      <a:pt x="405304" y="479132"/>
                    </a:cubicBezTo>
                    <a:lnTo>
                      <a:pt x="405304" y="405746"/>
                    </a:lnTo>
                    <a:cubicBezTo>
                      <a:pt x="405304" y="400761"/>
                      <a:pt x="401262" y="396719"/>
                      <a:pt x="396277" y="396719"/>
                    </a:cubicBezTo>
                    <a:close/>
                    <a:moveTo>
                      <a:pt x="340602" y="396719"/>
                    </a:moveTo>
                    <a:cubicBezTo>
                      <a:pt x="335617" y="396719"/>
                      <a:pt x="331575" y="400761"/>
                      <a:pt x="331575" y="405746"/>
                    </a:cubicBezTo>
                    <a:lnTo>
                      <a:pt x="331575" y="479132"/>
                    </a:lnTo>
                    <a:cubicBezTo>
                      <a:pt x="331575" y="484117"/>
                      <a:pt x="335617" y="488159"/>
                      <a:pt x="340602" y="488159"/>
                    </a:cubicBezTo>
                    <a:lnTo>
                      <a:pt x="341019" y="488159"/>
                    </a:lnTo>
                    <a:cubicBezTo>
                      <a:pt x="346004" y="488159"/>
                      <a:pt x="350046" y="484117"/>
                      <a:pt x="350046" y="479132"/>
                    </a:cubicBezTo>
                    <a:lnTo>
                      <a:pt x="350046" y="405746"/>
                    </a:lnTo>
                    <a:cubicBezTo>
                      <a:pt x="350046" y="400761"/>
                      <a:pt x="346004" y="396719"/>
                      <a:pt x="341019" y="396719"/>
                    </a:cubicBezTo>
                    <a:close/>
                    <a:moveTo>
                      <a:pt x="285344" y="396719"/>
                    </a:moveTo>
                    <a:cubicBezTo>
                      <a:pt x="280359" y="396719"/>
                      <a:pt x="276317" y="400761"/>
                      <a:pt x="276317" y="405746"/>
                    </a:cubicBezTo>
                    <a:lnTo>
                      <a:pt x="276317" y="479132"/>
                    </a:lnTo>
                    <a:cubicBezTo>
                      <a:pt x="276317" y="484117"/>
                      <a:pt x="280359" y="488159"/>
                      <a:pt x="285344" y="488159"/>
                    </a:cubicBezTo>
                    <a:lnTo>
                      <a:pt x="285761" y="488159"/>
                    </a:lnTo>
                    <a:cubicBezTo>
                      <a:pt x="290746" y="488159"/>
                      <a:pt x="294788" y="484117"/>
                      <a:pt x="294788" y="479132"/>
                    </a:cubicBezTo>
                    <a:lnTo>
                      <a:pt x="294788" y="405746"/>
                    </a:lnTo>
                    <a:cubicBezTo>
                      <a:pt x="294788" y="400761"/>
                      <a:pt x="290746" y="396719"/>
                      <a:pt x="285761" y="396719"/>
                    </a:cubicBezTo>
                    <a:close/>
                    <a:moveTo>
                      <a:pt x="230086" y="396719"/>
                    </a:moveTo>
                    <a:cubicBezTo>
                      <a:pt x="225101" y="396719"/>
                      <a:pt x="221059" y="400761"/>
                      <a:pt x="221059" y="405746"/>
                    </a:cubicBezTo>
                    <a:lnTo>
                      <a:pt x="221059" y="479132"/>
                    </a:lnTo>
                    <a:cubicBezTo>
                      <a:pt x="221059" y="484117"/>
                      <a:pt x="225101" y="488159"/>
                      <a:pt x="230086" y="488159"/>
                    </a:cubicBezTo>
                    <a:lnTo>
                      <a:pt x="230503" y="488159"/>
                    </a:lnTo>
                    <a:cubicBezTo>
                      <a:pt x="235488" y="488159"/>
                      <a:pt x="239530" y="484117"/>
                      <a:pt x="239530" y="479132"/>
                    </a:cubicBezTo>
                    <a:lnTo>
                      <a:pt x="239530" y="405746"/>
                    </a:lnTo>
                    <a:cubicBezTo>
                      <a:pt x="239530" y="400761"/>
                      <a:pt x="235488" y="396719"/>
                      <a:pt x="230503" y="396719"/>
                    </a:cubicBezTo>
                    <a:close/>
                    <a:moveTo>
                      <a:pt x="174828" y="396719"/>
                    </a:moveTo>
                    <a:cubicBezTo>
                      <a:pt x="169843" y="396719"/>
                      <a:pt x="165801" y="400761"/>
                      <a:pt x="165801" y="405746"/>
                    </a:cubicBezTo>
                    <a:lnTo>
                      <a:pt x="165801" y="479132"/>
                    </a:lnTo>
                    <a:cubicBezTo>
                      <a:pt x="165801" y="484117"/>
                      <a:pt x="169843" y="488159"/>
                      <a:pt x="174828" y="488159"/>
                    </a:cubicBezTo>
                    <a:lnTo>
                      <a:pt x="175245" y="488159"/>
                    </a:lnTo>
                    <a:cubicBezTo>
                      <a:pt x="180230" y="488159"/>
                      <a:pt x="184272" y="484117"/>
                      <a:pt x="184272" y="479132"/>
                    </a:cubicBezTo>
                    <a:lnTo>
                      <a:pt x="184272" y="405746"/>
                    </a:lnTo>
                    <a:cubicBezTo>
                      <a:pt x="184272" y="400761"/>
                      <a:pt x="180230" y="396719"/>
                      <a:pt x="175245" y="396719"/>
                    </a:cubicBezTo>
                    <a:close/>
                    <a:moveTo>
                      <a:pt x="119570" y="396719"/>
                    </a:moveTo>
                    <a:cubicBezTo>
                      <a:pt x="114585" y="396719"/>
                      <a:pt x="110543" y="400761"/>
                      <a:pt x="110543" y="405746"/>
                    </a:cubicBezTo>
                    <a:lnTo>
                      <a:pt x="110543" y="479132"/>
                    </a:lnTo>
                    <a:cubicBezTo>
                      <a:pt x="110543" y="484117"/>
                      <a:pt x="114585" y="488159"/>
                      <a:pt x="119570" y="488159"/>
                    </a:cubicBezTo>
                    <a:lnTo>
                      <a:pt x="119987" y="488159"/>
                    </a:lnTo>
                    <a:cubicBezTo>
                      <a:pt x="124972" y="488159"/>
                      <a:pt x="129014" y="484117"/>
                      <a:pt x="129014" y="479132"/>
                    </a:cubicBezTo>
                    <a:lnTo>
                      <a:pt x="129014" y="405746"/>
                    </a:lnTo>
                    <a:cubicBezTo>
                      <a:pt x="129014" y="400761"/>
                      <a:pt x="124972" y="396719"/>
                      <a:pt x="119987" y="396719"/>
                    </a:cubicBezTo>
                    <a:close/>
                    <a:moveTo>
                      <a:pt x="64312" y="396719"/>
                    </a:moveTo>
                    <a:cubicBezTo>
                      <a:pt x="59327" y="396719"/>
                      <a:pt x="55285" y="400761"/>
                      <a:pt x="55285" y="405746"/>
                    </a:cubicBezTo>
                    <a:lnTo>
                      <a:pt x="55285" y="479132"/>
                    </a:lnTo>
                    <a:cubicBezTo>
                      <a:pt x="55285" y="484117"/>
                      <a:pt x="59327" y="488159"/>
                      <a:pt x="64312" y="488159"/>
                    </a:cubicBezTo>
                    <a:lnTo>
                      <a:pt x="64729" y="488159"/>
                    </a:lnTo>
                    <a:cubicBezTo>
                      <a:pt x="69714" y="488159"/>
                      <a:pt x="73756" y="484117"/>
                      <a:pt x="73756" y="479132"/>
                    </a:cubicBezTo>
                    <a:lnTo>
                      <a:pt x="73756" y="405746"/>
                    </a:lnTo>
                    <a:cubicBezTo>
                      <a:pt x="73756" y="400761"/>
                      <a:pt x="69714" y="396719"/>
                      <a:pt x="64729" y="396719"/>
                    </a:cubicBezTo>
                    <a:close/>
                    <a:moveTo>
                      <a:pt x="27088" y="361176"/>
                    </a:moveTo>
                    <a:lnTo>
                      <a:pt x="875564" y="361176"/>
                    </a:lnTo>
                    <a:cubicBezTo>
                      <a:pt x="890524" y="361176"/>
                      <a:pt x="902652" y="373304"/>
                      <a:pt x="902652" y="388264"/>
                    </a:cubicBezTo>
                    <a:lnTo>
                      <a:pt x="902652" y="496614"/>
                    </a:lnTo>
                    <a:cubicBezTo>
                      <a:pt x="902652" y="511574"/>
                      <a:pt x="890524" y="523702"/>
                      <a:pt x="875564" y="523702"/>
                    </a:cubicBezTo>
                    <a:lnTo>
                      <a:pt x="27088" y="523702"/>
                    </a:lnTo>
                    <a:cubicBezTo>
                      <a:pt x="12128" y="523702"/>
                      <a:pt x="0" y="511574"/>
                      <a:pt x="0" y="496614"/>
                    </a:cubicBezTo>
                    <a:lnTo>
                      <a:pt x="0" y="388264"/>
                    </a:lnTo>
                    <a:cubicBezTo>
                      <a:pt x="0" y="373304"/>
                      <a:pt x="12128" y="361176"/>
                      <a:pt x="27088" y="361176"/>
                    </a:cubicBezTo>
                    <a:close/>
                    <a:moveTo>
                      <a:pt x="835499" y="237818"/>
                    </a:moveTo>
                    <a:cubicBezTo>
                      <a:pt x="822226" y="237818"/>
                      <a:pt x="811466" y="248578"/>
                      <a:pt x="811466" y="261851"/>
                    </a:cubicBezTo>
                    <a:cubicBezTo>
                      <a:pt x="811466" y="275124"/>
                      <a:pt x="822226" y="285884"/>
                      <a:pt x="835499" y="285884"/>
                    </a:cubicBezTo>
                    <a:cubicBezTo>
                      <a:pt x="848772" y="285884"/>
                      <a:pt x="859532" y="275124"/>
                      <a:pt x="859532" y="261851"/>
                    </a:cubicBezTo>
                    <a:cubicBezTo>
                      <a:pt x="859532" y="248578"/>
                      <a:pt x="848772" y="237818"/>
                      <a:pt x="835499" y="237818"/>
                    </a:cubicBezTo>
                    <a:close/>
                    <a:moveTo>
                      <a:pt x="754783" y="237818"/>
                    </a:moveTo>
                    <a:cubicBezTo>
                      <a:pt x="741510" y="237818"/>
                      <a:pt x="730750" y="248578"/>
                      <a:pt x="730750" y="261851"/>
                    </a:cubicBezTo>
                    <a:cubicBezTo>
                      <a:pt x="730750" y="275124"/>
                      <a:pt x="741510" y="285884"/>
                      <a:pt x="754783" y="285884"/>
                    </a:cubicBezTo>
                    <a:cubicBezTo>
                      <a:pt x="768056" y="285884"/>
                      <a:pt x="778816" y="275124"/>
                      <a:pt x="778816" y="261851"/>
                    </a:cubicBezTo>
                    <a:cubicBezTo>
                      <a:pt x="778816" y="248578"/>
                      <a:pt x="768056" y="237818"/>
                      <a:pt x="754783" y="237818"/>
                    </a:cubicBezTo>
                    <a:close/>
                    <a:moveTo>
                      <a:pt x="672150" y="216131"/>
                    </a:moveTo>
                    <a:cubicBezTo>
                      <a:pt x="667165" y="216131"/>
                      <a:pt x="663123" y="220173"/>
                      <a:pt x="663123" y="225158"/>
                    </a:cubicBezTo>
                    <a:lnTo>
                      <a:pt x="663123" y="298544"/>
                    </a:lnTo>
                    <a:cubicBezTo>
                      <a:pt x="663123" y="303529"/>
                      <a:pt x="667165" y="307571"/>
                      <a:pt x="672150" y="307571"/>
                    </a:cubicBezTo>
                    <a:lnTo>
                      <a:pt x="672567" y="307571"/>
                    </a:lnTo>
                    <a:cubicBezTo>
                      <a:pt x="677552" y="307571"/>
                      <a:pt x="681594" y="303529"/>
                      <a:pt x="681594" y="298544"/>
                    </a:cubicBezTo>
                    <a:lnTo>
                      <a:pt x="681594" y="225158"/>
                    </a:lnTo>
                    <a:cubicBezTo>
                      <a:pt x="681594" y="220173"/>
                      <a:pt x="677552" y="216131"/>
                      <a:pt x="672567" y="216131"/>
                    </a:cubicBezTo>
                    <a:close/>
                    <a:moveTo>
                      <a:pt x="616892" y="216131"/>
                    </a:moveTo>
                    <a:cubicBezTo>
                      <a:pt x="611907" y="216131"/>
                      <a:pt x="607865" y="220173"/>
                      <a:pt x="607865" y="225158"/>
                    </a:cubicBezTo>
                    <a:lnTo>
                      <a:pt x="607865" y="298544"/>
                    </a:lnTo>
                    <a:cubicBezTo>
                      <a:pt x="607865" y="303529"/>
                      <a:pt x="611907" y="307571"/>
                      <a:pt x="616892" y="307571"/>
                    </a:cubicBezTo>
                    <a:lnTo>
                      <a:pt x="617309" y="307571"/>
                    </a:lnTo>
                    <a:cubicBezTo>
                      <a:pt x="622294" y="307571"/>
                      <a:pt x="626336" y="303529"/>
                      <a:pt x="626336" y="298544"/>
                    </a:cubicBezTo>
                    <a:lnTo>
                      <a:pt x="626336" y="225158"/>
                    </a:lnTo>
                    <a:cubicBezTo>
                      <a:pt x="626336" y="220173"/>
                      <a:pt x="622294" y="216131"/>
                      <a:pt x="617309" y="216131"/>
                    </a:cubicBezTo>
                    <a:close/>
                    <a:moveTo>
                      <a:pt x="561634" y="216131"/>
                    </a:moveTo>
                    <a:cubicBezTo>
                      <a:pt x="556649" y="216131"/>
                      <a:pt x="552607" y="220173"/>
                      <a:pt x="552607" y="225158"/>
                    </a:cubicBezTo>
                    <a:lnTo>
                      <a:pt x="552607" y="298544"/>
                    </a:lnTo>
                    <a:cubicBezTo>
                      <a:pt x="552607" y="303529"/>
                      <a:pt x="556649" y="307571"/>
                      <a:pt x="561634" y="307571"/>
                    </a:cubicBezTo>
                    <a:lnTo>
                      <a:pt x="562051" y="307571"/>
                    </a:lnTo>
                    <a:cubicBezTo>
                      <a:pt x="567036" y="307571"/>
                      <a:pt x="571078" y="303529"/>
                      <a:pt x="571078" y="298544"/>
                    </a:cubicBezTo>
                    <a:lnTo>
                      <a:pt x="571078" y="225158"/>
                    </a:lnTo>
                    <a:cubicBezTo>
                      <a:pt x="571078" y="220173"/>
                      <a:pt x="567036" y="216131"/>
                      <a:pt x="562051" y="216131"/>
                    </a:cubicBezTo>
                    <a:close/>
                    <a:moveTo>
                      <a:pt x="506376" y="216131"/>
                    </a:moveTo>
                    <a:cubicBezTo>
                      <a:pt x="501391" y="216131"/>
                      <a:pt x="497349" y="220173"/>
                      <a:pt x="497349" y="225158"/>
                    </a:cubicBezTo>
                    <a:lnTo>
                      <a:pt x="497349" y="298544"/>
                    </a:lnTo>
                    <a:cubicBezTo>
                      <a:pt x="497349" y="303529"/>
                      <a:pt x="501391" y="307571"/>
                      <a:pt x="506376" y="307571"/>
                    </a:cubicBezTo>
                    <a:lnTo>
                      <a:pt x="506793" y="307571"/>
                    </a:lnTo>
                    <a:cubicBezTo>
                      <a:pt x="511778" y="307571"/>
                      <a:pt x="515820" y="303529"/>
                      <a:pt x="515820" y="298544"/>
                    </a:cubicBezTo>
                    <a:lnTo>
                      <a:pt x="515820" y="225158"/>
                    </a:lnTo>
                    <a:cubicBezTo>
                      <a:pt x="515820" y="220173"/>
                      <a:pt x="511778" y="216131"/>
                      <a:pt x="506793" y="216131"/>
                    </a:cubicBezTo>
                    <a:close/>
                    <a:moveTo>
                      <a:pt x="451118" y="216131"/>
                    </a:moveTo>
                    <a:cubicBezTo>
                      <a:pt x="446133" y="216131"/>
                      <a:pt x="442091" y="220173"/>
                      <a:pt x="442091" y="225158"/>
                    </a:cubicBezTo>
                    <a:lnTo>
                      <a:pt x="442091" y="298544"/>
                    </a:lnTo>
                    <a:cubicBezTo>
                      <a:pt x="442091" y="303529"/>
                      <a:pt x="446133" y="307571"/>
                      <a:pt x="451118" y="307571"/>
                    </a:cubicBezTo>
                    <a:lnTo>
                      <a:pt x="451535" y="307571"/>
                    </a:lnTo>
                    <a:cubicBezTo>
                      <a:pt x="456520" y="307571"/>
                      <a:pt x="460562" y="303529"/>
                      <a:pt x="460562" y="298544"/>
                    </a:cubicBezTo>
                    <a:lnTo>
                      <a:pt x="460562" y="225158"/>
                    </a:lnTo>
                    <a:cubicBezTo>
                      <a:pt x="460562" y="220173"/>
                      <a:pt x="456520" y="216131"/>
                      <a:pt x="451535" y="216131"/>
                    </a:cubicBezTo>
                    <a:close/>
                    <a:moveTo>
                      <a:pt x="395860" y="216131"/>
                    </a:moveTo>
                    <a:cubicBezTo>
                      <a:pt x="390875" y="216131"/>
                      <a:pt x="386833" y="220173"/>
                      <a:pt x="386833" y="225158"/>
                    </a:cubicBezTo>
                    <a:lnTo>
                      <a:pt x="386833" y="298544"/>
                    </a:lnTo>
                    <a:cubicBezTo>
                      <a:pt x="386833" y="303529"/>
                      <a:pt x="390875" y="307571"/>
                      <a:pt x="395860" y="307571"/>
                    </a:cubicBezTo>
                    <a:lnTo>
                      <a:pt x="396277" y="307571"/>
                    </a:lnTo>
                    <a:cubicBezTo>
                      <a:pt x="401262" y="307571"/>
                      <a:pt x="405304" y="303529"/>
                      <a:pt x="405304" y="298544"/>
                    </a:cubicBezTo>
                    <a:lnTo>
                      <a:pt x="405304" y="225158"/>
                    </a:lnTo>
                    <a:cubicBezTo>
                      <a:pt x="405304" y="220173"/>
                      <a:pt x="401262" y="216131"/>
                      <a:pt x="396277" y="216131"/>
                    </a:cubicBezTo>
                    <a:close/>
                    <a:moveTo>
                      <a:pt x="340602" y="216131"/>
                    </a:moveTo>
                    <a:cubicBezTo>
                      <a:pt x="335617" y="216131"/>
                      <a:pt x="331575" y="220173"/>
                      <a:pt x="331575" y="225158"/>
                    </a:cubicBezTo>
                    <a:lnTo>
                      <a:pt x="331575" y="298544"/>
                    </a:lnTo>
                    <a:cubicBezTo>
                      <a:pt x="331575" y="303529"/>
                      <a:pt x="335617" y="307571"/>
                      <a:pt x="340602" y="307571"/>
                    </a:cubicBezTo>
                    <a:lnTo>
                      <a:pt x="341019" y="307571"/>
                    </a:lnTo>
                    <a:cubicBezTo>
                      <a:pt x="346004" y="307571"/>
                      <a:pt x="350046" y="303529"/>
                      <a:pt x="350046" y="298544"/>
                    </a:cubicBezTo>
                    <a:lnTo>
                      <a:pt x="350046" y="225158"/>
                    </a:lnTo>
                    <a:cubicBezTo>
                      <a:pt x="350046" y="220173"/>
                      <a:pt x="346004" y="216131"/>
                      <a:pt x="341019" y="216131"/>
                    </a:cubicBezTo>
                    <a:close/>
                    <a:moveTo>
                      <a:pt x="285344" y="216131"/>
                    </a:moveTo>
                    <a:cubicBezTo>
                      <a:pt x="280359" y="216131"/>
                      <a:pt x="276317" y="220173"/>
                      <a:pt x="276317" y="225158"/>
                    </a:cubicBezTo>
                    <a:lnTo>
                      <a:pt x="276317" y="298544"/>
                    </a:lnTo>
                    <a:cubicBezTo>
                      <a:pt x="276317" y="303529"/>
                      <a:pt x="280359" y="307571"/>
                      <a:pt x="285344" y="307571"/>
                    </a:cubicBezTo>
                    <a:lnTo>
                      <a:pt x="285761" y="307571"/>
                    </a:lnTo>
                    <a:cubicBezTo>
                      <a:pt x="290746" y="307571"/>
                      <a:pt x="294788" y="303529"/>
                      <a:pt x="294788" y="298544"/>
                    </a:cubicBezTo>
                    <a:lnTo>
                      <a:pt x="294788" y="225158"/>
                    </a:lnTo>
                    <a:cubicBezTo>
                      <a:pt x="294788" y="220173"/>
                      <a:pt x="290746" y="216131"/>
                      <a:pt x="285761" y="216131"/>
                    </a:cubicBezTo>
                    <a:close/>
                    <a:moveTo>
                      <a:pt x="230086" y="216131"/>
                    </a:moveTo>
                    <a:cubicBezTo>
                      <a:pt x="225101" y="216131"/>
                      <a:pt x="221059" y="220173"/>
                      <a:pt x="221059" y="225158"/>
                    </a:cubicBezTo>
                    <a:lnTo>
                      <a:pt x="221059" y="298544"/>
                    </a:lnTo>
                    <a:cubicBezTo>
                      <a:pt x="221059" y="303529"/>
                      <a:pt x="225101" y="307571"/>
                      <a:pt x="230086" y="307571"/>
                    </a:cubicBezTo>
                    <a:lnTo>
                      <a:pt x="230503" y="307571"/>
                    </a:lnTo>
                    <a:cubicBezTo>
                      <a:pt x="235488" y="307571"/>
                      <a:pt x="239530" y="303529"/>
                      <a:pt x="239530" y="298544"/>
                    </a:cubicBezTo>
                    <a:lnTo>
                      <a:pt x="239530" y="225158"/>
                    </a:lnTo>
                    <a:cubicBezTo>
                      <a:pt x="239530" y="220173"/>
                      <a:pt x="235488" y="216131"/>
                      <a:pt x="230503" y="216131"/>
                    </a:cubicBezTo>
                    <a:close/>
                    <a:moveTo>
                      <a:pt x="174828" y="216131"/>
                    </a:moveTo>
                    <a:cubicBezTo>
                      <a:pt x="169843" y="216131"/>
                      <a:pt x="165801" y="220173"/>
                      <a:pt x="165801" y="225158"/>
                    </a:cubicBezTo>
                    <a:lnTo>
                      <a:pt x="165801" y="298544"/>
                    </a:lnTo>
                    <a:cubicBezTo>
                      <a:pt x="165801" y="303529"/>
                      <a:pt x="169843" y="307571"/>
                      <a:pt x="174828" y="307571"/>
                    </a:cubicBezTo>
                    <a:lnTo>
                      <a:pt x="175245" y="307571"/>
                    </a:lnTo>
                    <a:cubicBezTo>
                      <a:pt x="180230" y="307571"/>
                      <a:pt x="184272" y="303529"/>
                      <a:pt x="184272" y="298544"/>
                    </a:cubicBezTo>
                    <a:lnTo>
                      <a:pt x="184272" y="225158"/>
                    </a:lnTo>
                    <a:cubicBezTo>
                      <a:pt x="184272" y="220173"/>
                      <a:pt x="180230" y="216131"/>
                      <a:pt x="175245" y="216131"/>
                    </a:cubicBezTo>
                    <a:close/>
                    <a:moveTo>
                      <a:pt x="119570" y="216131"/>
                    </a:moveTo>
                    <a:cubicBezTo>
                      <a:pt x="114585" y="216131"/>
                      <a:pt x="110543" y="220173"/>
                      <a:pt x="110543" y="225158"/>
                    </a:cubicBezTo>
                    <a:lnTo>
                      <a:pt x="110543" y="298544"/>
                    </a:lnTo>
                    <a:cubicBezTo>
                      <a:pt x="110543" y="303529"/>
                      <a:pt x="114585" y="307571"/>
                      <a:pt x="119570" y="307571"/>
                    </a:cubicBezTo>
                    <a:lnTo>
                      <a:pt x="119987" y="307571"/>
                    </a:lnTo>
                    <a:cubicBezTo>
                      <a:pt x="124972" y="307571"/>
                      <a:pt x="129014" y="303529"/>
                      <a:pt x="129014" y="298544"/>
                    </a:cubicBezTo>
                    <a:lnTo>
                      <a:pt x="129014" y="225158"/>
                    </a:lnTo>
                    <a:cubicBezTo>
                      <a:pt x="129014" y="220173"/>
                      <a:pt x="124972" y="216131"/>
                      <a:pt x="119987" y="216131"/>
                    </a:cubicBezTo>
                    <a:close/>
                    <a:moveTo>
                      <a:pt x="64312" y="216131"/>
                    </a:moveTo>
                    <a:cubicBezTo>
                      <a:pt x="59327" y="216131"/>
                      <a:pt x="55285" y="220173"/>
                      <a:pt x="55285" y="225158"/>
                    </a:cubicBezTo>
                    <a:lnTo>
                      <a:pt x="55285" y="298544"/>
                    </a:lnTo>
                    <a:cubicBezTo>
                      <a:pt x="55285" y="303529"/>
                      <a:pt x="59327" y="307571"/>
                      <a:pt x="64312" y="307571"/>
                    </a:cubicBezTo>
                    <a:lnTo>
                      <a:pt x="64729" y="307571"/>
                    </a:lnTo>
                    <a:cubicBezTo>
                      <a:pt x="69714" y="307571"/>
                      <a:pt x="73756" y="303529"/>
                      <a:pt x="73756" y="298544"/>
                    </a:cubicBezTo>
                    <a:lnTo>
                      <a:pt x="73756" y="225158"/>
                    </a:lnTo>
                    <a:cubicBezTo>
                      <a:pt x="73756" y="220173"/>
                      <a:pt x="69714" y="216131"/>
                      <a:pt x="64729" y="216131"/>
                    </a:cubicBezTo>
                    <a:close/>
                    <a:moveTo>
                      <a:pt x="27088" y="180588"/>
                    </a:moveTo>
                    <a:lnTo>
                      <a:pt x="875564" y="180588"/>
                    </a:lnTo>
                    <a:cubicBezTo>
                      <a:pt x="890524" y="180588"/>
                      <a:pt x="902652" y="192716"/>
                      <a:pt x="902652" y="207676"/>
                    </a:cubicBezTo>
                    <a:lnTo>
                      <a:pt x="902652" y="316026"/>
                    </a:lnTo>
                    <a:cubicBezTo>
                      <a:pt x="902652" y="330986"/>
                      <a:pt x="890524" y="343114"/>
                      <a:pt x="875564" y="343114"/>
                    </a:cubicBezTo>
                    <a:lnTo>
                      <a:pt x="27088" y="343114"/>
                    </a:lnTo>
                    <a:cubicBezTo>
                      <a:pt x="12128" y="343114"/>
                      <a:pt x="0" y="330986"/>
                      <a:pt x="0" y="316026"/>
                    </a:cubicBezTo>
                    <a:lnTo>
                      <a:pt x="0" y="207676"/>
                    </a:lnTo>
                    <a:cubicBezTo>
                      <a:pt x="0" y="192716"/>
                      <a:pt x="12128" y="180588"/>
                      <a:pt x="27088" y="180588"/>
                    </a:cubicBezTo>
                    <a:close/>
                    <a:moveTo>
                      <a:pt x="835499" y="57230"/>
                    </a:moveTo>
                    <a:cubicBezTo>
                      <a:pt x="822226" y="57230"/>
                      <a:pt x="811466" y="67990"/>
                      <a:pt x="811466" y="81263"/>
                    </a:cubicBezTo>
                    <a:cubicBezTo>
                      <a:pt x="811466" y="94536"/>
                      <a:pt x="822226" y="105296"/>
                      <a:pt x="835499" y="105296"/>
                    </a:cubicBezTo>
                    <a:cubicBezTo>
                      <a:pt x="848772" y="105296"/>
                      <a:pt x="859532" y="94536"/>
                      <a:pt x="859532" y="81263"/>
                    </a:cubicBezTo>
                    <a:cubicBezTo>
                      <a:pt x="859532" y="67990"/>
                      <a:pt x="848772" y="57230"/>
                      <a:pt x="835499" y="57230"/>
                    </a:cubicBezTo>
                    <a:close/>
                    <a:moveTo>
                      <a:pt x="754783" y="57230"/>
                    </a:moveTo>
                    <a:cubicBezTo>
                      <a:pt x="741510" y="57230"/>
                      <a:pt x="730750" y="67990"/>
                      <a:pt x="730750" y="81263"/>
                    </a:cubicBezTo>
                    <a:cubicBezTo>
                      <a:pt x="730750" y="94536"/>
                      <a:pt x="741510" y="105296"/>
                      <a:pt x="754783" y="105296"/>
                    </a:cubicBezTo>
                    <a:cubicBezTo>
                      <a:pt x="768056" y="105296"/>
                      <a:pt x="778816" y="94536"/>
                      <a:pt x="778816" y="81263"/>
                    </a:cubicBezTo>
                    <a:cubicBezTo>
                      <a:pt x="778816" y="67990"/>
                      <a:pt x="768056" y="57230"/>
                      <a:pt x="754783" y="57230"/>
                    </a:cubicBezTo>
                    <a:close/>
                    <a:moveTo>
                      <a:pt x="672150" y="35543"/>
                    </a:moveTo>
                    <a:cubicBezTo>
                      <a:pt x="667165" y="35543"/>
                      <a:pt x="663123" y="39585"/>
                      <a:pt x="663123" y="44570"/>
                    </a:cubicBezTo>
                    <a:lnTo>
                      <a:pt x="663123" y="117956"/>
                    </a:lnTo>
                    <a:cubicBezTo>
                      <a:pt x="663123" y="122941"/>
                      <a:pt x="667165" y="126983"/>
                      <a:pt x="672150" y="126983"/>
                    </a:cubicBezTo>
                    <a:lnTo>
                      <a:pt x="672567" y="126983"/>
                    </a:lnTo>
                    <a:cubicBezTo>
                      <a:pt x="677552" y="126983"/>
                      <a:pt x="681594" y="122941"/>
                      <a:pt x="681594" y="117956"/>
                    </a:cubicBezTo>
                    <a:lnTo>
                      <a:pt x="681594" y="44570"/>
                    </a:lnTo>
                    <a:cubicBezTo>
                      <a:pt x="681594" y="39585"/>
                      <a:pt x="677552" y="35543"/>
                      <a:pt x="672567" y="35543"/>
                    </a:cubicBezTo>
                    <a:close/>
                    <a:moveTo>
                      <a:pt x="616892" y="35543"/>
                    </a:moveTo>
                    <a:cubicBezTo>
                      <a:pt x="611907" y="35543"/>
                      <a:pt x="607865" y="39585"/>
                      <a:pt x="607865" y="44570"/>
                    </a:cubicBezTo>
                    <a:lnTo>
                      <a:pt x="607865" y="117956"/>
                    </a:lnTo>
                    <a:cubicBezTo>
                      <a:pt x="607865" y="122941"/>
                      <a:pt x="611907" y="126983"/>
                      <a:pt x="616892" y="126983"/>
                    </a:cubicBezTo>
                    <a:lnTo>
                      <a:pt x="617309" y="126983"/>
                    </a:lnTo>
                    <a:cubicBezTo>
                      <a:pt x="622294" y="126983"/>
                      <a:pt x="626336" y="122941"/>
                      <a:pt x="626336" y="117956"/>
                    </a:cubicBezTo>
                    <a:lnTo>
                      <a:pt x="626336" y="44570"/>
                    </a:lnTo>
                    <a:cubicBezTo>
                      <a:pt x="626336" y="39585"/>
                      <a:pt x="622294" y="35543"/>
                      <a:pt x="617309" y="35543"/>
                    </a:cubicBezTo>
                    <a:close/>
                    <a:moveTo>
                      <a:pt x="561634" y="35543"/>
                    </a:moveTo>
                    <a:cubicBezTo>
                      <a:pt x="556649" y="35543"/>
                      <a:pt x="552607" y="39585"/>
                      <a:pt x="552607" y="44570"/>
                    </a:cubicBezTo>
                    <a:lnTo>
                      <a:pt x="552607" y="117956"/>
                    </a:lnTo>
                    <a:cubicBezTo>
                      <a:pt x="552607" y="122941"/>
                      <a:pt x="556649" y="126983"/>
                      <a:pt x="561634" y="126983"/>
                    </a:cubicBezTo>
                    <a:lnTo>
                      <a:pt x="562051" y="126983"/>
                    </a:lnTo>
                    <a:cubicBezTo>
                      <a:pt x="567036" y="126983"/>
                      <a:pt x="571078" y="122941"/>
                      <a:pt x="571078" y="117956"/>
                    </a:cubicBezTo>
                    <a:lnTo>
                      <a:pt x="571078" y="44570"/>
                    </a:lnTo>
                    <a:cubicBezTo>
                      <a:pt x="571078" y="39585"/>
                      <a:pt x="567036" y="35543"/>
                      <a:pt x="562051" y="35543"/>
                    </a:cubicBezTo>
                    <a:close/>
                    <a:moveTo>
                      <a:pt x="506376" y="35543"/>
                    </a:moveTo>
                    <a:cubicBezTo>
                      <a:pt x="501391" y="35543"/>
                      <a:pt x="497349" y="39585"/>
                      <a:pt x="497349" y="44570"/>
                    </a:cubicBezTo>
                    <a:lnTo>
                      <a:pt x="497349" y="117956"/>
                    </a:lnTo>
                    <a:cubicBezTo>
                      <a:pt x="497349" y="122941"/>
                      <a:pt x="501391" y="126983"/>
                      <a:pt x="506376" y="126983"/>
                    </a:cubicBezTo>
                    <a:lnTo>
                      <a:pt x="506793" y="126983"/>
                    </a:lnTo>
                    <a:cubicBezTo>
                      <a:pt x="511778" y="126983"/>
                      <a:pt x="515820" y="122941"/>
                      <a:pt x="515820" y="117956"/>
                    </a:cubicBezTo>
                    <a:lnTo>
                      <a:pt x="515820" y="44570"/>
                    </a:lnTo>
                    <a:cubicBezTo>
                      <a:pt x="515820" y="39585"/>
                      <a:pt x="511778" y="35543"/>
                      <a:pt x="506793" y="35543"/>
                    </a:cubicBezTo>
                    <a:close/>
                    <a:moveTo>
                      <a:pt x="451118" y="35543"/>
                    </a:moveTo>
                    <a:cubicBezTo>
                      <a:pt x="446133" y="35543"/>
                      <a:pt x="442091" y="39585"/>
                      <a:pt x="442091" y="44570"/>
                    </a:cubicBezTo>
                    <a:lnTo>
                      <a:pt x="442091" y="117956"/>
                    </a:lnTo>
                    <a:cubicBezTo>
                      <a:pt x="442091" y="122941"/>
                      <a:pt x="446133" y="126983"/>
                      <a:pt x="451118" y="126983"/>
                    </a:cubicBezTo>
                    <a:lnTo>
                      <a:pt x="451535" y="126983"/>
                    </a:lnTo>
                    <a:cubicBezTo>
                      <a:pt x="456520" y="126983"/>
                      <a:pt x="460562" y="122941"/>
                      <a:pt x="460562" y="117956"/>
                    </a:cubicBezTo>
                    <a:lnTo>
                      <a:pt x="460562" y="44570"/>
                    </a:lnTo>
                    <a:cubicBezTo>
                      <a:pt x="460562" y="39585"/>
                      <a:pt x="456520" y="35543"/>
                      <a:pt x="451535" y="35543"/>
                    </a:cubicBezTo>
                    <a:close/>
                    <a:moveTo>
                      <a:pt x="395860" y="35543"/>
                    </a:moveTo>
                    <a:cubicBezTo>
                      <a:pt x="390875" y="35543"/>
                      <a:pt x="386833" y="39585"/>
                      <a:pt x="386833" y="44570"/>
                    </a:cubicBezTo>
                    <a:lnTo>
                      <a:pt x="386833" y="117956"/>
                    </a:lnTo>
                    <a:cubicBezTo>
                      <a:pt x="386833" y="122941"/>
                      <a:pt x="390875" y="126983"/>
                      <a:pt x="395860" y="126983"/>
                    </a:cubicBezTo>
                    <a:lnTo>
                      <a:pt x="396277" y="126983"/>
                    </a:lnTo>
                    <a:cubicBezTo>
                      <a:pt x="401262" y="126983"/>
                      <a:pt x="405304" y="122941"/>
                      <a:pt x="405304" y="117956"/>
                    </a:cubicBezTo>
                    <a:lnTo>
                      <a:pt x="405304" y="44570"/>
                    </a:lnTo>
                    <a:cubicBezTo>
                      <a:pt x="405304" y="39585"/>
                      <a:pt x="401262" y="35543"/>
                      <a:pt x="396277" y="35543"/>
                    </a:cubicBezTo>
                    <a:close/>
                    <a:moveTo>
                      <a:pt x="340602" y="35543"/>
                    </a:moveTo>
                    <a:cubicBezTo>
                      <a:pt x="335617" y="35543"/>
                      <a:pt x="331575" y="39585"/>
                      <a:pt x="331575" y="44570"/>
                    </a:cubicBezTo>
                    <a:lnTo>
                      <a:pt x="331575" y="117956"/>
                    </a:lnTo>
                    <a:cubicBezTo>
                      <a:pt x="331575" y="122941"/>
                      <a:pt x="335617" y="126983"/>
                      <a:pt x="340602" y="126983"/>
                    </a:cubicBezTo>
                    <a:lnTo>
                      <a:pt x="341019" y="126983"/>
                    </a:lnTo>
                    <a:cubicBezTo>
                      <a:pt x="346004" y="126983"/>
                      <a:pt x="350046" y="122941"/>
                      <a:pt x="350046" y="117956"/>
                    </a:cubicBezTo>
                    <a:lnTo>
                      <a:pt x="350046" y="44570"/>
                    </a:lnTo>
                    <a:cubicBezTo>
                      <a:pt x="350046" y="39585"/>
                      <a:pt x="346004" y="35543"/>
                      <a:pt x="341019" y="35543"/>
                    </a:cubicBezTo>
                    <a:close/>
                    <a:moveTo>
                      <a:pt x="285344" y="35543"/>
                    </a:moveTo>
                    <a:cubicBezTo>
                      <a:pt x="280359" y="35543"/>
                      <a:pt x="276317" y="39585"/>
                      <a:pt x="276317" y="44570"/>
                    </a:cubicBezTo>
                    <a:lnTo>
                      <a:pt x="276317" y="117956"/>
                    </a:lnTo>
                    <a:cubicBezTo>
                      <a:pt x="276317" y="122941"/>
                      <a:pt x="280359" y="126983"/>
                      <a:pt x="285344" y="126983"/>
                    </a:cubicBezTo>
                    <a:lnTo>
                      <a:pt x="285761" y="126983"/>
                    </a:lnTo>
                    <a:cubicBezTo>
                      <a:pt x="290746" y="126983"/>
                      <a:pt x="294788" y="122941"/>
                      <a:pt x="294788" y="117956"/>
                    </a:cubicBezTo>
                    <a:lnTo>
                      <a:pt x="294788" y="44570"/>
                    </a:lnTo>
                    <a:cubicBezTo>
                      <a:pt x="294788" y="39585"/>
                      <a:pt x="290746" y="35543"/>
                      <a:pt x="285761" y="35543"/>
                    </a:cubicBezTo>
                    <a:close/>
                    <a:moveTo>
                      <a:pt x="230086" y="35543"/>
                    </a:moveTo>
                    <a:cubicBezTo>
                      <a:pt x="225101" y="35543"/>
                      <a:pt x="221059" y="39585"/>
                      <a:pt x="221059" y="44570"/>
                    </a:cubicBezTo>
                    <a:lnTo>
                      <a:pt x="221059" y="117956"/>
                    </a:lnTo>
                    <a:cubicBezTo>
                      <a:pt x="221059" y="122941"/>
                      <a:pt x="225101" y="126983"/>
                      <a:pt x="230086" y="126983"/>
                    </a:cubicBezTo>
                    <a:lnTo>
                      <a:pt x="230503" y="126983"/>
                    </a:lnTo>
                    <a:cubicBezTo>
                      <a:pt x="235488" y="126983"/>
                      <a:pt x="239530" y="122941"/>
                      <a:pt x="239530" y="117956"/>
                    </a:cubicBezTo>
                    <a:lnTo>
                      <a:pt x="239530" y="44570"/>
                    </a:lnTo>
                    <a:cubicBezTo>
                      <a:pt x="239530" y="39585"/>
                      <a:pt x="235488" y="35543"/>
                      <a:pt x="230503" y="35543"/>
                    </a:cubicBezTo>
                    <a:close/>
                    <a:moveTo>
                      <a:pt x="174828" y="35543"/>
                    </a:moveTo>
                    <a:cubicBezTo>
                      <a:pt x="169843" y="35543"/>
                      <a:pt x="165801" y="39585"/>
                      <a:pt x="165801" y="44570"/>
                    </a:cubicBezTo>
                    <a:lnTo>
                      <a:pt x="165801" y="117956"/>
                    </a:lnTo>
                    <a:cubicBezTo>
                      <a:pt x="165801" y="122941"/>
                      <a:pt x="169843" y="126983"/>
                      <a:pt x="174828" y="126983"/>
                    </a:cubicBezTo>
                    <a:lnTo>
                      <a:pt x="175245" y="126983"/>
                    </a:lnTo>
                    <a:cubicBezTo>
                      <a:pt x="180230" y="126983"/>
                      <a:pt x="184272" y="122941"/>
                      <a:pt x="184272" y="117956"/>
                    </a:cubicBezTo>
                    <a:lnTo>
                      <a:pt x="184272" y="44570"/>
                    </a:lnTo>
                    <a:cubicBezTo>
                      <a:pt x="184272" y="39585"/>
                      <a:pt x="180230" y="35543"/>
                      <a:pt x="175245" y="35543"/>
                    </a:cubicBezTo>
                    <a:close/>
                    <a:moveTo>
                      <a:pt x="119570" y="35543"/>
                    </a:moveTo>
                    <a:cubicBezTo>
                      <a:pt x="114585" y="35543"/>
                      <a:pt x="110543" y="39585"/>
                      <a:pt x="110543" y="44570"/>
                    </a:cubicBezTo>
                    <a:lnTo>
                      <a:pt x="110543" y="117956"/>
                    </a:lnTo>
                    <a:cubicBezTo>
                      <a:pt x="110543" y="122941"/>
                      <a:pt x="114585" y="126983"/>
                      <a:pt x="119570" y="126983"/>
                    </a:cubicBezTo>
                    <a:lnTo>
                      <a:pt x="119987" y="126983"/>
                    </a:lnTo>
                    <a:cubicBezTo>
                      <a:pt x="124972" y="126983"/>
                      <a:pt x="129014" y="122941"/>
                      <a:pt x="129014" y="117956"/>
                    </a:cubicBezTo>
                    <a:lnTo>
                      <a:pt x="129014" y="44570"/>
                    </a:lnTo>
                    <a:cubicBezTo>
                      <a:pt x="129014" y="39585"/>
                      <a:pt x="124972" y="35543"/>
                      <a:pt x="119987" y="35543"/>
                    </a:cubicBezTo>
                    <a:close/>
                    <a:moveTo>
                      <a:pt x="64312" y="35543"/>
                    </a:moveTo>
                    <a:cubicBezTo>
                      <a:pt x="59327" y="35543"/>
                      <a:pt x="55285" y="39585"/>
                      <a:pt x="55285" y="44570"/>
                    </a:cubicBezTo>
                    <a:lnTo>
                      <a:pt x="55285" y="117956"/>
                    </a:lnTo>
                    <a:cubicBezTo>
                      <a:pt x="55285" y="122941"/>
                      <a:pt x="59327" y="126983"/>
                      <a:pt x="64312" y="126983"/>
                    </a:cubicBezTo>
                    <a:lnTo>
                      <a:pt x="64729" y="126983"/>
                    </a:lnTo>
                    <a:cubicBezTo>
                      <a:pt x="69714" y="126983"/>
                      <a:pt x="73756" y="122941"/>
                      <a:pt x="73756" y="117956"/>
                    </a:cubicBezTo>
                    <a:lnTo>
                      <a:pt x="73756" y="44570"/>
                    </a:lnTo>
                    <a:cubicBezTo>
                      <a:pt x="73756" y="39585"/>
                      <a:pt x="69714" y="35543"/>
                      <a:pt x="64729" y="35543"/>
                    </a:cubicBezTo>
                    <a:close/>
                    <a:moveTo>
                      <a:pt x="27088" y="0"/>
                    </a:moveTo>
                    <a:lnTo>
                      <a:pt x="875564" y="0"/>
                    </a:lnTo>
                    <a:cubicBezTo>
                      <a:pt x="890524" y="0"/>
                      <a:pt x="902652" y="12128"/>
                      <a:pt x="902652" y="27088"/>
                    </a:cubicBezTo>
                    <a:lnTo>
                      <a:pt x="902652" y="135438"/>
                    </a:lnTo>
                    <a:cubicBezTo>
                      <a:pt x="902652" y="150398"/>
                      <a:pt x="890524" y="162526"/>
                      <a:pt x="875564" y="162526"/>
                    </a:cubicBezTo>
                    <a:lnTo>
                      <a:pt x="27088" y="162526"/>
                    </a:lnTo>
                    <a:cubicBezTo>
                      <a:pt x="12128" y="162526"/>
                      <a:pt x="0" y="150398"/>
                      <a:pt x="0" y="135438"/>
                    </a:cubicBezTo>
                    <a:lnTo>
                      <a:pt x="0" y="27088"/>
                    </a:lnTo>
                    <a:cubicBezTo>
                      <a:pt x="0" y="12128"/>
                      <a:pt x="12128" y="0"/>
                      <a:pt x="27088"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cene3d>
                <a:camera prst="isometricOffAxis2Left">
                  <a:rot lat="0" lon="0" rev="0"/>
                </a:camera>
                <a:lightRig rig="threePt" dir="t"/>
              </a:scene3d>
              <a:sp3d>
                <a:extrusionClr>
                  <a:schemeClr val="bg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73" name="Freeform 14"/>
              <p:cNvSpPr>
                <a:spLocks/>
              </p:cNvSpPr>
              <p:nvPr/>
            </p:nvSpPr>
            <p:spPr bwMode="auto">
              <a:xfrm>
                <a:off x="2390099" y="3352800"/>
                <a:ext cx="174089" cy="228782"/>
              </a:xfrm>
              <a:custGeom>
                <a:avLst/>
                <a:gdLst/>
                <a:ahLst/>
                <a:cxnLst/>
                <a:rect l="l" t="t" r="r" b="b"/>
                <a:pathLst>
                  <a:path w="294883" h="387525">
                    <a:moveTo>
                      <a:pt x="145925" y="0"/>
                    </a:moveTo>
                    <a:lnTo>
                      <a:pt x="147442" y="165"/>
                    </a:lnTo>
                    <a:lnTo>
                      <a:pt x="148958" y="0"/>
                    </a:lnTo>
                    <a:lnTo>
                      <a:pt x="158622" y="948"/>
                    </a:lnTo>
                    <a:lnTo>
                      <a:pt x="167320" y="1895"/>
                    </a:lnTo>
                    <a:lnTo>
                      <a:pt x="175051" y="3790"/>
                    </a:lnTo>
                    <a:lnTo>
                      <a:pt x="182782" y="6633"/>
                    </a:lnTo>
                    <a:lnTo>
                      <a:pt x="190513" y="10423"/>
                    </a:lnTo>
                    <a:lnTo>
                      <a:pt x="197278" y="14213"/>
                    </a:lnTo>
                    <a:lnTo>
                      <a:pt x="204042" y="18950"/>
                    </a:lnTo>
                    <a:lnTo>
                      <a:pt x="210807" y="24635"/>
                    </a:lnTo>
                    <a:lnTo>
                      <a:pt x="215639" y="30320"/>
                    </a:lnTo>
                    <a:lnTo>
                      <a:pt x="221437" y="36005"/>
                    </a:lnTo>
                    <a:lnTo>
                      <a:pt x="225303" y="42637"/>
                    </a:lnTo>
                    <a:lnTo>
                      <a:pt x="229169" y="50217"/>
                    </a:lnTo>
                    <a:lnTo>
                      <a:pt x="232068" y="57797"/>
                    </a:lnTo>
                    <a:lnTo>
                      <a:pt x="234967" y="65377"/>
                    </a:lnTo>
                    <a:lnTo>
                      <a:pt x="236900" y="73905"/>
                    </a:lnTo>
                    <a:lnTo>
                      <a:pt x="237866" y="81485"/>
                    </a:lnTo>
                    <a:lnTo>
                      <a:pt x="240765" y="109909"/>
                    </a:lnTo>
                    <a:lnTo>
                      <a:pt x="242698" y="124122"/>
                    </a:lnTo>
                    <a:lnTo>
                      <a:pt x="246564" y="136439"/>
                    </a:lnTo>
                    <a:lnTo>
                      <a:pt x="248496" y="142124"/>
                    </a:lnTo>
                    <a:lnTo>
                      <a:pt x="251396" y="147809"/>
                    </a:lnTo>
                    <a:lnTo>
                      <a:pt x="255261" y="152547"/>
                    </a:lnTo>
                    <a:lnTo>
                      <a:pt x="259127" y="157284"/>
                    </a:lnTo>
                    <a:lnTo>
                      <a:pt x="263959" y="162022"/>
                    </a:lnTo>
                    <a:lnTo>
                      <a:pt x="268791" y="165812"/>
                    </a:lnTo>
                    <a:lnTo>
                      <a:pt x="274589" y="168654"/>
                    </a:lnTo>
                    <a:lnTo>
                      <a:pt x="281220" y="168654"/>
                    </a:lnTo>
                    <a:lnTo>
                      <a:pt x="280919" y="170427"/>
                    </a:lnTo>
                    <a:lnTo>
                      <a:pt x="281354" y="170549"/>
                    </a:lnTo>
                    <a:lnTo>
                      <a:pt x="280387" y="176234"/>
                    </a:lnTo>
                    <a:lnTo>
                      <a:pt x="276522" y="180971"/>
                    </a:lnTo>
                    <a:lnTo>
                      <a:pt x="271690" y="186656"/>
                    </a:lnTo>
                    <a:lnTo>
                      <a:pt x="263959" y="192341"/>
                    </a:lnTo>
                    <a:lnTo>
                      <a:pt x="253328" y="198026"/>
                    </a:lnTo>
                    <a:lnTo>
                      <a:pt x="239799" y="203711"/>
                    </a:lnTo>
                    <a:lnTo>
                      <a:pt x="223370" y="207501"/>
                    </a:lnTo>
                    <a:lnTo>
                      <a:pt x="203076" y="211291"/>
                    </a:lnTo>
                    <a:lnTo>
                      <a:pt x="199210" y="218871"/>
                    </a:lnTo>
                    <a:lnTo>
                      <a:pt x="197278" y="225504"/>
                    </a:lnTo>
                    <a:lnTo>
                      <a:pt x="197278" y="234031"/>
                    </a:lnTo>
                    <a:lnTo>
                      <a:pt x="199210" y="240664"/>
                    </a:lnTo>
                    <a:lnTo>
                      <a:pt x="201143" y="245401"/>
                    </a:lnTo>
                    <a:lnTo>
                      <a:pt x="204042" y="248244"/>
                    </a:lnTo>
                    <a:lnTo>
                      <a:pt x="206942" y="250139"/>
                    </a:lnTo>
                    <a:lnTo>
                      <a:pt x="211774" y="252981"/>
                    </a:lnTo>
                    <a:lnTo>
                      <a:pt x="227236" y="259613"/>
                    </a:lnTo>
                    <a:lnTo>
                      <a:pt x="245597" y="268141"/>
                    </a:lnTo>
                    <a:lnTo>
                      <a:pt x="262992" y="275721"/>
                    </a:lnTo>
                    <a:lnTo>
                      <a:pt x="274589" y="283301"/>
                    </a:lnTo>
                    <a:lnTo>
                      <a:pt x="279421" y="286143"/>
                    </a:lnTo>
                    <a:lnTo>
                      <a:pt x="282320" y="289933"/>
                    </a:lnTo>
                    <a:lnTo>
                      <a:pt x="284253" y="293723"/>
                    </a:lnTo>
                    <a:lnTo>
                      <a:pt x="289085" y="305093"/>
                    </a:lnTo>
                    <a:lnTo>
                      <a:pt x="291984" y="316463"/>
                    </a:lnTo>
                    <a:lnTo>
                      <a:pt x="293917" y="326886"/>
                    </a:lnTo>
                    <a:lnTo>
                      <a:pt x="294883" y="336360"/>
                    </a:lnTo>
                    <a:lnTo>
                      <a:pt x="294883" y="344888"/>
                    </a:lnTo>
                    <a:lnTo>
                      <a:pt x="293917" y="352468"/>
                    </a:lnTo>
                    <a:lnTo>
                      <a:pt x="292950" y="359100"/>
                    </a:lnTo>
                    <a:lnTo>
                      <a:pt x="291018" y="363838"/>
                    </a:lnTo>
                    <a:lnTo>
                      <a:pt x="288118" y="367628"/>
                    </a:lnTo>
                    <a:lnTo>
                      <a:pt x="285219" y="372365"/>
                    </a:lnTo>
                    <a:lnTo>
                      <a:pt x="278455" y="376155"/>
                    </a:lnTo>
                    <a:lnTo>
                      <a:pt x="268791" y="379945"/>
                    </a:lnTo>
                    <a:lnTo>
                      <a:pt x="252362" y="382788"/>
                    </a:lnTo>
                    <a:lnTo>
                      <a:pt x="228202" y="385630"/>
                    </a:lnTo>
                    <a:lnTo>
                      <a:pt x="194378" y="387525"/>
                    </a:lnTo>
                    <a:lnTo>
                      <a:pt x="156556" y="387525"/>
                    </a:lnTo>
                    <a:lnTo>
                      <a:pt x="148958" y="387525"/>
                    </a:lnTo>
                    <a:lnTo>
                      <a:pt x="145925" y="387525"/>
                    </a:lnTo>
                    <a:lnTo>
                      <a:pt x="138328" y="387525"/>
                    </a:lnTo>
                    <a:lnTo>
                      <a:pt x="100505" y="387525"/>
                    </a:lnTo>
                    <a:lnTo>
                      <a:pt x="66681" y="385630"/>
                    </a:lnTo>
                    <a:lnTo>
                      <a:pt x="42521" y="382788"/>
                    </a:lnTo>
                    <a:lnTo>
                      <a:pt x="26093" y="379945"/>
                    </a:lnTo>
                    <a:lnTo>
                      <a:pt x="16429" y="376155"/>
                    </a:lnTo>
                    <a:lnTo>
                      <a:pt x="9664" y="372365"/>
                    </a:lnTo>
                    <a:lnTo>
                      <a:pt x="6765" y="367628"/>
                    </a:lnTo>
                    <a:lnTo>
                      <a:pt x="3865" y="363838"/>
                    </a:lnTo>
                    <a:lnTo>
                      <a:pt x="1933" y="359100"/>
                    </a:lnTo>
                    <a:lnTo>
                      <a:pt x="966" y="352468"/>
                    </a:lnTo>
                    <a:lnTo>
                      <a:pt x="0" y="344888"/>
                    </a:lnTo>
                    <a:lnTo>
                      <a:pt x="0" y="336360"/>
                    </a:lnTo>
                    <a:lnTo>
                      <a:pt x="966" y="326886"/>
                    </a:lnTo>
                    <a:lnTo>
                      <a:pt x="2899" y="316463"/>
                    </a:lnTo>
                    <a:lnTo>
                      <a:pt x="5798" y="305093"/>
                    </a:lnTo>
                    <a:lnTo>
                      <a:pt x="10630" y="293723"/>
                    </a:lnTo>
                    <a:lnTo>
                      <a:pt x="12563" y="289933"/>
                    </a:lnTo>
                    <a:lnTo>
                      <a:pt x="15463" y="286143"/>
                    </a:lnTo>
                    <a:lnTo>
                      <a:pt x="20294" y="283301"/>
                    </a:lnTo>
                    <a:lnTo>
                      <a:pt x="31891" y="275721"/>
                    </a:lnTo>
                    <a:lnTo>
                      <a:pt x="49286" y="268141"/>
                    </a:lnTo>
                    <a:lnTo>
                      <a:pt x="67648" y="259613"/>
                    </a:lnTo>
                    <a:lnTo>
                      <a:pt x="83110" y="252981"/>
                    </a:lnTo>
                    <a:lnTo>
                      <a:pt x="87942" y="250139"/>
                    </a:lnTo>
                    <a:lnTo>
                      <a:pt x="90841" y="248244"/>
                    </a:lnTo>
                    <a:lnTo>
                      <a:pt x="93740" y="245401"/>
                    </a:lnTo>
                    <a:lnTo>
                      <a:pt x="95673" y="240664"/>
                    </a:lnTo>
                    <a:lnTo>
                      <a:pt x="97606" y="234031"/>
                    </a:lnTo>
                    <a:lnTo>
                      <a:pt x="97606" y="225504"/>
                    </a:lnTo>
                    <a:lnTo>
                      <a:pt x="95673" y="218871"/>
                    </a:lnTo>
                    <a:lnTo>
                      <a:pt x="91807" y="211291"/>
                    </a:lnTo>
                    <a:lnTo>
                      <a:pt x="71513" y="207501"/>
                    </a:lnTo>
                    <a:lnTo>
                      <a:pt x="55085" y="203711"/>
                    </a:lnTo>
                    <a:lnTo>
                      <a:pt x="41555" y="198026"/>
                    </a:lnTo>
                    <a:lnTo>
                      <a:pt x="30925" y="192341"/>
                    </a:lnTo>
                    <a:lnTo>
                      <a:pt x="23194" y="186656"/>
                    </a:lnTo>
                    <a:lnTo>
                      <a:pt x="18362" y="180971"/>
                    </a:lnTo>
                    <a:lnTo>
                      <a:pt x="14496" y="176234"/>
                    </a:lnTo>
                    <a:lnTo>
                      <a:pt x="13529" y="170549"/>
                    </a:lnTo>
                    <a:lnTo>
                      <a:pt x="13965" y="170427"/>
                    </a:lnTo>
                    <a:lnTo>
                      <a:pt x="13663" y="168654"/>
                    </a:lnTo>
                    <a:lnTo>
                      <a:pt x="20294" y="168654"/>
                    </a:lnTo>
                    <a:lnTo>
                      <a:pt x="26093" y="165812"/>
                    </a:lnTo>
                    <a:lnTo>
                      <a:pt x="30925" y="162022"/>
                    </a:lnTo>
                    <a:lnTo>
                      <a:pt x="35757" y="157284"/>
                    </a:lnTo>
                    <a:lnTo>
                      <a:pt x="39622" y="152547"/>
                    </a:lnTo>
                    <a:lnTo>
                      <a:pt x="43488" y="147809"/>
                    </a:lnTo>
                    <a:lnTo>
                      <a:pt x="46387" y="142124"/>
                    </a:lnTo>
                    <a:lnTo>
                      <a:pt x="48320" y="136439"/>
                    </a:lnTo>
                    <a:lnTo>
                      <a:pt x="52185" y="124122"/>
                    </a:lnTo>
                    <a:lnTo>
                      <a:pt x="54118" y="109909"/>
                    </a:lnTo>
                    <a:lnTo>
                      <a:pt x="57017" y="81485"/>
                    </a:lnTo>
                    <a:lnTo>
                      <a:pt x="57984" y="73905"/>
                    </a:lnTo>
                    <a:lnTo>
                      <a:pt x="59917" y="65377"/>
                    </a:lnTo>
                    <a:lnTo>
                      <a:pt x="62816" y="57797"/>
                    </a:lnTo>
                    <a:lnTo>
                      <a:pt x="65715" y="50217"/>
                    </a:lnTo>
                    <a:lnTo>
                      <a:pt x="69580" y="42637"/>
                    </a:lnTo>
                    <a:lnTo>
                      <a:pt x="73446" y="36005"/>
                    </a:lnTo>
                    <a:lnTo>
                      <a:pt x="79244" y="30320"/>
                    </a:lnTo>
                    <a:lnTo>
                      <a:pt x="84076" y="24635"/>
                    </a:lnTo>
                    <a:lnTo>
                      <a:pt x="90841" y="18950"/>
                    </a:lnTo>
                    <a:lnTo>
                      <a:pt x="97606" y="14213"/>
                    </a:lnTo>
                    <a:lnTo>
                      <a:pt x="104371" y="10423"/>
                    </a:lnTo>
                    <a:lnTo>
                      <a:pt x="112102" y="6633"/>
                    </a:lnTo>
                    <a:lnTo>
                      <a:pt x="119833" y="3790"/>
                    </a:lnTo>
                    <a:lnTo>
                      <a:pt x="127564" y="1895"/>
                    </a:lnTo>
                    <a:lnTo>
                      <a:pt x="136261" y="948"/>
                    </a:ln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effectLst>
                <a:glow rad="12700">
                  <a:schemeClr val="accent1">
                    <a:satMod val="175000"/>
                  </a:schemeClr>
                </a:glow>
              </a:effectLst>
              <a:extLst/>
            </p:spPr>
            <p:txBody>
              <a:bodyPr lIns="146304" tIns="73152" rIns="146304" bIns="73152"/>
              <a:lstStyle/>
              <a:p>
                <a:pPr defTabSz="1463040" fontAlgn="auto">
                  <a:spcBef>
                    <a:spcPts val="0"/>
                  </a:spcBef>
                  <a:spcAft>
                    <a:spcPts val="0"/>
                  </a:spcAft>
                  <a:defRPr/>
                </a:pPr>
                <a:endParaRPr lang="en-US" kern="0" dirty="0">
                  <a:solidFill>
                    <a:srgbClr val="000000"/>
                  </a:solidFill>
                  <a:latin typeface="+mn-lt"/>
                  <a:cs typeface="+mn-cs"/>
                </a:endParaRPr>
              </a:p>
            </p:txBody>
          </p:sp>
          <p:grpSp>
            <p:nvGrpSpPr>
              <p:cNvPr id="119" name="Group 118"/>
              <p:cNvGrpSpPr/>
              <p:nvPr/>
            </p:nvGrpSpPr>
            <p:grpSpPr>
              <a:xfrm>
                <a:off x="1866007" y="3760172"/>
                <a:ext cx="210453" cy="271516"/>
                <a:chOff x="3590366" y="4048403"/>
                <a:chExt cx="753295" cy="971865"/>
              </a:xfrm>
              <a:scene3d>
                <a:camera prst="orthographicFront"/>
                <a:lightRig rig="threePt" dir="t"/>
              </a:scene3d>
            </p:grpSpPr>
            <p:sp>
              <p:nvSpPr>
                <p:cNvPr id="120" name="Rounded Rectangle 609"/>
                <p:cNvSpPr/>
                <p:nvPr/>
              </p:nvSpPr>
              <p:spPr>
                <a:xfrm>
                  <a:off x="3628402" y="4048403"/>
                  <a:ext cx="677222" cy="971865"/>
                </a:xfrm>
                <a:custGeom>
                  <a:avLst/>
                  <a:gdLst/>
                  <a:ahLst/>
                  <a:cxnLst/>
                  <a:rect l="l" t="t" r="r" b="b"/>
                  <a:pathLst>
                    <a:path w="677222" h="971865">
                      <a:moveTo>
                        <a:pt x="657880" y="886390"/>
                      </a:moveTo>
                      <a:cubicBezTo>
                        <a:pt x="665763" y="886390"/>
                        <a:pt x="672155" y="893424"/>
                        <a:pt x="672155" y="902101"/>
                      </a:cubicBezTo>
                      <a:cubicBezTo>
                        <a:pt x="672155" y="910778"/>
                        <a:pt x="665763" y="917812"/>
                        <a:pt x="657880" y="917812"/>
                      </a:cubicBezTo>
                      <a:cubicBezTo>
                        <a:pt x="649996" y="917812"/>
                        <a:pt x="643605" y="910778"/>
                        <a:pt x="643605" y="902101"/>
                      </a:cubicBezTo>
                      <a:cubicBezTo>
                        <a:pt x="643605" y="893424"/>
                        <a:pt x="649996" y="886390"/>
                        <a:pt x="657880" y="886390"/>
                      </a:cubicBezTo>
                      <a:close/>
                      <a:moveTo>
                        <a:pt x="609725" y="886390"/>
                      </a:moveTo>
                      <a:cubicBezTo>
                        <a:pt x="617609" y="886390"/>
                        <a:pt x="624000" y="893424"/>
                        <a:pt x="624000" y="902101"/>
                      </a:cubicBezTo>
                      <a:cubicBezTo>
                        <a:pt x="624000" y="910778"/>
                        <a:pt x="617609" y="917812"/>
                        <a:pt x="609725" y="917812"/>
                      </a:cubicBezTo>
                      <a:cubicBezTo>
                        <a:pt x="601841" y="917812"/>
                        <a:pt x="595450" y="910778"/>
                        <a:pt x="595450" y="902101"/>
                      </a:cubicBezTo>
                      <a:cubicBezTo>
                        <a:pt x="595450" y="893424"/>
                        <a:pt x="601841" y="886390"/>
                        <a:pt x="609725" y="886390"/>
                      </a:cubicBezTo>
                      <a:close/>
                      <a:moveTo>
                        <a:pt x="561571" y="886390"/>
                      </a:moveTo>
                      <a:cubicBezTo>
                        <a:pt x="569455" y="886390"/>
                        <a:pt x="575846" y="893424"/>
                        <a:pt x="575846" y="902101"/>
                      </a:cubicBezTo>
                      <a:cubicBezTo>
                        <a:pt x="575846" y="910778"/>
                        <a:pt x="569455" y="917812"/>
                        <a:pt x="561571" y="917812"/>
                      </a:cubicBezTo>
                      <a:cubicBezTo>
                        <a:pt x="553687" y="917812"/>
                        <a:pt x="547296" y="910778"/>
                        <a:pt x="547296" y="902101"/>
                      </a:cubicBezTo>
                      <a:cubicBezTo>
                        <a:pt x="547296" y="893424"/>
                        <a:pt x="553687" y="886390"/>
                        <a:pt x="561571" y="886390"/>
                      </a:cubicBezTo>
                      <a:close/>
                      <a:moveTo>
                        <a:pt x="513417" y="886390"/>
                      </a:moveTo>
                      <a:cubicBezTo>
                        <a:pt x="521301" y="886390"/>
                        <a:pt x="527692" y="893424"/>
                        <a:pt x="527692" y="902101"/>
                      </a:cubicBezTo>
                      <a:cubicBezTo>
                        <a:pt x="527692" y="910778"/>
                        <a:pt x="521301" y="917812"/>
                        <a:pt x="513417" y="917812"/>
                      </a:cubicBezTo>
                      <a:cubicBezTo>
                        <a:pt x="505533" y="917812"/>
                        <a:pt x="499142" y="910778"/>
                        <a:pt x="499142" y="902101"/>
                      </a:cubicBezTo>
                      <a:cubicBezTo>
                        <a:pt x="499142" y="893424"/>
                        <a:pt x="505533" y="886390"/>
                        <a:pt x="513417" y="886390"/>
                      </a:cubicBezTo>
                      <a:close/>
                      <a:moveTo>
                        <a:pt x="465263" y="886390"/>
                      </a:moveTo>
                      <a:cubicBezTo>
                        <a:pt x="473146" y="886390"/>
                        <a:pt x="479537" y="893424"/>
                        <a:pt x="479537" y="902101"/>
                      </a:cubicBezTo>
                      <a:cubicBezTo>
                        <a:pt x="479537" y="910778"/>
                        <a:pt x="473146" y="917812"/>
                        <a:pt x="465263" y="917812"/>
                      </a:cubicBezTo>
                      <a:cubicBezTo>
                        <a:pt x="457379" y="917812"/>
                        <a:pt x="450988" y="910778"/>
                        <a:pt x="450988" y="902101"/>
                      </a:cubicBezTo>
                      <a:cubicBezTo>
                        <a:pt x="450988" y="893424"/>
                        <a:pt x="457379" y="886390"/>
                        <a:pt x="465263" y="886390"/>
                      </a:cubicBezTo>
                      <a:close/>
                      <a:moveTo>
                        <a:pt x="417108" y="886390"/>
                      </a:moveTo>
                      <a:cubicBezTo>
                        <a:pt x="424992" y="886390"/>
                        <a:pt x="431383" y="893424"/>
                        <a:pt x="431383" y="902101"/>
                      </a:cubicBezTo>
                      <a:cubicBezTo>
                        <a:pt x="431383" y="910778"/>
                        <a:pt x="424992" y="917812"/>
                        <a:pt x="417108" y="917812"/>
                      </a:cubicBezTo>
                      <a:cubicBezTo>
                        <a:pt x="409224" y="917812"/>
                        <a:pt x="402833" y="910778"/>
                        <a:pt x="402833" y="902101"/>
                      </a:cubicBezTo>
                      <a:cubicBezTo>
                        <a:pt x="402833" y="893424"/>
                        <a:pt x="409224" y="886390"/>
                        <a:pt x="417108" y="886390"/>
                      </a:cubicBezTo>
                      <a:close/>
                      <a:moveTo>
                        <a:pt x="260113" y="886390"/>
                      </a:moveTo>
                      <a:cubicBezTo>
                        <a:pt x="267997" y="886390"/>
                        <a:pt x="274388" y="893424"/>
                        <a:pt x="274388" y="902101"/>
                      </a:cubicBezTo>
                      <a:cubicBezTo>
                        <a:pt x="274388" y="910778"/>
                        <a:pt x="267997" y="917812"/>
                        <a:pt x="260113" y="917812"/>
                      </a:cubicBezTo>
                      <a:cubicBezTo>
                        <a:pt x="252229" y="917812"/>
                        <a:pt x="245838" y="910778"/>
                        <a:pt x="245838" y="902101"/>
                      </a:cubicBezTo>
                      <a:cubicBezTo>
                        <a:pt x="245838" y="893424"/>
                        <a:pt x="252229" y="886390"/>
                        <a:pt x="260113" y="886390"/>
                      </a:cubicBezTo>
                      <a:close/>
                      <a:moveTo>
                        <a:pt x="211959" y="886390"/>
                      </a:moveTo>
                      <a:cubicBezTo>
                        <a:pt x="219843" y="886390"/>
                        <a:pt x="226234" y="893424"/>
                        <a:pt x="226234" y="902101"/>
                      </a:cubicBezTo>
                      <a:cubicBezTo>
                        <a:pt x="226234" y="910778"/>
                        <a:pt x="219843" y="917812"/>
                        <a:pt x="211959" y="917812"/>
                      </a:cubicBezTo>
                      <a:cubicBezTo>
                        <a:pt x="204075" y="917812"/>
                        <a:pt x="197684" y="910778"/>
                        <a:pt x="197684" y="902101"/>
                      </a:cubicBezTo>
                      <a:cubicBezTo>
                        <a:pt x="197684" y="893424"/>
                        <a:pt x="204075" y="886390"/>
                        <a:pt x="211959" y="886390"/>
                      </a:cubicBezTo>
                      <a:close/>
                      <a:moveTo>
                        <a:pt x="163805" y="886390"/>
                      </a:moveTo>
                      <a:cubicBezTo>
                        <a:pt x="171689" y="886390"/>
                        <a:pt x="178080" y="893424"/>
                        <a:pt x="178080" y="902101"/>
                      </a:cubicBezTo>
                      <a:cubicBezTo>
                        <a:pt x="178080" y="910778"/>
                        <a:pt x="171689" y="917812"/>
                        <a:pt x="163805" y="917812"/>
                      </a:cubicBezTo>
                      <a:cubicBezTo>
                        <a:pt x="155921" y="917812"/>
                        <a:pt x="149530" y="910778"/>
                        <a:pt x="149530" y="902101"/>
                      </a:cubicBezTo>
                      <a:cubicBezTo>
                        <a:pt x="149530" y="893424"/>
                        <a:pt x="155921" y="886390"/>
                        <a:pt x="163805" y="886390"/>
                      </a:cubicBezTo>
                      <a:close/>
                      <a:moveTo>
                        <a:pt x="115650" y="886390"/>
                      </a:moveTo>
                      <a:cubicBezTo>
                        <a:pt x="123534" y="886390"/>
                        <a:pt x="129925" y="893424"/>
                        <a:pt x="129925" y="902101"/>
                      </a:cubicBezTo>
                      <a:cubicBezTo>
                        <a:pt x="129925" y="910778"/>
                        <a:pt x="123534" y="917812"/>
                        <a:pt x="115650" y="917812"/>
                      </a:cubicBezTo>
                      <a:cubicBezTo>
                        <a:pt x="107767" y="917812"/>
                        <a:pt x="101375" y="910778"/>
                        <a:pt x="101375" y="902101"/>
                      </a:cubicBezTo>
                      <a:cubicBezTo>
                        <a:pt x="101375" y="893424"/>
                        <a:pt x="107767" y="886390"/>
                        <a:pt x="115650" y="886390"/>
                      </a:cubicBezTo>
                      <a:close/>
                      <a:moveTo>
                        <a:pt x="67496" y="886390"/>
                      </a:moveTo>
                      <a:cubicBezTo>
                        <a:pt x="75380" y="886390"/>
                        <a:pt x="81771" y="893424"/>
                        <a:pt x="81771" y="902101"/>
                      </a:cubicBezTo>
                      <a:cubicBezTo>
                        <a:pt x="81771" y="910778"/>
                        <a:pt x="75380" y="917812"/>
                        <a:pt x="67496" y="917812"/>
                      </a:cubicBezTo>
                      <a:cubicBezTo>
                        <a:pt x="59612" y="917812"/>
                        <a:pt x="53221" y="910778"/>
                        <a:pt x="53221" y="902101"/>
                      </a:cubicBezTo>
                      <a:cubicBezTo>
                        <a:pt x="53221" y="893424"/>
                        <a:pt x="59612" y="886390"/>
                        <a:pt x="67496" y="886390"/>
                      </a:cubicBezTo>
                      <a:close/>
                      <a:moveTo>
                        <a:pt x="19342" y="886390"/>
                      </a:moveTo>
                      <a:cubicBezTo>
                        <a:pt x="27226" y="886390"/>
                        <a:pt x="33617" y="893424"/>
                        <a:pt x="33617" y="902101"/>
                      </a:cubicBezTo>
                      <a:cubicBezTo>
                        <a:pt x="33617" y="910778"/>
                        <a:pt x="27226" y="917812"/>
                        <a:pt x="19342" y="917812"/>
                      </a:cubicBezTo>
                      <a:cubicBezTo>
                        <a:pt x="11458" y="917812"/>
                        <a:pt x="5067" y="910778"/>
                        <a:pt x="5067" y="902101"/>
                      </a:cubicBezTo>
                      <a:cubicBezTo>
                        <a:pt x="5067" y="893424"/>
                        <a:pt x="11458" y="886390"/>
                        <a:pt x="19342" y="886390"/>
                      </a:cubicBezTo>
                      <a:close/>
                      <a:moveTo>
                        <a:pt x="657880" y="828729"/>
                      </a:moveTo>
                      <a:cubicBezTo>
                        <a:pt x="665763" y="828729"/>
                        <a:pt x="672155" y="835763"/>
                        <a:pt x="672155" y="844440"/>
                      </a:cubicBezTo>
                      <a:cubicBezTo>
                        <a:pt x="672155" y="853117"/>
                        <a:pt x="665763" y="860151"/>
                        <a:pt x="657880" y="860151"/>
                      </a:cubicBezTo>
                      <a:cubicBezTo>
                        <a:pt x="649996" y="860151"/>
                        <a:pt x="643605" y="853117"/>
                        <a:pt x="643605" y="844440"/>
                      </a:cubicBezTo>
                      <a:cubicBezTo>
                        <a:pt x="643605" y="835763"/>
                        <a:pt x="649996" y="828729"/>
                        <a:pt x="657880" y="828729"/>
                      </a:cubicBezTo>
                      <a:close/>
                      <a:moveTo>
                        <a:pt x="609725" y="828729"/>
                      </a:moveTo>
                      <a:cubicBezTo>
                        <a:pt x="617609" y="828729"/>
                        <a:pt x="624000" y="835763"/>
                        <a:pt x="624000" y="844440"/>
                      </a:cubicBezTo>
                      <a:cubicBezTo>
                        <a:pt x="624000" y="853117"/>
                        <a:pt x="617609" y="860151"/>
                        <a:pt x="609725" y="860151"/>
                      </a:cubicBezTo>
                      <a:cubicBezTo>
                        <a:pt x="601841" y="860151"/>
                        <a:pt x="595450" y="853117"/>
                        <a:pt x="595450" y="844440"/>
                      </a:cubicBezTo>
                      <a:cubicBezTo>
                        <a:pt x="595450" y="835763"/>
                        <a:pt x="601841" y="828729"/>
                        <a:pt x="609725" y="828729"/>
                      </a:cubicBezTo>
                      <a:close/>
                      <a:moveTo>
                        <a:pt x="561571" y="828729"/>
                      </a:moveTo>
                      <a:cubicBezTo>
                        <a:pt x="569455" y="828729"/>
                        <a:pt x="575846" y="835763"/>
                        <a:pt x="575846" y="844440"/>
                      </a:cubicBezTo>
                      <a:cubicBezTo>
                        <a:pt x="575846" y="853117"/>
                        <a:pt x="569455" y="860151"/>
                        <a:pt x="561571" y="860151"/>
                      </a:cubicBezTo>
                      <a:cubicBezTo>
                        <a:pt x="553687" y="860151"/>
                        <a:pt x="547296" y="853117"/>
                        <a:pt x="547296" y="844440"/>
                      </a:cubicBezTo>
                      <a:cubicBezTo>
                        <a:pt x="547296" y="835763"/>
                        <a:pt x="553687" y="828729"/>
                        <a:pt x="561571" y="828729"/>
                      </a:cubicBezTo>
                      <a:close/>
                      <a:moveTo>
                        <a:pt x="513417" y="828729"/>
                      </a:moveTo>
                      <a:cubicBezTo>
                        <a:pt x="521301" y="828729"/>
                        <a:pt x="527692" y="835763"/>
                        <a:pt x="527692" y="844440"/>
                      </a:cubicBezTo>
                      <a:cubicBezTo>
                        <a:pt x="527692" y="853117"/>
                        <a:pt x="521301" y="860151"/>
                        <a:pt x="513417" y="860151"/>
                      </a:cubicBezTo>
                      <a:cubicBezTo>
                        <a:pt x="505533" y="860151"/>
                        <a:pt x="499142" y="853117"/>
                        <a:pt x="499142" y="844440"/>
                      </a:cubicBezTo>
                      <a:cubicBezTo>
                        <a:pt x="499142" y="835763"/>
                        <a:pt x="505533" y="828729"/>
                        <a:pt x="513417" y="828729"/>
                      </a:cubicBezTo>
                      <a:close/>
                      <a:moveTo>
                        <a:pt x="465263" y="828729"/>
                      </a:moveTo>
                      <a:cubicBezTo>
                        <a:pt x="473146" y="828729"/>
                        <a:pt x="479537" y="835763"/>
                        <a:pt x="479537" y="844440"/>
                      </a:cubicBezTo>
                      <a:cubicBezTo>
                        <a:pt x="479537" y="853117"/>
                        <a:pt x="473146" y="860151"/>
                        <a:pt x="465263" y="860151"/>
                      </a:cubicBezTo>
                      <a:cubicBezTo>
                        <a:pt x="457379" y="860151"/>
                        <a:pt x="450988" y="853117"/>
                        <a:pt x="450988" y="844440"/>
                      </a:cubicBezTo>
                      <a:cubicBezTo>
                        <a:pt x="450988" y="835763"/>
                        <a:pt x="457379" y="828729"/>
                        <a:pt x="465263" y="828729"/>
                      </a:cubicBezTo>
                      <a:close/>
                      <a:moveTo>
                        <a:pt x="417108" y="828729"/>
                      </a:moveTo>
                      <a:cubicBezTo>
                        <a:pt x="424992" y="828729"/>
                        <a:pt x="431383" y="835763"/>
                        <a:pt x="431383" y="844440"/>
                      </a:cubicBezTo>
                      <a:cubicBezTo>
                        <a:pt x="431383" y="853117"/>
                        <a:pt x="424992" y="860151"/>
                        <a:pt x="417108" y="860151"/>
                      </a:cubicBezTo>
                      <a:cubicBezTo>
                        <a:pt x="409224" y="860151"/>
                        <a:pt x="402833" y="853117"/>
                        <a:pt x="402833" y="844440"/>
                      </a:cubicBezTo>
                      <a:cubicBezTo>
                        <a:pt x="402833" y="835763"/>
                        <a:pt x="409224" y="828729"/>
                        <a:pt x="417108" y="828729"/>
                      </a:cubicBezTo>
                      <a:close/>
                      <a:moveTo>
                        <a:pt x="260113" y="828729"/>
                      </a:moveTo>
                      <a:cubicBezTo>
                        <a:pt x="267997" y="828729"/>
                        <a:pt x="274388" y="835763"/>
                        <a:pt x="274388" y="844440"/>
                      </a:cubicBezTo>
                      <a:cubicBezTo>
                        <a:pt x="274388" y="853117"/>
                        <a:pt x="267997" y="860151"/>
                        <a:pt x="260113" y="860151"/>
                      </a:cubicBezTo>
                      <a:cubicBezTo>
                        <a:pt x="252229" y="860151"/>
                        <a:pt x="245838" y="853117"/>
                        <a:pt x="245838" y="844440"/>
                      </a:cubicBezTo>
                      <a:cubicBezTo>
                        <a:pt x="245838" y="835763"/>
                        <a:pt x="252229" y="828729"/>
                        <a:pt x="260113" y="828729"/>
                      </a:cubicBezTo>
                      <a:close/>
                      <a:moveTo>
                        <a:pt x="211959" y="828729"/>
                      </a:moveTo>
                      <a:cubicBezTo>
                        <a:pt x="219843" y="828729"/>
                        <a:pt x="226234" y="835763"/>
                        <a:pt x="226234" y="844440"/>
                      </a:cubicBezTo>
                      <a:cubicBezTo>
                        <a:pt x="226234" y="853117"/>
                        <a:pt x="219843" y="860151"/>
                        <a:pt x="211959" y="860151"/>
                      </a:cubicBezTo>
                      <a:cubicBezTo>
                        <a:pt x="204075" y="860151"/>
                        <a:pt x="197684" y="853117"/>
                        <a:pt x="197684" y="844440"/>
                      </a:cubicBezTo>
                      <a:cubicBezTo>
                        <a:pt x="197684" y="835763"/>
                        <a:pt x="204075" y="828729"/>
                        <a:pt x="211959" y="828729"/>
                      </a:cubicBezTo>
                      <a:close/>
                      <a:moveTo>
                        <a:pt x="163805" y="828729"/>
                      </a:moveTo>
                      <a:cubicBezTo>
                        <a:pt x="171689" y="828729"/>
                        <a:pt x="178080" y="835763"/>
                        <a:pt x="178080" y="844440"/>
                      </a:cubicBezTo>
                      <a:cubicBezTo>
                        <a:pt x="178080" y="853117"/>
                        <a:pt x="171689" y="860151"/>
                        <a:pt x="163805" y="860151"/>
                      </a:cubicBezTo>
                      <a:cubicBezTo>
                        <a:pt x="155921" y="860151"/>
                        <a:pt x="149530" y="853117"/>
                        <a:pt x="149530" y="844440"/>
                      </a:cubicBezTo>
                      <a:cubicBezTo>
                        <a:pt x="149530" y="835763"/>
                        <a:pt x="155921" y="828729"/>
                        <a:pt x="163805" y="828729"/>
                      </a:cubicBezTo>
                      <a:close/>
                      <a:moveTo>
                        <a:pt x="115650" y="828729"/>
                      </a:moveTo>
                      <a:cubicBezTo>
                        <a:pt x="123534" y="828729"/>
                        <a:pt x="129925" y="835763"/>
                        <a:pt x="129925" y="844440"/>
                      </a:cubicBezTo>
                      <a:cubicBezTo>
                        <a:pt x="129925" y="853117"/>
                        <a:pt x="123534" y="860151"/>
                        <a:pt x="115650" y="860151"/>
                      </a:cubicBezTo>
                      <a:cubicBezTo>
                        <a:pt x="107767" y="860151"/>
                        <a:pt x="101375" y="853117"/>
                        <a:pt x="101375" y="844440"/>
                      </a:cubicBezTo>
                      <a:cubicBezTo>
                        <a:pt x="101375" y="835763"/>
                        <a:pt x="107767" y="828729"/>
                        <a:pt x="115650" y="828729"/>
                      </a:cubicBezTo>
                      <a:close/>
                      <a:moveTo>
                        <a:pt x="67496" y="828729"/>
                      </a:moveTo>
                      <a:cubicBezTo>
                        <a:pt x="75380" y="828729"/>
                        <a:pt x="81771" y="835763"/>
                        <a:pt x="81771" y="844440"/>
                      </a:cubicBezTo>
                      <a:cubicBezTo>
                        <a:pt x="81771" y="853117"/>
                        <a:pt x="75380" y="860151"/>
                        <a:pt x="67496" y="860151"/>
                      </a:cubicBezTo>
                      <a:cubicBezTo>
                        <a:pt x="59612" y="860151"/>
                        <a:pt x="53221" y="853117"/>
                        <a:pt x="53221" y="844440"/>
                      </a:cubicBezTo>
                      <a:cubicBezTo>
                        <a:pt x="53221" y="835763"/>
                        <a:pt x="59612" y="828729"/>
                        <a:pt x="67496" y="828729"/>
                      </a:cubicBezTo>
                      <a:close/>
                      <a:moveTo>
                        <a:pt x="19342" y="828729"/>
                      </a:moveTo>
                      <a:cubicBezTo>
                        <a:pt x="27226" y="828729"/>
                        <a:pt x="33617" y="835763"/>
                        <a:pt x="33617" y="844440"/>
                      </a:cubicBezTo>
                      <a:cubicBezTo>
                        <a:pt x="33617" y="853117"/>
                        <a:pt x="27226" y="860151"/>
                        <a:pt x="19342" y="860151"/>
                      </a:cubicBezTo>
                      <a:cubicBezTo>
                        <a:pt x="11458" y="860151"/>
                        <a:pt x="5067" y="853117"/>
                        <a:pt x="5067" y="844440"/>
                      </a:cubicBezTo>
                      <a:cubicBezTo>
                        <a:pt x="5067" y="835763"/>
                        <a:pt x="11458" y="828729"/>
                        <a:pt x="19342" y="828729"/>
                      </a:cubicBezTo>
                      <a:close/>
                      <a:moveTo>
                        <a:pt x="657880" y="771068"/>
                      </a:moveTo>
                      <a:cubicBezTo>
                        <a:pt x="665763" y="771068"/>
                        <a:pt x="672155" y="778102"/>
                        <a:pt x="672155" y="786779"/>
                      </a:cubicBezTo>
                      <a:cubicBezTo>
                        <a:pt x="672155" y="795456"/>
                        <a:pt x="665763" y="802489"/>
                        <a:pt x="657880" y="802489"/>
                      </a:cubicBezTo>
                      <a:cubicBezTo>
                        <a:pt x="649996" y="802489"/>
                        <a:pt x="643605" y="795456"/>
                        <a:pt x="643605" y="786779"/>
                      </a:cubicBezTo>
                      <a:cubicBezTo>
                        <a:pt x="643605" y="778102"/>
                        <a:pt x="649996" y="771068"/>
                        <a:pt x="657880" y="771068"/>
                      </a:cubicBezTo>
                      <a:close/>
                      <a:moveTo>
                        <a:pt x="609725" y="771068"/>
                      </a:moveTo>
                      <a:cubicBezTo>
                        <a:pt x="617609" y="771068"/>
                        <a:pt x="624000" y="778102"/>
                        <a:pt x="624000" y="786779"/>
                      </a:cubicBezTo>
                      <a:cubicBezTo>
                        <a:pt x="624000" y="795456"/>
                        <a:pt x="617609" y="802489"/>
                        <a:pt x="609725" y="802489"/>
                      </a:cubicBezTo>
                      <a:cubicBezTo>
                        <a:pt x="601841" y="802489"/>
                        <a:pt x="595450" y="795456"/>
                        <a:pt x="595450" y="786779"/>
                      </a:cubicBezTo>
                      <a:cubicBezTo>
                        <a:pt x="595450" y="778102"/>
                        <a:pt x="601841" y="771068"/>
                        <a:pt x="609725" y="771068"/>
                      </a:cubicBezTo>
                      <a:close/>
                      <a:moveTo>
                        <a:pt x="561571" y="771068"/>
                      </a:moveTo>
                      <a:cubicBezTo>
                        <a:pt x="569455" y="771068"/>
                        <a:pt x="575846" y="778102"/>
                        <a:pt x="575846" y="786779"/>
                      </a:cubicBezTo>
                      <a:cubicBezTo>
                        <a:pt x="575846" y="795456"/>
                        <a:pt x="569455" y="802489"/>
                        <a:pt x="561571" y="802489"/>
                      </a:cubicBezTo>
                      <a:cubicBezTo>
                        <a:pt x="553687" y="802489"/>
                        <a:pt x="547296" y="795456"/>
                        <a:pt x="547296" y="786779"/>
                      </a:cubicBezTo>
                      <a:cubicBezTo>
                        <a:pt x="547296" y="778102"/>
                        <a:pt x="553687" y="771068"/>
                        <a:pt x="561571" y="771068"/>
                      </a:cubicBezTo>
                      <a:close/>
                      <a:moveTo>
                        <a:pt x="513417" y="771068"/>
                      </a:moveTo>
                      <a:cubicBezTo>
                        <a:pt x="521301" y="771068"/>
                        <a:pt x="527692" y="778102"/>
                        <a:pt x="527692" y="786779"/>
                      </a:cubicBezTo>
                      <a:cubicBezTo>
                        <a:pt x="527692" y="795456"/>
                        <a:pt x="521301" y="802489"/>
                        <a:pt x="513417" y="802489"/>
                      </a:cubicBezTo>
                      <a:cubicBezTo>
                        <a:pt x="505533" y="802489"/>
                        <a:pt x="499142" y="795456"/>
                        <a:pt x="499142" y="786779"/>
                      </a:cubicBezTo>
                      <a:cubicBezTo>
                        <a:pt x="499142" y="778102"/>
                        <a:pt x="505533" y="771068"/>
                        <a:pt x="513417" y="771068"/>
                      </a:cubicBezTo>
                      <a:close/>
                      <a:moveTo>
                        <a:pt x="465263" y="771068"/>
                      </a:moveTo>
                      <a:cubicBezTo>
                        <a:pt x="473146" y="771068"/>
                        <a:pt x="479537" y="778102"/>
                        <a:pt x="479537" y="786779"/>
                      </a:cubicBezTo>
                      <a:cubicBezTo>
                        <a:pt x="479537" y="795456"/>
                        <a:pt x="473146" y="802489"/>
                        <a:pt x="465263" y="802489"/>
                      </a:cubicBezTo>
                      <a:cubicBezTo>
                        <a:pt x="457379" y="802489"/>
                        <a:pt x="450988" y="795456"/>
                        <a:pt x="450988" y="786779"/>
                      </a:cubicBezTo>
                      <a:cubicBezTo>
                        <a:pt x="450988" y="778102"/>
                        <a:pt x="457379" y="771068"/>
                        <a:pt x="465263" y="771068"/>
                      </a:cubicBezTo>
                      <a:close/>
                      <a:moveTo>
                        <a:pt x="417108" y="771068"/>
                      </a:moveTo>
                      <a:cubicBezTo>
                        <a:pt x="424992" y="771068"/>
                        <a:pt x="431383" y="778102"/>
                        <a:pt x="431383" y="786779"/>
                      </a:cubicBezTo>
                      <a:cubicBezTo>
                        <a:pt x="431383" y="795456"/>
                        <a:pt x="424992" y="802489"/>
                        <a:pt x="417108" y="802489"/>
                      </a:cubicBezTo>
                      <a:cubicBezTo>
                        <a:pt x="409224" y="802489"/>
                        <a:pt x="402833" y="795456"/>
                        <a:pt x="402833" y="786779"/>
                      </a:cubicBezTo>
                      <a:cubicBezTo>
                        <a:pt x="402833" y="778102"/>
                        <a:pt x="409224" y="771068"/>
                        <a:pt x="417108" y="771068"/>
                      </a:cubicBezTo>
                      <a:close/>
                      <a:moveTo>
                        <a:pt x="260113" y="771068"/>
                      </a:moveTo>
                      <a:cubicBezTo>
                        <a:pt x="267997" y="771068"/>
                        <a:pt x="274388" y="778102"/>
                        <a:pt x="274388" y="786779"/>
                      </a:cubicBezTo>
                      <a:cubicBezTo>
                        <a:pt x="274388" y="795456"/>
                        <a:pt x="267997" y="802489"/>
                        <a:pt x="260113" y="802489"/>
                      </a:cubicBezTo>
                      <a:cubicBezTo>
                        <a:pt x="252229" y="802489"/>
                        <a:pt x="245838" y="795456"/>
                        <a:pt x="245838" y="786779"/>
                      </a:cubicBezTo>
                      <a:cubicBezTo>
                        <a:pt x="245838" y="778102"/>
                        <a:pt x="252229" y="771068"/>
                        <a:pt x="260113" y="771068"/>
                      </a:cubicBezTo>
                      <a:close/>
                      <a:moveTo>
                        <a:pt x="211959" y="771068"/>
                      </a:moveTo>
                      <a:cubicBezTo>
                        <a:pt x="219843" y="771068"/>
                        <a:pt x="226234" y="778102"/>
                        <a:pt x="226234" y="786779"/>
                      </a:cubicBezTo>
                      <a:cubicBezTo>
                        <a:pt x="226234" y="795456"/>
                        <a:pt x="219843" y="802489"/>
                        <a:pt x="211959" y="802489"/>
                      </a:cubicBezTo>
                      <a:cubicBezTo>
                        <a:pt x="204075" y="802489"/>
                        <a:pt x="197684" y="795456"/>
                        <a:pt x="197684" y="786779"/>
                      </a:cubicBezTo>
                      <a:cubicBezTo>
                        <a:pt x="197684" y="778102"/>
                        <a:pt x="204075" y="771068"/>
                        <a:pt x="211959" y="771068"/>
                      </a:cubicBezTo>
                      <a:close/>
                      <a:moveTo>
                        <a:pt x="163805" y="771068"/>
                      </a:moveTo>
                      <a:cubicBezTo>
                        <a:pt x="171689" y="771068"/>
                        <a:pt x="178080" y="778102"/>
                        <a:pt x="178080" y="786779"/>
                      </a:cubicBezTo>
                      <a:cubicBezTo>
                        <a:pt x="178080" y="795456"/>
                        <a:pt x="171689" y="802489"/>
                        <a:pt x="163805" y="802489"/>
                      </a:cubicBezTo>
                      <a:cubicBezTo>
                        <a:pt x="155921" y="802489"/>
                        <a:pt x="149530" y="795456"/>
                        <a:pt x="149530" y="786779"/>
                      </a:cubicBezTo>
                      <a:cubicBezTo>
                        <a:pt x="149530" y="778102"/>
                        <a:pt x="155921" y="771068"/>
                        <a:pt x="163805" y="771068"/>
                      </a:cubicBezTo>
                      <a:close/>
                      <a:moveTo>
                        <a:pt x="115650" y="771068"/>
                      </a:moveTo>
                      <a:cubicBezTo>
                        <a:pt x="123534" y="771068"/>
                        <a:pt x="129925" y="778102"/>
                        <a:pt x="129925" y="786779"/>
                      </a:cubicBezTo>
                      <a:cubicBezTo>
                        <a:pt x="129925" y="795456"/>
                        <a:pt x="123534" y="802489"/>
                        <a:pt x="115650" y="802489"/>
                      </a:cubicBezTo>
                      <a:cubicBezTo>
                        <a:pt x="107767" y="802489"/>
                        <a:pt x="101375" y="795456"/>
                        <a:pt x="101375" y="786779"/>
                      </a:cubicBezTo>
                      <a:cubicBezTo>
                        <a:pt x="101375" y="778102"/>
                        <a:pt x="107767" y="771068"/>
                        <a:pt x="115650" y="771068"/>
                      </a:cubicBezTo>
                      <a:close/>
                      <a:moveTo>
                        <a:pt x="67496" y="771068"/>
                      </a:moveTo>
                      <a:cubicBezTo>
                        <a:pt x="75380" y="771068"/>
                        <a:pt x="81771" y="778102"/>
                        <a:pt x="81771" y="786779"/>
                      </a:cubicBezTo>
                      <a:cubicBezTo>
                        <a:pt x="81771" y="795456"/>
                        <a:pt x="75380" y="802489"/>
                        <a:pt x="67496" y="802489"/>
                      </a:cubicBezTo>
                      <a:cubicBezTo>
                        <a:pt x="59612" y="802489"/>
                        <a:pt x="53221" y="795456"/>
                        <a:pt x="53221" y="786779"/>
                      </a:cubicBezTo>
                      <a:cubicBezTo>
                        <a:pt x="53221" y="778102"/>
                        <a:pt x="59612" y="771068"/>
                        <a:pt x="67496" y="771068"/>
                      </a:cubicBezTo>
                      <a:close/>
                      <a:moveTo>
                        <a:pt x="19342" y="771068"/>
                      </a:moveTo>
                      <a:cubicBezTo>
                        <a:pt x="27226" y="771068"/>
                        <a:pt x="33617" y="778102"/>
                        <a:pt x="33617" y="786779"/>
                      </a:cubicBezTo>
                      <a:cubicBezTo>
                        <a:pt x="33617" y="795456"/>
                        <a:pt x="27226" y="802489"/>
                        <a:pt x="19342" y="802489"/>
                      </a:cubicBezTo>
                      <a:cubicBezTo>
                        <a:pt x="11458" y="802489"/>
                        <a:pt x="5067" y="795456"/>
                        <a:pt x="5067" y="786779"/>
                      </a:cubicBezTo>
                      <a:cubicBezTo>
                        <a:pt x="5067" y="778102"/>
                        <a:pt x="11458" y="771068"/>
                        <a:pt x="19342" y="771068"/>
                      </a:cubicBezTo>
                      <a:close/>
                      <a:moveTo>
                        <a:pt x="657880" y="713407"/>
                      </a:moveTo>
                      <a:cubicBezTo>
                        <a:pt x="665763" y="713407"/>
                        <a:pt x="672155" y="720441"/>
                        <a:pt x="672155" y="729118"/>
                      </a:cubicBezTo>
                      <a:cubicBezTo>
                        <a:pt x="672155" y="737794"/>
                        <a:pt x="665763" y="744828"/>
                        <a:pt x="657880" y="744828"/>
                      </a:cubicBezTo>
                      <a:cubicBezTo>
                        <a:pt x="649996" y="744828"/>
                        <a:pt x="643605" y="737794"/>
                        <a:pt x="643605" y="729118"/>
                      </a:cubicBezTo>
                      <a:cubicBezTo>
                        <a:pt x="643605" y="720441"/>
                        <a:pt x="649996" y="713407"/>
                        <a:pt x="657880" y="713407"/>
                      </a:cubicBezTo>
                      <a:close/>
                      <a:moveTo>
                        <a:pt x="609725" y="713407"/>
                      </a:moveTo>
                      <a:cubicBezTo>
                        <a:pt x="617609" y="713407"/>
                        <a:pt x="624000" y="720441"/>
                        <a:pt x="624000" y="729118"/>
                      </a:cubicBezTo>
                      <a:cubicBezTo>
                        <a:pt x="624000" y="737794"/>
                        <a:pt x="617609" y="744828"/>
                        <a:pt x="609725" y="744828"/>
                      </a:cubicBezTo>
                      <a:cubicBezTo>
                        <a:pt x="601841" y="744828"/>
                        <a:pt x="595450" y="737794"/>
                        <a:pt x="595450" y="729118"/>
                      </a:cubicBezTo>
                      <a:cubicBezTo>
                        <a:pt x="595450" y="720441"/>
                        <a:pt x="601841" y="713407"/>
                        <a:pt x="609725" y="713407"/>
                      </a:cubicBezTo>
                      <a:close/>
                      <a:moveTo>
                        <a:pt x="561571" y="713407"/>
                      </a:moveTo>
                      <a:cubicBezTo>
                        <a:pt x="569455" y="713407"/>
                        <a:pt x="575846" y="720441"/>
                        <a:pt x="575846" y="729118"/>
                      </a:cubicBezTo>
                      <a:cubicBezTo>
                        <a:pt x="575846" y="737794"/>
                        <a:pt x="569455" y="744828"/>
                        <a:pt x="561571" y="744828"/>
                      </a:cubicBezTo>
                      <a:cubicBezTo>
                        <a:pt x="553687" y="744828"/>
                        <a:pt x="547296" y="737794"/>
                        <a:pt x="547296" y="729118"/>
                      </a:cubicBezTo>
                      <a:cubicBezTo>
                        <a:pt x="547296" y="720441"/>
                        <a:pt x="553687" y="713407"/>
                        <a:pt x="561571" y="713407"/>
                      </a:cubicBezTo>
                      <a:close/>
                      <a:moveTo>
                        <a:pt x="513417" y="713407"/>
                      </a:moveTo>
                      <a:cubicBezTo>
                        <a:pt x="521301" y="713407"/>
                        <a:pt x="527692" y="720441"/>
                        <a:pt x="527692" y="729118"/>
                      </a:cubicBezTo>
                      <a:cubicBezTo>
                        <a:pt x="527692" y="737794"/>
                        <a:pt x="521301" y="744828"/>
                        <a:pt x="513417" y="744828"/>
                      </a:cubicBezTo>
                      <a:cubicBezTo>
                        <a:pt x="505533" y="744828"/>
                        <a:pt x="499142" y="737794"/>
                        <a:pt x="499142" y="729118"/>
                      </a:cubicBezTo>
                      <a:cubicBezTo>
                        <a:pt x="499142" y="720441"/>
                        <a:pt x="505533" y="713407"/>
                        <a:pt x="513417" y="713407"/>
                      </a:cubicBezTo>
                      <a:close/>
                      <a:moveTo>
                        <a:pt x="465263" y="713407"/>
                      </a:moveTo>
                      <a:cubicBezTo>
                        <a:pt x="473146" y="713407"/>
                        <a:pt x="479537" y="720441"/>
                        <a:pt x="479537" y="729118"/>
                      </a:cubicBezTo>
                      <a:cubicBezTo>
                        <a:pt x="479537" y="737794"/>
                        <a:pt x="473146" y="744828"/>
                        <a:pt x="465263" y="744828"/>
                      </a:cubicBezTo>
                      <a:cubicBezTo>
                        <a:pt x="457379" y="744828"/>
                        <a:pt x="450988" y="737794"/>
                        <a:pt x="450988" y="729118"/>
                      </a:cubicBezTo>
                      <a:cubicBezTo>
                        <a:pt x="450988" y="720441"/>
                        <a:pt x="457379" y="713407"/>
                        <a:pt x="465263" y="713407"/>
                      </a:cubicBezTo>
                      <a:close/>
                      <a:moveTo>
                        <a:pt x="417108" y="713407"/>
                      </a:moveTo>
                      <a:cubicBezTo>
                        <a:pt x="424992" y="713407"/>
                        <a:pt x="431383" y="720441"/>
                        <a:pt x="431383" y="729118"/>
                      </a:cubicBezTo>
                      <a:cubicBezTo>
                        <a:pt x="431383" y="737794"/>
                        <a:pt x="424992" y="744828"/>
                        <a:pt x="417108" y="744828"/>
                      </a:cubicBezTo>
                      <a:cubicBezTo>
                        <a:pt x="409224" y="744828"/>
                        <a:pt x="402833" y="737794"/>
                        <a:pt x="402833" y="729118"/>
                      </a:cubicBezTo>
                      <a:cubicBezTo>
                        <a:pt x="402833" y="720441"/>
                        <a:pt x="409224" y="713407"/>
                        <a:pt x="417108" y="713407"/>
                      </a:cubicBezTo>
                      <a:close/>
                      <a:moveTo>
                        <a:pt x="260113" y="713407"/>
                      </a:moveTo>
                      <a:cubicBezTo>
                        <a:pt x="267997" y="713407"/>
                        <a:pt x="274388" y="720441"/>
                        <a:pt x="274388" y="729118"/>
                      </a:cubicBezTo>
                      <a:cubicBezTo>
                        <a:pt x="274388" y="737794"/>
                        <a:pt x="267997" y="744828"/>
                        <a:pt x="260113" y="744828"/>
                      </a:cubicBezTo>
                      <a:cubicBezTo>
                        <a:pt x="252229" y="744828"/>
                        <a:pt x="245838" y="737794"/>
                        <a:pt x="245838" y="729118"/>
                      </a:cubicBezTo>
                      <a:cubicBezTo>
                        <a:pt x="245838" y="720441"/>
                        <a:pt x="252229" y="713407"/>
                        <a:pt x="260113" y="713407"/>
                      </a:cubicBezTo>
                      <a:close/>
                      <a:moveTo>
                        <a:pt x="211959" y="713407"/>
                      </a:moveTo>
                      <a:cubicBezTo>
                        <a:pt x="219843" y="713407"/>
                        <a:pt x="226234" y="720441"/>
                        <a:pt x="226234" y="729118"/>
                      </a:cubicBezTo>
                      <a:cubicBezTo>
                        <a:pt x="226234" y="737794"/>
                        <a:pt x="219843" y="744828"/>
                        <a:pt x="211959" y="744828"/>
                      </a:cubicBezTo>
                      <a:cubicBezTo>
                        <a:pt x="204075" y="744828"/>
                        <a:pt x="197684" y="737794"/>
                        <a:pt x="197684" y="729118"/>
                      </a:cubicBezTo>
                      <a:cubicBezTo>
                        <a:pt x="197684" y="720441"/>
                        <a:pt x="204075" y="713407"/>
                        <a:pt x="211959" y="713407"/>
                      </a:cubicBezTo>
                      <a:close/>
                      <a:moveTo>
                        <a:pt x="163805" y="713407"/>
                      </a:moveTo>
                      <a:cubicBezTo>
                        <a:pt x="171689" y="713407"/>
                        <a:pt x="178080" y="720441"/>
                        <a:pt x="178080" y="729118"/>
                      </a:cubicBezTo>
                      <a:cubicBezTo>
                        <a:pt x="178080" y="737794"/>
                        <a:pt x="171689" y="744828"/>
                        <a:pt x="163805" y="744828"/>
                      </a:cubicBezTo>
                      <a:cubicBezTo>
                        <a:pt x="155921" y="744828"/>
                        <a:pt x="149530" y="737794"/>
                        <a:pt x="149530" y="729118"/>
                      </a:cubicBezTo>
                      <a:cubicBezTo>
                        <a:pt x="149530" y="720441"/>
                        <a:pt x="155921" y="713407"/>
                        <a:pt x="163805" y="713407"/>
                      </a:cubicBezTo>
                      <a:close/>
                      <a:moveTo>
                        <a:pt x="115650" y="713407"/>
                      </a:moveTo>
                      <a:cubicBezTo>
                        <a:pt x="123534" y="713407"/>
                        <a:pt x="129925" y="720441"/>
                        <a:pt x="129925" y="729118"/>
                      </a:cubicBezTo>
                      <a:cubicBezTo>
                        <a:pt x="129925" y="737794"/>
                        <a:pt x="123534" y="744828"/>
                        <a:pt x="115650" y="744828"/>
                      </a:cubicBezTo>
                      <a:cubicBezTo>
                        <a:pt x="107767" y="744828"/>
                        <a:pt x="101375" y="737794"/>
                        <a:pt x="101375" y="729118"/>
                      </a:cubicBezTo>
                      <a:cubicBezTo>
                        <a:pt x="101375" y="720441"/>
                        <a:pt x="107767" y="713407"/>
                        <a:pt x="115650" y="713407"/>
                      </a:cubicBezTo>
                      <a:close/>
                      <a:moveTo>
                        <a:pt x="67496" y="713407"/>
                      </a:moveTo>
                      <a:cubicBezTo>
                        <a:pt x="75380" y="713407"/>
                        <a:pt x="81771" y="720441"/>
                        <a:pt x="81771" y="729118"/>
                      </a:cubicBezTo>
                      <a:cubicBezTo>
                        <a:pt x="81771" y="737794"/>
                        <a:pt x="75380" y="744828"/>
                        <a:pt x="67496" y="744828"/>
                      </a:cubicBezTo>
                      <a:cubicBezTo>
                        <a:pt x="59612" y="744828"/>
                        <a:pt x="53221" y="737794"/>
                        <a:pt x="53221" y="729118"/>
                      </a:cubicBezTo>
                      <a:cubicBezTo>
                        <a:pt x="53221" y="720441"/>
                        <a:pt x="59612" y="713407"/>
                        <a:pt x="67496" y="713407"/>
                      </a:cubicBezTo>
                      <a:close/>
                      <a:moveTo>
                        <a:pt x="19342" y="713407"/>
                      </a:moveTo>
                      <a:cubicBezTo>
                        <a:pt x="27226" y="713407"/>
                        <a:pt x="33617" y="720441"/>
                        <a:pt x="33617" y="729118"/>
                      </a:cubicBezTo>
                      <a:cubicBezTo>
                        <a:pt x="33617" y="737794"/>
                        <a:pt x="27226" y="744828"/>
                        <a:pt x="19342" y="744828"/>
                      </a:cubicBezTo>
                      <a:cubicBezTo>
                        <a:pt x="11458" y="744828"/>
                        <a:pt x="5067" y="737794"/>
                        <a:pt x="5067" y="729118"/>
                      </a:cubicBezTo>
                      <a:cubicBezTo>
                        <a:pt x="5067" y="720441"/>
                        <a:pt x="11458" y="713407"/>
                        <a:pt x="19342" y="713407"/>
                      </a:cubicBezTo>
                      <a:close/>
                      <a:moveTo>
                        <a:pt x="657880" y="657889"/>
                      </a:moveTo>
                      <a:cubicBezTo>
                        <a:pt x="665763" y="657889"/>
                        <a:pt x="672155" y="664923"/>
                        <a:pt x="672155" y="673600"/>
                      </a:cubicBezTo>
                      <a:cubicBezTo>
                        <a:pt x="672155" y="682277"/>
                        <a:pt x="665763" y="689310"/>
                        <a:pt x="657880" y="689310"/>
                      </a:cubicBezTo>
                      <a:cubicBezTo>
                        <a:pt x="649996" y="689310"/>
                        <a:pt x="643605" y="682277"/>
                        <a:pt x="643605" y="673600"/>
                      </a:cubicBezTo>
                      <a:cubicBezTo>
                        <a:pt x="643605" y="664923"/>
                        <a:pt x="649996" y="657889"/>
                        <a:pt x="657880" y="657889"/>
                      </a:cubicBezTo>
                      <a:close/>
                      <a:moveTo>
                        <a:pt x="609725" y="657889"/>
                      </a:moveTo>
                      <a:cubicBezTo>
                        <a:pt x="617609" y="657889"/>
                        <a:pt x="624000" y="664923"/>
                        <a:pt x="624000" y="673600"/>
                      </a:cubicBezTo>
                      <a:cubicBezTo>
                        <a:pt x="624000" y="682277"/>
                        <a:pt x="617609" y="689310"/>
                        <a:pt x="609725" y="689310"/>
                      </a:cubicBezTo>
                      <a:cubicBezTo>
                        <a:pt x="601841" y="689310"/>
                        <a:pt x="595450" y="682277"/>
                        <a:pt x="595450" y="673600"/>
                      </a:cubicBezTo>
                      <a:cubicBezTo>
                        <a:pt x="595450" y="664923"/>
                        <a:pt x="601841" y="657889"/>
                        <a:pt x="609725" y="657889"/>
                      </a:cubicBezTo>
                      <a:close/>
                      <a:moveTo>
                        <a:pt x="561571" y="657889"/>
                      </a:moveTo>
                      <a:cubicBezTo>
                        <a:pt x="569455" y="657889"/>
                        <a:pt x="575846" y="664923"/>
                        <a:pt x="575846" y="673600"/>
                      </a:cubicBezTo>
                      <a:cubicBezTo>
                        <a:pt x="575846" y="682277"/>
                        <a:pt x="569455" y="689310"/>
                        <a:pt x="561571" y="689310"/>
                      </a:cubicBezTo>
                      <a:cubicBezTo>
                        <a:pt x="553687" y="689310"/>
                        <a:pt x="547296" y="682277"/>
                        <a:pt x="547296" y="673600"/>
                      </a:cubicBezTo>
                      <a:cubicBezTo>
                        <a:pt x="547296" y="664923"/>
                        <a:pt x="553687" y="657889"/>
                        <a:pt x="561571" y="657889"/>
                      </a:cubicBezTo>
                      <a:close/>
                      <a:moveTo>
                        <a:pt x="513417" y="657889"/>
                      </a:moveTo>
                      <a:cubicBezTo>
                        <a:pt x="521301" y="657889"/>
                        <a:pt x="527692" y="664923"/>
                        <a:pt x="527692" y="673600"/>
                      </a:cubicBezTo>
                      <a:cubicBezTo>
                        <a:pt x="527692" y="682277"/>
                        <a:pt x="521301" y="689310"/>
                        <a:pt x="513417" y="689310"/>
                      </a:cubicBezTo>
                      <a:cubicBezTo>
                        <a:pt x="505533" y="689310"/>
                        <a:pt x="499142" y="682277"/>
                        <a:pt x="499142" y="673600"/>
                      </a:cubicBezTo>
                      <a:cubicBezTo>
                        <a:pt x="499142" y="664923"/>
                        <a:pt x="505533" y="657889"/>
                        <a:pt x="513417" y="657889"/>
                      </a:cubicBezTo>
                      <a:close/>
                      <a:moveTo>
                        <a:pt x="465263" y="657889"/>
                      </a:moveTo>
                      <a:cubicBezTo>
                        <a:pt x="473146" y="657889"/>
                        <a:pt x="479537" y="664923"/>
                        <a:pt x="479537" y="673600"/>
                      </a:cubicBezTo>
                      <a:cubicBezTo>
                        <a:pt x="479537" y="682277"/>
                        <a:pt x="473146" y="689310"/>
                        <a:pt x="465263" y="689310"/>
                      </a:cubicBezTo>
                      <a:cubicBezTo>
                        <a:pt x="457379" y="689310"/>
                        <a:pt x="450988" y="682277"/>
                        <a:pt x="450988" y="673600"/>
                      </a:cubicBezTo>
                      <a:cubicBezTo>
                        <a:pt x="450988" y="664923"/>
                        <a:pt x="457379" y="657889"/>
                        <a:pt x="465263" y="657889"/>
                      </a:cubicBezTo>
                      <a:close/>
                      <a:moveTo>
                        <a:pt x="417108" y="657889"/>
                      </a:moveTo>
                      <a:cubicBezTo>
                        <a:pt x="424992" y="657889"/>
                        <a:pt x="431383" y="664923"/>
                        <a:pt x="431383" y="673600"/>
                      </a:cubicBezTo>
                      <a:cubicBezTo>
                        <a:pt x="431383" y="682277"/>
                        <a:pt x="424992" y="689310"/>
                        <a:pt x="417108" y="689310"/>
                      </a:cubicBezTo>
                      <a:cubicBezTo>
                        <a:pt x="409224" y="689310"/>
                        <a:pt x="402833" y="682277"/>
                        <a:pt x="402833" y="673600"/>
                      </a:cubicBezTo>
                      <a:cubicBezTo>
                        <a:pt x="402833" y="664923"/>
                        <a:pt x="409224" y="657889"/>
                        <a:pt x="417108" y="657889"/>
                      </a:cubicBezTo>
                      <a:close/>
                      <a:moveTo>
                        <a:pt x="260113" y="657889"/>
                      </a:moveTo>
                      <a:cubicBezTo>
                        <a:pt x="267997" y="657889"/>
                        <a:pt x="274388" y="664923"/>
                        <a:pt x="274388" y="673600"/>
                      </a:cubicBezTo>
                      <a:cubicBezTo>
                        <a:pt x="274388" y="682277"/>
                        <a:pt x="267997" y="689310"/>
                        <a:pt x="260113" y="689310"/>
                      </a:cubicBezTo>
                      <a:cubicBezTo>
                        <a:pt x="252229" y="689310"/>
                        <a:pt x="245838" y="682277"/>
                        <a:pt x="245838" y="673600"/>
                      </a:cubicBezTo>
                      <a:cubicBezTo>
                        <a:pt x="245838" y="664923"/>
                        <a:pt x="252229" y="657889"/>
                        <a:pt x="260113" y="657889"/>
                      </a:cubicBezTo>
                      <a:close/>
                      <a:moveTo>
                        <a:pt x="211959" y="657889"/>
                      </a:moveTo>
                      <a:cubicBezTo>
                        <a:pt x="219843" y="657889"/>
                        <a:pt x="226234" y="664923"/>
                        <a:pt x="226234" y="673600"/>
                      </a:cubicBezTo>
                      <a:cubicBezTo>
                        <a:pt x="226234" y="682277"/>
                        <a:pt x="219843" y="689310"/>
                        <a:pt x="211959" y="689310"/>
                      </a:cubicBezTo>
                      <a:cubicBezTo>
                        <a:pt x="204075" y="689310"/>
                        <a:pt x="197684" y="682277"/>
                        <a:pt x="197684" y="673600"/>
                      </a:cubicBezTo>
                      <a:cubicBezTo>
                        <a:pt x="197684" y="664923"/>
                        <a:pt x="204075" y="657889"/>
                        <a:pt x="211959" y="657889"/>
                      </a:cubicBezTo>
                      <a:close/>
                      <a:moveTo>
                        <a:pt x="163805" y="657889"/>
                      </a:moveTo>
                      <a:cubicBezTo>
                        <a:pt x="171689" y="657889"/>
                        <a:pt x="178080" y="664923"/>
                        <a:pt x="178080" y="673600"/>
                      </a:cubicBezTo>
                      <a:cubicBezTo>
                        <a:pt x="178080" y="682277"/>
                        <a:pt x="171689" y="689310"/>
                        <a:pt x="163805" y="689310"/>
                      </a:cubicBezTo>
                      <a:cubicBezTo>
                        <a:pt x="155921" y="689310"/>
                        <a:pt x="149530" y="682277"/>
                        <a:pt x="149530" y="673600"/>
                      </a:cubicBezTo>
                      <a:cubicBezTo>
                        <a:pt x="149530" y="664923"/>
                        <a:pt x="155921" y="657889"/>
                        <a:pt x="163805" y="657889"/>
                      </a:cubicBezTo>
                      <a:close/>
                      <a:moveTo>
                        <a:pt x="115650" y="657889"/>
                      </a:moveTo>
                      <a:cubicBezTo>
                        <a:pt x="123534" y="657889"/>
                        <a:pt x="129925" y="664923"/>
                        <a:pt x="129925" y="673600"/>
                      </a:cubicBezTo>
                      <a:cubicBezTo>
                        <a:pt x="129925" y="682277"/>
                        <a:pt x="123534" y="689310"/>
                        <a:pt x="115650" y="689310"/>
                      </a:cubicBezTo>
                      <a:cubicBezTo>
                        <a:pt x="107767" y="689310"/>
                        <a:pt x="101375" y="682277"/>
                        <a:pt x="101375" y="673600"/>
                      </a:cubicBezTo>
                      <a:cubicBezTo>
                        <a:pt x="101375" y="664923"/>
                        <a:pt x="107767" y="657889"/>
                        <a:pt x="115650" y="657889"/>
                      </a:cubicBezTo>
                      <a:close/>
                      <a:moveTo>
                        <a:pt x="67496" y="657889"/>
                      </a:moveTo>
                      <a:cubicBezTo>
                        <a:pt x="75380" y="657889"/>
                        <a:pt x="81771" y="664923"/>
                        <a:pt x="81771" y="673600"/>
                      </a:cubicBezTo>
                      <a:cubicBezTo>
                        <a:pt x="81771" y="682277"/>
                        <a:pt x="75380" y="689310"/>
                        <a:pt x="67496" y="689310"/>
                      </a:cubicBezTo>
                      <a:cubicBezTo>
                        <a:pt x="59612" y="689310"/>
                        <a:pt x="53221" y="682277"/>
                        <a:pt x="53221" y="673600"/>
                      </a:cubicBezTo>
                      <a:cubicBezTo>
                        <a:pt x="53221" y="664923"/>
                        <a:pt x="59612" y="657889"/>
                        <a:pt x="67496" y="657889"/>
                      </a:cubicBezTo>
                      <a:close/>
                      <a:moveTo>
                        <a:pt x="19342" y="657889"/>
                      </a:moveTo>
                      <a:cubicBezTo>
                        <a:pt x="27226" y="657889"/>
                        <a:pt x="33617" y="664923"/>
                        <a:pt x="33617" y="673600"/>
                      </a:cubicBezTo>
                      <a:cubicBezTo>
                        <a:pt x="33617" y="682277"/>
                        <a:pt x="27226" y="689310"/>
                        <a:pt x="19342" y="689310"/>
                      </a:cubicBezTo>
                      <a:cubicBezTo>
                        <a:pt x="11458" y="689310"/>
                        <a:pt x="5067" y="682277"/>
                        <a:pt x="5067" y="673600"/>
                      </a:cubicBezTo>
                      <a:cubicBezTo>
                        <a:pt x="5067" y="664923"/>
                        <a:pt x="11458" y="657889"/>
                        <a:pt x="19342" y="657889"/>
                      </a:cubicBezTo>
                      <a:close/>
                      <a:moveTo>
                        <a:pt x="565265" y="350822"/>
                      </a:moveTo>
                      <a:cubicBezTo>
                        <a:pt x="557331" y="350822"/>
                        <a:pt x="550899" y="357901"/>
                        <a:pt x="550899" y="366634"/>
                      </a:cubicBezTo>
                      <a:cubicBezTo>
                        <a:pt x="550899" y="375366"/>
                        <a:pt x="557331" y="382445"/>
                        <a:pt x="565265" y="382445"/>
                      </a:cubicBezTo>
                      <a:cubicBezTo>
                        <a:pt x="573200" y="382445"/>
                        <a:pt x="579632" y="375366"/>
                        <a:pt x="579632" y="366634"/>
                      </a:cubicBezTo>
                      <a:cubicBezTo>
                        <a:pt x="579632" y="357901"/>
                        <a:pt x="573200" y="350822"/>
                        <a:pt x="565265" y="350822"/>
                      </a:cubicBezTo>
                      <a:close/>
                      <a:moveTo>
                        <a:pt x="518262" y="350822"/>
                      </a:moveTo>
                      <a:cubicBezTo>
                        <a:pt x="510327" y="350822"/>
                        <a:pt x="503895" y="357901"/>
                        <a:pt x="503895" y="366634"/>
                      </a:cubicBezTo>
                      <a:cubicBezTo>
                        <a:pt x="503895" y="375366"/>
                        <a:pt x="510327" y="382445"/>
                        <a:pt x="518262" y="382445"/>
                      </a:cubicBezTo>
                      <a:cubicBezTo>
                        <a:pt x="526196" y="382445"/>
                        <a:pt x="532628" y="375366"/>
                        <a:pt x="532628" y="366634"/>
                      </a:cubicBezTo>
                      <a:cubicBezTo>
                        <a:pt x="532628" y="357901"/>
                        <a:pt x="526196" y="350822"/>
                        <a:pt x="518262" y="350822"/>
                      </a:cubicBezTo>
                      <a:close/>
                      <a:moveTo>
                        <a:pt x="167499" y="350822"/>
                      </a:moveTo>
                      <a:cubicBezTo>
                        <a:pt x="159564" y="350822"/>
                        <a:pt x="153132" y="357901"/>
                        <a:pt x="153132" y="366634"/>
                      </a:cubicBezTo>
                      <a:cubicBezTo>
                        <a:pt x="153132" y="375366"/>
                        <a:pt x="159564" y="382445"/>
                        <a:pt x="167499" y="382445"/>
                      </a:cubicBezTo>
                      <a:cubicBezTo>
                        <a:pt x="175434" y="382445"/>
                        <a:pt x="181865" y="375366"/>
                        <a:pt x="181865" y="366634"/>
                      </a:cubicBezTo>
                      <a:cubicBezTo>
                        <a:pt x="181865" y="357901"/>
                        <a:pt x="175434" y="350822"/>
                        <a:pt x="167499" y="350822"/>
                      </a:cubicBezTo>
                      <a:close/>
                      <a:moveTo>
                        <a:pt x="120495" y="350822"/>
                      </a:moveTo>
                      <a:cubicBezTo>
                        <a:pt x="112561" y="350822"/>
                        <a:pt x="106129" y="357901"/>
                        <a:pt x="106129" y="366634"/>
                      </a:cubicBezTo>
                      <a:cubicBezTo>
                        <a:pt x="106129" y="375366"/>
                        <a:pt x="112561" y="382445"/>
                        <a:pt x="120495" y="382445"/>
                      </a:cubicBezTo>
                      <a:cubicBezTo>
                        <a:pt x="128430" y="382445"/>
                        <a:pt x="134862" y="375366"/>
                        <a:pt x="134862" y="366634"/>
                      </a:cubicBezTo>
                      <a:cubicBezTo>
                        <a:pt x="134862" y="357901"/>
                        <a:pt x="128430" y="350822"/>
                        <a:pt x="120495" y="350822"/>
                      </a:cubicBezTo>
                      <a:close/>
                      <a:moveTo>
                        <a:pt x="626635" y="350821"/>
                      </a:moveTo>
                      <a:cubicBezTo>
                        <a:pt x="610766" y="350821"/>
                        <a:pt x="597902" y="364979"/>
                        <a:pt x="597902" y="382444"/>
                      </a:cubicBezTo>
                      <a:cubicBezTo>
                        <a:pt x="597902" y="399909"/>
                        <a:pt x="610766" y="414067"/>
                        <a:pt x="626635" y="414067"/>
                      </a:cubicBezTo>
                      <a:cubicBezTo>
                        <a:pt x="642503" y="414067"/>
                        <a:pt x="655368" y="399909"/>
                        <a:pt x="655368" y="382444"/>
                      </a:cubicBezTo>
                      <a:cubicBezTo>
                        <a:pt x="655368" y="364979"/>
                        <a:pt x="642503" y="350821"/>
                        <a:pt x="626635" y="350821"/>
                      </a:cubicBezTo>
                      <a:close/>
                      <a:moveTo>
                        <a:pt x="228868" y="350821"/>
                      </a:moveTo>
                      <a:cubicBezTo>
                        <a:pt x="213000" y="350821"/>
                        <a:pt x="200135" y="364979"/>
                        <a:pt x="200135" y="382444"/>
                      </a:cubicBezTo>
                      <a:cubicBezTo>
                        <a:pt x="200135" y="399909"/>
                        <a:pt x="213000" y="414067"/>
                        <a:pt x="228868" y="414067"/>
                      </a:cubicBezTo>
                      <a:cubicBezTo>
                        <a:pt x="244737" y="414067"/>
                        <a:pt x="257601" y="399909"/>
                        <a:pt x="257601" y="382444"/>
                      </a:cubicBezTo>
                      <a:cubicBezTo>
                        <a:pt x="257601" y="364979"/>
                        <a:pt x="244737" y="350821"/>
                        <a:pt x="228868" y="350821"/>
                      </a:cubicBezTo>
                      <a:close/>
                      <a:moveTo>
                        <a:pt x="426144" y="325749"/>
                      </a:moveTo>
                      <a:lnTo>
                        <a:pt x="648843" y="325749"/>
                      </a:lnTo>
                      <a:cubicBezTo>
                        <a:pt x="661717" y="325749"/>
                        <a:pt x="672154" y="337235"/>
                        <a:pt x="672154" y="351405"/>
                      </a:cubicBezTo>
                      <a:lnTo>
                        <a:pt x="672154" y="548627"/>
                      </a:lnTo>
                      <a:cubicBezTo>
                        <a:pt x="672154" y="562797"/>
                        <a:pt x="661717" y="574283"/>
                        <a:pt x="648843" y="574283"/>
                      </a:cubicBezTo>
                      <a:lnTo>
                        <a:pt x="426144" y="574283"/>
                      </a:lnTo>
                      <a:cubicBezTo>
                        <a:pt x="413270" y="574283"/>
                        <a:pt x="402833" y="562797"/>
                        <a:pt x="402833" y="548627"/>
                      </a:cubicBezTo>
                      <a:lnTo>
                        <a:pt x="402833" y="351405"/>
                      </a:lnTo>
                      <a:cubicBezTo>
                        <a:pt x="402833" y="337235"/>
                        <a:pt x="413270" y="325749"/>
                        <a:pt x="426144" y="325749"/>
                      </a:cubicBezTo>
                      <a:close/>
                      <a:moveTo>
                        <a:pt x="24287" y="325749"/>
                      </a:moveTo>
                      <a:lnTo>
                        <a:pt x="255168" y="325749"/>
                      </a:lnTo>
                      <a:cubicBezTo>
                        <a:pt x="265782" y="325749"/>
                        <a:pt x="274387" y="335219"/>
                        <a:pt x="274387" y="346902"/>
                      </a:cubicBezTo>
                      <a:lnTo>
                        <a:pt x="274387" y="553130"/>
                      </a:lnTo>
                      <a:cubicBezTo>
                        <a:pt x="274387" y="564813"/>
                        <a:pt x="265782" y="574283"/>
                        <a:pt x="255168" y="574283"/>
                      </a:cubicBezTo>
                      <a:lnTo>
                        <a:pt x="24287" y="574283"/>
                      </a:lnTo>
                      <a:cubicBezTo>
                        <a:pt x="13672" y="574283"/>
                        <a:pt x="5067" y="564813"/>
                        <a:pt x="5067" y="553130"/>
                      </a:cubicBezTo>
                      <a:lnTo>
                        <a:pt x="5067" y="346902"/>
                      </a:lnTo>
                      <a:cubicBezTo>
                        <a:pt x="5067" y="335219"/>
                        <a:pt x="13672" y="325749"/>
                        <a:pt x="24287" y="325749"/>
                      </a:cubicBezTo>
                      <a:close/>
                      <a:moveTo>
                        <a:pt x="300120" y="0"/>
                      </a:moveTo>
                      <a:lnTo>
                        <a:pt x="377101" y="0"/>
                      </a:lnTo>
                      <a:cubicBezTo>
                        <a:pt x="367507" y="0"/>
                        <a:pt x="359730" y="8560"/>
                        <a:pt x="359730" y="19119"/>
                      </a:cubicBezTo>
                      <a:lnTo>
                        <a:pt x="359730" y="49457"/>
                      </a:lnTo>
                      <a:lnTo>
                        <a:pt x="646162" y="49457"/>
                      </a:lnTo>
                      <a:cubicBezTo>
                        <a:pt x="663316" y="49457"/>
                        <a:pt x="677222" y="64762"/>
                        <a:pt x="677222" y="83641"/>
                      </a:cubicBezTo>
                      <a:lnTo>
                        <a:pt x="677222" y="220373"/>
                      </a:lnTo>
                      <a:cubicBezTo>
                        <a:pt x="677222" y="239251"/>
                        <a:pt x="663316" y="254556"/>
                        <a:pt x="646162" y="254556"/>
                      </a:cubicBezTo>
                      <a:lnTo>
                        <a:pt x="359730" y="254556"/>
                      </a:lnTo>
                      <a:lnTo>
                        <a:pt x="359730" y="952747"/>
                      </a:lnTo>
                      <a:cubicBezTo>
                        <a:pt x="359730" y="963306"/>
                        <a:pt x="367507" y="971865"/>
                        <a:pt x="377101" y="971865"/>
                      </a:cubicBezTo>
                      <a:lnTo>
                        <a:pt x="300120" y="971865"/>
                      </a:lnTo>
                      <a:cubicBezTo>
                        <a:pt x="309715" y="971865"/>
                        <a:pt x="317492" y="963306"/>
                        <a:pt x="317492" y="952747"/>
                      </a:cubicBezTo>
                      <a:lnTo>
                        <a:pt x="317492" y="254556"/>
                      </a:lnTo>
                      <a:lnTo>
                        <a:pt x="31060" y="254556"/>
                      </a:lnTo>
                      <a:cubicBezTo>
                        <a:pt x="13907" y="254556"/>
                        <a:pt x="0" y="239251"/>
                        <a:pt x="0" y="220373"/>
                      </a:cubicBezTo>
                      <a:lnTo>
                        <a:pt x="0" y="83641"/>
                      </a:lnTo>
                      <a:cubicBezTo>
                        <a:pt x="0" y="64762"/>
                        <a:pt x="13907" y="49457"/>
                        <a:pt x="31060" y="49457"/>
                      </a:cubicBezTo>
                      <a:lnTo>
                        <a:pt x="317492" y="49457"/>
                      </a:lnTo>
                      <a:lnTo>
                        <a:pt x="317492" y="19119"/>
                      </a:lnTo>
                      <a:cubicBezTo>
                        <a:pt x="317492" y="8560"/>
                        <a:pt x="309715" y="0"/>
                        <a:pt x="300120" y="0"/>
                      </a:cubicBezTo>
                      <a:close/>
                    </a:path>
                  </a:pathLst>
                </a:custGeom>
                <a:solidFill>
                  <a:schemeClr val="accent1"/>
                </a:solidFill>
                <a:ln>
                  <a:noFill/>
                </a:ln>
                <a:sp3d extrusionH="82550"/>
              </p:spPr>
              <p:txBody>
                <a:bodyPr lIns="146304" tIns="73152" rIns="146304" bIns="73152"/>
                <a:lstStyle/>
                <a:p>
                  <a:pPr defTabSz="1463040" fontAlgn="auto">
                    <a:spcBef>
                      <a:spcPts val="0"/>
                    </a:spcBef>
                    <a:spcAft>
                      <a:spcPts val="0"/>
                    </a:spcAft>
                    <a:defRPr/>
                  </a:pPr>
                  <a:endParaRPr lang="en-US" kern="0">
                    <a:solidFill>
                      <a:srgbClr val="000000"/>
                    </a:solidFill>
                    <a:latin typeface="+mn-lt"/>
                    <a:cs typeface="+mn-cs"/>
                  </a:endParaRPr>
                </a:p>
              </p:txBody>
            </p:sp>
            <p:sp>
              <p:nvSpPr>
                <p:cNvPr id="121" name="Rounded Rectangle 609"/>
                <p:cNvSpPr/>
                <p:nvPr/>
              </p:nvSpPr>
              <p:spPr>
                <a:xfrm>
                  <a:off x="3590366" y="4048403"/>
                  <a:ext cx="753295" cy="971865"/>
                </a:xfrm>
                <a:custGeom>
                  <a:avLst/>
                  <a:gdLst/>
                  <a:ahLst/>
                  <a:cxnLst/>
                  <a:rect l="l" t="t" r="r" b="b"/>
                  <a:pathLst>
                    <a:path w="904750" h="1060586">
                      <a:moveTo>
                        <a:pt x="835835" y="967308"/>
                      </a:moveTo>
                      <a:cubicBezTo>
                        <a:pt x="826366" y="967308"/>
                        <a:pt x="818690" y="974984"/>
                        <a:pt x="818690" y="984453"/>
                      </a:cubicBezTo>
                      <a:cubicBezTo>
                        <a:pt x="818690" y="993922"/>
                        <a:pt x="826366" y="1001598"/>
                        <a:pt x="835835" y="1001598"/>
                      </a:cubicBezTo>
                      <a:cubicBezTo>
                        <a:pt x="845304" y="1001598"/>
                        <a:pt x="852980" y="993922"/>
                        <a:pt x="852980" y="984453"/>
                      </a:cubicBezTo>
                      <a:cubicBezTo>
                        <a:pt x="852980" y="974984"/>
                        <a:pt x="845304" y="967308"/>
                        <a:pt x="835835" y="967308"/>
                      </a:cubicBezTo>
                      <a:close/>
                      <a:moveTo>
                        <a:pt x="777999" y="967308"/>
                      </a:moveTo>
                      <a:cubicBezTo>
                        <a:pt x="768530" y="967308"/>
                        <a:pt x="760854" y="974984"/>
                        <a:pt x="760854" y="984453"/>
                      </a:cubicBezTo>
                      <a:cubicBezTo>
                        <a:pt x="760854" y="993922"/>
                        <a:pt x="768530" y="1001598"/>
                        <a:pt x="777999" y="1001598"/>
                      </a:cubicBezTo>
                      <a:cubicBezTo>
                        <a:pt x="787468" y="1001598"/>
                        <a:pt x="795144" y="993922"/>
                        <a:pt x="795144" y="984453"/>
                      </a:cubicBezTo>
                      <a:cubicBezTo>
                        <a:pt x="795144" y="974984"/>
                        <a:pt x="787468" y="967308"/>
                        <a:pt x="777999" y="967308"/>
                      </a:cubicBezTo>
                      <a:close/>
                      <a:moveTo>
                        <a:pt x="720163" y="967308"/>
                      </a:moveTo>
                      <a:cubicBezTo>
                        <a:pt x="710694" y="967308"/>
                        <a:pt x="703018" y="974984"/>
                        <a:pt x="703018" y="984453"/>
                      </a:cubicBezTo>
                      <a:cubicBezTo>
                        <a:pt x="703018" y="993922"/>
                        <a:pt x="710694" y="1001598"/>
                        <a:pt x="720163" y="1001598"/>
                      </a:cubicBezTo>
                      <a:cubicBezTo>
                        <a:pt x="729632" y="1001598"/>
                        <a:pt x="737308" y="993922"/>
                        <a:pt x="737308" y="984453"/>
                      </a:cubicBezTo>
                      <a:cubicBezTo>
                        <a:pt x="737308" y="974984"/>
                        <a:pt x="729632" y="967308"/>
                        <a:pt x="720163" y="967308"/>
                      </a:cubicBezTo>
                      <a:close/>
                      <a:moveTo>
                        <a:pt x="662327" y="967308"/>
                      </a:moveTo>
                      <a:cubicBezTo>
                        <a:pt x="652858" y="967308"/>
                        <a:pt x="645182" y="974984"/>
                        <a:pt x="645182" y="984453"/>
                      </a:cubicBezTo>
                      <a:cubicBezTo>
                        <a:pt x="645182" y="993922"/>
                        <a:pt x="652858" y="1001598"/>
                        <a:pt x="662327" y="1001598"/>
                      </a:cubicBezTo>
                      <a:cubicBezTo>
                        <a:pt x="671796" y="1001598"/>
                        <a:pt x="679472" y="993922"/>
                        <a:pt x="679472" y="984453"/>
                      </a:cubicBezTo>
                      <a:cubicBezTo>
                        <a:pt x="679472" y="974984"/>
                        <a:pt x="671796" y="967308"/>
                        <a:pt x="662327" y="967308"/>
                      </a:cubicBezTo>
                      <a:close/>
                      <a:moveTo>
                        <a:pt x="604491" y="967308"/>
                      </a:moveTo>
                      <a:cubicBezTo>
                        <a:pt x="595022" y="967308"/>
                        <a:pt x="587346" y="974984"/>
                        <a:pt x="587346" y="984453"/>
                      </a:cubicBezTo>
                      <a:cubicBezTo>
                        <a:pt x="587346" y="993922"/>
                        <a:pt x="595022" y="1001598"/>
                        <a:pt x="604491" y="1001598"/>
                      </a:cubicBezTo>
                      <a:cubicBezTo>
                        <a:pt x="613960" y="1001598"/>
                        <a:pt x="621636" y="993922"/>
                        <a:pt x="621636" y="984453"/>
                      </a:cubicBezTo>
                      <a:cubicBezTo>
                        <a:pt x="621636" y="974984"/>
                        <a:pt x="613960" y="967308"/>
                        <a:pt x="604491" y="967308"/>
                      </a:cubicBezTo>
                      <a:close/>
                      <a:moveTo>
                        <a:pt x="546655" y="967308"/>
                      </a:moveTo>
                      <a:cubicBezTo>
                        <a:pt x="537186" y="967308"/>
                        <a:pt x="529510" y="974984"/>
                        <a:pt x="529510" y="984453"/>
                      </a:cubicBezTo>
                      <a:cubicBezTo>
                        <a:pt x="529510" y="993922"/>
                        <a:pt x="537186" y="1001598"/>
                        <a:pt x="546655" y="1001598"/>
                      </a:cubicBezTo>
                      <a:cubicBezTo>
                        <a:pt x="556124" y="1001598"/>
                        <a:pt x="563800" y="993922"/>
                        <a:pt x="563800" y="984453"/>
                      </a:cubicBezTo>
                      <a:cubicBezTo>
                        <a:pt x="563800" y="974984"/>
                        <a:pt x="556124" y="967308"/>
                        <a:pt x="546655" y="967308"/>
                      </a:cubicBezTo>
                      <a:close/>
                      <a:moveTo>
                        <a:pt x="358095" y="967308"/>
                      </a:moveTo>
                      <a:cubicBezTo>
                        <a:pt x="348626" y="967308"/>
                        <a:pt x="340950" y="974984"/>
                        <a:pt x="340950" y="984453"/>
                      </a:cubicBezTo>
                      <a:cubicBezTo>
                        <a:pt x="340950" y="993922"/>
                        <a:pt x="348626" y="1001598"/>
                        <a:pt x="358095" y="1001598"/>
                      </a:cubicBezTo>
                      <a:cubicBezTo>
                        <a:pt x="367564" y="1001598"/>
                        <a:pt x="375240" y="993922"/>
                        <a:pt x="375240" y="984453"/>
                      </a:cubicBezTo>
                      <a:cubicBezTo>
                        <a:pt x="375240" y="974984"/>
                        <a:pt x="367564" y="967308"/>
                        <a:pt x="358095" y="967308"/>
                      </a:cubicBezTo>
                      <a:close/>
                      <a:moveTo>
                        <a:pt x="300259" y="967308"/>
                      </a:moveTo>
                      <a:cubicBezTo>
                        <a:pt x="290790" y="967308"/>
                        <a:pt x="283114" y="974984"/>
                        <a:pt x="283114" y="984453"/>
                      </a:cubicBezTo>
                      <a:cubicBezTo>
                        <a:pt x="283114" y="993922"/>
                        <a:pt x="290790" y="1001598"/>
                        <a:pt x="300259" y="1001598"/>
                      </a:cubicBezTo>
                      <a:cubicBezTo>
                        <a:pt x="309728" y="1001598"/>
                        <a:pt x="317404" y="993922"/>
                        <a:pt x="317404" y="984453"/>
                      </a:cubicBezTo>
                      <a:cubicBezTo>
                        <a:pt x="317404" y="974984"/>
                        <a:pt x="309728" y="967308"/>
                        <a:pt x="300259" y="967308"/>
                      </a:cubicBezTo>
                      <a:close/>
                      <a:moveTo>
                        <a:pt x="242423" y="967308"/>
                      </a:moveTo>
                      <a:cubicBezTo>
                        <a:pt x="232954" y="967308"/>
                        <a:pt x="225278" y="974984"/>
                        <a:pt x="225278" y="984453"/>
                      </a:cubicBezTo>
                      <a:cubicBezTo>
                        <a:pt x="225278" y="993922"/>
                        <a:pt x="232954" y="1001598"/>
                        <a:pt x="242423" y="1001598"/>
                      </a:cubicBezTo>
                      <a:cubicBezTo>
                        <a:pt x="251892" y="1001598"/>
                        <a:pt x="259568" y="993922"/>
                        <a:pt x="259568" y="984453"/>
                      </a:cubicBezTo>
                      <a:cubicBezTo>
                        <a:pt x="259568" y="974984"/>
                        <a:pt x="251892" y="967308"/>
                        <a:pt x="242423" y="967308"/>
                      </a:cubicBezTo>
                      <a:close/>
                      <a:moveTo>
                        <a:pt x="184587" y="967308"/>
                      </a:moveTo>
                      <a:cubicBezTo>
                        <a:pt x="175118" y="967308"/>
                        <a:pt x="167442" y="974984"/>
                        <a:pt x="167442" y="984453"/>
                      </a:cubicBezTo>
                      <a:cubicBezTo>
                        <a:pt x="167442" y="993922"/>
                        <a:pt x="175118" y="1001598"/>
                        <a:pt x="184587" y="1001598"/>
                      </a:cubicBezTo>
                      <a:cubicBezTo>
                        <a:pt x="194056" y="1001598"/>
                        <a:pt x="201732" y="993922"/>
                        <a:pt x="201732" y="984453"/>
                      </a:cubicBezTo>
                      <a:cubicBezTo>
                        <a:pt x="201732" y="974984"/>
                        <a:pt x="194056" y="967308"/>
                        <a:pt x="184587" y="967308"/>
                      </a:cubicBezTo>
                      <a:close/>
                      <a:moveTo>
                        <a:pt x="126751" y="967308"/>
                      </a:moveTo>
                      <a:cubicBezTo>
                        <a:pt x="117282" y="967308"/>
                        <a:pt x="109606" y="974984"/>
                        <a:pt x="109606" y="984453"/>
                      </a:cubicBezTo>
                      <a:cubicBezTo>
                        <a:pt x="109606" y="993922"/>
                        <a:pt x="117282" y="1001598"/>
                        <a:pt x="126751" y="1001598"/>
                      </a:cubicBezTo>
                      <a:cubicBezTo>
                        <a:pt x="136220" y="1001598"/>
                        <a:pt x="143896" y="993922"/>
                        <a:pt x="143896" y="984453"/>
                      </a:cubicBezTo>
                      <a:cubicBezTo>
                        <a:pt x="143896" y="974984"/>
                        <a:pt x="136220" y="967308"/>
                        <a:pt x="126751" y="967308"/>
                      </a:cubicBezTo>
                      <a:close/>
                      <a:moveTo>
                        <a:pt x="68915" y="967308"/>
                      </a:moveTo>
                      <a:cubicBezTo>
                        <a:pt x="59446" y="967308"/>
                        <a:pt x="51770" y="974984"/>
                        <a:pt x="51770" y="984453"/>
                      </a:cubicBezTo>
                      <a:cubicBezTo>
                        <a:pt x="51770" y="993922"/>
                        <a:pt x="59446" y="1001598"/>
                        <a:pt x="68915" y="1001598"/>
                      </a:cubicBezTo>
                      <a:cubicBezTo>
                        <a:pt x="78384" y="1001598"/>
                        <a:pt x="86060" y="993922"/>
                        <a:pt x="86060" y="984453"/>
                      </a:cubicBezTo>
                      <a:cubicBezTo>
                        <a:pt x="86060" y="974984"/>
                        <a:pt x="78384" y="967308"/>
                        <a:pt x="68915" y="967308"/>
                      </a:cubicBezTo>
                      <a:close/>
                      <a:moveTo>
                        <a:pt x="835835" y="904383"/>
                      </a:moveTo>
                      <a:cubicBezTo>
                        <a:pt x="826366" y="904383"/>
                        <a:pt x="818690" y="912059"/>
                        <a:pt x="818690" y="921528"/>
                      </a:cubicBezTo>
                      <a:cubicBezTo>
                        <a:pt x="818690" y="930997"/>
                        <a:pt x="826366" y="938673"/>
                        <a:pt x="835835" y="938673"/>
                      </a:cubicBezTo>
                      <a:cubicBezTo>
                        <a:pt x="845304" y="938673"/>
                        <a:pt x="852980" y="930997"/>
                        <a:pt x="852980" y="921528"/>
                      </a:cubicBezTo>
                      <a:cubicBezTo>
                        <a:pt x="852980" y="912059"/>
                        <a:pt x="845304" y="904383"/>
                        <a:pt x="835835" y="904383"/>
                      </a:cubicBezTo>
                      <a:close/>
                      <a:moveTo>
                        <a:pt x="777999" y="904383"/>
                      </a:moveTo>
                      <a:cubicBezTo>
                        <a:pt x="768530" y="904383"/>
                        <a:pt x="760854" y="912059"/>
                        <a:pt x="760854" y="921528"/>
                      </a:cubicBezTo>
                      <a:cubicBezTo>
                        <a:pt x="760854" y="930997"/>
                        <a:pt x="768530" y="938673"/>
                        <a:pt x="777999" y="938673"/>
                      </a:cubicBezTo>
                      <a:cubicBezTo>
                        <a:pt x="787468" y="938673"/>
                        <a:pt x="795144" y="930997"/>
                        <a:pt x="795144" y="921528"/>
                      </a:cubicBezTo>
                      <a:cubicBezTo>
                        <a:pt x="795144" y="912059"/>
                        <a:pt x="787468" y="904383"/>
                        <a:pt x="777999" y="904383"/>
                      </a:cubicBezTo>
                      <a:close/>
                      <a:moveTo>
                        <a:pt x="720163" y="904383"/>
                      </a:moveTo>
                      <a:cubicBezTo>
                        <a:pt x="710694" y="904383"/>
                        <a:pt x="703018" y="912059"/>
                        <a:pt x="703018" y="921528"/>
                      </a:cubicBezTo>
                      <a:cubicBezTo>
                        <a:pt x="703018" y="930997"/>
                        <a:pt x="710694" y="938673"/>
                        <a:pt x="720163" y="938673"/>
                      </a:cubicBezTo>
                      <a:cubicBezTo>
                        <a:pt x="729632" y="938673"/>
                        <a:pt x="737308" y="930997"/>
                        <a:pt x="737308" y="921528"/>
                      </a:cubicBezTo>
                      <a:cubicBezTo>
                        <a:pt x="737308" y="912059"/>
                        <a:pt x="729632" y="904383"/>
                        <a:pt x="720163" y="904383"/>
                      </a:cubicBezTo>
                      <a:close/>
                      <a:moveTo>
                        <a:pt x="662327" y="904383"/>
                      </a:moveTo>
                      <a:cubicBezTo>
                        <a:pt x="652858" y="904383"/>
                        <a:pt x="645182" y="912059"/>
                        <a:pt x="645182" y="921528"/>
                      </a:cubicBezTo>
                      <a:cubicBezTo>
                        <a:pt x="645182" y="930997"/>
                        <a:pt x="652858" y="938673"/>
                        <a:pt x="662327" y="938673"/>
                      </a:cubicBezTo>
                      <a:cubicBezTo>
                        <a:pt x="671796" y="938673"/>
                        <a:pt x="679472" y="930997"/>
                        <a:pt x="679472" y="921528"/>
                      </a:cubicBezTo>
                      <a:cubicBezTo>
                        <a:pt x="679472" y="912059"/>
                        <a:pt x="671796" y="904383"/>
                        <a:pt x="662327" y="904383"/>
                      </a:cubicBezTo>
                      <a:close/>
                      <a:moveTo>
                        <a:pt x="604491" y="904383"/>
                      </a:moveTo>
                      <a:cubicBezTo>
                        <a:pt x="595022" y="904383"/>
                        <a:pt x="587346" y="912059"/>
                        <a:pt x="587346" y="921528"/>
                      </a:cubicBezTo>
                      <a:cubicBezTo>
                        <a:pt x="587346" y="930997"/>
                        <a:pt x="595022" y="938673"/>
                        <a:pt x="604491" y="938673"/>
                      </a:cubicBezTo>
                      <a:cubicBezTo>
                        <a:pt x="613960" y="938673"/>
                        <a:pt x="621636" y="930997"/>
                        <a:pt x="621636" y="921528"/>
                      </a:cubicBezTo>
                      <a:cubicBezTo>
                        <a:pt x="621636" y="912059"/>
                        <a:pt x="613960" y="904383"/>
                        <a:pt x="604491" y="904383"/>
                      </a:cubicBezTo>
                      <a:close/>
                      <a:moveTo>
                        <a:pt x="546655" y="904383"/>
                      </a:moveTo>
                      <a:cubicBezTo>
                        <a:pt x="537186" y="904383"/>
                        <a:pt x="529510" y="912059"/>
                        <a:pt x="529510" y="921528"/>
                      </a:cubicBezTo>
                      <a:cubicBezTo>
                        <a:pt x="529510" y="930997"/>
                        <a:pt x="537186" y="938673"/>
                        <a:pt x="546655" y="938673"/>
                      </a:cubicBezTo>
                      <a:cubicBezTo>
                        <a:pt x="556124" y="938673"/>
                        <a:pt x="563800" y="930997"/>
                        <a:pt x="563800" y="921528"/>
                      </a:cubicBezTo>
                      <a:cubicBezTo>
                        <a:pt x="563800" y="912059"/>
                        <a:pt x="556124" y="904383"/>
                        <a:pt x="546655" y="904383"/>
                      </a:cubicBezTo>
                      <a:close/>
                      <a:moveTo>
                        <a:pt x="358095" y="904383"/>
                      </a:moveTo>
                      <a:cubicBezTo>
                        <a:pt x="348626" y="904383"/>
                        <a:pt x="340950" y="912059"/>
                        <a:pt x="340950" y="921528"/>
                      </a:cubicBezTo>
                      <a:cubicBezTo>
                        <a:pt x="340950" y="930997"/>
                        <a:pt x="348626" y="938673"/>
                        <a:pt x="358095" y="938673"/>
                      </a:cubicBezTo>
                      <a:cubicBezTo>
                        <a:pt x="367564" y="938673"/>
                        <a:pt x="375240" y="930997"/>
                        <a:pt x="375240" y="921528"/>
                      </a:cubicBezTo>
                      <a:cubicBezTo>
                        <a:pt x="375240" y="912059"/>
                        <a:pt x="367564" y="904383"/>
                        <a:pt x="358095" y="904383"/>
                      </a:cubicBezTo>
                      <a:close/>
                      <a:moveTo>
                        <a:pt x="300259" y="904383"/>
                      </a:moveTo>
                      <a:cubicBezTo>
                        <a:pt x="290790" y="904383"/>
                        <a:pt x="283114" y="912059"/>
                        <a:pt x="283114" y="921528"/>
                      </a:cubicBezTo>
                      <a:cubicBezTo>
                        <a:pt x="283114" y="930997"/>
                        <a:pt x="290790" y="938673"/>
                        <a:pt x="300259" y="938673"/>
                      </a:cubicBezTo>
                      <a:cubicBezTo>
                        <a:pt x="309728" y="938673"/>
                        <a:pt x="317404" y="930997"/>
                        <a:pt x="317404" y="921528"/>
                      </a:cubicBezTo>
                      <a:cubicBezTo>
                        <a:pt x="317404" y="912059"/>
                        <a:pt x="309728" y="904383"/>
                        <a:pt x="300259" y="904383"/>
                      </a:cubicBezTo>
                      <a:close/>
                      <a:moveTo>
                        <a:pt x="242423" y="904383"/>
                      </a:moveTo>
                      <a:cubicBezTo>
                        <a:pt x="232954" y="904383"/>
                        <a:pt x="225278" y="912059"/>
                        <a:pt x="225278" y="921528"/>
                      </a:cubicBezTo>
                      <a:cubicBezTo>
                        <a:pt x="225278" y="930997"/>
                        <a:pt x="232954" y="938673"/>
                        <a:pt x="242423" y="938673"/>
                      </a:cubicBezTo>
                      <a:cubicBezTo>
                        <a:pt x="251892" y="938673"/>
                        <a:pt x="259568" y="930997"/>
                        <a:pt x="259568" y="921528"/>
                      </a:cubicBezTo>
                      <a:cubicBezTo>
                        <a:pt x="259568" y="912059"/>
                        <a:pt x="251892" y="904383"/>
                        <a:pt x="242423" y="904383"/>
                      </a:cubicBezTo>
                      <a:close/>
                      <a:moveTo>
                        <a:pt x="184587" y="904383"/>
                      </a:moveTo>
                      <a:cubicBezTo>
                        <a:pt x="175118" y="904383"/>
                        <a:pt x="167442" y="912059"/>
                        <a:pt x="167442" y="921528"/>
                      </a:cubicBezTo>
                      <a:cubicBezTo>
                        <a:pt x="167442" y="930997"/>
                        <a:pt x="175118" y="938673"/>
                        <a:pt x="184587" y="938673"/>
                      </a:cubicBezTo>
                      <a:cubicBezTo>
                        <a:pt x="194056" y="938673"/>
                        <a:pt x="201732" y="930997"/>
                        <a:pt x="201732" y="921528"/>
                      </a:cubicBezTo>
                      <a:cubicBezTo>
                        <a:pt x="201732" y="912059"/>
                        <a:pt x="194056" y="904383"/>
                        <a:pt x="184587" y="904383"/>
                      </a:cubicBezTo>
                      <a:close/>
                      <a:moveTo>
                        <a:pt x="126751" y="904383"/>
                      </a:moveTo>
                      <a:cubicBezTo>
                        <a:pt x="117282" y="904383"/>
                        <a:pt x="109606" y="912059"/>
                        <a:pt x="109606" y="921528"/>
                      </a:cubicBezTo>
                      <a:cubicBezTo>
                        <a:pt x="109606" y="930997"/>
                        <a:pt x="117282" y="938673"/>
                        <a:pt x="126751" y="938673"/>
                      </a:cubicBezTo>
                      <a:cubicBezTo>
                        <a:pt x="136220" y="938673"/>
                        <a:pt x="143896" y="930997"/>
                        <a:pt x="143896" y="921528"/>
                      </a:cubicBezTo>
                      <a:cubicBezTo>
                        <a:pt x="143896" y="912059"/>
                        <a:pt x="136220" y="904383"/>
                        <a:pt x="126751" y="904383"/>
                      </a:cubicBezTo>
                      <a:close/>
                      <a:moveTo>
                        <a:pt x="68915" y="904383"/>
                      </a:moveTo>
                      <a:cubicBezTo>
                        <a:pt x="59446" y="904383"/>
                        <a:pt x="51770" y="912059"/>
                        <a:pt x="51770" y="921528"/>
                      </a:cubicBezTo>
                      <a:cubicBezTo>
                        <a:pt x="51770" y="930997"/>
                        <a:pt x="59446" y="938673"/>
                        <a:pt x="68915" y="938673"/>
                      </a:cubicBezTo>
                      <a:cubicBezTo>
                        <a:pt x="78384" y="938673"/>
                        <a:pt x="86060" y="930997"/>
                        <a:pt x="86060" y="921528"/>
                      </a:cubicBezTo>
                      <a:cubicBezTo>
                        <a:pt x="86060" y="912059"/>
                        <a:pt x="78384" y="904383"/>
                        <a:pt x="68915" y="904383"/>
                      </a:cubicBezTo>
                      <a:close/>
                      <a:moveTo>
                        <a:pt x="835835" y="841458"/>
                      </a:moveTo>
                      <a:cubicBezTo>
                        <a:pt x="826366" y="841458"/>
                        <a:pt x="818690" y="849134"/>
                        <a:pt x="818690" y="858603"/>
                      </a:cubicBezTo>
                      <a:cubicBezTo>
                        <a:pt x="818690" y="868072"/>
                        <a:pt x="826366" y="875748"/>
                        <a:pt x="835835" y="875748"/>
                      </a:cubicBezTo>
                      <a:cubicBezTo>
                        <a:pt x="845304" y="875748"/>
                        <a:pt x="852980" y="868072"/>
                        <a:pt x="852980" y="858603"/>
                      </a:cubicBezTo>
                      <a:cubicBezTo>
                        <a:pt x="852980" y="849134"/>
                        <a:pt x="845304" y="841458"/>
                        <a:pt x="835835" y="841458"/>
                      </a:cubicBezTo>
                      <a:close/>
                      <a:moveTo>
                        <a:pt x="777999" y="841458"/>
                      </a:moveTo>
                      <a:cubicBezTo>
                        <a:pt x="768530" y="841458"/>
                        <a:pt x="760854" y="849134"/>
                        <a:pt x="760854" y="858603"/>
                      </a:cubicBezTo>
                      <a:cubicBezTo>
                        <a:pt x="760854" y="868072"/>
                        <a:pt x="768530" y="875748"/>
                        <a:pt x="777999" y="875748"/>
                      </a:cubicBezTo>
                      <a:cubicBezTo>
                        <a:pt x="787468" y="875748"/>
                        <a:pt x="795144" y="868072"/>
                        <a:pt x="795144" y="858603"/>
                      </a:cubicBezTo>
                      <a:cubicBezTo>
                        <a:pt x="795144" y="849134"/>
                        <a:pt x="787468" y="841458"/>
                        <a:pt x="777999" y="841458"/>
                      </a:cubicBezTo>
                      <a:close/>
                      <a:moveTo>
                        <a:pt x="720163" y="841458"/>
                      </a:moveTo>
                      <a:cubicBezTo>
                        <a:pt x="710694" y="841458"/>
                        <a:pt x="703018" y="849134"/>
                        <a:pt x="703018" y="858603"/>
                      </a:cubicBezTo>
                      <a:cubicBezTo>
                        <a:pt x="703018" y="868072"/>
                        <a:pt x="710694" y="875748"/>
                        <a:pt x="720163" y="875748"/>
                      </a:cubicBezTo>
                      <a:cubicBezTo>
                        <a:pt x="729632" y="875748"/>
                        <a:pt x="737308" y="868072"/>
                        <a:pt x="737308" y="858603"/>
                      </a:cubicBezTo>
                      <a:cubicBezTo>
                        <a:pt x="737308" y="849134"/>
                        <a:pt x="729632" y="841458"/>
                        <a:pt x="720163" y="841458"/>
                      </a:cubicBezTo>
                      <a:close/>
                      <a:moveTo>
                        <a:pt x="662327" y="841458"/>
                      </a:moveTo>
                      <a:cubicBezTo>
                        <a:pt x="652858" y="841458"/>
                        <a:pt x="645182" y="849134"/>
                        <a:pt x="645182" y="858603"/>
                      </a:cubicBezTo>
                      <a:cubicBezTo>
                        <a:pt x="645182" y="868072"/>
                        <a:pt x="652858" y="875748"/>
                        <a:pt x="662327" y="875748"/>
                      </a:cubicBezTo>
                      <a:cubicBezTo>
                        <a:pt x="671796" y="875748"/>
                        <a:pt x="679472" y="868072"/>
                        <a:pt x="679472" y="858603"/>
                      </a:cubicBezTo>
                      <a:cubicBezTo>
                        <a:pt x="679472" y="849134"/>
                        <a:pt x="671796" y="841458"/>
                        <a:pt x="662327" y="841458"/>
                      </a:cubicBezTo>
                      <a:close/>
                      <a:moveTo>
                        <a:pt x="604491" y="841458"/>
                      </a:moveTo>
                      <a:cubicBezTo>
                        <a:pt x="595022" y="841458"/>
                        <a:pt x="587346" y="849134"/>
                        <a:pt x="587346" y="858603"/>
                      </a:cubicBezTo>
                      <a:cubicBezTo>
                        <a:pt x="587346" y="868072"/>
                        <a:pt x="595022" y="875748"/>
                        <a:pt x="604491" y="875748"/>
                      </a:cubicBezTo>
                      <a:cubicBezTo>
                        <a:pt x="613960" y="875748"/>
                        <a:pt x="621636" y="868072"/>
                        <a:pt x="621636" y="858603"/>
                      </a:cubicBezTo>
                      <a:cubicBezTo>
                        <a:pt x="621636" y="849134"/>
                        <a:pt x="613960" y="841458"/>
                        <a:pt x="604491" y="841458"/>
                      </a:cubicBezTo>
                      <a:close/>
                      <a:moveTo>
                        <a:pt x="546655" y="841458"/>
                      </a:moveTo>
                      <a:cubicBezTo>
                        <a:pt x="537186" y="841458"/>
                        <a:pt x="529510" y="849134"/>
                        <a:pt x="529510" y="858603"/>
                      </a:cubicBezTo>
                      <a:cubicBezTo>
                        <a:pt x="529510" y="868072"/>
                        <a:pt x="537186" y="875748"/>
                        <a:pt x="546655" y="875748"/>
                      </a:cubicBezTo>
                      <a:cubicBezTo>
                        <a:pt x="556124" y="875748"/>
                        <a:pt x="563800" y="868072"/>
                        <a:pt x="563800" y="858603"/>
                      </a:cubicBezTo>
                      <a:cubicBezTo>
                        <a:pt x="563800" y="849134"/>
                        <a:pt x="556124" y="841458"/>
                        <a:pt x="546655" y="841458"/>
                      </a:cubicBezTo>
                      <a:close/>
                      <a:moveTo>
                        <a:pt x="358095" y="841458"/>
                      </a:moveTo>
                      <a:cubicBezTo>
                        <a:pt x="348626" y="841458"/>
                        <a:pt x="340950" y="849134"/>
                        <a:pt x="340950" y="858603"/>
                      </a:cubicBezTo>
                      <a:cubicBezTo>
                        <a:pt x="340950" y="868072"/>
                        <a:pt x="348626" y="875748"/>
                        <a:pt x="358095" y="875748"/>
                      </a:cubicBezTo>
                      <a:cubicBezTo>
                        <a:pt x="367564" y="875748"/>
                        <a:pt x="375240" y="868072"/>
                        <a:pt x="375240" y="858603"/>
                      </a:cubicBezTo>
                      <a:cubicBezTo>
                        <a:pt x="375240" y="849134"/>
                        <a:pt x="367564" y="841458"/>
                        <a:pt x="358095" y="841458"/>
                      </a:cubicBezTo>
                      <a:close/>
                      <a:moveTo>
                        <a:pt x="300259" y="841458"/>
                      </a:moveTo>
                      <a:cubicBezTo>
                        <a:pt x="290790" y="841458"/>
                        <a:pt x="283114" y="849134"/>
                        <a:pt x="283114" y="858603"/>
                      </a:cubicBezTo>
                      <a:cubicBezTo>
                        <a:pt x="283114" y="868072"/>
                        <a:pt x="290790" y="875748"/>
                        <a:pt x="300259" y="875748"/>
                      </a:cubicBezTo>
                      <a:cubicBezTo>
                        <a:pt x="309728" y="875748"/>
                        <a:pt x="317404" y="868072"/>
                        <a:pt x="317404" y="858603"/>
                      </a:cubicBezTo>
                      <a:cubicBezTo>
                        <a:pt x="317404" y="849134"/>
                        <a:pt x="309728" y="841458"/>
                        <a:pt x="300259" y="841458"/>
                      </a:cubicBezTo>
                      <a:close/>
                      <a:moveTo>
                        <a:pt x="242423" y="841458"/>
                      </a:moveTo>
                      <a:cubicBezTo>
                        <a:pt x="232954" y="841458"/>
                        <a:pt x="225278" y="849134"/>
                        <a:pt x="225278" y="858603"/>
                      </a:cubicBezTo>
                      <a:cubicBezTo>
                        <a:pt x="225278" y="868072"/>
                        <a:pt x="232954" y="875748"/>
                        <a:pt x="242423" y="875748"/>
                      </a:cubicBezTo>
                      <a:cubicBezTo>
                        <a:pt x="251892" y="875748"/>
                        <a:pt x="259568" y="868072"/>
                        <a:pt x="259568" y="858603"/>
                      </a:cubicBezTo>
                      <a:cubicBezTo>
                        <a:pt x="259568" y="849134"/>
                        <a:pt x="251892" y="841458"/>
                        <a:pt x="242423" y="841458"/>
                      </a:cubicBezTo>
                      <a:close/>
                      <a:moveTo>
                        <a:pt x="184587" y="841458"/>
                      </a:moveTo>
                      <a:cubicBezTo>
                        <a:pt x="175118" y="841458"/>
                        <a:pt x="167442" y="849134"/>
                        <a:pt x="167442" y="858603"/>
                      </a:cubicBezTo>
                      <a:cubicBezTo>
                        <a:pt x="167442" y="868072"/>
                        <a:pt x="175118" y="875748"/>
                        <a:pt x="184587" y="875748"/>
                      </a:cubicBezTo>
                      <a:cubicBezTo>
                        <a:pt x="194056" y="875748"/>
                        <a:pt x="201732" y="868072"/>
                        <a:pt x="201732" y="858603"/>
                      </a:cubicBezTo>
                      <a:cubicBezTo>
                        <a:pt x="201732" y="849134"/>
                        <a:pt x="194056" y="841458"/>
                        <a:pt x="184587" y="841458"/>
                      </a:cubicBezTo>
                      <a:close/>
                      <a:moveTo>
                        <a:pt x="126751" y="841458"/>
                      </a:moveTo>
                      <a:cubicBezTo>
                        <a:pt x="117282" y="841458"/>
                        <a:pt x="109606" y="849134"/>
                        <a:pt x="109606" y="858603"/>
                      </a:cubicBezTo>
                      <a:cubicBezTo>
                        <a:pt x="109606" y="868072"/>
                        <a:pt x="117282" y="875748"/>
                        <a:pt x="126751" y="875748"/>
                      </a:cubicBezTo>
                      <a:cubicBezTo>
                        <a:pt x="136220" y="875748"/>
                        <a:pt x="143896" y="868072"/>
                        <a:pt x="143896" y="858603"/>
                      </a:cubicBezTo>
                      <a:cubicBezTo>
                        <a:pt x="143896" y="849134"/>
                        <a:pt x="136220" y="841458"/>
                        <a:pt x="126751" y="841458"/>
                      </a:cubicBezTo>
                      <a:close/>
                      <a:moveTo>
                        <a:pt x="68915" y="841458"/>
                      </a:moveTo>
                      <a:cubicBezTo>
                        <a:pt x="59446" y="841458"/>
                        <a:pt x="51770" y="849134"/>
                        <a:pt x="51770" y="858603"/>
                      </a:cubicBezTo>
                      <a:cubicBezTo>
                        <a:pt x="51770" y="868072"/>
                        <a:pt x="59446" y="875748"/>
                        <a:pt x="68915" y="875748"/>
                      </a:cubicBezTo>
                      <a:cubicBezTo>
                        <a:pt x="78384" y="875748"/>
                        <a:pt x="86060" y="868072"/>
                        <a:pt x="86060" y="858603"/>
                      </a:cubicBezTo>
                      <a:cubicBezTo>
                        <a:pt x="86060" y="849134"/>
                        <a:pt x="78384" y="841458"/>
                        <a:pt x="68915" y="841458"/>
                      </a:cubicBezTo>
                      <a:close/>
                      <a:moveTo>
                        <a:pt x="835835" y="778533"/>
                      </a:moveTo>
                      <a:cubicBezTo>
                        <a:pt x="826366" y="778533"/>
                        <a:pt x="818690" y="786209"/>
                        <a:pt x="818690" y="795678"/>
                      </a:cubicBezTo>
                      <a:cubicBezTo>
                        <a:pt x="818690" y="805147"/>
                        <a:pt x="826366" y="812823"/>
                        <a:pt x="835835" y="812823"/>
                      </a:cubicBezTo>
                      <a:cubicBezTo>
                        <a:pt x="845304" y="812823"/>
                        <a:pt x="852980" y="805147"/>
                        <a:pt x="852980" y="795678"/>
                      </a:cubicBezTo>
                      <a:cubicBezTo>
                        <a:pt x="852980" y="786209"/>
                        <a:pt x="845304" y="778533"/>
                        <a:pt x="835835" y="778533"/>
                      </a:cubicBezTo>
                      <a:close/>
                      <a:moveTo>
                        <a:pt x="777999" y="778533"/>
                      </a:moveTo>
                      <a:cubicBezTo>
                        <a:pt x="768530" y="778533"/>
                        <a:pt x="760854" y="786209"/>
                        <a:pt x="760854" y="795678"/>
                      </a:cubicBezTo>
                      <a:cubicBezTo>
                        <a:pt x="760854" y="805147"/>
                        <a:pt x="768530" y="812823"/>
                        <a:pt x="777999" y="812823"/>
                      </a:cubicBezTo>
                      <a:cubicBezTo>
                        <a:pt x="787468" y="812823"/>
                        <a:pt x="795144" y="805147"/>
                        <a:pt x="795144" y="795678"/>
                      </a:cubicBezTo>
                      <a:cubicBezTo>
                        <a:pt x="795144" y="786209"/>
                        <a:pt x="787468" y="778533"/>
                        <a:pt x="777999" y="778533"/>
                      </a:cubicBezTo>
                      <a:close/>
                      <a:moveTo>
                        <a:pt x="720163" y="778533"/>
                      </a:moveTo>
                      <a:cubicBezTo>
                        <a:pt x="710694" y="778533"/>
                        <a:pt x="703018" y="786209"/>
                        <a:pt x="703018" y="795678"/>
                      </a:cubicBezTo>
                      <a:cubicBezTo>
                        <a:pt x="703018" y="805147"/>
                        <a:pt x="710694" y="812823"/>
                        <a:pt x="720163" y="812823"/>
                      </a:cubicBezTo>
                      <a:cubicBezTo>
                        <a:pt x="729632" y="812823"/>
                        <a:pt x="737308" y="805147"/>
                        <a:pt x="737308" y="795678"/>
                      </a:cubicBezTo>
                      <a:cubicBezTo>
                        <a:pt x="737308" y="786209"/>
                        <a:pt x="729632" y="778533"/>
                        <a:pt x="720163" y="778533"/>
                      </a:cubicBezTo>
                      <a:close/>
                      <a:moveTo>
                        <a:pt x="662327" y="778533"/>
                      </a:moveTo>
                      <a:cubicBezTo>
                        <a:pt x="652858" y="778533"/>
                        <a:pt x="645182" y="786209"/>
                        <a:pt x="645182" y="795678"/>
                      </a:cubicBezTo>
                      <a:cubicBezTo>
                        <a:pt x="645182" y="805147"/>
                        <a:pt x="652858" y="812823"/>
                        <a:pt x="662327" y="812823"/>
                      </a:cubicBezTo>
                      <a:cubicBezTo>
                        <a:pt x="671796" y="812823"/>
                        <a:pt x="679472" y="805147"/>
                        <a:pt x="679472" y="795678"/>
                      </a:cubicBezTo>
                      <a:cubicBezTo>
                        <a:pt x="679472" y="786209"/>
                        <a:pt x="671796" y="778533"/>
                        <a:pt x="662327" y="778533"/>
                      </a:cubicBezTo>
                      <a:close/>
                      <a:moveTo>
                        <a:pt x="604491" y="778533"/>
                      </a:moveTo>
                      <a:cubicBezTo>
                        <a:pt x="595022" y="778533"/>
                        <a:pt x="587346" y="786209"/>
                        <a:pt x="587346" y="795678"/>
                      </a:cubicBezTo>
                      <a:cubicBezTo>
                        <a:pt x="587346" y="805147"/>
                        <a:pt x="595022" y="812823"/>
                        <a:pt x="604491" y="812823"/>
                      </a:cubicBezTo>
                      <a:cubicBezTo>
                        <a:pt x="613960" y="812823"/>
                        <a:pt x="621636" y="805147"/>
                        <a:pt x="621636" y="795678"/>
                      </a:cubicBezTo>
                      <a:cubicBezTo>
                        <a:pt x="621636" y="786209"/>
                        <a:pt x="613960" y="778533"/>
                        <a:pt x="604491" y="778533"/>
                      </a:cubicBezTo>
                      <a:close/>
                      <a:moveTo>
                        <a:pt x="546655" y="778533"/>
                      </a:moveTo>
                      <a:cubicBezTo>
                        <a:pt x="537186" y="778533"/>
                        <a:pt x="529510" y="786209"/>
                        <a:pt x="529510" y="795678"/>
                      </a:cubicBezTo>
                      <a:cubicBezTo>
                        <a:pt x="529510" y="805147"/>
                        <a:pt x="537186" y="812823"/>
                        <a:pt x="546655" y="812823"/>
                      </a:cubicBezTo>
                      <a:cubicBezTo>
                        <a:pt x="556124" y="812823"/>
                        <a:pt x="563800" y="805147"/>
                        <a:pt x="563800" y="795678"/>
                      </a:cubicBezTo>
                      <a:cubicBezTo>
                        <a:pt x="563800" y="786209"/>
                        <a:pt x="556124" y="778533"/>
                        <a:pt x="546655" y="778533"/>
                      </a:cubicBezTo>
                      <a:close/>
                      <a:moveTo>
                        <a:pt x="358095" y="778533"/>
                      </a:moveTo>
                      <a:cubicBezTo>
                        <a:pt x="348626" y="778533"/>
                        <a:pt x="340950" y="786209"/>
                        <a:pt x="340950" y="795678"/>
                      </a:cubicBezTo>
                      <a:cubicBezTo>
                        <a:pt x="340950" y="805147"/>
                        <a:pt x="348626" y="812823"/>
                        <a:pt x="358095" y="812823"/>
                      </a:cubicBezTo>
                      <a:cubicBezTo>
                        <a:pt x="367564" y="812823"/>
                        <a:pt x="375240" y="805147"/>
                        <a:pt x="375240" y="795678"/>
                      </a:cubicBezTo>
                      <a:cubicBezTo>
                        <a:pt x="375240" y="786209"/>
                        <a:pt x="367564" y="778533"/>
                        <a:pt x="358095" y="778533"/>
                      </a:cubicBezTo>
                      <a:close/>
                      <a:moveTo>
                        <a:pt x="300259" y="778533"/>
                      </a:moveTo>
                      <a:cubicBezTo>
                        <a:pt x="290790" y="778533"/>
                        <a:pt x="283114" y="786209"/>
                        <a:pt x="283114" y="795678"/>
                      </a:cubicBezTo>
                      <a:cubicBezTo>
                        <a:pt x="283114" y="805147"/>
                        <a:pt x="290790" y="812823"/>
                        <a:pt x="300259" y="812823"/>
                      </a:cubicBezTo>
                      <a:cubicBezTo>
                        <a:pt x="309728" y="812823"/>
                        <a:pt x="317404" y="805147"/>
                        <a:pt x="317404" y="795678"/>
                      </a:cubicBezTo>
                      <a:cubicBezTo>
                        <a:pt x="317404" y="786209"/>
                        <a:pt x="309728" y="778533"/>
                        <a:pt x="300259" y="778533"/>
                      </a:cubicBezTo>
                      <a:close/>
                      <a:moveTo>
                        <a:pt x="242423" y="778533"/>
                      </a:moveTo>
                      <a:cubicBezTo>
                        <a:pt x="232954" y="778533"/>
                        <a:pt x="225278" y="786209"/>
                        <a:pt x="225278" y="795678"/>
                      </a:cubicBezTo>
                      <a:cubicBezTo>
                        <a:pt x="225278" y="805147"/>
                        <a:pt x="232954" y="812823"/>
                        <a:pt x="242423" y="812823"/>
                      </a:cubicBezTo>
                      <a:cubicBezTo>
                        <a:pt x="251892" y="812823"/>
                        <a:pt x="259568" y="805147"/>
                        <a:pt x="259568" y="795678"/>
                      </a:cubicBezTo>
                      <a:cubicBezTo>
                        <a:pt x="259568" y="786209"/>
                        <a:pt x="251892" y="778533"/>
                        <a:pt x="242423" y="778533"/>
                      </a:cubicBezTo>
                      <a:close/>
                      <a:moveTo>
                        <a:pt x="184587" y="778533"/>
                      </a:moveTo>
                      <a:cubicBezTo>
                        <a:pt x="175118" y="778533"/>
                        <a:pt x="167442" y="786209"/>
                        <a:pt x="167442" y="795678"/>
                      </a:cubicBezTo>
                      <a:cubicBezTo>
                        <a:pt x="167442" y="805147"/>
                        <a:pt x="175118" y="812823"/>
                        <a:pt x="184587" y="812823"/>
                      </a:cubicBezTo>
                      <a:cubicBezTo>
                        <a:pt x="194056" y="812823"/>
                        <a:pt x="201732" y="805147"/>
                        <a:pt x="201732" y="795678"/>
                      </a:cubicBezTo>
                      <a:cubicBezTo>
                        <a:pt x="201732" y="786209"/>
                        <a:pt x="194056" y="778533"/>
                        <a:pt x="184587" y="778533"/>
                      </a:cubicBezTo>
                      <a:close/>
                      <a:moveTo>
                        <a:pt x="126751" y="778533"/>
                      </a:moveTo>
                      <a:cubicBezTo>
                        <a:pt x="117282" y="778533"/>
                        <a:pt x="109606" y="786209"/>
                        <a:pt x="109606" y="795678"/>
                      </a:cubicBezTo>
                      <a:cubicBezTo>
                        <a:pt x="109606" y="805147"/>
                        <a:pt x="117282" y="812823"/>
                        <a:pt x="126751" y="812823"/>
                      </a:cubicBezTo>
                      <a:cubicBezTo>
                        <a:pt x="136220" y="812823"/>
                        <a:pt x="143896" y="805147"/>
                        <a:pt x="143896" y="795678"/>
                      </a:cubicBezTo>
                      <a:cubicBezTo>
                        <a:pt x="143896" y="786209"/>
                        <a:pt x="136220" y="778533"/>
                        <a:pt x="126751" y="778533"/>
                      </a:cubicBezTo>
                      <a:close/>
                      <a:moveTo>
                        <a:pt x="68915" y="778533"/>
                      </a:moveTo>
                      <a:cubicBezTo>
                        <a:pt x="59446" y="778533"/>
                        <a:pt x="51770" y="786209"/>
                        <a:pt x="51770" y="795678"/>
                      </a:cubicBezTo>
                      <a:cubicBezTo>
                        <a:pt x="51770" y="805147"/>
                        <a:pt x="59446" y="812823"/>
                        <a:pt x="68915" y="812823"/>
                      </a:cubicBezTo>
                      <a:cubicBezTo>
                        <a:pt x="78384" y="812823"/>
                        <a:pt x="86060" y="805147"/>
                        <a:pt x="86060" y="795678"/>
                      </a:cubicBezTo>
                      <a:cubicBezTo>
                        <a:pt x="86060" y="786209"/>
                        <a:pt x="78384" y="778533"/>
                        <a:pt x="68915" y="778533"/>
                      </a:cubicBezTo>
                      <a:close/>
                      <a:moveTo>
                        <a:pt x="835835" y="717947"/>
                      </a:moveTo>
                      <a:cubicBezTo>
                        <a:pt x="826366" y="717947"/>
                        <a:pt x="818690" y="725623"/>
                        <a:pt x="818690" y="735092"/>
                      </a:cubicBezTo>
                      <a:cubicBezTo>
                        <a:pt x="818690" y="744561"/>
                        <a:pt x="826366" y="752237"/>
                        <a:pt x="835835" y="752237"/>
                      </a:cubicBezTo>
                      <a:cubicBezTo>
                        <a:pt x="845304" y="752237"/>
                        <a:pt x="852980" y="744561"/>
                        <a:pt x="852980" y="735092"/>
                      </a:cubicBezTo>
                      <a:cubicBezTo>
                        <a:pt x="852980" y="725623"/>
                        <a:pt x="845304" y="717947"/>
                        <a:pt x="835835" y="717947"/>
                      </a:cubicBezTo>
                      <a:close/>
                      <a:moveTo>
                        <a:pt x="777999" y="717947"/>
                      </a:moveTo>
                      <a:cubicBezTo>
                        <a:pt x="768530" y="717947"/>
                        <a:pt x="760854" y="725623"/>
                        <a:pt x="760854" y="735092"/>
                      </a:cubicBezTo>
                      <a:cubicBezTo>
                        <a:pt x="760854" y="744561"/>
                        <a:pt x="768530" y="752237"/>
                        <a:pt x="777999" y="752237"/>
                      </a:cubicBezTo>
                      <a:cubicBezTo>
                        <a:pt x="787468" y="752237"/>
                        <a:pt x="795144" y="744561"/>
                        <a:pt x="795144" y="735092"/>
                      </a:cubicBezTo>
                      <a:cubicBezTo>
                        <a:pt x="795144" y="725623"/>
                        <a:pt x="787468" y="717947"/>
                        <a:pt x="777999" y="717947"/>
                      </a:cubicBezTo>
                      <a:close/>
                      <a:moveTo>
                        <a:pt x="720163" y="717947"/>
                      </a:moveTo>
                      <a:cubicBezTo>
                        <a:pt x="710694" y="717947"/>
                        <a:pt x="703018" y="725623"/>
                        <a:pt x="703018" y="735092"/>
                      </a:cubicBezTo>
                      <a:cubicBezTo>
                        <a:pt x="703018" y="744561"/>
                        <a:pt x="710694" y="752237"/>
                        <a:pt x="720163" y="752237"/>
                      </a:cubicBezTo>
                      <a:cubicBezTo>
                        <a:pt x="729632" y="752237"/>
                        <a:pt x="737308" y="744561"/>
                        <a:pt x="737308" y="735092"/>
                      </a:cubicBezTo>
                      <a:cubicBezTo>
                        <a:pt x="737308" y="725623"/>
                        <a:pt x="729632" y="717947"/>
                        <a:pt x="720163" y="717947"/>
                      </a:cubicBezTo>
                      <a:close/>
                      <a:moveTo>
                        <a:pt x="662327" y="717947"/>
                      </a:moveTo>
                      <a:cubicBezTo>
                        <a:pt x="652858" y="717947"/>
                        <a:pt x="645182" y="725623"/>
                        <a:pt x="645182" y="735092"/>
                      </a:cubicBezTo>
                      <a:cubicBezTo>
                        <a:pt x="645182" y="744561"/>
                        <a:pt x="652858" y="752237"/>
                        <a:pt x="662327" y="752237"/>
                      </a:cubicBezTo>
                      <a:cubicBezTo>
                        <a:pt x="671796" y="752237"/>
                        <a:pt x="679472" y="744561"/>
                        <a:pt x="679472" y="735092"/>
                      </a:cubicBezTo>
                      <a:cubicBezTo>
                        <a:pt x="679472" y="725623"/>
                        <a:pt x="671796" y="717947"/>
                        <a:pt x="662327" y="717947"/>
                      </a:cubicBezTo>
                      <a:close/>
                      <a:moveTo>
                        <a:pt x="604491" y="717947"/>
                      </a:moveTo>
                      <a:cubicBezTo>
                        <a:pt x="595022" y="717947"/>
                        <a:pt x="587346" y="725623"/>
                        <a:pt x="587346" y="735092"/>
                      </a:cubicBezTo>
                      <a:cubicBezTo>
                        <a:pt x="587346" y="744561"/>
                        <a:pt x="595022" y="752237"/>
                        <a:pt x="604491" y="752237"/>
                      </a:cubicBezTo>
                      <a:cubicBezTo>
                        <a:pt x="613960" y="752237"/>
                        <a:pt x="621636" y="744561"/>
                        <a:pt x="621636" y="735092"/>
                      </a:cubicBezTo>
                      <a:cubicBezTo>
                        <a:pt x="621636" y="725623"/>
                        <a:pt x="613960" y="717947"/>
                        <a:pt x="604491" y="717947"/>
                      </a:cubicBezTo>
                      <a:close/>
                      <a:moveTo>
                        <a:pt x="546655" y="717947"/>
                      </a:moveTo>
                      <a:cubicBezTo>
                        <a:pt x="537186" y="717947"/>
                        <a:pt x="529510" y="725623"/>
                        <a:pt x="529510" y="735092"/>
                      </a:cubicBezTo>
                      <a:cubicBezTo>
                        <a:pt x="529510" y="744561"/>
                        <a:pt x="537186" y="752237"/>
                        <a:pt x="546655" y="752237"/>
                      </a:cubicBezTo>
                      <a:cubicBezTo>
                        <a:pt x="556124" y="752237"/>
                        <a:pt x="563800" y="744561"/>
                        <a:pt x="563800" y="735092"/>
                      </a:cubicBezTo>
                      <a:cubicBezTo>
                        <a:pt x="563800" y="725623"/>
                        <a:pt x="556124" y="717947"/>
                        <a:pt x="546655" y="717947"/>
                      </a:cubicBezTo>
                      <a:close/>
                      <a:moveTo>
                        <a:pt x="358095" y="717947"/>
                      </a:moveTo>
                      <a:cubicBezTo>
                        <a:pt x="348626" y="717947"/>
                        <a:pt x="340950" y="725623"/>
                        <a:pt x="340950" y="735092"/>
                      </a:cubicBezTo>
                      <a:cubicBezTo>
                        <a:pt x="340950" y="744561"/>
                        <a:pt x="348626" y="752237"/>
                        <a:pt x="358095" y="752237"/>
                      </a:cubicBezTo>
                      <a:cubicBezTo>
                        <a:pt x="367564" y="752237"/>
                        <a:pt x="375240" y="744561"/>
                        <a:pt x="375240" y="735092"/>
                      </a:cubicBezTo>
                      <a:cubicBezTo>
                        <a:pt x="375240" y="725623"/>
                        <a:pt x="367564" y="717947"/>
                        <a:pt x="358095" y="717947"/>
                      </a:cubicBezTo>
                      <a:close/>
                      <a:moveTo>
                        <a:pt x="300259" y="717947"/>
                      </a:moveTo>
                      <a:cubicBezTo>
                        <a:pt x="290790" y="717947"/>
                        <a:pt x="283114" y="725623"/>
                        <a:pt x="283114" y="735092"/>
                      </a:cubicBezTo>
                      <a:cubicBezTo>
                        <a:pt x="283114" y="744561"/>
                        <a:pt x="290790" y="752237"/>
                        <a:pt x="300259" y="752237"/>
                      </a:cubicBezTo>
                      <a:cubicBezTo>
                        <a:pt x="309728" y="752237"/>
                        <a:pt x="317404" y="744561"/>
                        <a:pt x="317404" y="735092"/>
                      </a:cubicBezTo>
                      <a:cubicBezTo>
                        <a:pt x="317404" y="725623"/>
                        <a:pt x="309728" y="717947"/>
                        <a:pt x="300259" y="717947"/>
                      </a:cubicBezTo>
                      <a:close/>
                      <a:moveTo>
                        <a:pt x="242423" y="717947"/>
                      </a:moveTo>
                      <a:cubicBezTo>
                        <a:pt x="232954" y="717947"/>
                        <a:pt x="225278" y="725623"/>
                        <a:pt x="225278" y="735092"/>
                      </a:cubicBezTo>
                      <a:cubicBezTo>
                        <a:pt x="225278" y="744561"/>
                        <a:pt x="232954" y="752237"/>
                        <a:pt x="242423" y="752237"/>
                      </a:cubicBezTo>
                      <a:cubicBezTo>
                        <a:pt x="251892" y="752237"/>
                        <a:pt x="259568" y="744561"/>
                        <a:pt x="259568" y="735092"/>
                      </a:cubicBezTo>
                      <a:cubicBezTo>
                        <a:pt x="259568" y="725623"/>
                        <a:pt x="251892" y="717947"/>
                        <a:pt x="242423" y="717947"/>
                      </a:cubicBezTo>
                      <a:close/>
                      <a:moveTo>
                        <a:pt x="184587" y="717947"/>
                      </a:moveTo>
                      <a:cubicBezTo>
                        <a:pt x="175118" y="717947"/>
                        <a:pt x="167442" y="725623"/>
                        <a:pt x="167442" y="735092"/>
                      </a:cubicBezTo>
                      <a:cubicBezTo>
                        <a:pt x="167442" y="744561"/>
                        <a:pt x="175118" y="752237"/>
                        <a:pt x="184587" y="752237"/>
                      </a:cubicBezTo>
                      <a:cubicBezTo>
                        <a:pt x="194056" y="752237"/>
                        <a:pt x="201732" y="744561"/>
                        <a:pt x="201732" y="735092"/>
                      </a:cubicBezTo>
                      <a:cubicBezTo>
                        <a:pt x="201732" y="725623"/>
                        <a:pt x="194056" y="717947"/>
                        <a:pt x="184587" y="717947"/>
                      </a:cubicBezTo>
                      <a:close/>
                      <a:moveTo>
                        <a:pt x="126751" y="717947"/>
                      </a:moveTo>
                      <a:cubicBezTo>
                        <a:pt x="117282" y="717947"/>
                        <a:pt x="109606" y="725623"/>
                        <a:pt x="109606" y="735092"/>
                      </a:cubicBezTo>
                      <a:cubicBezTo>
                        <a:pt x="109606" y="744561"/>
                        <a:pt x="117282" y="752237"/>
                        <a:pt x="126751" y="752237"/>
                      </a:cubicBezTo>
                      <a:cubicBezTo>
                        <a:pt x="136220" y="752237"/>
                        <a:pt x="143896" y="744561"/>
                        <a:pt x="143896" y="735092"/>
                      </a:cubicBezTo>
                      <a:cubicBezTo>
                        <a:pt x="143896" y="725623"/>
                        <a:pt x="136220" y="717947"/>
                        <a:pt x="126751" y="717947"/>
                      </a:cubicBezTo>
                      <a:close/>
                      <a:moveTo>
                        <a:pt x="68915" y="717947"/>
                      </a:moveTo>
                      <a:cubicBezTo>
                        <a:pt x="59446" y="717947"/>
                        <a:pt x="51770" y="725623"/>
                        <a:pt x="51770" y="735092"/>
                      </a:cubicBezTo>
                      <a:cubicBezTo>
                        <a:pt x="51770" y="744561"/>
                        <a:pt x="59446" y="752237"/>
                        <a:pt x="68915" y="752237"/>
                      </a:cubicBezTo>
                      <a:cubicBezTo>
                        <a:pt x="78384" y="752237"/>
                        <a:pt x="86060" y="744561"/>
                        <a:pt x="86060" y="735092"/>
                      </a:cubicBezTo>
                      <a:cubicBezTo>
                        <a:pt x="86060" y="725623"/>
                        <a:pt x="78384" y="717947"/>
                        <a:pt x="68915" y="717947"/>
                      </a:cubicBezTo>
                      <a:close/>
                      <a:moveTo>
                        <a:pt x="724600" y="382848"/>
                      </a:moveTo>
                      <a:cubicBezTo>
                        <a:pt x="734130" y="382848"/>
                        <a:pt x="741855" y="390573"/>
                        <a:pt x="741855" y="400103"/>
                      </a:cubicBezTo>
                      <a:cubicBezTo>
                        <a:pt x="741855" y="409633"/>
                        <a:pt x="734130" y="417358"/>
                        <a:pt x="724600" y="417358"/>
                      </a:cubicBezTo>
                      <a:cubicBezTo>
                        <a:pt x="715070" y="417358"/>
                        <a:pt x="707345" y="409633"/>
                        <a:pt x="707345" y="400103"/>
                      </a:cubicBezTo>
                      <a:cubicBezTo>
                        <a:pt x="707345" y="390573"/>
                        <a:pt x="715070" y="382848"/>
                        <a:pt x="724600" y="382848"/>
                      </a:cubicBezTo>
                      <a:close/>
                      <a:moveTo>
                        <a:pt x="668146" y="382848"/>
                      </a:moveTo>
                      <a:cubicBezTo>
                        <a:pt x="677676" y="382848"/>
                        <a:pt x="685401" y="390573"/>
                        <a:pt x="685401" y="400103"/>
                      </a:cubicBezTo>
                      <a:cubicBezTo>
                        <a:pt x="685401" y="409633"/>
                        <a:pt x="677676" y="417358"/>
                        <a:pt x="668146" y="417358"/>
                      </a:cubicBezTo>
                      <a:cubicBezTo>
                        <a:pt x="658616" y="417358"/>
                        <a:pt x="650891" y="409633"/>
                        <a:pt x="650891" y="400103"/>
                      </a:cubicBezTo>
                      <a:cubicBezTo>
                        <a:pt x="650891" y="390573"/>
                        <a:pt x="658616" y="382848"/>
                        <a:pt x="668146" y="382848"/>
                      </a:cubicBezTo>
                      <a:close/>
                      <a:moveTo>
                        <a:pt x="246860" y="382848"/>
                      </a:moveTo>
                      <a:cubicBezTo>
                        <a:pt x="256390" y="382848"/>
                        <a:pt x="264115" y="390573"/>
                        <a:pt x="264115" y="400103"/>
                      </a:cubicBezTo>
                      <a:cubicBezTo>
                        <a:pt x="264115" y="409633"/>
                        <a:pt x="256390" y="417358"/>
                        <a:pt x="246860" y="417358"/>
                      </a:cubicBezTo>
                      <a:cubicBezTo>
                        <a:pt x="237330" y="417358"/>
                        <a:pt x="229605" y="409633"/>
                        <a:pt x="229605" y="400103"/>
                      </a:cubicBezTo>
                      <a:cubicBezTo>
                        <a:pt x="229605" y="390573"/>
                        <a:pt x="237330" y="382848"/>
                        <a:pt x="246860" y="382848"/>
                      </a:cubicBezTo>
                      <a:close/>
                      <a:moveTo>
                        <a:pt x="190406" y="382848"/>
                      </a:moveTo>
                      <a:cubicBezTo>
                        <a:pt x="199936" y="382848"/>
                        <a:pt x="207661" y="390573"/>
                        <a:pt x="207661" y="400103"/>
                      </a:cubicBezTo>
                      <a:cubicBezTo>
                        <a:pt x="207661" y="409633"/>
                        <a:pt x="199936" y="417358"/>
                        <a:pt x="190406" y="417358"/>
                      </a:cubicBezTo>
                      <a:cubicBezTo>
                        <a:pt x="180876" y="417358"/>
                        <a:pt x="173151" y="409633"/>
                        <a:pt x="173151" y="400103"/>
                      </a:cubicBezTo>
                      <a:cubicBezTo>
                        <a:pt x="173151" y="390573"/>
                        <a:pt x="180876" y="382848"/>
                        <a:pt x="190406" y="382848"/>
                      </a:cubicBezTo>
                      <a:close/>
                      <a:moveTo>
                        <a:pt x="798308" y="382847"/>
                      </a:moveTo>
                      <a:cubicBezTo>
                        <a:pt x="817367" y="382847"/>
                        <a:pt x="832818" y="398298"/>
                        <a:pt x="832818" y="417357"/>
                      </a:cubicBezTo>
                      <a:cubicBezTo>
                        <a:pt x="832818" y="436416"/>
                        <a:pt x="817367" y="451867"/>
                        <a:pt x="798308" y="451867"/>
                      </a:cubicBezTo>
                      <a:cubicBezTo>
                        <a:pt x="779249" y="451867"/>
                        <a:pt x="763798" y="436416"/>
                        <a:pt x="763798" y="417357"/>
                      </a:cubicBezTo>
                      <a:cubicBezTo>
                        <a:pt x="763798" y="398298"/>
                        <a:pt x="779249" y="382847"/>
                        <a:pt x="798308" y="382847"/>
                      </a:cubicBezTo>
                      <a:close/>
                      <a:moveTo>
                        <a:pt x="320568" y="382847"/>
                      </a:moveTo>
                      <a:cubicBezTo>
                        <a:pt x="339627" y="382847"/>
                        <a:pt x="355078" y="398298"/>
                        <a:pt x="355078" y="417357"/>
                      </a:cubicBezTo>
                      <a:cubicBezTo>
                        <a:pt x="355078" y="436416"/>
                        <a:pt x="339627" y="451867"/>
                        <a:pt x="320568" y="451867"/>
                      </a:cubicBezTo>
                      <a:cubicBezTo>
                        <a:pt x="301509" y="451867"/>
                        <a:pt x="286058" y="436416"/>
                        <a:pt x="286058" y="417357"/>
                      </a:cubicBezTo>
                      <a:cubicBezTo>
                        <a:pt x="286058" y="398298"/>
                        <a:pt x="301509" y="382847"/>
                        <a:pt x="320568" y="382847"/>
                      </a:cubicBezTo>
                      <a:close/>
                      <a:moveTo>
                        <a:pt x="557508" y="355486"/>
                      </a:moveTo>
                      <a:cubicBezTo>
                        <a:pt x="542045" y="355486"/>
                        <a:pt x="529510" y="368021"/>
                        <a:pt x="529510" y="383484"/>
                      </a:cubicBezTo>
                      <a:lnTo>
                        <a:pt x="529510" y="598711"/>
                      </a:lnTo>
                      <a:cubicBezTo>
                        <a:pt x="529510" y="614174"/>
                        <a:pt x="542045" y="626709"/>
                        <a:pt x="557508" y="626709"/>
                      </a:cubicBezTo>
                      <a:lnTo>
                        <a:pt x="824981" y="626709"/>
                      </a:lnTo>
                      <a:cubicBezTo>
                        <a:pt x="840444" y="626709"/>
                        <a:pt x="852979" y="614174"/>
                        <a:pt x="852979" y="598711"/>
                      </a:cubicBezTo>
                      <a:lnTo>
                        <a:pt x="852979" y="383484"/>
                      </a:lnTo>
                      <a:cubicBezTo>
                        <a:pt x="852979" y="368021"/>
                        <a:pt x="840444" y="355486"/>
                        <a:pt x="824981" y="355486"/>
                      </a:cubicBezTo>
                      <a:close/>
                      <a:moveTo>
                        <a:pt x="74854" y="355486"/>
                      </a:moveTo>
                      <a:cubicBezTo>
                        <a:pt x="62105" y="355486"/>
                        <a:pt x="51770" y="365821"/>
                        <a:pt x="51770" y="378570"/>
                      </a:cubicBezTo>
                      <a:lnTo>
                        <a:pt x="51770" y="603625"/>
                      </a:lnTo>
                      <a:cubicBezTo>
                        <a:pt x="51770" y="616374"/>
                        <a:pt x="62105" y="626709"/>
                        <a:pt x="74854" y="626709"/>
                      </a:cubicBezTo>
                      <a:lnTo>
                        <a:pt x="352155" y="626709"/>
                      </a:lnTo>
                      <a:cubicBezTo>
                        <a:pt x="364904" y="626709"/>
                        <a:pt x="375239" y="616374"/>
                        <a:pt x="375239" y="603625"/>
                      </a:cubicBezTo>
                      <a:lnTo>
                        <a:pt x="375239" y="378570"/>
                      </a:lnTo>
                      <a:cubicBezTo>
                        <a:pt x="375239" y="365821"/>
                        <a:pt x="364904" y="355486"/>
                        <a:pt x="352155" y="355486"/>
                      </a:cubicBezTo>
                      <a:close/>
                      <a:moveTo>
                        <a:pt x="498604" y="0"/>
                      </a:moveTo>
                      <a:lnTo>
                        <a:pt x="883886" y="0"/>
                      </a:lnTo>
                      <a:cubicBezTo>
                        <a:pt x="895409" y="0"/>
                        <a:pt x="904750" y="9341"/>
                        <a:pt x="904750" y="20864"/>
                      </a:cubicBezTo>
                      <a:lnTo>
                        <a:pt x="904750" y="1039722"/>
                      </a:lnTo>
                      <a:cubicBezTo>
                        <a:pt x="904750" y="1051245"/>
                        <a:pt x="895409" y="1060586"/>
                        <a:pt x="883886" y="1060586"/>
                      </a:cubicBezTo>
                      <a:lnTo>
                        <a:pt x="498604" y="1060586"/>
                      </a:lnTo>
                      <a:cubicBezTo>
                        <a:pt x="487081" y="1060586"/>
                        <a:pt x="477740" y="1051245"/>
                        <a:pt x="477740" y="1039722"/>
                      </a:cubicBezTo>
                      <a:lnTo>
                        <a:pt x="477740" y="277794"/>
                      </a:lnTo>
                      <a:lnTo>
                        <a:pt x="821762" y="277794"/>
                      </a:lnTo>
                      <a:cubicBezTo>
                        <a:pt x="842364" y="277794"/>
                        <a:pt x="859066" y="261092"/>
                        <a:pt x="859066" y="240490"/>
                      </a:cubicBezTo>
                      <a:lnTo>
                        <a:pt x="859066" y="91276"/>
                      </a:lnTo>
                      <a:cubicBezTo>
                        <a:pt x="859066" y="70674"/>
                        <a:pt x="842364" y="53972"/>
                        <a:pt x="821762" y="53972"/>
                      </a:cubicBezTo>
                      <a:lnTo>
                        <a:pt x="477740" y="53972"/>
                      </a:lnTo>
                      <a:lnTo>
                        <a:pt x="477740" y="20864"/>
                      </a:lnTo>
                      <a:cubicBezTo>
                        <a:pt x="477740" y="9341"/>
                        <a:pt x="487081" y="0"/>
                        <a:pt x="498604" y="0"/>
                      </a:cubicBezTo>
                      <a:close/>
                      <a:moveTo>
                        <a:pt x="20864" y="0"/>
                      </a:moveTo>
                      <a:lnTo>
                        <a:pt x="406146" y="0"/>
                      </a:lnTo>
                      <a:cubicBezTo>
                        <a:pt x="417669" y="0"/>
                        <a:pt x="427010" y="9341"/>
                        <a:pt x="427010" y="20864"/>
                      </a:cubicBezTo>
                      <a:lnTo>
                        <a:pt x="427010" y="53972"/>
                      </a:lnTo>
                      <a:lnTo>
                        <a:pt x="82989" y="53972"/>
                      </a:lnTo>
                      <a:cubicBezTo>
                        <a:pt x="62387" y="53972"/>
                        <a:pt x="45685" y="70674"/>
                        <a:pt x="45685" y="91276"/>
                      </a:cubicBezTo>
                      <a:lnTo>
                        <a:pt x="45685" y="240490"/>
                      </a:lnTo>
                      <a:cubicBezTo>
                        <a:pt x="45685" y="261092"/>
                        <a:pt x="62387" y="277794"/>
                        <a:pt x="82989" y="277794"/>
                      </a:cubicBezTo>
                      <a:lnTo>
                        <a:pt x="427010" y="277794"/>
                      </a:lnTo>
                      <a:lnTo>
                        <a:pt x="427010" y="1039722"/>
                      </a:lnTo>
                      <a:cubicBezTo>
                        <a:pt x="427010" y="1051245"/>
                        <a:pt x="417669" y="1060586"/>
                        <a:pt x="406146" y="1060586"/>
                      </a:cubicBezTo>
                      <a:lnTo>
                        <a:pt x="20864" y="1060586"/>
                      </a:lnTo>
                      <a:cubicBezTo>
                        <a:pt x="9341" y="1060586"/>
                        <a:pt x="0" y="1051245"/>
                        <a:pt x="0" y="1039722"/>
                      </a:cubicBezTo>
                      <a:lnTo>
                        <a:pt x="0" y="20864"/>
                      </a:lnTo>
                      <a:cubicBezTo>
                        <a:pt x="0" y="9341"/>
                        <a:pt x="9341" y="0"/>
                        <a:pt x="20864"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p3d extrusionH="82550"/>
              </p:spPr>
              <p:txBody>
                <a:bodyPr lIns="146304" tIns="73152" rIns="146304" bIns="73152"/>
                <a:lstStyle/>
                <a:p>
                  <a:pPr defTabSz="1463040" fontAlgn="auto">
                    <a:spcBef>
                      <a:spcPts val="0"/>
                    </a:spcBef>
                    <a:spcAft>
                      <a:spcPts val="0"/>
                    </a:spcAft>
                    <a:defRPr/>
                  </a:pPr>
                  <a:endParaRPr lang="en-US" kern="0">
                    <a:solidFill>
                      <a:srgbClr val="000000"/>
                    </a:solidFill>
                    <a:latin typeface="+mn-lt"/>
                    <a:cs typeface="+mn-cs"/>
                  </a:endParaRPr>
                </a:p>
              </p:txBody>
            </p:sp>
          </p:grpSp>
          <p:sp>
            <p:nvSpPr>
              <p:cNvPr id="136" name="Rounded Rectangle 78"/>
              <p:cNvSpPr/>
              <p:nvPr/>
            </p:nvSpPr>
            <p:spPr>
              <a:xfrm>
                <a:off x="2489605" y="3858841"/>
                <a:ext cx="246825" cy="192190"/>
              </a:xfrm>
              <a:custGeom>
                <a:avLst/>
                <a:gdLst/>
                <a:ahLst/>
                <a:cxnLst/>
                <a:rect l="l" t="t" r="r" b="b"/>
                <a:pathLst>
                  <a:path w="717868" h="558966">
                    <a:moveTo>
                      <a:pt x="466220" y="469653"/>
                    </a:moveTo>
                    <a:lnTo>
                      <a:pt x="697149" y="469653"/>
                    </a:lnTo>
                    <a:lnTo>
                      <a:pt x="697149" y="525765"/>
                    </a:lnTo>
                    <a:lnTo>
                      <a:pt x="466220" y="525765"/>
                    </a:lnTo>
                    <a:lnTo>
                      <a:pt x="471885" y="497709"/>
                    </a:lnTo>
                    <a:cubicBezTo>
                      <a:pt x="471885" y="487827"/>
                      <a:pt x="470579" y="478249"/>
                      <a:pt x="466220" y="469653"/>
                    </a:cubicBezTo>
                    <a:close/>
                    <a:moveTo>
                      <a:pt x="21463" y="469653"/>
                    </a:moveTo>
                    <a:lnTo>
                      <a:pt x="258006" y="469653"/>
                    </a:lnTo>
                    <a:lnTo>
                      <a:pt x="252342" y="497709"/>
                    </a:lnTo>
                    <a:cubicBezTo>
                      <a:pt x="252342" y="507592"/>
                      <a:pt x="253648" y="517169"/>
                      <a:pt x="258006" y="525765"/>
                    </a:cubicBezTo>
                    <a:lnTo>
                      <a:pt x="21463" y="525765"/>
                    </a:lnTo>
                    <a:close/>
                    <a:moveTo>
                      <a:pt x="568620" y="250635"/>
                    </a:moveTo>
                    <a:cubicBezTo>
                      <a:pt x="559090" y="250635"/>
                      <a:pt x="551365" y="258360"/>
                      <a:pt x="551365" y="267890"/>
                    </a:cubicBezTo>
                    <a:cubicBezTo>
                      <a:pt x="551365" y="277420"/>
                      <a:pt x="559090" y="285145"/>
                      <a:pt x="568620" y="285145"/>
                    </a:cubicBezTo>
                    <a:cubicBezTo>
                      <a:pt x="578150" y="285145"/>
                      <a:pt x="585875" y="277420"/>
                      <a:pt x="585875" y="267890"/>
                    </a:cubicBezTo>
                    <a:cubicBezTo>
                      <a:pt x="585875" y="258360"/>
                      <a:pt x="578150" y="250635"/>
                      <a:pt x="568620" y="250635"/>
                    </a:cubicBezTo>
                    <a:close/>
                    <a:moveTo>
                      <a:pt x="512166" y="250635"/>
                    </a:moveTo>
                    <a:cubicBezTo>
                      <a:pt x="502636" y="250635"/>
                      <a:pt x="494911" y="258360"/>
                      <a:pt x="494911" y="267890"/>
                    </a:cubicBezTo>
                    <a:cubicBezTo>
                      <a:pt x="494911" y="277420"/>
                      <a:pt x="502636" y="285145"/>
                      <a:pt x="512166" y="285145"/>
                    </a:cubicBezTo>
                    <a:cubicBezTo>
                      <a:pt x="521696" y="285145"/>
                      <a:pt x="529421" y="277420"/>
                      <a:pt x="529421" y="267890"/>
                    </a:cubicBezTo>
                    <a:cubicBezTo>
                      <a:pt x="529421" y="258360"/>
                      <a:pt x="521696" y="250635"/>
                      <a:pt x="512166" y="250635"/>
                    </a:cubicBezTo>
                    <a:close/>
                    <a:moveTo>
                      <a:pt x="642328" y="250634"/>
                    </a:moveTo>
                    <a:cubicBezTo>
                      <a:pt x="623269" y="250634"/>
                      <a:pt x="607818" y="266085"/>
                      <a:pt x="607818" y="285144"/>
                    </a:cubicBezTo>
                    <a:cubicBezTo>
                      <a:pt x="607818" y="304203"/>
                      <a:pt x="623269" y="319654"/>
                      <a:pt x="642328" y="319654"/>
                    </a:cubicBezTo>
                    <a:cubicBezTo>
                      <a:pt x="661387" y="319654"/>
                      <a:pt x="676838" y="304203"/>
                      <a:pt x="676838" y="285144"/>
                    </a:cubicBezTo>
                    <a:cubicBezTo>
                      <a:pt x="676838" y="266085"/>
                      <a:pt x="661387" y="250634"/>
                      <a:pt x="642328" y="250634"/>
                    </a:cubicBezTo>
                    <a:close/>
                    <a:moveTo>
                      <a:pt x="30306" y="214344"/>
                    </a:moveTo>
                    <a:lnTo>
                      <a:pt x="687562" y="214344"/>
                    </a:lnTo>
                    <a:cubicBezTo>
                      <a:pt x="704300" y="214344"/>
                      <a:pt x="717868" y="227912"/>
                      <a:pt x="717868" y="244650"/>
                    </a:cubicBezTo>
                    <a:lnTo>
                      <a:pt x="717868" y="365870"/>
                    </a:lnTo>
                    <a:cubicBezTo>
                      <a:pt x="717868" y="382608"/>
                      <a:pt x="704300" y="396176"/>
                      <a:pt x="687562" y="396176"/>
                    </a:cubicBezTo>
                    <a:lnTo>
                      <a:pt x="396714" y="396176"/>
                    </a:lnTo>
                    <a:lnTo>
                      <a:pt x="396714" y="448519"/>
                    </a:lnTo>
                    <a:cubicBezTo>
                      <a:pt x="413093" y="458690"/>
                      <a:pt x="423370" y="476999"/>
                      <a:pt x="423370" y="497709"/>
                    </a:cubicBezTo>
                    <a:cubicBezTo>
                      <a:pt x="423370" y="531540"/>
                      <a:pt x="395944" y="558966"/>
                      <a:pt x="362113" y="558966"/>
                    </a:cubicBezTo>
                    <a:cubicBezTo>
                      <a:pt x="328282" y="558966"/>
                      <a:pt x="300856" y="531540"/>
                      <a:pt x="300856" y="497709"/>
                    </a:cubicBezTo>
                    <a:cubicBezTo>
                      <a:pt x="300856" y="477412"/>
                      <a:pt x="310728" y="459421"/>
                      <a:pt x="326574" y="449151"/>
                    </a:cubicBezTo>
                    <a:lnTo>
                      <a:pt x="326574" y="396176"/>
                    </a:lnTo>
                    <a:lnTo>
                      <a:pt x="30306" y="396176"/>
                    </a:lnTo>
                    <a:cubicBezTo>
                      <a:pt x="13568" y="396176"/>
                      <a:pt x="0" y="382608"/>
                      <a:pt x="0" y="365870"/>
                    </a:cubicBezTo>
                    <a:lnTo>
                      <a:pt x="0" y="244650"/>
                    </a:lnTo>
                    <a:cubicBezTo>
                      <a:pt x="0" y="227912"/>
                      <a:pt x="13568" y="214344"/>
                      <a:pt x="30306" y="214344"/>
                    </a:cubicBezTo>
                    <a:close/>
                    <a:moveTo>
                      <a:pt x="568620" y="36291"/>
                    </a:moveTo>
                    <a:cubicBezTo>
                      <a:pt x="559090" y="36291"/>
                      <a:pt x="551365" y="44016"/>
                      <a:pt x="551365" y="53546"/>
                    </a:cubicBezTo>
                    <a:cubicBezTo>
                      <a:pt x="551365" y="63076"/>
                      <a:pt x="559090" y="70801"/>
                      <a:pt x="568620" y="70801"/>
                    </a:cubicBezTo>
                    <a:cubicBezTo>
                      <a:pt x="578150" y="70801"/>
                      <a:pt x="585875" y="63076"/>
                      <a:pt x="585875" y="53546"/>
                    </a:cubicBezTo>
                    <a:cubicBezTo>
                      <a:pt x="585875" y="44016"/>
                      <a:pt x="578150" y="36291"/>
                      <a:pt x="568620" y="36291"/>
                    </a:cubicBezTo>
                    <a:close/>
                    <a:moveTo>
                      <a:pt x="512166" y="36291"/>
                    </a:moveTo>
                    <a:cubicBezTo>
                      <a:pt x="502636" y="36291"/>
                      <a:pt x="494911" y="44016"/>
                      <a:pt x="494911" y="53546"/>
                    </a:cubicBezTo>
                    <a:cubicBezTo>
                      <a:pt x="494911" y="63076"/>
                      <a:pt x="502636" y="70801"/>
                      <a:pt x="512166" y="70801"/>
                    </a:cubicBezTo>
                    <a:cubicBezTo>
                      <a:pt x="521696" y="70801"/>
                      <a:pt x="529421" y="63076"/>
                      <a:pt x="529421" y="53546"/>
                    </a:cubicBezTo>
                    <a:cubicBezTo>
                      <a:pt x="529421" y="44016"/>
                      <a:pt x="521696" y="36291"/>
                      <a:pt x="512166" y="36291"/>
                    </a:cubicBezTo>
                    <a:close/>
                    <a:moveTo>
                      <a:pt x="642328" y="36290"/>
                    </a:moveTo>
                    <a:cubicBezTo>
                      <a:pt x="623269" y="36290"/>
                      <a:pt x="607818" y="51741"/>
                      <a:pt x="607818" y="70800"/>
                    </a:cubicBezTo>
                    <a:cubicBezTo>
                      <a:pt x="607818" y="89859"/>
                      <a:pt x="623269" y="105310"/>
                      <a:pt x="642328" y="105310"/>
                    </a:cubicBezTo>
                    <a:cubicBezTo>
                      <a:pt x="661387" y="105310"/>
                      <a:pt x="676838" y="89859"/>
                      <a:pt x="676838" y="70800"/>
                    </a:cubicBezTo>
                    <a:cubicBezTo>
                      <a:pt x="676838" y="51741"/>
                      <a:pt x="661387" y="36290"/>
                      <a:pt x="642328" y="36290"/>
                    </a:cubicBezTo>
                    <a:close/>
                    <a:moveTo>
                      <a:pt x="30306" y="0"/>
                    </a:moveTo>
                    <a:lnTo>
                      <a:pt x="687562" y="0"/>
                    </a:lnTo>
                    <a:cubicBezTo>
                      <a:pt x="704300" y="0"/>
                      <a:pt x="717868" y="13568"/>
                      <a:pt x="717868" y="30306"/>
                    </a:cubicBezTo>
                    <a:lnTo>
                      <a:pt x="717868" y="151526"/>
                    </a:lnTo>
                    <a:cubicBezTo>
                      <a:pt x="717868" y="168264"/>
                      <a:pt x="704300" y="181832"/>
                      <a:pt x="687562" y="181832"/>
                    </a:cubicBezTo>
                    <a:lnTo>
                      <a:pt x="30306" y="181832"/>
                    </a:lnTo>
                    <a:cubicBezTo>
                      <a:pt x="13568" y="181832"/>
                      <a:pt x="0" y="168264"/>
                      <a:pt x="0" y="151526"/>
                    </a:cubicBezTo>
                    <a:lnTo>
                      <a:pt x="0" y="30306"/>
                    </a:lnTo>
                    <a:cubicBezTo>
                      <a:pt x="0" y="13568"/>
                      <a:pt x="13568" y="0"/>
                      <a:pt x="30306" y="0"/>
                    </a:cubicBezTo>
                    <a:close/>
                  </a:path>
                </a:pathLst>
              </a:custGeom>
              <a:gradFill flip="none" rotWithShape="1">
                <a:gsLst>
                  <a:gs pos="0">
                    <a:schemeClr val="bg1">
                      <a:lumMod val="50000"/>
                      <a:tint val="66000"/>
                      <a:satMod val="160000"/>
                    </a:schemeClr>
                  </a:gs>
                  <a:gs pos="100000">
                    <a:schemeClr val="bg1">
                      <a:tint val="23500"/>
                      <a:satMod val="160000"/>
                      <a:lumMod val="90000"/>
                      <a:lumOff val="10000"/>
                    </a:schemeClr>
                  </a:gs>
                </a:gsLst>
                <a:lin ang="18900000" scaled="1"/>
                <a:tileRect/>
              </a:gradFill>
              <a:ln>
                <a:noFill/>
              </a:ln>
              <a:scene3d>
                <a:camera prst="isometricOffAxis2Left">
                  <a:rot lat="0" lon="0" rev="0"/>
                </a:camera>
                <a:lightRig rig="threePt" dir="t"/>
              </a:scene3d>
              <a:sp3d>
                <a:extrusionClr>
                  <a:schemeClr val="bg1"/>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262" name="Group 261"/>
              <p:cNvGrpSpPr/>
              <p:nvPr/>
            </p:nvGrpSpPr>
            <p:grpSpPr>
              <a:xfrm>
                <a:off x="2001041" y="3339721"/>
                <a:ext cx="192888" cy="24186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a:effectLst>
                <a:glow rad="12700">
                  <a:schemeClr val="accent1">
                    <a:satMod val="175000"/>
                  </a:schemeClr>
                </a:glow>
              </a:effectLst>
            </p:grpSpPr>
            <p:sp>
              <p:nvSpPr>
                <p:cNvPr id="263"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64" name="Freeform 263"/>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Freeform 264"/>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Trapezoid 265"/>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67" name="Group 266"/>
              <p:cNvGrpSpPr/>
              <p:nvPr/>
            </p:nvGrpSpPr>
            <p:grpSpPr>
              <a:xfrm>
                <a:off x="2001041" y="3737910"/>
                <a:ext cx="192888" cy="24186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a:effectLst>
                <a:glow rad="12700">
                  <a:schemeClr val="accent1">
                    <a:satMod val="175000"/>
                  </a:schemeClr>
                </a:glow>
              </a:effectLst>
            </p:grpSpPr>
            <p:sp>
              <p:nvSpPr>
                <p:cNvPr id="268"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69" name="Freeform 268"/>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Freeform 269"/>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Trapezoid 270"/>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72" name="Group 271"/>
              <p:cNvGrpSpPr/>
              <p:nvPr/>
            </p:nvGrpSpPr>
            <p:grpSpPr>
              <a:xfrm>
                <a:off x="2379065" y="3737910"/>
                <a:ext cx="192888" cy="241861"/>
                <a:chOff x="539750" y="1799438"/>
                <a:chExt cx="374650" cy="469771"/>
              </a:xfrm>
              <a:gradFill>
                <a:gsLst>
                  <a:gs pos="0">
                    <a:schemeClr val="bg1">
                      <a:lumMod val="50000"/>
                      <a:tint val="66000"/>
                      <a:satMod val="160000"/>
                    </a:schemeClr>
                  </a:gs>
                  <a:gs pos="100000">
                    <a:schemeClr val="bg1">
                      <a:tint val="23500"/>
                      <a:satMod val="160000"/>
                      <a:lumMod val="90000"/>
                      <a:lumOff val="10000"/>
                    </a:schemeClr>
                  </a:gs>
                </a:gsLst>
                <a:lin ang="18900000" scaled="1"/>
              </a:gradFill>
              <a:effectLst>
                <a:glow rad="12700">
                  <a:schemeClr val="accent1">
                    <a:satMod val="175000"/>
                  </a:schemeClr>
                </a:glow>
              </a:effectLst>
            </p:grpSpPr>
            <p:sp>
              <p:nvSpPr>
                <p:cNvPr id="274" name="Freeform 15"/>
                <p:cNvSpPr>
                  <a:spLocks noEditPoints="1"/>
                </p:cNvSpPr>
                <p:nvPr/>
              </p:nvSpPr>
              <p:spPr bwMode="auto">
                <a:xfrm>
                  <a:off x="539750" y="1799438"/>
                  <a:ext cx="374650" cy="469771"/>
                </a:xfrm>
                <a:custGeom>
                  <a:avLst/>
                  <a:gdLst>
                    <a:gd name="T0" fmla="*/ 836 w 898"/>
                    <a:gd name="T1" fmla="*/ 798 h 1126"/>
                    <a:gd name="T2" fmla="*/ 762 w 898"/>
                    <a:gd name="T3" fmla="*/ 756 h 1126"/>
                    <a:gd name="T4" fmla="*/ 546 w 898"/>
                    <a:gd name="T5" fmla="*/ 832 h 1126"/>
                    <a:gd name="T6" fmla="*/ 600 w 898"/>
                    <a:gd name="T7" fmla="*/ 640 h 1126"/>
                    <a:gd name="T8" fmla="*/ 606 w 898"/>
                    <a:gd name="T9" fmla="*/ 596 h 1126"/>
                    <a:gd name="T10" fmla="*/ 634 w 898"/>
                    <a:gd name="T11" fmla="*/ 516 h 1126"/>
                    <a:gd name="T12" fmla="*/ 648 w 898"/>
                    <a:gd name="T13" fmla="*/ 486 h 1126"/>
                    <a:gd name="T14" fmla="*/ 650 w 898"/>
                    <a:gd name="T15" fmla="*/ 486 h 1126"/>
                    <a:gd name="T16" fmla="*/ 672 w 898"/>
                    <a:gd name="T17" fmla="*/ 478 h 1126"/>
                    <a:gd name="T18" fmla="*/ 684 w 898"/>
                    <a:gd name="T19" fmla="*/ 450 h 1126"/>
                    <a:gd name="T20" fmla="*/ 710 w 898"/>
                    <a:gd name="T21" fmla="*/ 364 h 1126"/>
                    <a:gd name="T22" fmla="*/ 700 w 898"/>
                    <a:gd name="T23" fmla="*/ 330 h 1126"/>
                    <a:gd name="T24" fmla="*/ 678 w 898"/>
                    <a:gd name="T25" fmla="*/ 324 h 1126"/>
                    <a:gd name="T26" fmla="*/ 666 w 898"/>
                    <a:gd name="T27" fmla="*/ 330 h 1126"/>
                    <a:gd name="T28" fmla="*/ 660 w 898"/>
                    <a:gd name="T29" fmla="*/ 328 h 1126"/>
                    <a:gd name="T30" fmla="*/ 664 w 898"/>
                    <a:gd name="T31" fmla="*/ 268 h 1126"/>
                    <a:gd name="T32" fmla="*/ 666 w 898"/>
                    <a:gd name="T33" fmla="*/ 194 h 1126"/>
                    <a:gd name="T34" fmla="*/ 640 w 898"/>
                    <a:gd name="T35" fmla="*/ 112 h 1126"/>
                    <a:gd name="T36" fmla="*/ 588 w 898"/>
                    <a:gd name="T37" fmla="*/ 48 h 1126"/>
                    <a:gd name="T38" fmla="*/ 516 w 898"/>
                    <a:gd name="T39" fmla="*/ 10 h 1126"/>
                    <a:gd name="T40" fmla="*/ 450 w 898"/>
                    <a:gd name="T41" fmla="*/ 0 h 1126"/>
                    <a:gd name="T42" fmla="*/ 450 w 898"/>
                    <a:gd name="T43" fmla="*/ 0 h 1126"/>
                    <a:gd name="T44" fmla="*/ 366 w 898"/>
                    <a:gd name="T45" fmla="*/ 16 h 1126"/>
                    <a:gd name="T46" fmla="*/ 298 w 898"/>
                    <a:gd name="T47" fmla="*/ 62 h 1126"/>
                    <a:gd name="T48" fmla="*/ 252 w 898"/>
                    <a:gd name="T49" fmla="*/ 132 h 1126"/>
                    <a:gd name="T50" fmla="*/ 234 w 898"/>
                    <a:gd name="T51" fmla="*/ 216 h 1126"/>
                    <a:gd name="T52" fmla="*/ 244 w 898"/>
                    <a:gd name="T53" fmla="*/ 322 h 1126"/>
                    <a:gd name="T54" fmla="*/ 238 w 898"/>
                    <a:gd name="T55" fmla="*/ 330 h 1126"/>
                    <a:gd name="T56" fmla="*/ 234 w 898"/>
                    <a:gd name="T57" fmla="*/ 330 h 1126"/>
                    <a:gd name="T58" fmla="*/ 218 w 898"/>
                    <a:gd name="T59" fmla="*/ 324 h 1126"/>
                    <a:gd name="T60" fmla="*/ 196 w 898"/>
                    <a:gd name="T61" fmla="*/ 338 h 1126"/>
                    <a:gd name="T62" fmla="*/ 194 w 898"/>
                    <a:gd name="T63" fmla="*/ 376 h 1126"/>
                    <a:gd name="T64" fmla="*/ 216 w 898"/>
                    <a:gd name="T65" fmla="*/ 450 h 1126"/>
                    <a:gd name="T66" fmla="*/ 234 w 898"/>
                    <a:gd name="T67" fmla="*/ 482 h 1126"/>
                    <a:gd name="T68" fmla="*/ 252 w 898"/>
                    <a:gd name="T69" fmla="*/ 486 h 1126"/>
                    <a:gd name="T70" fmla="*/ 252 w 898"/>
                    <a:gd name="T71" fmla="*/ 486 h 1126"/>
                    <a:gd name="T72" fmla="*/ 274 w 898"/>
                    <a:gd name="T73" fmla="*/ 544 h 1126"/>
                    <a:gd name="T74" fmla="*/ 300 w 898"/>
                    <a:gd name="T75" fmla="*/ 618 h 1126"/>
                    <a:gd name="T76" fmla="*/ 296 w 898"/>
                    <a:gd name="T77" fmla="*/ 662 h 1126"/>
                    <a:gd name="T78" fmla="*/ 254 w 898"/>
                    <a:gd name="T79" fmla="*/ 706 h 1126"/>
                    <a:gd name="T80" fmla="*/ 100 w 898"/>
                    <a:gd name="T81" fmla="*/ 774 h 1126"/>
                    <a:gd name="T82" fmla="*/ 42 w 898"/>
                    <a:gd name="T83" fmla="*/ 818 h 1126"/>
                    <a:gd name="T84" fmla="*/ 20 w 898"/>
                    <a:gd name="T85" fmla="*/ 850 h 1126"/>
                    <a:gd name="T86" fmla="*/ 0 w 898"/>
                    <a:gd name="T87" fmla="*/ 970 h 1126"/>
                    <a:gd name="T88" fmla="*/ 14 w 898"/>
                    <a:gd name="T89" fmla="*/ 1052 h 1126"/>
                    <a:gd name="T90" fmla="*/ 40 w 898"/>
                    <a:gd name="T91" fmla="*/ 1082 h 1126"/>
                    <a:gd name="T92" fmla="*/ 104 w 898"/>
                    <a:gd name="T93" fmla="*/ 1106 h 1126"/>
                    <a:gd name="T94" fmla="*/ 254 w 898"/>
                    <a:gd name="T95" fmla="*/ 1122 h 1126"/>
                    <a:gd name="T96" fmla="*/ 590 w 898"/>
                    <a:gd name="T97" fmla="*/ 1124 h 1126"/>
                    <a:gd name="T98" fmla="*/ 768 w 898"/>
                    <a:gd name="T99" fmla="*/ 1110 h 1126"/>
                    <a:gd name="T100" fmla="*/ 850 w 898"/>
                    <a:gd name="T101" fmla="*/ 1090 h 1126"/>
                    <a:gd name="T102" fmla="*/ 886 w 898"/>
                    <a:gd name="T103" fmla="*/ 1052 h 1126"/>
                    <a:gd name="T104" fmla="*/ 898 w 898"/>
                    <a:gd name="T105" fmla="*/ 1002 h 1126"/>
                    <a:gd name="T106" fmla="*/ 882 w 898"/>
                    <a:gd name="T107" fmla="*/ 860 h 1126"/>
                    <a:gd name="T108" fmla="*/ 860 w 898"/>
                    <a:gd name="T109" fmla="*/ 818 h 1126"/>
                    <a:gd name="T110" fmla="*/ 500 w 898"/>
                    <a:gd name="T111" fmla="*/ 836 h 1126"/>
                    <a:gd name="T112" fmla="*/ 430 w 898"/>
                    <a:gd name="T113" fmla="*/ 788 h 1126"/>
                    <a:gd name="T114" fmla="*/ 482 w 898"/>
                    <a:gd name="T115" fmla="*/ 90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1126">
                      <a:moveTo>
                        <a:pt x="860" y="818"/>
                      </a:moveTo>
                      <a:lnTo>
                        <a:pt x="860" y="818"/>
                      </a:lnTo>
                      <a:lnTo>
                        <a:pt x="850" y="808"/>
                      </a:lnTo>
                      <a:lnTo>
                        <a:pt x="836" y="798"/>
                      </a:lnTo>
                      <a:lnTo>
                        <a:pt x="820" y="786"/>
                      </a:lnTo>
                      <a:lnTo>
                        <a:pt x="802" y="774"/>
                      </a:lnTo>
                      <a:lnTo>
                        <a:pt x="802" y="774"/>
                      </a:lnTo>
                      <a:lnTo>
                        <a:pt x="762" y="756"/>
                      </a:lnTo>
                      <a:lnTo>
                        <a:pt x="720" y="738"/>
                      </a:lnTo>
                      <a:lnTo>
                        <a:pt x="678" y="720"/>
                      </a:lnTo>
                      <a:lnTo>
                        <a:pt x="644" y="704"/>
                      </a:lnTo>
                      <a:lnTo>
                        <a:pt x="546" y="832"/>
                      </a:lnTo>
                      <a:lnTo>
                        <a:pt x="488" y="754"/>
                      </a:lnTo>
                      <a:lnTo>
                        <a:pt x="604" y="660"/>
                      </a:lnTo>
                      <a:lnTo>
                        <a:pt x="604" y="660"/>
                      </a:lnTo>
                      <a:lnTo>
                        <a:pt x="600" y="640"/>
                      </a:lnTo>
                      <a:lnTo>
                        <a:pt x="600" y="630"/>
                      </a:lnTo>
                      <a:lnTo>
                        <a:pt x="600" y="618"/>
                      </a:lnTo>
                      <a:lnTo>
                        <a:pt x="600" y="618"/>
                      </a:lnTo>
                      <a:lnTo>
                        <a:pt x="606" y="596"/>
                      </a:lnTo>
                      <a:lnTo>
                        <a:pt x="606" y="596"/>
                      </a:lnTo>
                      <a:lnTo>
                        <a:pt x="618" y="572"/>
                      </a:lnTo>
                      <a:lnTo>
                        <a:pt x="626" y="544"/>
                      </a:lnTo>
                      <a:lnTo>
                        <a:pt x="634" y="516"/>
                      </a:lnTo>
                      <a:lnTo>
                        <a:pt x="640" y="486"/>
                      </a:lnTo>
                      <a:lnTo>
                        <a:pt x="640" y="486"/>
                      </a:lnTo>
                      <a:lnTo>
                        <a:pt x="648" y="486"/>
                      </a:lnTo>
                      <a:lnTo>
                        <a:pt x="648" y="486"/>
                      </a:lnTo>
                      <a:lnTo>
                        <a:pt x="650" y="486"/>
                      </a:lnTo>
                      <a:lnTo>
                        <a:pt x="650" y="486"/>
                      </a:lnTo>
                      <a:lnTo>
                        <a:pt x="650" y="486"/>
                      </a:lnTo>
                      <a:lnTo>
                        <a:pt x="650" y="486"/>
                      </a:lnTo>
                      <a:lnTo>
                        <a:pt x="662" y="486"/>
                      </a:lnTo>
                      <a:lnTo>
                        <a:pt x="662" y="486"/>
                      </a:lnTo>
                      <a:lnTo>
                        <a:pt x="668" y="482"/>
                      </a:lnTo>
                      <a:lnTo>
                        <a:pt x="672" y="478"/>
                      </a:lnTo>
                      <a:lnTo>
                        <a:pt x="680" y="466"/>
                      </a:lnTo>
                      <a:lnTo>
                        <a:pt x="684" y="456"/>
                      </a:lnTo>
                      <a:lnTo>
                        <a:pt x="684" y="450"/>
                      </a:lnTo>
                      <a:lnTo>
                        <a:pt x="684" y="450"/>
                      </a:lnTo>
                      <a:lnTo>
                        <a:pt x="702" y="396"/>
                      </a:lnTo>
                      <a:lnTo>
                        <a:pt x="702" y="396"/>
                      </a:lnTo>
                      <a:lnTo>
                        <a:pt x="708" y="376"/>
                      </a:lnTo>
                      <a:lnTo>
                        <a:pt x="710" y="364"/>
                      </a:lnTo>
                      <a:lnTo>
                        <a:pt x="710" y="350"/>
                      </a:lnTo>
                      <a:lnTo>
                        <a:pt x="710" y="350"/>
                      </a:lnTo>
                      <a:lnTo>
                        <a:pt x="706" y="338"/>
                      </a:lnTo>
                      <a:lnTo>
                        <a:pt x="700" y="330"/>
                      </a:lnTo>
                      <a:lnTo>
                        <a:pt x="692" y="324"/>
                      </a:lnTo>
                      <a:lnTo>
                        <a:pt x="682" y="324"/>
                      </a:lnTo>
                      <a:lnTo>
                        <a:pt x="682" y="324"/>
                      </a:lnTo>
                      <a:lnTo>
                        <a:pt x="678" y="324"/>
                      </a:lnTo>
                      <a:lnTo>
                        <a:pt x="678" y="324"/>
                      </a:lnTo>
                      <a:lnTo>
                        <a:pt x="672" y="326"/>
                      </a:lnTo>
                      <a:lnTo>
                        <a:pt x="666" y="330"/>
                      </a:lnTo>
                      <a:lnTo>
                        <a:pt x="666" y="330"/>
                      </a:lnTo>
                      <a:lnTo>
                        <a:pt x="666" y="330"/>
                      </a:lnTo>
                      <a:lnTo>
                        <a:pt x="666" y="330"/>
                      </a:lnTo>
                      <a:lnTo>
                        <a:pt x="662" y="330"/>
                      </a:lnTo>
                      <a:lnTo>
                        <a:pt x="660" y="328"/>
                      </a:lnTo>
                      <a:lnTo>
                        <a:pt x="658" y="324"/>
                      </a:lnTo>
                      <a:lnTo>
                        <a:pt x="656" y="322"/>
                      </a:lnTo>
                      <a:lnTo>
                        <a:pt x="656" y="322"/>
                      </a:lnTo>
                      <a:lnTo>
                        <a:pt x="664" y="268"/>
                      </a:lnTo>
                      <a:lnTo>
                        <a:pt x="666" y="242"/>
                      </a:lnTo>
                      <a:lnTo>
                        <a:pt x="666" y="216"/>
                      </a:lnTo>
                      <a:lnTo>
                        <a:pt x="666" y="216"/>
                      </a:lnTo>
                      <a:lnTo>
                        <a:pt x="666" y="194"/>
                      </a:lnTo>
                      <a:lnTo>
                        <a:pt x="662" y="172"/>
                      </a:lnTo>
                      <a:lnTo>
                        <a:pt x="658" y="152"/>
                      </a:lnTo>
                      <a:lnTo>
                        <a:pt x="650" y="132"/>
                      </a:lnTo>
                      <a:lnTo>
                        <a:pt x="640" y="112"/>
                      </a:lnTo>
                      <a:lnTo>
                        <a:pt x="630" y="94"/>
                      </a:lnTo>
                      <a:lnTo>
                        <a:pt x="618" y="78"/>
                      </a:lnTo>
                      <a:lnTo>
                        <a:pt x="604" y="62"/>
                      </a:lnTo>
                      <a:lnTo>
                        <a:pt x="588" y="48"/>
                      </a:lnTo>
                      <a:lnTo>
                        <a:pt x="572" y="36"/>
                      </a:lnTo>
                      <a:lnTo>
                        <a:pt x="554" y="26"/>
                      </a:lnTo>
                      <a:lnTo>
                        <a:pt x="534" y="16"/>
                      </a:lnTo>
                      <a:lnTo>
                        <a:pt x="516" y="10"/>
                      </a:lnTo>
                      <a:lnTo>
                        <a:pt x="494" y="4"/>
                      </a:lnTo>
                      <a:lnTo>
                        <a:pt x="472" y="0"/>
                      </a:lnTo>
                      <a:lnTo>
                        <a:pt x="450" y="0"/>
                      </a:lnTo>
                      <a:lnTo>
                        <a:pt x="450" y="0"/>
                      </a:lnTo>
                      <a:lnTo>
                        <a:pt x="450" y="0"/>
                      </a:lnTo>
                      <a:lnTo>
                        <a:pt x="450" y="0"/>
                      </a:lnTo>
                      <a:lnTo>
                        <a:pt x="450" y="0"/>
                      </a:lnTo>
                      <a:lnTo>
                        <a:pt x="450" y="0"/>
                      </a:lnTo>
                      <a:lnTo>
                        <a:pt x="428" y="0"/>
                      </a:lnTo>
                      <a:lnTo>
                        <a:pt x="406" y="4"/>
                      </a:lnTo>
                      <a:lnTo>
                        <a:pt x="386" y="10"/>
                      </a:lnTo>
                      <a:lnTo>
                        <a:pt x="366" y="16"/>
                      </a:lnTo>
                      <a:lnTo>
                        <a:pt x="348" y="26"/>
                      </a:lnTo>
                      <a:lnTo>
                        <a:pt x="330" y="36"/>
                      </a:lnTo>
                      <a:lnTo>
                        <a:pt x="312" y="48"/>
                      </a:lnTo>
                      <a:lnTo>
                        <a:pt x="298" y="62"/>
                      </a:lnTo>
                      <a:lnTo>
                        <a:pt x="284" y="78"/>
                      </a:lnTo>
                      <a:lnTo>
                        <a:pt x="272" y="94"/>
                      </a:lnTo>
                      <a:lnTo>
                        <a:pt x="260" y="112"/>
                      </a:lnTo>
                      <a:lnTo>
                        <a:pt x="252" y="132"/>
                      </a:lnTo>
                      <a:lnTo>
                        <a:pt x="244" y="152"/>
                      </a:lnTo>
                      <a:lnTo>
                        <a:pt x="238" y="172"/>
                      </a:lnTo>
                      <a:lnTo>
                        <a:pt x="236" y="194"/>
                      </a:lnTo>
                      <a:lnTo>
                        <a:pt x="234" y="216"/>
                      </a:lnTo>
                      <a:lnTo>
                        <a:pt x="234" y="216"/>
                      </a:lnTo>
                      <a:lnTo>
                        <a:pt x="234" y="242"/>
                      </a:lnTo>
                      <a:lnTo>
                        <a:pt x="236" y="268"/>
                      </a:lnTo>
                      <a:lnTo>
                        <a:pt x="244" y="322"/>
                      </a:lnTo>
                      <a:lnTo>
                        <a:pt x="244" y="322"/>
                      </a:lnTo>
                      <a:lnTo>
                        <a:pt x="244" y="324"/>
                      </a:lnTo>
                      <a:lnTo>
                        <a:pt x="242" y="328"/>
                      </a:lnTo>
                      <a:lnTo>
                        <a:pt x="238" y="330"/>
                      </a:lnTo>
                      <a:lnTo>
                        <a:pt x="236" y="330"/>
                      </a:lnTo>
                      <a:lnTo>
                        <a:pt x="236" y="330"/>
                      </a:lnTo>
                      <a:lnTo>
                        <a:pt x="234" y="330"/>
                      </a:lnTo>
                      <a:lnTo>
                        <a:pt x="234" y="330"/>
                      </a:lnTo>
                      <a:lnTo>
                        <a:pt x="228" y="326"/>
                      </a:lnTo>
                      <a:lnTo>
                        <a:pt x="224" y="324"/>
                      </a:lnTo>
                      <a:lnTo>
                        <a:pt x="224" y="324"/>
                      </a:lnTo>
                      <a:lnTo>
                        <a:pt x="218" y="324"/>
                      </a:lnTo>
                      <a:lnTo>
                        <a:pt x="218" y="324"/>
                      </a:lnTo>
                      <a:lnTo>
                        <a:pt x="210" y="324"/>
                      </a:lnTo>
                      <a:lnTo>
                        <a:pt x="202" y="330"/>
                      </a:lnTo>
                      <a:lnTo>
                        <a:pt x="196" y="338"/>
                      </a:lnTo>
                      <a:lnTo>
                        <a:pt x="192" y="350"/>
                      </a:lnTo>
                      <a:lnTo>
                        <a:pt x="192" y="350"/>
                      </a:lnTo>
                      <a:lnTo>
                        <a:pt x="192" y="364"/>
                      </a:lnTo>
                      <a:lnTo>
                        <a:pt x="194" y="376"/>
                      </a:lnTo>
                      <a:lnTo>
                        <a:pt x="198" y="396"/>
                      </a:lnTo>
                      <a:lnTo>
                        <a:pt x="198" y="396"/>
                      </a:lnTo>
                      <a:lnTo>
                        <a:pt x="216" y="450"/>
                      </a:lnTo>
                      <a:lnTo>
                        <a:pt x="216" y="450"/>
                      </a:lnTo>
                      <a:lnTo>
                        <a:pt x="218" y="456"/>
                      </a:lnTo>
                      <a:lnTo>
                        <a:pt x="222" y="466"/>
                      </a:lnTo>
                      <a:lnTo>
                        <a:pt x="228" y="478"/>
                      </a:lnTo>
                      <a:lnTo>
                        <a:pt x="234" y="482"/>
                      </a:lnTo>
                      <a:lnTo>
                        <a:pt x="240" y="486"/>
                      </a:lnTo>
                      <a:lnTo>
                        <a:pt x="240" y="486"/>
                      </a:lnTo>
                      <a:lnTo>
                        <a:pt x="252" y="486"/>
                      </a:lnTo>
                      <a:lnTo>
                        <a:pt x="252" y="486"/>
                      </a:lnTo>
                      <a:lnTo>
                        <a:pt x="252" y="486"/>
                      </a:lnTo>
                      <a:lnTo>
                        <a:pt x="252" y="486"/>
                      </a:lnTo>
                      <a:lnTo>
                        <a:pt x="252" y="486"/>
                      </a:lnTo>
                      <a:lnTo>
                        <a:pt x="252" y="486"/>
                      </a:lnTo>
                      <a:lnTo>
                        <a:pt x="260" y="486"/>
                      </a:lnTo>
                      <a:lnTo>
                        <a:pt x="260" y="486"/>
                      </a:lnTo>
                      <a:lnTo>
                        <a:pt x="266" y="516"/>
                      </a:lnTo>
                      <a:lnTo>
                        <a:pt x="274" y="544"/>
                      </a:lnTo>
                      <a:lnTo>
                        <a:pt x="284" y="572"/>
                      </a:lnTo>
                      <a:lnTo>
                        <a:pt x="296" y="596"/>
                      </a:lnTo>
                      <a:lnTo>
                        <a:pt x="296" y="596"/>
                      </a:lnTo>
                      <a:lnTo>
                        <a:pt x="300" y="618"/>
                      </a:lnTo>
                      <a:lnTo>
                        <a:pt x="300" y="618"/>
                      </a:lnTo>
                      <a:lnTo>
                        <a:pt x="302" y="630"/>
                      </a:lnTo>
                      <a:lnTo>
                        <a:pt x="302" y="642"/>
                      </a:lnTo>
                      <a:lnTo>
                        <a:pt x="296" y="662"/>
                      </a:lnTo>
                      <a:lnTo>
                        <a:pt x="410" y="754"/>
                      </a:lnTo>
                      <a:lnTo>
                        <a:pt x="352" y="832"/>
                      </a:lnTo>
                      <a:lnTo>
                        <a:pt x="254" y="706"/>
                      </a:lnTo>
                      <a:lnTo>
                        <a:pt x="254" y="706"/>
                      </a:lnTo>
                      <a:lnTo>
                        <a:pt x="180" y="738"/>
                      </a:lnTo>
                      <a:lnTo>
                        <a:pt x="138" y="756"/>
                      </a:lnTo>
                      <a:lnTo>
                        <a:pt x="100" y="774"/>
                      </a:lnTo>
                      <a:lnTo>
                        <a:pt x="100" y="774"/>
                      </a:lnTo>
                      <a:lnTo>
                        <a:pt x="80" y="786"/>
                      </a:lnTo>
                      <a:lnTo>
                        <a:pt x="64" y="798"/>
                      </a:lnTo>
                      <a:lnTo>
                        <a:pt x="50" y="808"/>
                      </a:lnTo>
                      <a:lnTo>
                        <a:pt x="42" y="818"/>
                      </a:lnTo>
                      <a:lnTo>
                        <a:pt x="42" y="818"/>
                      </a:lnTo>
                      <a:lnTo>
                        <a:pt x="34" y="826"/>
                      </a:lnTo>
                      <a:lnTo>
                        <a:pt x="26" y="836"/>
                      </a:lnTo>
                      <a:lnTo>
                        <a:pt x="20" y="850"/>
                      </a:lnTo>
                      <a:lnTo>
                        <a:pt x="16" y="864"/>
                      </a:lnTo>
                      <a:lnTo>
                        <a:pt x="6" y="898"/>
                      </a:lnTo>
                      <a:lnTo>
                        <a:pt x="2" y="934"/>
                      </a:lnTo>
                      <a:lnTo>
                        <a:pt x="0" y="970"/>
                      </a:lnTo>
                      <a:lnTo>
                        <a:pt x="2" y="1004"/>
                      </a:lnTo>
                      <a:lnTo>
                        <a:pt x="6" y="1032"/>
                      </a:lnTo>
                      <a:lnTo>
                        <a:pt x="10" y="1044"/>
                      </a:lnTo>
                      <a:lnTo>
                        <a:pt x="14" y="1052"/>
                      </a:lnTo>
                      <a:lnTo>
                        <a:pt x="14" y="1052"/>
                      </a:lnTo>
                      <a:lnTo>
                        <a:pt x="22" y="1064"/>
                      </a:lnTo>
                      <a:lnTo>
                        <a:pt x="34" y="1076"/>
                      </a:lnTo>
                      <a:lnTo>
                        <a:pt x="40" y="1082"/>
                      </a:lnTo>
                      <a:lnTo>
                        <a:pt x="52" y="1090"/>
                      </a:lnTo>
                      <a:lnTo>
                        <a:pt x="64" y="1094"/>
                      </a:lnTo>
                      <a:lnTo>
                        <a:pt x="82" y="1100"/>
                      </a:lnTo>
                      <a:lnTo>
                        <a:pt x="104" y="1106"/>
                      </a:lnTo>
                      <a:lnTo>
                        <a:pt x="132" y="1110"/>
                      </a:lnTo>
                      <a:lnTo>
                        <a:pt x="166" y="1114"/>
                      </a:lnTo>
                      <a:lnTo>
                        <a:pt x="206" y="1118"/>
                      </a:lnTo>
                      <a:lnTo>
                        <a:pt x="254" y="1122"/>
                      </a:lnTo>
                      <a:lnTo>
                        <a:pt x="312" y="1124"/>
                      </a:lnTo>
                      <a:lnTo>
                        <a:pt x="450" y="1126"/>
                      </a:lnTo>
                      <a:lnTo>
                        <a:pt x="450" y="1126"/>
                      </a:lnTo>
                      <a:lnTo>
                        <a:pt x="590" y="1124"/>
                      </a:lnTo>
                      <a:lnTo>
                        <a:pt x="646" y="1122"/>
                      </a:lnTo>
                      <a:lnTo>
                        <a:pt x="694" y="1118"/>
                      </a:lnTo>
                      <a:lnTo>
                        <a:pt x="734" y="1114"/>
                      </a:lnTo>
                      <a:lnTo>
                        <a:pt x="768" y="1110"/>
                      </a:lnTo>
                      <a:lnTo>
                        <a:pt x="796" y="1106"/>
                      </a:lnTo>
                      <a:lnTo>
                        <a:pt x="818" y="1100"/>
                      </a:lnTo>
                      <a:lnTo>
                        <a:pt x="836" y="1094"/>
                      </a:lnTo>
                      <a:lnTo>
                        <a:pt x="850" y="1090"/>
                      </a:lnTo>
                      <a:lnTo>
                        <a:pt x="860" y="1082"/>
                      </a:lnTo>
                      <a:lnTo>
                        <a:pt x="868" y="1076"/>
                      </a:lnTo>
                      <a:lnTo>
                        <a:pt x="878" y="1064"/>
                      </a:lnTo>
                      <a:lnTo>
                        <a:pt x="886" y="1052"/>
                      </a:lnTo>
                      <a:lnTo>
                        <a:pt x="886" y="1052"/>
                      </a:lnTo>
                      <a:lnTo>
                        <a:pt x="890" y="1044"/>
                      </a:lnTo>
                      <a:lnTo>
                        <a:pt x="894" y="1032"/>
                      </a:lnTo>
                      <a:lnTo>
                        <a:pt x="898" y="1002"/>
                      </a:lnTo>
                      <a:lnTo>
                        <a:pt x="898" y="968"/>
                      </a:lnTo>
                      <a:lnTo>
                        <a:pt x="894" y="930"/>
                      </a:lnTo>
                      <a:lnTo>
                        <a:pt x="890" y="894"/>
                      </a:lnTo>
                      <a:lnTo>
                        <a:pt x="882" y="860"/>
                      </a:lnTo>
                      <a:lnTo>
                        <a:pt x="876" y="846"/>
                      </a:lnTo>
                      <a:lnTo>
                        <a:pt x="872" y="834"/>
                      </a:lnTo>
                      <a:lnTo>
                        <a:pt x="866" y="824"/>
                      </a:lnTo>
                      <a:lnTo>
                        <a:pt x="860" y="818"/>
                      </a:lnTo>
                      <a:lnTo>
                        <a:pt x="860" y="818"/>
                      </a:lnTo>
                      <a:close/>
                      <a:moveTo>
                        <a:pt x="430" y="788"/>
                      </a:moveTo>
                      <a:lnTo>
                        <a:pt x="468" y="788"/>
                      </a:lnTo>
                      <a:lnTo>
                        <a:pt x="500" y="836"/>
                      </a:lnTo>
                      <a:lnTo>
                        <a:pt x="486" y="878"/>
                      </a:lnTo>
                      <a:lnTo>
                        <a:pt x="412" y="878"/>
                      </a:lnTo>
                      <a:lnTo>
                        <a:pt x="398" y="836"/>
                      </a:lnTo>
                      <a:lnTo>
                        <a:pt x="430" y="788"/>
                      </a:lnTo>
                      <a:close/>
                      <a:moveTo>
                        <a:pt x="448" y="1106"/>
                      </a:moveTo>
                      <a:lnTo>
                        <a:pt x="382" y="1058"/>
                      </a:lnTo>
                      <a:lnTo>
                        <a:pt x="416" y="908"/>
                      </a:lnTo>
                      <a:lnTo>
                        <a:pt x="482" y="908"/>
                      </a:lnTo>
                      <a:lnTo>
                        <a:pt x="516" y="1058"/>
                      </a:lnTo>
                      <a:lnTo>
                        <a:pt x="448" y="1106"/>
                      </a:lnTo>
                      <a:close/>
                    </a:path>
                  </a:pathLst>
                </a:custGeom>
                <a:grpFill/>
                <a:ln>
                  <a:noFill/>
                </a:ln>
                <a:extLst/>
              </p:spPr>
              <p:txBody>
                <a:bodyPr/>
                <a:lstStyle/>
                <a:p>
                  <a:pPr fontAlgn="auto">
                    <a:spcBef>
                      <a:spcPts val="0"/>
                    </a:spcBef>
                    <a:spcAft>
                      <a:spcPts val="0"/>
                    </a:spcAft>
                    <a:defRPr/>
                  </a:pPr>
                  <a:endParaRPr lang="en-US" dirty="0">
                    <a:latin typeface="+mn-lt"/>
                    <a:cs typeface="+mn-cs"/>
                  </a:endParaRPr>
                </a:p>
              </p:txBody>
            </p:sp>
            <p:sp>
              <p:nvSpPr>
                <p:cNvPr id="275" name="Freeform 274"/>
                <p:cNvSpPr/>
                <p:nvPr/>
              </p:nvSpPr>
              <p:spPr>
                <a:xfrm>
                  <a:off x="646114"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Freeform 275"/>
                <p:cNvSpPr/>
                <p:nvPr/>
              </p:nvSpPr>
              <p:spPr>
                <a:xfrm flipH="1">
                  <a:off x="723900" y="2076450"/>
                  <a:ext cx="82550" cy="90488"/>
                </a:xfrm>
                <a:custGeom>
                  <a:avLst/>
                  <a:gdLst>
                    <a:gd name="connsiteX0" fmla="*/ 0 w 85725"/>
                    <a:gd name="connsiteY0" fmla="*/ 0 h 69850"/>
                    <a:gd name="connsiteX1" fmla="*/ 85725 w 85725"/>
                    <a:gd name="connsiteY1" fmla="*/ 7937 h 69850"/>
                    <a:gd name="connsiteX2" fmla="*/ 38100 w 85725"/>
                    <a:gd name="connsiteY2" fmla="*/ 69850 h 69850"/>
                    <a:gd name="connsiteX3" fmla="*/ 0 w 85725"/>
                    <a:gd name="connsiteY3" fmla="*/ 0 h 69850"/>
                    <a:gd name="connsiteX0" fmla="*/ 0 w 85725"/>
                    <a:gd name="connsiteY0" fmla="*/ 20638 h 90488"/>
                    <a:gd name="connsiteX1" fmla="*/ 20637 w 85725"/>
                    <a:gd name="connsiteY1" fmla="*/ 0 h 90488"/>
                    <a:gd name="connsiteX2" fmla="*/ 85725 w 85725"/>
                    <a:gd name="connsiteY2" fmla="*/ 28575 h 90488"/>
                    <a:gd name="connsiteX3" fmla="*/ 38100 w 85725"/>
                    <a:gd name="connsiteY3" fmla="*/ 90488 h 90488"/>
                    <a:gd name="connsiteX4" fmla="*/ 0 w 85725"/>
                    <a:gd name="connsiteY4" fmla="*/ 20638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 name="connsiteX0" fmla="*/ 0 w 82550"/>
                    <a:gd name="connsiteY0" fmla="*/ 22225 h 90488"/>
                    <a:gd name="connsiteX1" fmla="*/ 17462 w 82550"/>
                    <a:gd name="connsiteY1" fmla="*/ 0 h 90488"/>
                    <a:gd name="connsiteX2" fmla="*/ 82550 w 82550"/>
                    <a:gd name="connsiteY2" fmla="*/ 28575 h 90488"/>
                    <a:gd name="connsiteX3" fmla="*/ 34925 w 82550"/>
                    <a:gd name="connsiteY3" fmla="*/ 90488 h 90488"/>
                    <a:gd name="connsiteX4" fmla="*/ 0 w 82550"/>
                    <a:gd name="connsiteY4" fmla="*/ 22225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90488">
                      <a:moveTo>
                        <a:pt x="0" y="22225"/>
                      </a:moveTo>
                      <a:cubicBezTo>
                        <a:pt x="8996" y="9525"/>
                        <a:pt x="5291" y="0"/>
                        <a:pt x="17462" y="0"/>
                      </a:cubicBezTo>
                      <a:lnTo>
                        <a:pt x="82550" y="28575"/>
                      </a:lnTo>
                      <a:lnTo>
                        <a:pt x="34925" y="90488"/>
                      </a:lnTo>
                      <a:lnTo>
                        <a:pt x="0" y="222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Trapezoid 276"/>
                <p:cNvSpPr/>
                <p:nvPr/>
              </p:nvSpPr>
              <p:spPr>
                <a:xfrm flipH="1" flipV="1">
                  <a:off x="697525" y="2127093"/>
                  <a:ext cx="63414" cy="38048"/>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5405" name="TextBox 136"/>
            <p:cNvSpPr txBox="1">
              <a:spLocks noChangeArrowheads="1"/>
            </p:cNvSpPr>
            <p:nvPr/>
          </p:nvSpPr>
          <p:spPr bwMode="auto">
            <a:xfrm>
              <a:off x="6189663" y="2322739"/>
              <a:ext cx="1200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Self service catalog &amp; services orchestration</a:t>
              </a:r>
            </a:p>
          </p:txBody>
        </p:sp>
        <p:sp>
          <p:nvSpPr>
            <p:cNvPr id="15406" name="TextBox 137"/>
            <p:cNvSpPr txBox="1">
              <a:spLocks noChangeArrowheads="1"/>
            </p:cNvSpPr>
            <p:nvPr/>
          </p:nvSpPr>
          <p:spPr bwMode="auto">
            <a:xfrm>
              <a:off x="7527925" y="2343377"/>
              <a:ext cx="1587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Neo Sans Intel" pitchFamily="34" charset="0"/>
                </a:defRPr>
              </a:lvl1pPr>
              <a:lvl2pPr marL="742950" indent="-285750">
                <a:defRPr>
                  <a:solidFill>
                    <a:schemeClr val="tx1"/>
                  </a:solidFill>
                  <a:latin typeface="Neo Sans Intel" pitchFamily="34" charset="0"/>
                </a:defRPr>
              </a:lvl2pPr>
              <a:lvl3pPr marL="1143000" indent="-228600">
                <a:defRPr>
                  <a:solidFill>
                    <a:schemeClr val="tx1"/>
                  </a:solidFill>
                  <a:latin typeface="Neo Sans Intel" pitchFamily="34" charset="0"/>
                </a:defRPr>
              </a:lvl3pPr>
              <a:lvl4pPr marL="1600200" indent="-228600">
                <a:defRPr>
                  <a:solidFill>
                    <a:schemeClr val="tx1"/>
                  </a:solidFill>
                  <a:latin typeface="Neo Sans Intel" pitchFamily="34" charset="0"/>
                </a:defRPr>
              </a:lvl4pPr>
              <a:lvl5pPr marL="2057400" indent="-228600">
                <a:defRPr>
                  <a:solidFill>
                    <a:schemeClr val="tx1"/>
                  </a:solidFill>
                  <a:latin typeface="Neo Sans Intel" pitchFamily="34" charset="0"/>
                </a:defRPr>
              </a:lvl5pPr>
              <a:lvl6pPr marL="2514600" indent="-228600" fontAlgn="base">
                <a:spcBef>
                  <a:spcPct val="0"/>
                </a:spcBef>
                <a:spcAft>
                  <a:spcPct val="0"/>
                </a:spcAft>
                <a:defRPr>
                  <a:solidFill>
                    <a:schemeClr val="tx1"/>
                  </a:solidFill>
                  <a:latin typeface="Neo Sans Intel" pitchFamily="34" charset="0"/>
                </a:defRPr>
              </a:lvl6pPr>
              <a:lvl7pPr marL="2971800" indent="-228600" fontAlgn="base">
                <a:spcBef>
                  <a:spcPct val="0"/>
                </a:spcBef>
                <a:spcAft>
                  <a:spcPct val="0"/>
                </a:spcAft>
                <a:defRPr>
                  <a:solidFill>
                    <a:schemeClr val="tx1"/>
                  </a:solidFill>
                  <a:latin typeface="Neo Sans Intel" pitchFamily="34" charset="0"/>
                </a:defRPr>
              </a:lvl7pPr>
              <a:lvl8pPr marL="3429000" indent="-228600" fontAlgn="base">
                <a:spcBef>
                  <a:spcPct val="0"/>
                </a:spcBef>
                <a:spcAft>
                  <a:spcPct val="0"/>
                </a:spcAft>
                <a:defRPr>
                  <a:solidFill>
                    <a:schemeClr val="tx1"/>
                  </a:solidFill>
                  <a:latin typeface="Neo Sans Intel" pitchFamily="34" charset="0"/>
                </a:defRPr>
              </a:lvl8pPr>
              <a:lvl9pPr marL="3886200" indent="-228600" fontAlgn="base">
                <a:spcBef>
                  <a:spcPct val="0"/>
                </a:spcBef>
                <a:spcAft>
                  <a:spcPct val="0"/>
                </a:spcAft>
                <a:defRPr>
                  <a:solidFill>
                    <a:schemeClr val="tx1"/>
                  </a:solidFill>
                  <a:latin typeface="Neo Sans Intel" pitchFamily="34" charset="0"/>
                </a:defRPr>
              </a:lvl9pPr>
            </a:lstStyle>
            <a:p>
              <a:pPr algn="ctr"/>
              <a:r>
                <a:rPr lang="en-US" sz="1200">
                  <a:solidFill>
                    <a:schemeClr val="bg1"/>
                  </a:solidFill>
                </a:rPr>
                <a:t>Automated </a:t>
              </a:r>
              <a:br>
                <a:rPr lang="en-US" sz="1200">
                  <a:solidFill>
                    <a:schemeClr val="bg1"/>
                  </a:solidFill>
                </a:rPr>
              </a:br>
              <a:r>
                <a:rPr lang="en-US" sz="1200">
                  <a:solidFill>
                    <a:schemeClr val="bg1"/>
                  </a:solidFill>
                </a:rPr>
                <a:t>composition </a:t>
              </a:r>
            </a:p>
            <a:p>
              <a:pPr algn="ctr"/>
              <a:r>
                <a:rPr lang="en-US" sz="1200">
                  <a:solidFill>
                    <a:schemeClr val="bg1"/>
                  </a:solidFill>
                </a:rPr>
                <a:t>of resources</a:t>
              </a:r>
            </a:p>
          </p:txBody>
        </p:sp>
      </p:grpSp>
      <p:sp>
        <p:nvSpPr>
          <p:cNvPr id="137" name="Slide Number Placeholder 3"/>
          <p:cNvSpPr txBox="1">
            <a:spLocks/>
          </p:cNvSpPr>
          <p:nvPr/>
        </p:nvSpPr>
        <p:spPr>
          <a:xfrm>
            <a:off x="8524875" y="4773930"/>
            <a:ext cx="45974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CB4B8C4-0D13-4378-ABD7-5AFFE9C31C90}" type="slidenum">
              <a:rPr lang="en-US" sz="1400">
                <a:solidFill>
                  <a:schemeClr val="bg1"/>
                </a:solidFill>
              </a:rPr>
              <a:pPr algn="r"/>
              <a:t>5</a:t>
            </a:fld>
            <a:endParaRPr lang="en-US" sz="1400" dirty="0">
              <a:solidFill>
                <a:schemeClr val="bg1"/>
              </a:solidFill>
            </a:endParaRPr>
          </a:p>
        </p:txBody>
      </p:sp>
      <p:sp>
        <p:nvSpPr>
          <p:cNvPr id="3" name="TextBox 2"/>
          <p:cNvSpPr txBox="1"/>
          <p:nvPr/>
        </p:nvSpPr>
        <p:spPr>
          <a:xfrm>
            <a:off x="414360" y="676949"/>
            <a:ext cx="7517956" cy="338554"/>
          </a:xfrm>
          <a:prstGeom prst="rect">
            <a:avLst/>
          </a:prstGeom>
          <a:noFill/>
        </p:spPr>
        <p:txBody>
          <a:bodyPr wrap="none" rtlCol="0">
            <a:spAutoFit/>
          </a:bodyPr>
          <a:lstStyle/>
          <a:p>
            <a:pPr marL="0" lvl="1"/>
            <a:r>
              <a:rPr lang="en-US" sz="1600" i="1" dirty="0">
                <a:solidFill>
                  <a:schemeClr val="accent1"/>
                </a:solidFill>
                <a:latin typeface="Verdana" panose="020B0604030504040204" pitchFamily="34" charset="0"/>
                <a:ea typeface="Verdana" panose="020B0604030504040204" pitchFamily="34" charset="0"/>
                <a:cs typeface="Verdana" panose="020B0604030504040204" pitchFamily="34" charset="0"/>
              </a:rPr>
              <a:t>S</a:t>
            </a:r>
            <a:r>
              <a:rPr lang="en-US" sz="1600" i="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elf-provisioning</a:t>
            </a:r>
            <a:r>
              <a:rPr lang="en-US" sz="1600" i="1" dirty="0">
                <a:solidFill>
                  <a:schemeClr val="accent1"/>
                </a:solidFill>
                <a:latin typeface="Verdana" panose="020B0604030504040204" pitchFamily="34" charset="0"/>
                <a:ea typeface="Verdana" panose="020B0604030504040204" pitchFamily="34" charset="0"/>
                <a:cs typeface="Verdana" panose="020B0604030504040204" pitchFamily="34" charset="0"/>
              </a:rPr>
              <a:t>, automated orchestration, </a:t>
            </a:r>
            <a:r>
              <a:rPr lang="en-US" sz="1600" i="1" dirty="0" err="1">
                <a:solidFill>
                  <a:schemeClr val="accent1"/>
                </a:solidFill>
                <a:latin typeface="Verdana" panose="020B0604030504040204" pitchFamily="34" charset="0"/>
                <a:ea typeface="Verdana" panose="020B0604030504040204" pitchFamily="34" charset="0"/>
                <a:cs typeface="Verdana" panose="020B0604030504040204" pitchFamily="34" charset="0"/>
              </a:rPr>
              <a:t>composable</a:t>
            </a:r>
            <a:r>
              <a:rPr lang="en-US" sz="1600" i="1" dirty="0">
                <a:solidFill>
                  <a:schemeClr val="accent1"/>
                </a:solidFill>
                <a:latin typeface="Verdana" panose="020B0604030504040204" pitchFamily="34" charset="0"/>
                <a:ea typeface="Verdana" panose="020B0604030504040204" pitchFamily="34" charset="0"/>
                <a:cs typeface="Verdana" panose="020B0604030504040204" pitchFamily="34" charset="0"/>
              </a:rPr>
              <a:t> resource pools</a:t>
            </a:r>
          </a:p>
        </p:txBody>
      </p:sp>
    </p:spTree>
    <p:extLst>
      <p:ext uri="{BB962C8B-B14F-4D97-AF65-F5344CB8AC3E}">
        <p14:creationId xmlns:p14="http://schemas.microsoft.com/office/powerpoint/2010/main" val="332799828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09" y="28576"/>
            <a:ext cx="8686815" cy="608810"/>
          </a:xfrm>
        </p:spPr>
        <p:txBody>
          <a:bodyPr>
            <a:noAutofit/>
          </a:bodyPr>
          <a:lstStyle/>
          <a:p>
            <a:r>
              <a:rPr lang="en-US" sz="2800" dirty="0" smtClean="0">
                <a:solidFill>
                  <a:schemeClr val="accent1"/>
                </a:solidFill>
              </a:rPr>
              <a:t>Open Data Center Alliance </a:t>
            </a:r>
            <a:br>
              <a:rPr lang="en-US" sz="2800" dirty="0" smtClean="0">
                <a:solidFill>
                  <a:schemeClr val="accent1"/>
                </a:solidFill>
              </a:rPr>
            </a:br>
            <a:r>
              <a:rPr lang="en-US" sz="2800" dirty="0" smtClean="0">
                <a:solidFill>
                  <a:schemeClr val="accent1"/>
                </a:solidFill>
              </a:rPr>
              <a:t>Cloud Adoption Roadmap</a:t>
            </a:r>
            <a:endParaRPr lang="en-US" sz="2800" dirty="0">
              <a:solidFill>
                <a:schemeClr val="accent1"/>
              </a:solidFill>
            </a:endParaRPr>
          </a:p>
        </p:txBody>
      </p:sp>
      <p:sp>
        <p:nvSpPr>
          <p:cNvPr id="4" name="Up-Down Arrow 3"/>
          <p:cNvSpPr/>
          <p:nvPr/>
        </p:nvSpPr>
        <p:spPr>
          <a:xfrm>
            <a:off x="5722627" y="1846074"/>
            <a:ext cx="219075" cy="2097410"/>
          </a:xfrm>
          <a:prstGeom prst="upDownArrow">
            <a:avLst/>
          </a:prstGeom>
          <a:solidFill>
            <a:srgbClr val="F3722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ea typeface="+mn-ea"/>
              <a:cs typeface="+mn-cs"/>
            </a:endParaRPr>
          </a:p>
        </p:txBody>
      </p:sp>
      <p:sp>
        <p:nvSpPr>
          <p:cNvPr id="5" name="Up-Down Arrow 4"/>
          <p:cNvSpPr/>
          <p:nvPr/>
        </p:nvSpPr>
        <p:spPr>
          <a:xfrm>
            <a:off x="7030030" y="1705867"/>
            <a:ext cx="290891" cy="2237616"/>
          </a:xfrm>
          <a:prstGeom prst="upDownArrow">
            <a:avLst/>
          </a:prstGeom>
          <a:solidFill>
            <a:srgbClr val="F3722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ea typeface="+mn-ea"/>
              <a:cs typeface="+mn-cs"/>
            </a:endParaRPr>
          </a:p>
        </p:txBody>
      </p:sp>
      <p:sp>
        <p:nvSpPr>
          <p:cNvPr id="6" name="Up-Down Arrow 5"/>
          <p:cNvSpPr/>
          <p:nvPr/>
        </p:nvSpPr>
        <p:spPr>
          <a:xfrm>
            <a:off x="6494144" y="1705867"/>
            <a:ext cx="291466" cy="1229805"/>
          </a:xfrm>
          <a:prstGeom prst="upDownArrow">
            <a:avLst/>
          </a:prstGeom>
          <a:solidFill>
            <a:srgbClr val="F3722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ea typeface="+mn-ea"/>
              <a:cs typeface="+mn-cs"/>
            </a:endParaRPr>
          </a:p>
        </p:txBody>
      </p:sp>
      <p:sp>
        <p:nvSpPr>
          <p:cNvPr id="7" name="Up-Down Arrow 6"/>
          <p:cNvSpPr/>
          <p:nvPr/>
        </p:nvSpPr>
        <p:spPr>
          <a:xfrm>
            <a:off x="5114931" y="1846075"/>
            <a:ext cx="219075" cy="1089597"/>
          </a:xfrm>
          <a:prstGeom prst="upDownArrow">
            <a:avLst/>
          </a:prstGeom>
          <a:solidFill>
            <a:srgbClr val="F3722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ea typeface="+mn-ea"/>
              <a:cs typeface="+mn-cs"/>
            </a:endParaRPr>
          </a:p>
        </p:txBody>
      </p:sp>
      <p:sp>
        <p:nvSpPr>
          <p:cNvPr id="8" name="TextBox 7"/>
          <p:cNvSpPr txBox="1"/>
          <p:nvPr/>
        </p:nvSpPr>
        <p:spPr>
          <a:xfrm>
            <a:off x="2068839" y="864856"/>
            <a:ext cx="133350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1"/>
                </a:solidFill>
                <a:effectLst/>
                <a:uLnTx/>
                <a:uFillTx/>
              </a:rPr>
              <a:t>Year 1</a:t>
            </a:r>
            <a:endParaRPr kumimoji="0" lang="en-US" sz="1400" b="0" i="0" u="none" strike="noStrike" kern="0" cap="none" spc="0" normalizeH="0" baseline="0" noProof="0" dirty="0">
              <a:ln>
                <a:noFill/>
              </a:ln>
              <a:solidFill>
                <a:schemeClr val="accent1"/>
              </a:solidFill>
              <a:effectLst/>
              <a:uLnTx/>
              <a:uFillTx/>
            </a:endParaRPr>
          </a:p>
        </p:txBody>
      </p:sp>
      <p:sp>
        <p:nvSpPr>
          <p:cNvPr id="9" name="TextBox 8"/>
          <p:cNvSpPr txBox="1"/>
          <p:nvPr/>
        </p:nvSpPr>
        <p:spPr>
          <a:xfrm>
            <a:off x="3448065" y="864856"/>
            <a:ext cx="133350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1"/>
                </a:solidFill>
                <a:effectLst/>
                <a:uLnTx/>
                <a:uFillTx/>
              </a:rPr>
              <a:t>Year 2</a:t>
            </a:r>
            <a:endParaRPr kumimoji="0" lang="en-US" sz="1400" b="0" i="0" u="none" strike="noStrike" kern="0" cap="none" spc="0" normalizeH="0" baseline="0" noProof="0" dirty="0">
              <a:ln>
                <a:noFill/>
              </a:ln>
              <a:solidFill>
                <a:schemeClr val="accent1"/>
              </a:solidFill>
              <a:effectLst/>
              <a:uLnTx/>
              <a:uFillTx/>
            </a:endParaRPr>
          </a:p>
        </p:txBody>
      </p:sp>
      <p:sp>
        <p:nvSpPr>
          <p:cNvPr id="10" name="TextBox 9"/>
          <p:cNvSpPr txBox="1"/>
          <p:nvPr/>
        </p:nvSpPr>
        <p:spPr>
          <a:xfrm>
            <a:off x="4827285" y="864856"/>
            <a:ext cx="133350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1"/>
                </a:solidFill>
                <a:effectLst/>
                <a:uLnTx/>
                <a:uFillTx/>
              </a:rPr>
              <a:t>Year 3</a:t>
            </a:r>
            <a:endParaRPr kumimoji="0" lang="en-US" sz="1400" b="0" i="0" u="none" strike="noStrike" kern="0" cap="none" spc="0" normalizeH="0" baseline="0" noProof="0" dirty="0">
              <a:ln>
                <a:noFill/>
              </a:ln>
              <a:solidFill>
                <a:schemeClr val="accent1"/>
              </a:solidFill>
              <a:effectLst/>
              <a:uLnTx/>
              <a:uFillTx/>
            </a:endParaRPr>
          </a:p>
        </p:txBody>
      </p:sp>
      <p:sp>
        <p:nvSpPr>
          <p:cNvPr id="11" name="TextBox 10"/>
          <p:cNvSpPr txBox="1"/>
          <p:nvPr/>
        </p:nvSpPr>
        <p:spPr>
          <a:xfrm>
            <a:off x="6206497" y="864856"/>
            <a:ext cx="133350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1"/>
                </a:solidFill>
                <a:effectLst/>
                <a:uLnTx/>
                <a:uFillTx/>
              </a:rPr>
              <a:t>Year 4</a:t>
            </a:r>
            <a:endParaRPr kumimoji="0" lang="en-US" sz="1400" b="0" i="0" u="none" strike="noStrike" kern="0" cap="none" spc="0" normalizeH="0" baseline="0" noProof="0" dirty="0">
              <a:ln>
                <a:noFill/>
              </a:ln>
              <a:solidFill>
                <a:schemeClr val="accent1"/>
              </a:solidFill>
              <a:effectLst/>
              <a:uLnTx/>
              <a:uFillTx/>
            </a:endParaRPr>
          </a:p>
        </p:txBody>
      </p:sp>
      <p:sp>
        <p:nvSpPr>
          <p:cNvPr id="12" name="TextBox 11"/>
          <p:cNvSpPr txBox="1"/>
          <p:nvPr/>
        </p:nvSpPr>
        <p:spPr>
          <a:xfrm>
            <a:off x="7585724" y="864856"/>
            <a:ext cx="133350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1"/>
                </a:solidFill>
                <a:effectLst/>
                <a:uLnTx/>
                <a:uFillTx/>
              </a:rPr>
              <a:t>Year 5</a:t>
            </a:r>
            <a:endParaRPr kumimoji="0" lang="en-US" sz="1400" b="0" i="0" u="none" strike="noStrike" kern="0" cap="none" spc="0" normalizeH="0" baseline="0" noProof="0" dirty="0">
              <a:ln>
                <a:noFill/>
              </a:ln>
              <a:solidFill>
                <a:schemeClr val="accent1"/>
              </a:solidFill>
              <a:effectLst/>
              <a:uLnTx/>
              <a:uFillTx/>
            </a:endParaRPr>
          </a:p>
        </p:txBody>
      </p:sp>
      <p:sp>
        <p:nvSpPr>
          <p:cNvPr id="13" name="Rectangle 12"/>
          <p:cNvSpPr/>
          <p:nvPr/>
        </p:nvSpPr>
        <p:spPr>
          <a:xfrm flipH="1">
            <a:off x="232409" y="1201524"/>
            <a:ext cx="1276350" cy="689690"/>
          </a:xfrm>
          <a:prstGeom prst="rect">
            <a:avLst/>
          </a:prstGeom>
          <a:solidFill>
            <a:schemeClr val="accent6">
              <a:alpha val="80000"/>
            </a:schemeClr>
          </a:solidFill>
          <a:ln w="15875" cap="flat" cmpd="sng" algn="ctr">
            <a:noFill/>
            <a:prstDash val="solid"/>
          </a:ln>
          <a:effectLst/>
        </p:spPr>
        <p:txBody>
          <a:bodyPr lIns="108000" tIns="91440" rIns="91440" bIns="9144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4445"/>
                </a:solidFill>
                <a:effectLst/>
                <a:uLnTx/>
                <a:uFillTx/>
                <a:ea typeface="+mn-ea"/>
                <a:cs typeface="+mn-cs"/>
              </a:rPr>
              <a:t>End </a:t>
            </a:r>
            <a:r>
              <a:rPr kumimoji="0" lang="en-US" sz="1400" b="1" i="0" u="none" strike="noStrike" kern="0" cap="none" spc="0" normalizeH="0" baseline="0" noProof="0" dirty="0" smtClean="0">
                <a:ln>
                  <a:noFill/>
                </a:ln>
                <a:solidFill>
                  <a:srgbClr val="444445"/>
                </a:solidFill>
                <a:effectLst/>
                <a:uLnTx/>
                <a:uFillTx/>
                <a:ea typeface="+mn-ea"/>
                <a:cs typeface="+mn-cs"/>
              </a:rPr>
              <a:t/>
            </a:r>
            <a:br>
              <a:rPr kumimoji="0" lang="en-US" sz="1400" b="1" i="0" u="none" strike="noStrike" kern="0" cap="none" spc="0" normalizeH="0" baseline="0" noProof="0" dirty="0" smtClean="0">
                <a:ln>
                  <a:noFill/>
                </a:ln>
                <a:solidFill>
                  <a:srgbClr val="444445"/>
                </a:solidFill>
                <a:effectLst/>
                <a:uLnTx/>
                <a:uFillTx/>
                <a:ea typeface="+mn-ea"/>
                <a:cs typeface="+mn-cs"/>
              </a:rPr>
            </a:br>
            <a:r>
              <a:rPr kumimoji="0" lang="en-US" sz="1400" b="1" i="0" u="none" strike="noStrike" kern="0" cap="none" spc="0" normalizeH="0" baseline="0" noProof="0" dirty="0" smtClean="0">
                <a:ln>
                  <a:noFill/>
                </a:ln>
                <a:solidFill>
                  <a:srgbClr val="444445"/>
                </a:solidFill>
                <a:effectLst/>
                <a:uLnTx/>
                <a:uFillTx/>
                <a:ea typeface="+mn-ea"/>
                <a:cs typeface="+mn-cs"/>
              </a:rPr>
              <a:t>User</a:t>
            </a:r>
            <a:endParaRPr kumimoji="0" lang="en-US" sz="1400" b="1" i="0" u="none" strike="noStrike" kern="0" cap="none" spc="0" normalizeH="0" baseline="0" noProof="0" dirty="0">
              <a:ln>
                <a:noFill/>
              </a:ln>
              <a:solidFill>
                <a:srgbClr val="444445"/>
              </a:solidFill>
              <a:effectLst/>
              <a:uLnTx/>
              <a:uFillTx/>
              <a:ea typeface="+mn-ea"/>
              <a:cs typeface="+mn-cs"/>
            </a:endParaRPr>
          </a:p>
        </p:txBody>
      </p:sp>
      <p:sp>
        <p:nvSpPr>
          <p:cNvPr id="14" name="Rectangle 13"/>
          <p:cNvSpPr/>
          <p:nvPr/>
        </p:nvSpPr>
        <p:spPr>
          <a:xfrm flipH="1">
            <a:off x="232410" y="1984638"/>
            <a:ext cx="1276350" cy="689690"/>
          </a:xfrm>
          <a:prstGeom prst="rect">
            <a:avLst/>
          </a:prstGeom>
          <a:solidFill>
            <a:schemeClr val="accent2">
              <a:alpha val="80000"/>
            </a:schemeClr>
          </a:solidFill>
          <a:ln w="15875" cap="flat" cmpd="sng" algn="ctr">
            <a:noFill/>
            <a:prstDash val="solid"/>
          </a:ln>
          <a:effectLst/>
        </p:spPr>
        <p:txBody>
          <a:bodyPr lIns="108000" tIns="91440" rIns="91440" bIns="9144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ea typeface="+mn-ea"/>
                <a:cs typeface="+mn-cs"/>
              </a:rPr>
              <a:t>App </a:t>
            </a:r>
            <a:br>
              <a:rPr kumimoji="0" lang="en-US" sz="1400" b="1" i="0" u="none" strike="noStrike" kern="0" cap="none" spc="0" normalizeH="0" baseline="0" noProof="0" dirty="0" smtClean="0">
                <a:ln>
                  <a:noFill/>
                </a:ln>
                <a:solidFill>
                  <a:prstClr val="white"/>
                </a:solidFill>
                <a:effectLst/>
                <a:uLnTx/>
                <a:uFillTx/>
                <a:ea typeface="+mn-ea"/>
                <a:cs typeface="+mn-cs"/>
              </a:rPr>
            </a:br>
            <a:r>
              <a:rPr kumimoji="0" lang="en-US" sz="1400" b="1" i="0" u="none" strike="noStrike" kern="0" cap="none" spc="0" normalizeH="0" baseline="0" noProof="0" dirty="0" err="1" smtClean="0">
                <a:ln>
                  <a:noFill/>
                </a:ln>
                <a:solidFill>
                  <a:prstClr val="white"/>
                </a:solidFill>
                <a:effectLst/>
                <a:uLnTx/>
                <a:uFillTx/>
                <a:ea typeface="+mn-ea"/>
                <a:cs typeface="+mn-cs"/>
              </a:rPr>
              <a:t>Dev</a:t>
            </a:r>
            <a:endParaRPr kumimoji="0" lang="en-US" sz="1400" b="1" i="0" u="none" strike="noStrike" kern="0" cap="none" spc="0" normalizeH="0" baseline="0" noProof="0" dirty="0">
              <a:ln>
                <a:noFill/>
              </a:ln>
              <a:solidFill>
                <a:prstClr val="white"/>
              </a:solidFill>
              <a:effectLst/>
              <a:uLnTx/>
              <a:uFillTx/>
              <a:ea typeface="+mn-ea"/>
              <a:cs typeface="+mn-cs"/>
            </a:endParaRPr>
          </a:p>
        </p:txBody>
      </p:sp>
      <p:sp>
        <p:nvSpPr>
          <p:cNvPr id="15" name="Rectangle 14"/>
          <p:cNvSpPr/>
          <p:nvPr/>
        </p:nvSpPr>
        <p:spPr>
          <a:xfrm flipH="1">
            <a:off x="232409" y="2749972"/>
            <a:ext cx="1276350" cy="689690"/>
          </a:xfrm>
          <a:prstGeom prst="rect">
            <a:avLst/>
          </a:prstGeom>
          <a:solidFill>
            <a:schemeClr val="accent2">
              <a:alpha val="80000"/>
            </a:schemeClr>
          </a:solidFill>
          <a:ln w="15875" cap="flat" cmpd="sng" algn="ctr">
            <a:noFill/>
            <a:prstDash val="solid"/>
          </a:ln>
          <a:effectLst/>
        </p:spPr>
        <p:txBody>
          <a:bodyPr lIns="108000" tIns="91440" rIns="91440" bIns="9144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ea typeface="+mn-ea"/>
                <a:cs typeface="+mn-cs"/>
              </a:rPr>
              <a:t>App </a:t>
            </a:r>
            <a:br>
              <a:rPr kumimoji="0" lang="en-US" sz="1400" b="1" i="0" u="none" strike="noStrike" kern="0" cap="none" spc="0" normalizeH="0" baseline="0" noProof="0" dirty="0" smtClean="0">
                <a:ln>
                  <a:noFill/>
                </a:ln>
                <a:solidFill>
                  <a:prstClr val="white"/>
                </a:solidFill>
                <a:effectLst/>
                <a:uLnTx/>
                <a:uFillTx/>
                <a:ea typeface="+mn-ea"/>
                <a:cs typeface="+mn-cs"/>
              </a:rPr>
            </a:br>
            <a:r>
              <a:rPr kumimoji="0" lang="en-US" sz="1400" b="1" i="0" u="none" strike="noStrike" kern="0" cap="none" spc="0" normalizeH="0" baseline="0" noProof="0" dirty="0" smtClean="0">
                <a:ln>
                  <a:noFill/>
                </a:ln>
                <a:solidFill>
                  <a:prstClr val="white"/>
                </a:solidFill>
                <a:effectLst/>
                <a:uLnTx/>
                <a:uFillTx/>
                <a:ea typeface="+mn-ea"/>
                <a:cs typeface="+mn-cs"/>
              </a:rPr>
              <a:t>Owner</a:t>
            </a:r>
            <a:endParaRPr kumimoji="0" lang="en-US" sz="1400" b="1" i="0" u="none" strike="noStrike" kern="0" cap="none" spc="0" normalizeH="0" baseline="0" noProof="0" dirty="0">
              <a:ln>
                <a:noFill/>
              </a:ln>
              <a:solidFill>
                <a:prstClr val="white"/>
              </a:solidFill>
              <a:effectLst/>
              <a:uLnTx/>
              <a:uFillTx/>
              <a:ea typeface="+mn-ea"/>
              <a:cs typeface="+mn-cs"/>
            </a:endParaRPr>
          </a:p>
        </p:txBody>
      </p:sp>
      <p:sp>
        <p:nvSpPr>
          <p:cNvPr id="16" name="Rectangle 15"/>
          <p:cNvSpPr/>
          <p:nvPr/>
        </p:nvSpPr>
        <p:spPr>
          <a:xfrm flipH="1">
            <a:off x="232410" y="3547958"/>
            <a:ext cx="1276350" cy="689688"/>
          </a:xfrm>
          <a:prstGeom prst="rect">
            <a:avLst/>
          </a:prstGeom>
          <a:solidFill>
            <a:schemeClr val="accent2">
              <a:alpha val="80000"/>
            </a:schemeClr>
          </a:solidFill>
          <a:ln w="15875" cap="flat" cmpd="sng" algn="ctr">
            <a:noFill/>
            <a:prstDash val="solid"/>
          </a:ln>
          <a:effectLst/>
        </p:spPr>
        <p:txBody>
          <a:bodyPr lIns="108000" tIns="91440" rIns="91440" bIns="9144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ea typeface="+mn-ea"/>
                <a:cs typeface="+mn-cs"/>
              </a:rPr>
              <a:t>IT Ops</a:t>
            </a:r>
            <a:endParaRPr kumimoji="0" lang="en-US" sz="1400" b="1" i="0" u="none" strike="noStrike" kern="0" cap="none" spc="0" normalizeH="0" baseline="0" noProof="0" dirty="0">
              <a:ln>
                <a:noFill/>
              </a:ln>
              <a:solidFill>
                <a:prstClr val="white"/>
              </a:solidFill>
              <a:effectLst/>
              <a:uLnTx/>
              <a:uFillTx/>
              <a:ea typeface="+mn-ea"/>
              <a:cs typeface="+mn-cs"/>
            </a:endParaRPr>
          </a:p>
        </p:txBody>
      </p:sp>
      <p:sp>
        <p:nvSpPr>
          <p:cNvPr id="17" name="Rounded Rectangle 16"/>
          <p:cNvSpPr/>
          <p:nvPr/>
        </p:nvSpPr>
        <p:spPr>
          <a:xfrm>
            <a:off x="7654305" y="1201524"/>
            <a:ext cx="1379204" cy="3230900"/>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ea typeface="+mn-ea"/>
                <a:cs typeface="+mn-cs"/>
              </a:rPr>
              <a:t>Federated, </a:t>
            </a:r>
            <a:r>
              <a:rPr kumimoji="0" lang="en-US" sz="1400" b="0" i="0" u="none" strike="noStrike" kern="0" cap="none" spc="0" normalizeH="0" baseline="0" noProof="0" dirty="0" smtClean="0">
                <a:ln>
                  <a:noFill/>
                </a:ln>
                <a:solidFill>
                  <a:prstClr val="white"/>
                </a:solidFill>
                <a:effectLst/>
                <a:uLnTx/>
                <a:uFillTx/>
                <a:ea typeface="+mn-ea"/>
                <a:cs typeface="+mn-cs"/>
              </a:rPr>
              <a:t>Interoperable</a:t>
            </a:r>
            <a:r>
              <a:rPr kumimoji="0" lang="en-US" sz="1400" b="0" i="0" u="none" strike="noStrike" kern="0" cap="none" spc="0" normalizeH="0" baseline="0" noProof="0" dirty="0" smtClean="0">
                <a:ln>
                  <a:noFill/>
                </a:ln>
                <a:solidFill>
                  <a:prstClr val="white"/>
                </a:solidFill>
                <a:effectLst/>
                <a:uLnTx/>
                <a:uFillTx/>
                <a:ea typeface="+mn-ea"/>
                <a:cs typeface="+mn-cs"/>
              </a:rPr>
              <a:t>,  </a:t>
            </a:r>
            <a:r>
              <a:rPr kumimoji="0" lang="en-US" sz="1400" b="0" i="0" u="none" strike="noStrike" kern="0" cap="none" spc="0" normalizeH="0" baseline="0" noProof="0" dirty="0">
                <a:ln>
                  <a:noFill/>
                </a:ln>
                <a:solidFill>
                  <a:prstClr val="white"/>
                </a:solidFill>
                <a:effectLst/>
                <a:uLnTx/>
                <a:uFillTx/>
                <a:ea typeface="+mn-ea"/>
                <a:cs typeface="+mn-cs"/>
              </a:rPr>
              <a:t>and </a:t>
            </a:r>
            <a:r>
              <a:rPr kumimoji="0" lang="en-US" sz="1400" b="1" i="0" u="none" strike="noStrike" kern="0" cap="none" spc="0" normalizeH="0" baseline="0" noProof="0" dirty="0">
                <a:ln>
                  <a:noFill/>
                </a:ln>
                <a:solidFill>
                  <a:prstClr val="white"/>
                </a:solidFill>
                <a:effectLst/>
                <a:uLnTx/>
                <a:uFillTx/>
                <a:ea typeface="+mn-ea"/>
                <a:cs typeface="+mn-cs"/>
              </a:rPr>
              <a:t>Open Cloud</a:t>
            </a:r>
          </a:p>
        </p:txBody>
      </p:sp>
      <p:sp>
        <p:nvSpPr>
          <p:cNvPr id="18" name="Rounded Rectangle 17"/>
          <p:cNvSpPr/>
          <p:nvPr/>
        </p:nvSpPr>
        <p:spPr>
          <a:xfrm>
            <a:off x="2137415" y="1201524"/>
            <a:ext cx="1264921" cy="504344"/>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Simple SaaS </a:t>
            </a:r>
          </a:p>
        </p:txBody>
      </p:sp>
      <p:sp>
        <p:nvSpPr>
          <p:cNvPr id="19" name="Rounded Rectangle 18"/>
          <p:cNvSpPr/>
          <p:nvPr/>
        </p:nvSpPr>
        <p:spPr>
          <a:xfrm>
            <a:off x="2137416" y="1791784"/>
            <a:ext cx="1264921" cy="793104"/>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Enterprise Legacy Apps</a:t>
            </a:r>
          </a:p>
        </p:txBody>
      </p:sp>
      <p:sp>
        <p:nvSpPr>
          <p:cNvPr id="20" name="Rounded Rectangle 19"/>
          <p:cNvSpPr/>
          <p:nvPr/>
        </p:nvSpPr>
        <p:spPr>
          <a:xfrm>
            <a:off x="2137416" y="3733302"/>
            <a:ext cx="1264921" cy="707387"/>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Compute, Storage, and Network</a:t>
            </a:r>
          </a:p>
        </p:txBody>
      </p:sp>
      <p:sp>
        <p:nvSpPr>
          <p:cNvPr id="21" name="Rounded Rectangle 20"/>
          <p:cNvSpPr/>
          <p:nvPr/>
        </p:nvSpPr>
        <p:spPr>
          <a:xfrm>
            <a:off x="2137416" y="3162432"/>
            <a:ext cx="1264921" cy="504344"/>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Simple </a:t>
            </a:r>
            <a:r>
              <a:rPr kumimoji="0" lang="en-US" sz="1400" b="0" i="0" u="none" strike="noStrike" kern="0" cap="none" spc="0" normalizeH="0" baseline="0" noProof="0" dirty="0" smtClean="0">
                <a:ln>
                  <a:noFill/>
                </a:ln>
                <a:solidFill>
                  <a:prstClr val="white"/>
                </a:solidFill>
                <a:effectLst/>
                <a:uLnTx/>
                <a:uFillTx/>
                <a:ea typeface="+mn-ea"/>
                <a:cs typeface="+mn-cs"/>
              </a:rPr>
              <a:t/>
            </a:r>
            <a:br>
              <a:rPr kumimoji="0" lang="en-US" sz="1400" b="0" i="0" u="none" strike="noStrike" kern="0" cap="none" spc="0" normalizeH="0" baseline="0" noProof="0" dirty="0" smtClean="0">
                <a:ln>
                  <a:noFill/>
                </a:ln>
                <a:solidFill>
                  <a:prstClr val="white"/>
                </a:solidFill>
                <a:effectLst/>
                <a:uLnTx/>
                <a:uFillTx/>
                <a:ea typeface="+mn-ea"/>
                <a:cs typeface="+mn-cs"/>
              </a:rPr>
            </a:br>
            <a:r>
              <a:rPr kumimoji="0" lang="en-US" sz="1400" b="0" i="0" u="none" strike="noStrike" kern="0" cap="none" spc="0" normalizeH="0" baseline="0" noProof="0" dirty="0" smtClean="0">
                <a:ln>
                  <a:noFill/>
                </a:ln>
                <a:solidFill>
                  <a:prstClr val="white"/>
                </a:solidFill>
                <a:effectLst/>
                <a:uLnTx/>
                <a:uFillTx/>
                <a:ea typeface="+mn-ea"/>
                <a:cs typeface="+mn-cs"/>
              </a:rPr>
              <a:t>Compute </a:t>
            </a:r>
            <a:r>
              <a:rPr kumimoji="0" lang="en-US" sz="1400" b="0" i="0" u="none" strike="noStrike" kern="0" cap="none" spc="0" normalizeH="0" baseline="0" noProof="0" dirty="0" err="1">
                <a:ln>
                  <a:noFill/>
                </a:ln>
                <a:solidFill>
                  <a:prstClr val="white"/>
                </a:solidFill>
                <a:effectLst/>
                <a:uLnTx/>
                <a:uFillTx/>
                <a:ea typeface="+mn-ea"/>
                <a:cs typeface="+mn-cs"/>
              </a:rPr>
              <a:t>IaaS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22" name="Rounded Rectangle 21"/>
          <p:cNvSpPr/>
          <p:nvPr/>
        </p:nvSpPr>
        <p:spPr>
          <a:xfrm>
            <a:off x="3516640" y="1201524"/>
            <a:ext cx="1264921" cy="504344"/>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Simple SaaS </a:t>
            </a:r>
          </a:p>
        </p:txBody>
      </p:sp>
      <p:sp>
        <p:nvSpPr>
          <p:cNvPr id="23" name="Rounded Rectangle 22"/>
          <p:cNvSpPr/>
          <p:nvPr/>
        </p:nvSpPr>
        <p:spPr>
          <a:xfrm>
            <a:off x="3516641" y="2172880"/>
            <a:ext cx="1264921" cy="471102"/>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Enterprise Legacy Apps</a:t>
            </a:r>
          </a:p>
        </p:txBody>
      </p:sp>
      <p:sp>
        <p:nvSpPr>
          <p:cNvPr id="24" name="Rounded Rectangle 23"/>
          <p:cNvSpPr/>
          <p:nvPr/>
        </p:nvSpPr>
        <p:spPr>
          <a:xfrm>
            <a:off x="3516640" y="1767293"/>
            <a:ext cx="1264921" cy="381095"/>
          </a:xfrm>
          <a:prstGeom prst="roundRect">
            <a:avLst>
              <a:gd name="adj" fmla="val 22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Cloud Aware Apps</a:t>
            </a:r>
          </a:p>
        </p:txBody>
      </p:sp>
      <p:sp>
        <p:nvSpPr>
          <p:cNvPr id="25" name="Rounded Rectangle 24"/>
          <p:cNvSpPr/>
          <p:nvPr/>
        </p:nvSpPr>
        <p:spPr>
          <a:xfrm>
            <a:off x="3516641" y="2729901"/>
            <a:ext cx="1264921" cy="445302"/>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Complex Compute </a:t>
            </a:r>
            <a:r>
              <a:rPr kumimoji="0" lang="en-US" sz="1400" b="0" i="0" u="none" strike="noStrike" kern="0" cap="none" spc="0" normalizeH="0" baseline="0" noProof="0" dirty="0" err="1">
                <a:ln>
                  <a:noFill/>
                </a:ln>
                <a:solidFill>
                  <a:prstClr val="white"/>
                </a:solidFill>
                <a:effectLst/>
                <a:uLnTx/>
                <a:uFillTx/>
                <a:ea typeface="+mn-ea"/>
                <a:cs typeface="+mn-cs"/>
              </a:rPr>
              <a:t>IaaS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26" name="Rounded Rectangle 25"/>
          <p:cNvSpPr/>
          <p:nvPr/>
        </p:nvSpPr>
        <p:spPr>
          <a:xfrm>
            <a:off x="3516641" y="3261122"/>
            <a:ext cx="1264921" cy="445302"/>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Simple Compute </a:t>
            </a:r>
            <a:r>
              <a:rPr kumimoji="0" lang="en-US" sz="1400" b="0" i="0" u="none" strike="noStrike" kern="0" cap="none" spc="0" normalizeH="0" baseline="0" noProof="0" dirty="0" err="1">
                <a:ln>
                  <a:noFill/>
                </a:ln>
                <a:solidFill>
                  <a:prstClr val="white"/>
                </a:solidFill>
                <a:effectLst/>
                <a:uLnTx/>
                <a:uFillTx/>
                <a:ea typeface="+mn-ea"/>
                <a:cs typeface="+mn-cs"/>
              </a:rPr>
              <a:t>IaaS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27" name="Rounded Rectangle 26"/>
          <p:cNvSpPr/>
          <p:nvPr/>
        </p:nvSpPr>
        <p:spPr>
          <a:xfrm>
            <a:off x="3516641" y="3792344"/>
            <a:ext cx="1264921" cy="648345"/>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Compute, Storage, and Network</a:t>
            </a:r>
          </a:p>
        </p:txBody>
      </p:sp>
      <p:sp>
        <p:nvSpPr>
          <p:cNvPr id="28" name="Rounded Rectangle 27"/>
          <p:cNvSpPr/>
          <p:nvPr/>
        </p:nvSpPr>
        <p:spPr>
          <a:xfrm>
            <a:off x="4895862" y="1201524"/>
            <a:ext cx="1264921" cy="504344"/>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Complex SaaS</a:t>
            </a:r>
          </a:p>
        </p:txBody>
      </p:sp>
      <p:sp>
        <p:nvSpPr>
          <p:cNvPr id="29" name="Rounded Rectangle 28"/>
          <p:cNvSpPr/>
          <p:nvPr/>
        </p:nvSpPr>
        <p:spPr>
          <a:xfrm>
            <a:off x="6275073" y="1201524"/>
            <a:ext cx="1264921" cy="504344"/>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Hybrid SaaS</a:t>
            </a:r>
          </a:p>
        </p:txBody>
      </p:sp>
      <p:sp>
        <p:nvSpPr>
          <p:cNvPr id="30" name="Rounded Rectangle 29"/>
          <p:cNvSpPr/>
          <p:nvPr/>
        </p:nvSpPr>
        <p:spPr>
          <a:xfrm>
            <a:off x="4895865" y="3995387"/>
            <a:ext cx="1264921" cy="445302"/>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Full  Private </a:t>
            </a:r>
            <a:r>
              <a:rPr kumimoji="0" lang="en-US" sz="1400" b="0" i="0" u="none" strike="noStrike" kern="0" cap="none" spc="0" normalizeH="0" baseline="0" noProof="0" dirty="0" err="1">
                <a:ln>
                  <a:noFill/>
                </a:ln>
                <a:solidFill>
                  <a:prstClr val="white"/>
                </a:solidFill>
                <a:effectLst/>
                <a:uLnTx/>
                <a:uFillTx/>
                <a:ea typeface="+mn-ea"/>
                <a:cs typeface="+mn-cs"/>
              </a:rPr>
              <a:t>IaaS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31" name="Rounded Rectangle 30"/>
          <p:cNvSpPr/>
          <p:nvPr/>
        </p:nvSpPr>
        <p:spPr>
          <a:xfrm>
            <a:off x="6275077" y="3987122"/>
            <a:ext cx="1264921" cy="445302"/>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Hybrid  </a:t>
            </a:r>
            <a:r>
              <a:rPr kumimoji="0" lang="en-US" sz="1400" b="0" i="0" u="none" strike="noStrike" kern="0" cap="none" spc="0" normalizeH="0" baseline="0" noProof="0" dirty="0" err="1">
                <a:ln>
                  <a:noFill/>
                </a:ln>
                <a:solidFill>
                  <a:prstClr val="white"/>
                </a:solidFill>
                <a:effectLst/>
                <a:uLnTx/>
                <a:uFillTx/>
                <a:ea typeface="+mn-ea"/>
                <a:cs typeface="+mn-cs"/>
              </a:rPr>
              <a:t>IaaS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32" name="Rounded Rectangle 31"/>
          <p:cNvSpPr/>
          <p:nvPr/>
        </p:nvSpPr>
        <p:spPr>
          <a:xfrm>
            <a:off x="4895865" y="1846076"/>
            <a:ext cx="1264921" cy="447544"/>
          </a:xfrm>
          <a:prstGeom prst="roundRect">
            <a:avLst>
              <a:gd name="adj" fmla="val 13212"/>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ea typeface="+mn-ea"/>
                <a:cs typeface="+mn-cs"/>
              </a:rPr>
              <a:t>Cloud Aware Apps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33" name="Rounded Rectangle 32"/>
          <p:cNvSpPr/>
          <p:nvPr/>
        </p:nvSpPr>
        <p:spPr>
          <a:xfrm>
            <a:off x="4895865" y="2413597"/>
            <a:ext cx="1264921" cy="154968"/>
          </a:xfrm>
          <a:prstGeom prst="roundRect">
            <a:avLst>
              <a:gd name="adj" fmla="val 22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ea typeface="+mn-ea"/>
                <a:cs typeface="+mn-cs"/>
              </a:rPr>
              <a:t>Legacy Apps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34" name="Rounded Rectangle 33"/>
          <p:cNvSpPr/>
          <p:nvPr/>
        </p:nvSpPr>
        <p:spPr>
          <a:xfrm>
            <a:off x="4895865" y="2935672"/>
            <a:ext cx="1264921" cy="445302"/>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Private </a:t>
            </a:r>
            <a:r>
              <a:rPr kumimoji="0" lang="en-US" sz="1400" b="0" i="0" u="none" strike="noStrike" kern="0" cap="none" spc="0" normalizeH="0" baseline="0" noProof="0" dirty="0" err="1">
                <a:ln>
                  <a:noFill/>
                </a:ln>
                <a:solidFill>
                  <a:prstClr val="white"/>
                </a:solidFill>
                <a:effectLst/>
                <a:uLnTx/>
                <a:uFillTx/>
                <a:ea typeface="+mn-ea"/>
                <a:cs typeface="+mn-cs"/>
              </a:rPr>
              <a:t>PaaS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35" name="Rounded Rectangle 34"/>
          <p:cNvSpPr/>
          <p:nvPr/>
        </p:nvSpPr>
        <p:spPr>
          <a:xfrm>
            <a:off x="6275074" y="2935672"/>
            <a:ext cx="1264921" cy="445302"/>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ea typeface="+mn-ea"/>
                <a:cs typeface="+mn-cs"/>
              </a:rPr>
              <a:t>Hybrid </a:t>
            </a:r>
            <a:r>
              <a:rPr kumimoji="0" lang="en-US" sz="1400" b="0" i="0" u="none" strike="noStrike" kern="0" cap="none" spc="0" normalizeH="0" baseline="0" noProof="0" dirty="0" err="1">
                <a:ln>
                  <a:noFill/>
                </a:ln>
                <a:solidFill>
                  <a:prstClr val="white"/>
                </a:solidFill>
                <a:effectLst/>
                <a:uLnTx/>
                <a:uFillTx/>
                <a:ea typeface="+mn-ea"/>
                <a:cs typeface="+mn-cs"/>
              </a:rPr>
              <a:t>PaaS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36" name="Rounded Rectangle 35"/>
          <p:cNvSpPr/>
          <p:nvPr/>
        </p:nvSpPr>
        <p:spPr>
          <a:xfrm>
            <a:off x="6275074" y="1846074"/>
            <a:ext cx="1264921" cy="447545"/>
          </a:xfrm>
          <a:prstGeom prst="roundRect">
            <a:avLst>
              <a:gd name="adj" fmla="val 13212"/>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ea typeface="+mn-ea"/>
                <a:cs typeface="+mn-cs"/>
              </a:rPr>
              <a:t>Cloud Aware Apps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37" name="Rounded Rectangle 36"/>
          <p:cNvSpPr/>
          <p:nvPr/>
        </p:nvSpPr>
        <p:spPr>
          <a:xfrm>
            <a:off x="6275074" y="2413597"/>
            <a:ext cx="1264921" cy="154968"/>
          </a:xfrm>
          <a:prstGeom prst="roundRect">
            <a:avLst>
              <a:gd name="adj" fmla="val 22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ea typeface="+mn-ea"/>
                <a:cs typeface="+mn-cs"/>
              </a:rPr>
              <a:t>Legacy Apps</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43" name="TextBox 42"/>
          <p:cNvSpPr txBox="1"/>
          <p:nvPr/>
        </p:nvSpPr>
        <p:spPr>
          <a:xfrm>
            <a:off x="184781" y="934463"/>
            <a:ext cx="137160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rPr>
              <a:t>Consumers</a:t>
            </a:r>
            <a:endParaRPr kumimoji="0" lang="en-US" sz="1400" b="1" i="0" u="none" strike="noStrike" kern="0" cap="none" spc="0" normalizeH="0" baseline="0" noProof="0" dirty="0">
              <a:ln>
                <a:noFill/>
              </a:ln>
              <a:solidFill>
                <a:schemeClr val="bg1"/>
              </a:solidFill>
              <a:effectLst/>
              <a:uLnTx/>
              <a:uFillTx/>
            </a:endParaRPr>
          </a:p>
        </p:txBody>
      </p:sp>
      <p:sp>
        <p:nvSpPr>
          <p:cNvPr id="44" name="Rounded Rectangle 43"/>
          <p:cNvSpPr/>
          <p:nvPr/>
        </p:nvSpPr>
        <p:spPr>
          <a:xfrm>
            <a:off x="1594495" y="1201524"/>
            <a:ext cx="426719" cy="3239165"/>
          </a:xfrm>
          <a:prstGeom prst="roundRect">
            <a:avLst>
              <a:gd name="adj" fmla="val 6667"/>
            </a:avLst>
          </a:prstGeom>
          <a:solidFill>
            <a:schemeClr val="accent2">
              <a:lumMod val="75000"/>
            </a:schemeClr>
          </a:solidFill>
          <a:ln w="9525" cap="flat" cmpd="sng" algn="ctr">
            <a:solidFill>
              <a:srgbClr val="2F75B1"/>
            </a:solidFill>
            <a:prstDash val="solid"/>
          </a:ln>
          <a:effectLst>
            <a:outerShdw blurRad="38100" dist="38100" dir="4800000" sx="98000" sy="98000" rotWithShape="0">
              <a:srgbClr val="000000">
                <a:alpha val="32000"/>
              </a:srgbClr>
            </a:outerShd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ea typeface="+mn-ea"/>
                <a:cs typeface="+mn-cs"/>
              </a:rPr>
              <a:t>Legacy Applications on dedicated Infrastructure</a:t>
            </a:r>
            <a:endParaRPr kumimoji="0" lang="en-US" sz="1400" b="0" i="0" u="none" strike="noStrike" kern="0" cap="none" spc="0" normalizeH="0" baseline="0" noProof="0" dirty="0">
              <a:ln>
                <a:noFill/>
              </a:ln>
              <a:solidFill>
                <a:prstClr val="white"/>
              </a:solidFill>
              <a:effectLst/>
              <a:uLnTx/>
              <a:uFillTx/>
              <a:ea typeface="+mn-ea"/>
              <a:cs typeface="+mn-cs"/>
            </a:endParaRPr>
          </a:p>
        </p:txBody>
      </p:sp>
      <p:sp>
        <p:nvSpPr>
          <p:cNvPr id="45" name="TextBox 44"/>
          <p:cNvSpPr txBox="1"/>
          <p:nvPr/>
        </p:nvSpPr>
        <p:spPr>
          <a:xfrm rot="16200000">
            <a:off x="1479076" y="851333"/>
            <a:ext cx="61944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1"/>
                </a:solidFill>
                <a:effectLst/>
                <a:uLnTx/>
                <a:uFillTx/>
              </a:rPr>
              <a:t>Start</a:t>
            </a:r>
            <a:endParaRPr kumimoji="0" lang="en-US" sz="1400" b="0" i="0" u="none" strike="noStrike" kern="0" cap="none" spc="0" normalizeH="0" baseline="0" noProof="0" dirty="0">
              <a:ln>
                <a:noFill/>
              </a:ln>
              <a:solidFill>
                <a:schemeClr val="accent1"/>
              </a:solidFill>
              <a:effectLst/>
              <a:uLnTx/>
              <a:uFillTx/>
            </a:endParaRPr>
          </a:p>
        </p:txBody>
      </p:sp>
      <p:sp>
        <p:nvSpPr>
          <p:cNvPr id="40" name="Slide Number Placeholder 3"/>
          <p:cNvSpPr>
            <a:spLocks noGrp="1"/>
          </p:cNvSpPr>
          <p:nvPr>
            <p:ph type="sldNum" sz="quarter" idx="4"/>
          </p:nvPr>
        </p:nvSpPr>
        <p:spPr>
          <a:xfrm>
            <a:off x="8524875" y="4773930"/>
            <a:ext cx="459740" cy="273844"/>
          </a:xfrm>
        </p:spPr>
        <p:txBody>
          <a:bodyPr/>
          <a:lstStyle/>
          <a:p>
            <a:fld id="{6A174EDC-730F-0E4F-8F7E-AD594D963D71}" type="slidenum">
              <a:rPr lang="en-US"/>
              <a:pPr/>
              <a:t>6</a:t>
            </a:fld>
            <a:endParaRPr lang="en-US" dirty="0"/>
          </a:p>
        </p:txBody>
      </p:sp>
    </p:spTree>
    <p:extLst>
      <p:ext uri="{BB962C8B-B14F-4D97-AF65-F5344CB8AC3E}">
        <p14:creationId xmlns:p14="http://schemas.microsoft.com/office/powerpoint/2010/main" val="4818993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IT Quick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4065042"/>
              </p:ext>
            </p:extLst>
          </p:nvPr>
        </p:nvGraphicFramePr>
        <p:xfrm>
          <a:off x="83127" y="397452"/>
          <a:ext cx="8917998" cy="466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907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080780" y="2457451"/>
            <a:ext cx="4356389" cy="7146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700" dirty="0" err="1"/>
              <a:t>OpenStack</a:t>
            </a:r>
            <a:endParaRPr lang="en-US" sz="2700" dirty="0"/>
          </a:p>
        </p:txBody>
      </p:sp>
      <p:sp>
        <p:nvSpPr>
          <p:cNvPr id="5" name="Oval 4"/>
          <p:cNvSpPr/>
          <p:nvPr/>
        </p:nvSpPr>
        <p:spPr>
          <a:xfrm>
            <a:off x="340952" y="671755"/>
            <a:ext cx="1885950" cy="1025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Silicon Design</a:t>
            </a:r>
          </a:p>
        </p:txBody>
      </p:sp>
      <p:sp>
        <p:nvSpPr>
          <p:cNvPr id="6" name="Oval 5"/>
          <p:cNvSpPr/>
          <p:nvPr/>
        </p:nvSpPr>
        <p:spPr>
          <a:xfrm>
            <a:off x="3315999" y="704116"/>
            <a:ext cx="1885950" cy="1025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Labs</a:t>
            </a:r>
          </a:p>
        </p:txBody>
      </p:sp>
      <p:sp>
        <p:nvSpPr>
          <p:cNvPr id="7" name="Oval 6"/>
          <p:cNvSpPr/>
          <p:nvPr/>
        </p:nvSpPr>
        <p:spPr>
          <a:xfrm>
            <a:off x="6437168" y="671755"/>
            <a:ext cx="1885950" cy="1025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Hosting</a:t>
            </a:r>
          </a:p>
        </p:txBody>
      </p:sp>
      <p:sp>
        <p:nvSpPr>
          <p:cNvPr id="8" name="Rectangle 7"/>
          <p:cNvSpPr/>
          <p:nvPr/>
        </p:nvSpPr>
        <p:spPr>
          <a:xfrm>
            <a:off x="1457975" y="3498479"/>
            <a:ext cx="291465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Existing Infrastructure</a:t>
            </a:r>
          </a:p>
        </p:txBody>
      </p:sp>
      <p:sp>
        <p:nvSpPr>
          <p:cNvPr id="9" name="Rectangle 8"/>
          <p:cNvSpPr/>
          <p:nvPr/>
        </p:nvSpPr>
        <p:spPr>
          <a:xfrm>
            <a:off x="4294142" y="3516063"/>
            <a:ext cx="291465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New Infrastructure</a:t>
            </a:r>
          </a:p>
        </p:txBody>
      </p:sp>
      <p:cxnSp>
        <p:nvCxnSpPr>
          <p:cNvPr id="11" name="Straight Arrow Connector 10"/>
          <p:cNvCxnSpPr>
            <a:stCxn id="4" idx="2"/>
            <a:endCxn id="8" idx="0"/>
          </p:cNvCxnSpPr>
          <p:nvPr/>
        </p:nvCxnSpPr>
        <p:spPr>
          <a:xfrm flipH="1">
            <a:off x="2915300" y="3172068"/>
            <a:ext cx="1343675" cy="326411"/>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9" idx="0"/>
          </p:cNvCxnSpPr>
          <p:nvPr/>
        </p:nvCxnSpPr>
        <p:spPr>
          <a:xfrm>
            <a:off x="4258975" y="3172068"/>
            <a:ext cx="1492492" cy="343995"/>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4"/>
            <a:endCxn id="4" idx="0"/>
          </p:cNvCxnSpPr>
          <p:nvPr/>
        </p:nvCxnSpPr>
        <p:spPr>
          <a:xfrm>
            <a:off x="1283928" y="1697307"/>
            <a:ext cx="2975047" cy="760144"/>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a:endCxn id="4" idx="0"/>
          </p:cNvCxnSpPr>
          <p:nvPr/>
        </p:nvCxnSpPr>
        <p:spPr>
          <a:xfrm>
            <a:off x="4258974" y="1729668"/>
            <a:ext cx="0" cy="727783"/>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4"/>
            <a:endCxn id="4" idx="0"/>
          </p:cNvCxnSpPr>
          <p:nvPr/>
        </p:nvCxnSpPr>
        <p:spPr>
          <a:xfrm flipH="1">
            <a:off x="4258975" y="1697307"/>
            <a:ext cx="3121169" cy="760144"/>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 y="0"/>
            <a:ext cx="8686800" cy="523220"/>
          </a:xfrm>
          <a:prstGeom prst="rect">
            <a:avLst/>
          </a:prstGeom>
          <a:noFill/>
        </p:spPr>
        <p:txBody>
          <a:bodyPr wrap="square" rtlCol="0">
            <a:spAutoFit/>
          </a:bodyPr>
          <a:lstStyle/>
          <a:p>
            <a:pPr>
              <a:spcBef>
                <a:spcPct val="0"/>
              </a:spcBef>
            </a:pPr>
            <a:r>
              <a:rPr lang="en-US" sz="2800" dirty="0" err="1">
                <a:solidFill>
                  <a:schemeClr val="accent1"/>
                </a:solidFill>
                <a:latin typeface="Verdana"/>
                <a:ea typeface="+mj-ea"/>
                <a:cs typeface="Verdana"/>
              </a:rPr>
              <a:t>OpenStack</a:t>
            </a:r>
            <a:r>
              <a:rPr lang="en-US" sz="2800" dirty="0">
                <a:solidFill>
                  <a:schemeClr val="accent1"/>
                </a:solidFill>
                <a:latin typeface="Verdana"/>
                <a:ea typeface="+mj-ea"/>
                <a:cs typeface="Verdana"/>
              </a:rPr>
              <a:t> - Intel IT Convergence Platform</a:t>
            </a:r>
          </a:p>
        </p:txBody>
      </p:sp>
    </p:spTree>
    <p:extLst>
      <p:ext uri="{BB962C8B-B14F-4D97-AF65-F5344CB8AC3E}">
        <p14:creationId xmlns:p14="http://schemas.microsoft.com/office/powerpoint/2010/main" val="1856722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5" name="Rectangle 11"/>
          <p:cNvSpPr>
            <a:spLocks noGrp="1" noChangeArrowheads="1"/>
          </p:cNvSpPr>
          <p:nvPr>
            <p:ph type="title"/>
          </p:nvPr>
        </p:nvSpPr>
        <p:spPr>
          <a:xfrm>
            <a:off x="196851" y="53579"/>
            <a:ext cx="8787764" cy="673017"/>
          </a:xfrm>
        </p:spPr>
        <p:txBody>
          <a:bodyPr vert="horz" lIns="91440" tIns="45720" rIns="91440" bIns="45720" rtlCol="0" anchor="ctr">
            <a:noAutofit/>
          </a:bodyPr>
          <a:lstStyle/>
          <a:p>
            <a:r>
              <a:rPr lang="en-US" sz="2800" dirty="0" smtClean="0"/>
              <a:t>Top Challenges &amp; Technical Responses</a:t>
            </a:r>
            <a:endParaRPr lang="en-US" sz="2800" dirty="0"/>
          </a:p>
        </p:txBody>
      </p:sp>
      <p:sp>
        <p:nvSpPr>
          <p:cNvPr id="72706" name="AutoShape 2"/>
          <p:cNvSpPr>
            <a:spLocks noChangeArrowheads="1"/>
          </p:cNvSpPr>
          <p:nvPr/>
        </p:nvSpPr>
        <p:spPr bwMode="auto">
          <a:xfrm>
            <a:off x="228601" y="886828"/>
            <a:ext cx="8736013" cy="1101329"/>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solidFill>
                <a:schemeClr val="accent1"/>
              </a:solidFill>
              <a:latin typeface="+mn-lt"/>
            </a:endParaRPr>
          </a:p>
        </p:txBody>
      </p:sp>
      <p:sp>
        <p:nvSpPr>
          <p:cNvPr id="72707" name="AutoShape 3"/>
          <p:cNvSpPr>
            <a:spLocks noChangeArrowheads="1"/>
          </p:cNvSpPr>
          <p:nvPr/>
        </p:nvSpPr>
        <p:spPr bwMode="auto">
          <a:xfrm>
            <a:off x="196851" y="2116329"/>
            <a:ext cx="8736013" cy="2037830"/>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latin typeface="+mn-lt"/>
            </a:endParaRPr>
          </a:p>
        </p:txBody>
      </p:sp>
      <p:sp>
        <p:nvSpPr>
          <p:cNvPr id="72708" name="AutoShape 4"/>
          <p:cNvSpPr>
            <a:spLocks noChangeArrowheads="1"/>
          </p:cNvSpPr>
          <p:nvPr/>
        </p:nvSpPr>
        <p:spPr bwMode="auto">
          <a:xfrm>
            <a:off x="196851" y="4282331"/>
            <a:ext cx="8736013" cy="796678"/>
          </a:xfrm>
          <a:prstGeom prst="roundRect">
            <a:avLst>
              <a:gd name="adj" fmla="val 4384"/>
            </a:avLst>
          </a:prstGeom>
          <a:solidFill>
            <a:schemeClr val="bg1"/>
          </a:solidFill>
          <a:ln w="25400" algn="ctr">
            <a:solidFill>
              <a:srgbClr val="292929"/>
            </a:solidFill>
            <a:round/>
            <a:headEnd/>
            <a:tailEnd/>
          </a:ln>
          <a:effectLst/>
        </p:spPr>
        <p:txBody>
          <a:bodyPr wrap="none" anchor="ctr"/>
          <a:lstStyle/>
          <a:p>
            <a:endParaRPr lang="en-US">
              <a:latin typeface="+mn-lt"/>
            </a:endParaRPr>
          </a:p>
        </p:txBody>
      </p:sp>
      <p:sp>
        <p:nvSpPr>
          <p:cNvPr id="72709" name="Text Box 5"/>
          <p:cNvSpPr txBox="1">
            <a:spLocks noChangeArrowheads="1"/>
          </p:cNvSpPr>
          <p:nvPr/>
        </p:nvSpPr>
        <p:spPr bwMode="auto">
          <a:xfrm>
            <a:off x="1686820" y="1092755"/>
            <a:ext cx="1429242" cy="707886"/>
          </a:xfrm>
          <a:prstGeom prst="rect">
            <a:avLst/>
          </a:prstGeom>
          <a:noFill/>
          <a:ln w="50800" algn="ctr">
            <a:noFill/>
            <a:miter lim="800000"/>
            <a:headEnd/>
            <a:tailEnd/>
          </a:ln>
          <a:effectLst/>
        </p:spPr>
        <p:txBody>
          <a:bodyPr wrap="square">
            <a:spAutoFit/>
          </a:bodyPr>
          <a:lstStyle/>
          <a:p>
            <a:pPr>
              <a:lnSpc>
                <a:spcPct val="100000"/>
              </a:lnSpc>
              <a:spcBef>
                <a:spcPct val="0"/>
              </a:spcBef>
            </a:pPr>
            <a:r>
              <a:rPr lang="en-US" sz="2000" i="0" dirty="0" smtClean="0">
                <a:latin typeface="+mn-lt"/>
                <a:cs typeface="Times New Roman" pitchFamily="18" charset="0"/>
              </a:rPr>
              <a:t>Security &amp; Compliance</a:t>
            </a:r>
            <a:endParaRPr lang="en-US" sz="2000" i="0" dirty="0">
              <a:latin typeface="+mn-lt"/>
              <a:cs typeface="Times New Roman" pitchFamily="18" charset="0"/>
            </a:endParaRPr>
          </a:p>
        </p:txBody>
      </p:sp>
      <p:sp>
        <p:nvSpPr>
          <p:cNvPr id="72710" name="Text Box 6"/>
          <p:cNvSpPr txBox="1">
            <a:spLocks noChangeArrowheads="1"/>
          </p:cNvSpPr>
          <p:nvPr/>
        </p:nvSpPr>
        <p:spPr bwMode="auto">
          <a:xfrm>
            <a:off x="1728359" y="2343493"/>
            <a:ext cx="1290049" cy="707886"/>
          </a:xfrm>
          <a:prstGeom prst="rect">
            <a:avLst/>
          </a:prstGeom>
          <a:noFill/>
          <a:ln w="50800" algn="ctr">
            <a:noFill/>
            <a:miter lim="800000"/>
            <a:headEnd/>
            <a:tailEnd/>
          </a:ln>
          <a:effectLst/>
        </p:spPr>
        <p:txBody>
          <a:bodyPr wrap="square">
            <a:spAutoFit/>
          </a:bodyPr>
          <a:lstStyle/>
          <a:p>
            <a:pPr>
              <a:lnSpc>
                <a:spcPct val="100000"/>
              </a:lnSpc>
              <a:spcBef>
                <a:spcPct val="0"/>
              </a:spcBef>
            </a:pPr>
            <a:r>
              <a:rPr lang="en-US" sz="2000" i="0" dirty="0" smtClean="0">
                <a:cs typeface="Times New Roman" pitchFamily="18" charset="0"/>
              </a:rPr>
              <a:t>Unit Cost Reduction</a:t>
            </a:r>
            <a:endParaRPr lang="en-US" sz="2000" i="0" dirty="0">
              <a:cs typeface="Times New Roman" pitchFamily="18" charset="0"/>
            </a:endParaRPr>
          </a:p>
        </p:txBody>
      </p:sp>
      <p:sp>
        <p:nvSpPr>
          <p:cNvPr id="72711" name="Text Box 7"/>
          <p:cNvSpPr txBox="1">
            <a:spLocks noChangeArrowheads="1"/>
          </p:cNvSpPr>
          <p:nvPr/>
        </p:nvSpPr>
        <p:spPr bwMode="auto">
          <a:xfrm>
            <a:off x="1876749" y="4373974"/>
            <a:ext cx="1141659" cy="707886"/>
          </a:xfrm>
          <a:prstGeom prst="rect">
            <a:avLst/>
          </a:prstGeom>
          <a:noFill/>
          <a:ln w="50800" algn="ctr">
            <a:noFill/>
            <a:miter lim="800000"/>
            <a:headEnd/>
            <a:tailEnd/>
          </a:ln>
          <a:effectLst/>
        </p:spPr>
        <p:txBody>
          <a:bodyPr wrap="none">
            <a:spAutoFit/>
          </a:bodyPr>
          <a:lstStyle/>
          <a:p>
            <a:pPr>
              <a:lnSpc>
                <a:spcPct val="100000"/>
              </a:lnSpc>
              <a:spcBef>
                <a:spcPct val="0"/>
              </a:spcBef>
            </a:pPr>
            <a:r>
              <a:rPr lang="en-US" sz="2000" i="0" dirty="0" smtClean="0">
                <a:latin typeface="+mn-lt"/>
                <a:cs typeface="Times New Roman" pitchFamily="18" charset="0"/>
              </a:rPr>
              <a:t>Business </a:t>
            </a:r>
            <a:endParaRPr lang="en-US" sz="2000" i="0" dirty="0" smtClean="0">
              <a:latin typeface="+mn-lt"/>
              <a:cs typeface="Times New Roman" pitchFamily="18" charset="0"/>
            </a:endParaRPr>
          </a:p>
          <a:p>
            <a:pPr>
              <a:lnSpc>
                <a:spcPct val="100000"/>
              </a:lnSpc>
              <a:spcBef>
                <a:spcPct val="0"/>
              </a:spcBef>
            </a:pPr>
            <a:r>
              <a:rPr lang="en-US" sz="2000" i="0" dirty="0" smtClean="0">
                <a:latin typeface="+mn-lt"/>
                <a:cs typeface="Times New Roman" pitchFamily="18" charset="0"/>
              </a:rPr>
              <a:t>Uptime</a:t>
            </a:r>
            <a:endParaRPr lang="en-US" sz="2000" i="0" dirty="0" smtClean="0">
              <a:latin typeface="+mn-lt"/>
              <a:cs typeface="Times New Roman" pitchFamily="18" charset="0"/>
            </a:endParaRPr>
          </a:p>
        </p:txBody>
      </p:sp>
      <p:sp>
        <p:nvSpPr>
          <p:cNvPr id="72712" name="Text Box 8"/>
          <p:cNvSpPr txBox="1">
            <a:spLocks noChangeArrowheads="1"/>
          </p:cNvSpPr>
          <p:nvPr/>
        </p:nvSpPr>
        <p:spPr bwMode="auto">
          <a:xfrm>
            <a:off x="3195961" y="876591"/>
            <a:ext cx="5768653" cy="1077218"/>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smtClean="0">
                <a:solidFill>
                  <a:schemeClr val="accent1"/>
                </a:solidFill>
                <a:cs typeface="Times New Roman" pitchFamily="18" charset="0"/>
              </a:rPr>
              <a:t>Trusted Compute Pools</a:t>
            </a:r>
          </a:p>
          <a:p>
            <a:pPr marL="285750" indent="-285750">
              <a:spcBef>
                <a:spcPct val="0"/>
              </a:spcBef>
              <a:buFont typeface="Arial" pitchFamily="34" charset="0"/>
              <a:buChar char="•"/>
            </a:pPr>
            <a:r>
              <a:rPr lang="en-US" sz="1600" dirty="0" smtClean="0">
                <a:solidFill>
                  <a:schemeClr val="accent1"/>
                </a:solidFill>
                <a:cs typeface="Times New Roman" pitchFamily="18" charset="0"/>
              </a:rPr>
              <a:t>Geo-tagging</a:t>
            </a:r>
            <a:endParaRPr lang="en-US" sz="16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Key Management</a:t>
            </a:r>
            <a:endParaRPr lang="en-US" sz="1600" baseline="300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Enhanced Platform Awareness (crypto processing)</a:t>
            </a:r>
            <a:endParaRPr lang="en-US" sz="1600" dirty="0">
              <a:solidFill>
                <a:schemeClr val="accent1"/>
              </a:solidFill>
              <a:cs typeface="Times New Roman" pitchFamily="18" charset="0"/>
            </a:endParaRPr>
          </a:p>
        </p:txBody>
      </p:sp>
      <p:sp>
        <p:nvSpPr>
          <p:cNvPr id="72713" name="Text Box 9"/>
          <p:cNvSpPr txBox="1">
            <a:spLocks noChangeArrowheads="1"/>
          </p:cNvSpPr>
          <p:nvPr/>
        </p:nvSpPr>
        <p:spPr bwMode="auto">
          <a:xfrm>
            <a:off x="3214376" y="2144096"/>
            <a:ext cx="5718488" cy="1815882"/>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a:solidFill>
                  <a:schemeClr val="accent1"/>
                </a:solidFill>
                <a:cs typeface="Times New Roman" pitchFamily="18" charset="0"/>
              </a:rPr>
              <a:t>Intelligent storage allocation in Cinder</a:t>
            </a:r>
          </a:p>
          <a:p>
            <a:pPr marL="285750" indent="-285750">
              <a:spcBef>
                <a:spcPct val="0"/>
              </a:spcBef>
              <a:buFont typeface="Arial" pitchFamily="34" charset="0"/>
              <a:buChar char="•"/>
            </a:pPr>
            <a:r>
              <a:rPr lang="en-US" sz="1600" dirty="0">
                <a:solidFill>
                  <a:schemeClr val="accent1"/>
                </a:solidFill>
                <a:cs typeface="Times New Roman" pitchFamily="18" charset="0"/>
              </a:rPr>
              <a:t>Multiple publisher support in ceilometer</a:t>
            </a:r>
          </a:p>
          <a:p>
            <a:pPr marL="285750" indent="-285750">
              <a:spcBef>
                <a:spcPct val="0"/>
              </a:spcBef>
              <a:buFont typeface="Arial" pitchFamily="34" charset="0"/>
              <a:buChar char="•"/>
            </a:pPr>
            <a:r>
              <a:rPr lang="en-US" sz="1600" dirty="0">
                <a:solidFill>
                  <a:schemeClr val="accent1"/>
                </a:solidFill>
                <a:cs typeface="Times New Roman" pitchFamily="18" charset="0"/>
              </a:rPr>
              <a:t>Erasure code in Icehouse release</a:t>
            </a:r>
          </a:p>
          <a:p>
            <a:pPr marL="285750" indent="-285750">
              <a:spcBef>
                <a:spcPct val="0"/>
              </a:spcBef>
              <a:buFont typeface="Arial" pitchFamily="34" charset="0"/>
              <a:buChar char="•"/>
            </a:pPr>
            <a:r>
              <a:rPr lang="en-US" sz="1600" dirty="0" err="1">
                <a:solidFill>
                  <a:schemeClr val="accent1"/>
                </a:solidFill>
                <a:cs typeface="Times New Roman" pitchFamily="18" charset="0"/>
              </a:rPr>
              <a:t>COSbench</a:t>
            </a:r>
            <a:r>
              <a:rPr lang="en-US" sz="1600" dirty="0">
                <a:solidFill>
                  <a:schemeClr val="accent1"/>
                </a:solidFill>
                <a:cs typeface="Times New Roman" pitchFamily="18" charset="0"/>
              </a:rPr>
              <a:t> performance measurement tool</a:t>
            </a:r>
          </a:p>
          <a:p>
            <a:pPr marL="285750" indent="-285750">
              <a:spcBef>
                <a:spcPct val="0"/>
              </a:spcBef>
              <a:buFont typeface="Arial" pitchFamily="34" charset="0"/>
              <a:buChar char="•"/>
            </a:pPr>
            <a:r>
              <a:rPr lang="en-US" sz="1600" dirty="0" smtClean="0">
                <a:solidFill>
                  <a:schemeClr val="accent1"/>
                </a:solidFill>
                <a:cs typeface="Times New Roman" pitchFamily="18" charset="0"/>
              </a:rPr>
              <a:t>Erasure </a:t>
            </a:r>
            <a:r>
              <a:rPr lang="en-US" sz="1600" dirty="0" smtClean="0">
                <a:solidFill>
                  <a:schemeClr val="accent1"/>
                </a:solidFill>
                <a:cs typeface="Times New Roman" pitchFamily="18" charset="0"/>
              </a:rPr>
              <a:t>Code (storage cost)</a:t>
            </a:r>
            <a:endParaRPr lang="en-US" sz="16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Enhanced Platform Awareness (</a:t>
            </a:r>
            <a:r>
              <a:rPr lang="en-US" sz="1600" dirty="0" err="1" smtClean="0">
                <a:solidFill>
                  <a:schemeClr val="accent1"/>
                </a:solidFill>
                <a:cs typeface="Times New Roman" pitchFamily="18" charset="0"/>
              </a:rPr>
              <a:t>PCIe</a:t>
            </a:r>
            <a:r>
              <a:rPr lang="en-US" sz="1600" dirty="0" smtClean="0">
                <a:solidFill>
                  <a:schemeClr val="accent1"/>
                </a:solidFill>
                <a:cs typeface="Times New Roman" pitchFamily="18" charset="0"/>
              </a:rPr>
              <a:t> Accelerators etc.)</a:t>
            </a:r>
            <a:endParaRPr lang="en-US" sz="1600" dirty="0">
              <a:solidFill>
                <a:schemeClr val="accent1"/>
              </a:solidFill>
              <a:cs typeface="Times New Roman" pitchFamily="18" charset="0"/>
            </a:endParaRPr>
          </a:p>
          <a:p>
            <a:pPr marL="285750" indent="-285750">
              <a:spcBef>
                <a:spcPct val="0"/>
              </a:spcBef>
              <a:buFont typeface="Arial" pitchFamily="34" charset="0"/>
              <a:buChar char="•"/>
            </a:pPr>
            <a:r>
              <a:rPr lang="en-US" sz="1600" dirty="0" smtClean="0">
                <a:solidFill>
                  <a:schemeClr val="accent1"/>
                </a:solidFill>
                <a:cs typeface="Times New Roman" pitchFamily="18" charset="0"/>
              </a:rPr>
              <a:t>Intelligent workload &amp; storage scheduling</a:t>
            </a:r>
          </a:p>
        </p:txBody>
      </p:sp>
      <p:sp>
        <p:nvSpPr>
          <p:cNvPr id="72714" name="Text Box 10"/>
          <p:cNvSpPr txBox="1">
            <a:spLocks noChangeArrowheads="1"/>
          </p:cNvSpPr>
          <p:nvPr/>
        </p:nvSpPr>
        <p:spPr bwMode="auto">
          <a:xfrm>
            <a:off x="3396753" y="4428725"/>
            <a:ext cx="5454284" cy="830997"/>
          </a:xfrm>
          <a:prstGeom prst="rect">
            <a:avLst/>
          </a:prstGeom>
          <a:noFill/>
          <a:ln w="50800" algn="ctr">
            <a:noFill/>
            <a:miter lim="800000"/>
            <a:headEnd/>
            <a:tailEnd/>
          </a:ln>
          <a:effectLst/>
        </p:spPr>
        <p:txBody>
          <a:bodyPr wrap="square">
            <a:spAutoFit/>
          </a:bodyPr>
          <a:lstStyle/>
          <a:p>
            <a:pPr marL="285750" indent="-285750">
              <a:spcBef>
                <a:spcPct val="0"/>
              </a:spcBef>
              <a:buFont typeface="Arial" pitchFamily="34" charset="0"/>
              <a:buChar char="•"/>
            </a:pPr>
            <a:r>
              <a:rPr lang="en-US" sz="1600" dirty="0" smtClean="0">
                <a:solidFill>
                  <a:schemeClr val="accent1"/>
                </a:solidFill>
                <a:cs typeface="Times New Roman" pitchFamily="18" charset="0"/>
              </a:rPr>
              <a:t>Live Migration, Rack-level </a:t>
            </a:r>
            <a:r>
              <a:rPr lang="en-US" sz="1600" dirty="0" smtClean="0">
                <a:solidFill>
                  <a:schemeClr val="accent1"/>
                </a:solidFill>
                <a:cs typeface="Times New Roman" pitchFamily="18" charset="0"/>
              </a:rPr>
              <a:t>redundancies</a:t>
            </a:r>
          </a:p>
          <a:p>
            <a:pPr marL="285750" indent="-285750">
              <a:spcBef>
                <a:spcPct val="0"/>
              </a:spcBef>
              <a:buFont typeface="Arial" pitchFamily="34" charset="0"/>
              <a:buChar char="•"/>
            </a:pPr>
            <a:r>
              <a:rPr lang="en-US" sz="1600" dirty="0">
                <a:solidFill>
                  <a:schemeClr val="accent1"/>
                </a:solidFill>
                <a:cs typeface="Times New Roman" pitchFamily="18" charset="0"/>
              </a:rPr>
              <a:t>Intel® Virtualization Technology with </a:t>
            </a:r>
            <a:r>
              <a:rPr lang="en-US" sz="1600" dirty="0" err="1">
                <a:solidFill>
                  <a:schemeClr val="accent1"/>
                </a:solidFill>
                <a:cs typeface="Times New Roman" pitchFamily="18" charset="0"/>
              </a:rPr>
              <a:t>FlexMigration</a:t>
            </a:r>
            <a:endParaRPr lang="en-US" sz="1600" dirty="0">
              <a:solidFill>
                <a:schemeClr val="accent1"/>
              </a:solidFill>
              <a:cs typeface="Times New Roman" pitchFamily="18" charset="0"/>
            </a:endParaRPr>
          </a:p>
          <a:p>
            <a:pPr marL="285750" indent="-285750">
              <a:spcBef>
                <a:spcPct val="0"/>
              </a:spcBef>
              <a:buFont typeface="Arial" pitchFamily="34" charset="0"/>
              <a:buChar char="•"/>
            </a:pPr>
            <a:endParaRPr lang="en-US" sz="1600" dirty="0">
              <a:solidFill>
                <a:schemeClr val="accent1"/>
              </a:solidFill>
              <a:cs typeface="Times New Roman" pitchFamily="18" charset="0"/>
            </a:endParaRPr>
          </a:p>
        </p:txBody>
      </p:sp>
      <p:pic>
        <p:nvPicPr>
          <p:cNvPr id="18" name="Picture 2" descr="C:\Users\rjmorr1x\AppData\Local\Microsoft\Windows\Temporary Internet Files\Content.IE5\QT201J6E\MC9102158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12" y="2318372"/>
            <a:ext cx="1408714" cy="64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08" y="4438356"/>
            <a:ext cx="1412721" cy="5791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3"/>
          <p:cNvSpPr>
            <a:spLocks noGrp="1"/>
          </p:cNvSpPr>
          <p:nvPr>
            <p:ph type="sldNum" sz="quarter" idx="4"/>
          </p:nvPr>
        </p:nvSpPr>
        <p:spPr>
          <a:xfrm>
            <a:off x="8524875" y="4773930"/>
            <a:ext cx="459740" cy="273844"/>
          </a:xfrm>
        </p:spPr>
        <p:txBody>
          <a:bodyPr/>
          <a:lstStyle/>
          <a:p>
            <a:fld id="{6A174EDC-730F-0E4F-8F7E-AD594D963D71}" type="slidenum">
              <a:rPr lang="en-US"/>
              <a:pPr/>
              <a:t>9</a:t>
            </a:fld>
            <a:endParaRPr lang="en-US" dirty="0"/>
          </a:p>
        </p:txBody>
      </p:sp>
      <p:pic>
        <p:nvPicPr>
          <p:cNvPr id="2" name="Picture 1"/>
          <p:cNvPicPr>
            <a:picLocks noChangeAspect="1"/>
          </p:cNvPicPr>
          <p:nvPr/>
        </p:nvPicPr>
        <p:blipFill>
          <a:blip r:embed="rId5"/>
          <a:stretch>
            <a:fillRect/>
          </a:stretch>
        </p:blipFill>
        <p:spPr>
          <a:xfrm>
            <a:off x="552210" y="1100875"/>
            <a:ext cx="590550" cy="628650"/>
          </a:xfrm>
          <a:prstGeom prst="rect">
            <a:avLst/>
          </a:prstGeom>
        </p:spPr>
      </p:pic>
    </p:spTree>
    <p:extLst>
      <p:ext uri="{BB962C8B-B14F-4D97-AF65-F5344CB8AC3E}">
        <p14:creationId xmlns:p14="http://schemas.microsoft.com/office/powerpoint/2010/main" val="1321209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500"/>
                                        <p:tgtEl>
                                          <p:spTgt spid="72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fade">
                                      <p:cBhvr>
                                        <p:cTn id="10" dur="500"/>
                                        <p:tgtEl>
                                          <p:spTgt spid="7270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712"/>
                                        </p:tgtEl>
                                        <p:attrNameLst>
                                          <p:attrName>style.visibility</p:attrName>
                                        </p:attrNameLst>
                                      </p:cBhvr>
                                      <p:to>
                                        <p:strVal val="visible"/>
                                      </p:to>
                                    </p:set>
                                    <p:animEffect transition="in" filter="fade">
                                      <p:cBhvr>
                                        <p:cTn id="16" dur="500"/>
                                        <p:tgtEl>
                                          <p:spTgt spid="727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2707"/>
                                        </p:tgtEl>
                                        <p:attrNameLst>
                                          <p:attrName>style.visibility</p:attrName>
                                        </p:attrNameLst>
                                      </p:cBhvr>
                                      <p:to>
                                        <p:strVal val="visible"/>
                                      </p:to>
                                    </p:set>
                                    <p:animEffect transition="in" filter="fade">
                                      <p:cBhvr>
                                        <p:cTn id="21" dur="500"/>
                                        <p:tgtEl>
                                          <p:spTgt spid="7270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2710"/>
                                        </p:tgtEl>
                                        <p:attrNameLst>
                                          <p:attrName>style.visibility</p:attrName>
                                        </p:attrNameLst>
                                      </p:cBhvr>
                                      <p:to>
                                        <p:strVal val="visible"/>
                                      </p:to>
                                    </p:set>
                                    <p:animEffect transition="in" filter="fade">
                                      <p:cBhvr>
                                        <p:cTn id="24" dur="500"/>
                                        <p:tgtEl>
                                          <p:spTgt spid="727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2713"/>
                                        </p:tgtEl>
                                        <p:attrNameLst>
                                          <p:attrName>style.visibility</p:attrName>
                                        </p:attrNameLst>
                                      </p:cBhvr>
                                      <p:to>
                                        <p:strVal val="visible"/>
                                      </p:to>
                                    </p:set>
                                    <p:animEffect transition="in" filter="fade">
                                      <p:cBhvr>
                                        <p:cTn id="27" dur="500"/>
                                        <p:tgtEl>
                                          <p:spTgt spid="72713"/>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2708"/>
                                        </p:tgtEl>
                                        <p:attrNameLst>
                                          <p:attrName>style.visibility</p:attrName>
                                        </p:attrNameLst>
                                      </p:cBhvr>
                                      <p:to>
                                        <p:strVal val="visible"/>
                                      </p:to>
                                    </p:set>
                                    <p:animEffect transition="in" filter="fade">
                                      <p:cBhvr>
                                        <p:cTn id="35" dur="500"/>
                                        <p:tgtEl>
                                          <p:spTgt spid="7270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711"/>
                                        </p:tgtEl>
                                        <p:attrNameLst>
                                          <p:attrName>style.visibility</p:attrName>
                                        </p:attrNameLst>
                                      </p:cBhvr>
                                      <p:to>
                                        <p:strVal val="visible"/>
                                      </p:to>
                                    </p:set>
                                    <p:animEffect transition="in" filter="fade">
                                      <p:cBhvr>
                                        <p:cTn id="38" dur="500"/>
                                        <p:tgtEl>
                                          <p:spTgt spid="727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2714"/>
                                        </p:tgtEl>
                                        <p:attrNameLst>
                                          <p:attrName>style.visibility</p:attrName>
                                        </p:attrNameLst>
                                      </p:cBhvr>
                                      <p:to>
                                        <p:strVal val="visible"/>
                                      </p:to>
                                    </p:set>
                                    <p:animEffect transition="in" filter="fade">
                                      <p:cBhvr>
                                        <p:cTn id="41"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7" grpId="0" animBg="1"/>
      <p:bldP spid="72708" grpId="0" animBg="1"/>
      <p:bldP spid="72709" grpId="0"/>
      <p:bldP spid="72710" grpId="0"/>
      <p:bldP spid="72711" grpId="0"/>
      <p:bldP spid="72712" grpId="0"/>
      <p:bldP spid="72713" grpId="0"/>
      <p:bldP spid="72714" grpId="0"/>
    </p:bldLst>
  </p:timing>
</p:sld>
</file>

<file path=ppt/theme/theme1.xml><?xml version="1.0" encoding="utf-8"?>
<a:theme xmlns:a="http://schemas.openxmlformats.org/drawingml/2006/main" name="Cover 2">
  <a:themeElements>
    <a:clrScheme name="Custom 11">
      <a:dk1>
        <a:srgbClr val="000000"/>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Theme">
  <a:themeElements>
    <a:clrScheme name="Custom 11">
      <a:dk1>
        <a:srgbClr val="000000"/>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3">
  <a:themeElements>
    <a:clrScheme name="Custom 11">
      <a:dk1>
        <a:srgbClr val="000000"/>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Theme">
  <a:themeElements>
    <a:clrScheme name="Custom 5">
      <a:dk1>
        <a:srgbClr val="000000"/>
      </a:dk1>
      <a:lt1>
        <a:srgbClr val="FFFFFF"/>
      </a:lt1>
      <a:dk2>
        <a:srgbClr val="BFBFBF"/>
      </a:dk2>
      <a:lt2>
        <a:srgbClr val="BFBFBF"/>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ntel_LTtemplate_121410">
  <a:themeElements>
    <a:clrScheme name="Intel 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Oopen Source on Intel">
      <a:majorFont>
        <a:latin typeface="Neo Sans Intel"/>
        <a:ea typeface=""/>
        <a:cs typeface=""/>
      </a:majorFont>
      <a:minorFont>
        <a:latin typeface="Neo Sans Intel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E78BE5C2619942B5B5C747CBC8D1EC" ma:contentTypeVersion="1" ma:contentTypeDescription="Create a new document." ma:contentTypeScope="" ma:versionID="b6282a56353f29feb94efc51fd8fd07c">
  <xsd:schema xmlns:xsd="http://www.w3.org/2001/XMLSchema" xmlns:xs="http://www.w3.org/2001/XMLSchema" xmlns:p="http://schemas.microsoft.com/office/2006/metadata/properties" targetNamespace="http://schemas.microsoft.com/office/2006/metadata/properties" ma:root="true" ma:fieldsID="3c6d6999b258fe523918ae99dde6732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84D21-17B0-44A5-BC6E-2F19A0DAB75C}">
  <ds:schemaRefs>
    <ds:schemaRef ds:uri="http://schemas.microsoft.com/sharepoint/v3/contenttype/forms"/>
  </ds:schemaRefs>
</ds:datastoreItem>
</file>

<file path=customXml/itemProps2.xml><?xml version="1.0" encoding="utf-8"?>
<ds:datastoreItem xmlns:ds="http://schemas.openxmlformats.org/officeDocument/2006/customXml" ds:itemID="{26947F11-FB63-40F6-9733-F974DE49A6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DB968BE-2AB7-4A3B-9612-E0E0FABB1751}">
  <ds:schemaRefs>
    <ds:schemaRef ds:uri="http://purl.org/dc/term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5298</TotalTime>
  <Words>4244</Words>
  <Application>Microsoft Office PowerPoint</Application>
  <PresentationFormat>On-screen Show (16:9)</PresentationFormat>
  <Paragraphs>866</Paragraphs>
  <Slides>30</Slides>
  <Notes>24</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49" baseType="lpstr">
      <vt:lpstr>Arial</vt:lpstr>
      <vt:lpstr>Arial Narrow</vt:lpstr>
      <vt:lpstr>Calibri</vt:lpstr>
      <vt:lpstr>Gill Sans</vt:lpstr>
      <vt:lpstr>Neo Sans Intel</vt:lpstr>
      <vt:lpstr>Neo Sans Intel Light</vt:lpstr>
      <vt:lpstr>Neo Sans Intel Medium</vt:lpstr>
      <vt:lpstr>Shruti</vt:lpstr>
      <vt:lpstr>Times</vt:lpstr>
      <vt:lpstr>Times New Roman</vt:lpstr>
      <vt:lpstr>Verdana</vt:lpstr>
      <vt:lpstr>Wingdings</vt:lpstr>
      <vt:lpstr>ヒラギノ角ゴ ProN W3</vt:lpstr>
      <vt:lpstr>Cover 2</vt:lpstr>
      <vt:lpstr>Blue Theme</vt:lpstr>
      <vt:lpstr>Cover 3</vt:lpstr>
      <vt:lpstr>White Theme</vt:lpstr>
      <vt:lpstr>3_Intel_LTtemplate_121410</vt:lpstr>
      <vt:lpstr>Bitmap Image</vt:lpstr>
      <vt:lpstr>Intel and OpenStack: Contributions and Deployment </vt:lpstr>
      <vt:lpstr>PowerPoint Presentation</vt:lpstr>
      <vt:lpstr>Intel Enables OpenStack Cloud Deployments</vt:lpstr>
      <vt:lpstr>Stress on Datacenter Operations</vt:lpstr>
      <vt:lpstr>The Intel SDI Vision</vt:lpstr>
      <vt:lpstr>Open Data Center Alliance  Cloud Adoption Roadmap</vt:lpstr>
      <vt:lpstr>Intel IT Quick History</vt:lpstr>
      <vt:lpstr>PowerPoint Presentation</vt:lpstr>
      <vt:lpstr>Top Challenges &amp; Technical Responses</vt:lpstr>
      <vt:lpstr>Intel Contributions* to OpenStack</vt:lpstr>
      <vt:lpstr>Trusted Compute Pools (TCP)</vt:lpstr>
      <vt:lpstr>Trusted Compute Pools with Geo-Tagging</vt:lpstr>
      <vt:lpstr>PowerPoint Presentation</vt:lpstr>
      <vt:lpstr>Key Management</vt:lpstr>
      <vt:lpstr>Filter Scheduler (Cinder)</vt:lpstr>
      <vt:lpstr>Data Collection for Efficiency: Intelligent Workload Scheduling</vt:lpstr>
      <vt:lpstr>Enhanced Platform Awareness</vt:lpstr>
      <vt:lpstr>SDN &amp; NFV: Driving Architectural Transformation</vt:lpstr>
      <vt:lpstr>Intel® DPDK Accelerated Open vSwitch In Neutron </vt:lpstr>
      <vt:lpstr>PowerPoint Presentation</vt:lpstr>
      <vt:lpstr>Intel actively contributing to OpenStack Delivering interoperable, federated, efficient and secure Open Cloud solutions</vt:lpstr>
      <vt:lpstr>PowerPoint Presentation</vt:lpstr>
      <vt:lpstr>PowerPoint Presentation</vt:lpstr>
      <vt:lpstr>PowerPoint Presentation</vt:lpstr>
      <vt:lpstr>PowerPoint Presentation</vt:lpstr>
      <vt:lpstr>Benefits of Enhanced Platform Awareness</vt:lpstr>
      <vt:lpstr>Linux Kernel Contributions</vt:lpstr>
      <vt:lpstr>Summary: Key Intel Contributions into OpenStack</vt:lpstr>
      <vt:lpstr>Re-architect the Datacenter</vt:lpstr>
      <vt:lpstr>The Intel SDI Vision</vt:lpstr>
    </vt:vector>
  </TitlesOfParts>
  <Company>CMD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Kamhout, Das</cp:lastModifiedBy>
  <cp:revision>272</cp:revision>
  <cp:lastPrinted>2013-08-05T18:08:04Z</cp:lastPrinted>
  <dcterms:created xsi:type="dcterms:W3CDTF">2013-06-03T22:40:08Z</dcterms:created>
  <dcterms:modified xsi:type="dcterms:W3CDTF">2013-11-06T23:52:03Z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0x01010046E78BE5C2619942B5B5C747CBC8D1EC</vt:lpwstr>
  </property>
</Properties>
</file>