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slideLayouts/slideLayout14.xml" ContentType="application/vnd.openxmlformats-officedocument.presentationml.slideLayout+xml"/>
  <Override PartName="/ppt/theme/theme3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6" r:id="rId1"/>
    <p:sldMasterId id="2147483667" r:id="rId2"/>
    <p:sldMasterId id="2147483668" r:id="rId3"/>
    <p:sldMasterId id="2147483669" r:id="rId4"/>
  </p:sldMasterIdLst>
  <p:notesMasterIdLst>
    <p:notesMasterId r:id="rId3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82" r:id="rId31"/>
    <p:sldId id="283" r:id="rId32"/>
    <p:sldId id="284" r:id="rId33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63016" autoAdjust="0"/>
  </p:normalViewPr>
  <p:slideViewPr>
    <p:cSldViewPr snapToGrid="0" snapToObjects="1">
      <p:cViewPr varScale="1">
        <p:scale>
          <a:sx n="91" d="100"/>
          <a:sy n="91" d="100"/>
        </p:scale>
        <p:origin x="-1408" y="-10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6.xml"/><Relationship Id="rId21" Type="http://schemas.openxmlformats.org/officeDocument/2006/relationships/slide" Target="slides/slide17.xml"/><Relationship Id="rId22" Type="http://schemas.openxmlformats.org/officeDocument/2006/relationships/slide" Target="slides/slide18.xml"/><Relationship Id="rId23" Type="http://schemas.openxmlformats.org/officeDocument/2006/relationships/slide" Target="slides/slide19.xml"/><Relationship Id="rId24" Type="http://schemas.openxmlformats.org/officeDocument/2006/relationships/slide" Target="slides/slide20.xml"/><Relationship Id="rId25" Type="http://schemas.openxmlformats.org/officeDocument/2006/relationships/slide" Target="slides/slide21.xml"/><Relationship Id="rId26" Type="http://schemas.openxmlformats.org/officeDocument/2006/relationships/slide" Target="slides/slide22.xml"/><Relationship Id="rId27" Type="http://schemas.openxmlformats.org/officeDocument/2006/relationships/slide" Target="slides/slide23.xml"/><Relationship Id="rId28" Type="http://schemas.openxmlformats.org/officeDocument/2006/relationships/slide" Target="slides/slide24.xml"/><Relationship Id="rId29" Type="http://schemas.openxmlformats.org/officeDocument/2006/relationships/slide" Target="slides/slide25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Master" Target="slideMasters/slideMaster4.xml"/><Relationship Id="rId5" Type="http://schemas.openxmlformats.org/officeDocument/2006/relationships/slide" Target="slides/slide1.xml"/><Relationship Id="rId30" Type="http://schemas.openxmlformats.org/officeDocument/2006/relationships/slide" Target="slides/slide26.xml"/><Relationship Id="rId31" Type="http://schemas.openxmlformats.org/officeDocument/2006/relationships/slide" Target="slides/slide27.xml"/><Relationship Id="rId32" Type="http://schemas.openxmlformats.org/officeDocument/2006/relationships/slide" Target="slides/slide28.xml"/><Relationship Id="rId9" Type="http://schemas.openxmlformats.org/officeDocument/2006/relationships/slide" Target="slides/slide5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33" Type="http://schemas.openxmlformats.org/officeDocument/2006/relationships/slide" Target="slides/slide29.xml"/><Relationship Id="rId34" Type="http://schemas.openxmlformats.org/officeDocument/2006/relationships/notesMaster" Target="notesMasters/notesMaster1.xml"/><Relationship Id="rId35" Type="http://schemas.openxmlformats.org/officeDocument/2006/relationships/printerSettings" Target="printerSettings/printerSettings1.bin"/><Relationship Id="rId36" Type="http://schemas.openxmlformats.org/officeDocument/2006/relationships/presProps" Target="presProps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slide" Target="slides/slide9.xml"/><Relationship Id="rId14" Type="http://schemas.openxmlformats.org/officeDocument/2006/relationships/slide" Target="slides/slide10.xml"/><Relationship Id="rId15" Type="http://schemas.openxmlformats.org/officeDocument/2006/relationships/slide" Target="slides/slide11.xml"/><Relationship Id="rId16" Type="http://schemas.openxmlformats.org/officeDocument/2006/relationships/slide" Target="slides/slide12.xml"/><Relationship Id="rId17" Type="http://schemas.openxmlformats.org/officeDocument/2006/relationships/slide" Target="slides/slide13.xml"/><Relationship Id="rId18" Type="http://schemas.openxmlformats.org/officeDocument/2006/relationships/slide" Target="slides/slide14.xml"/><Relationship Id="rId19" Type="http://schemas.openxmlformats.org/officeDocument/2006/relationships/slide" Target="slides/slide15.xml"/><Relationship Id="rId37" Type="http://schemas.openxmlformats.org/officeDocument/2006/relationships/viewProps" Target="viewProps.xml"/><Relationship Id="rId38" Type="http://schemas.openxmlformats.org/officeDocument/2006/relationships/theme" Target="theme/theme1.xml"/><Relationship Id="rId3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733339958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Relationship Id="rId3" Type="http://schemas.openxmlformats.org/officeDocument/2006/relationships/hyperlink" Target="https://email.emc.com/owa/redir.aspx?SURL=gz4nnO_ZoU5peq_BDUoxHtlAyhvCNfR23gWSRgxXSy6BPkzCA4_UCGgAdAB0AHAAcwA6AC8ALwB5AG8AdQB0AHUALgBiAGUALwBHAG0AUABQAEcAQgAwAGcALQBKAFEA&amp;URL=https://youtu.be/GmPPGB0g-JQ" TargetMode="Externa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Relationship Id="rId3" Type="http://schemas.openxmlformats.org/officeDocument/2006/relationships/hyperlink" Target="https://github.com/openstack/cinder/blob/master/doc/source/devref/migration.rst" TargetMode="Externa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openstack.org/admin-guide/blockstorage-image-volume-cache.html" TargetMode="External"/><Relationship Id="rId4" Type="http://schemas.openxmlformats.org/officeDocument/2006/relationships/hyperlink" Target="https://docs.openstack.org/user-guide/cli-nova-launch-instance-from-volume.html" TargetMode="External"/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>
            <a:spLocks noGrp="1" noRot="1" noChangeAspect="1"/>
          </p:cNvSpPr>
          <p:nvPr>
            <p:ph type="sldImg" idx="2"/>
          </p:nvPr>
        </p:nvSpPr>
        <p:spPr>
          <a:xfrm>
            <a:off x="-1203325" y="-206375"/>
            <a:ext cx="9263063" cy="5211763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600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4813" cy="4113211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None/>
            </a:pPr>
            <a:endParaRPr sz="1200" b="0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1" name="Shape 81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0211" cy="455612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lang="en"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10/04/12</a:t>
            </a:r>
          </a:p>
        </p:txBody>
      </p:sp>
      <p:sp>
        <p:nvSpPr>
          <p:cNvPr id="82" name="Shape 82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0211" cy="455612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fld id="{00000000-1234-1234-1234-123412341234}" type="slidenum">
              <a:rPr lang="en"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fld>
            <a:endParaRPr lang="en" sz="1200" b="0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>
            <a:spLocks noGrp="1" noRot="1" noChangeAspect="1"/>
          </p:cNvSpPr>
          <p:nvPr>
            <p:ph type="sldImg" idx="2"/>
          </p:nvPr>
        </p:nvSpPr>
        <p:spPr>
          <a:xfrm>
            <a:off x="1058862" y="685800"/>
            <a:ext cx="4740300" cy="2667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600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137" name="Shape 13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4900" cy="411330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lang="en" sz="1200">
                <a:latin typeface="Times New Roman"/>
                <a:ea typeface="Times New Roman"/>
                <a:cs typeface="Times New Roman"/>
                <a:sym typeface="Times New Roman"/>
              </a:rPr>
              <a:t>Xing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>
            <a:spLocks noGrp="1" noRot="1" noChangeAspect="1"/>
          </p:cNvSpPr>
          <p:nvPr>
            <p:ph type="sldImg" idx="2"/>
          </p:nvPr>
        </p:nvSpPr>
        <p:spPr>
          <a:xfrm>
            <a:off x="1058862" y="685800"/>
            <a:ext cx="4740275" cy="26669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600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144" name="Shape 14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4813" cy="4113211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lang="en" sz="1200">
                <a:latin typeface="Times New Roman"/>
                <a:ea typeface="Times New Roman"/>
                <a:cs typeface="Times New Roman"/>
                <a:sym typeface="Times New Roman"/>
              </a:rPr>
              <a:t>Xing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>
            <a:spLocks noGrp="1" noRot="1" noChangeAspect="1"/>
          </p:cNvSpPr>
          <p:nvPr>
            <p:ph type="sldImg" idx="2"/>
          </p:nvPr>
        </p:nvSpPr>
        <p:spPr>
          <a:xfrm>
            <a:off x="1058862" y="685800"/>
            <a:ext cx="4740275" cy="26669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600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150" name="Shape 15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4813" cy="4113211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lang="en" sz="1200">
                <a:latin typeface="Times New Roman"/>
                <a:ea typeface="Times New Roman"/>
                <a:cs typeface="Times New Roman"/>
                <a:sym typeface="Times New Roman"/>
              </a:rPr>
              <a:t>Xing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>
            <a:spLocks noGrp="1" noRot="1" noChangeAspect="1"/>
          </p:cNvSpPr>
          <p:nvPr>
            <p:ph type="sldImg" idx="2"/>
          </p:nvPr>
        </p:nvSpPr>
        <p:spPr>
          <a:xfrm>
            <a:off x="1058862" y="685800"/>
            <a:ext cx="4740275" cy="26669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600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156" name="Shape 15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4813" cy="4113211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None/>
            </a:pPr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hape 162"/>
          <p:cNvSpPr>
            <a:spLocks noGrp="1" noRot="1" noChangeAspect="1"/>
          </p:cNvSpPr>
          <p:nvPr>
            <p:ph type="sldImg" idx="2"/>
          </p:nvPr>
        </p:nvSpPr>
        <p:spPr>
          <a:xfrm>
            <a:off x="1058863" y="685800"/>
            <a:ext cx="4740275" cy="2667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600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163" name="Shape 16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4899" cy="4113299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lang="en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Xing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Shape 168"/>
          <p:cNvSpPr>
            <a:spLocks noGrp="1" noRot="1" noChangeAspect="1"/>
          </p:cNvSpPr>
          <p:nvPr>
            <p:ph type="sldImg" idx="2"/>
          </p:nvPr>
        </p:nvSpPr>
        <p:spPr>
          <a:xfrm>
            <a:off x="1058863" y="685800"/>
            <a:ext cx="4740275" cy="2667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600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169" name="Shape 16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4899" cy="4113299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None/>
            </a:pPr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Shape 174"/>
          <p:cNvSpPr>
            <a:spLocks noGrp="1" noRot="1" noChangeAspect="1"/>
          </p:cNvSpPr>
          <p:nvPr>
            <p:ph type="sldImg" idx="2"/>
          </p:nvPr>
        </p:nvSpPr>
        <p:spPr>
          <a:xfrm>
            <a:off x="1058863" y="685800"/>
            <a:ext cx="4740275" cy="2667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600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175" name="Shape 17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4899" cy="4113299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None/>
            </a:pPr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Shape 180"/>
          <p:cNvSpPr>
            <a:spLocks noGrp="1" noRot="1" noChangeAspect="1"/>
          </p:cNvSpPr>
          <p:nvPr>
            <p:ph type="sldImg" idx="2"/>
          </p:nvPr>
        </p:nvSpPr>
        <p:spPr>
          <a:xfrm>
            <a:off x="1058862" y="685800"/>
            <a:ext cx="4740275" cy="26669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600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181" name="Shape 1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4899" cy="4113299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None/>
            </a:pPr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Shape 186"/>
          <p:cNvSpPr>
            <a:spLocks noGrp="1" noRot="1" noChangeAspect="1"/>
          </p:cNvSpPr>
          <p:nvPr>
            <p:ph type="sldImg" idx="2"/>
          </p:nvPr>
        </p:nvSpPr>
        <p:spPr>
          <a:xfrm>
            <a:off x="1058862" y="685800"/>
            <a:ext cx="4740300" cy="2667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600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187" name="Shape 18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4900" cy="411330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None/>
            </a:pPr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Shape 192"/>
          <p:cNvSpPr>
            <a:spLocks noGrp="1" noRot="1" noChangeAspect="1"/>
          </p:cNvSpPr>
          <p:nvPr>
            <p:ph type="sldImg" idx="2"/>
          </p:nvPr>
        </p:nvSpPr>
        <p:spPr>
          <a:xfrm>
            <a:off x="1058862" y="685800"/>
            <a:ext cx="4740275" cy="26669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600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193" name="Shape 19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4813" cy="4113211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lang="en" sz="1200">
                <a:latin typeface="Times New Roman"/>
                <a:ea typeface="Times New Roman"/>
                <a:cs typeface="Times New Roman"/>
                <a:sym typeface="Times New Roman"/>
              </a:rPr>
              <a:t>Sean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4813" cy="411321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lang="en" sz="1200">
                <a:latin typeface="Times New Roman"/>
                <a:ea typeface="Times New Roman"/>
                <a:cs typeface="Times New Roman"/>
                <a:sym typeface="Times New Roman"/>
              </a:rPr>
              <a:t>Xing, Jay, Sean intro</a:t>
            </a:r>
          </a:p>
        </p:txBody>
      </p:sp>
      <p:sp>
        <p:nvSpPr>
          <p:cNvPr id="87" name="Shape 87"/>
          <p:cNvSpPr>
            <a:spLocks noGrp="1" noRot="1" noChangeAspect="1"/>
          </p:cNvSpPr>
          <p:nvPr>
            <p:ph type="sldImg" idx="2"/>
          </p:nvPr>
        </p:nvSpPr>
        <p:spPr>
          <a:xfrm>
            <a:off x="-1203325" y="-206375"/>
            <a:ext cx="9263063" cy="5211763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600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Shape 199"/>
          <p:cNvSpPr>
            <a:spLocks noGrp="1" noRot="1" noChangeAspect="1"/>
          </p:cNvSpPr>
          <p:nvPr>
            <p:ph type="sldImg" idx="2"/>
          </p:nvPr>
        </p:nvSpPr>
        <p:spPr>
          <a:xfrm>
            <a:off x="1058862" y="685800"/>
            <a:ext cx="4740275" cy="26669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600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200" name="Shape 20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4813" cy="4113211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lang="en" sz="1200">
                <a:latin typeface="Times New Roman"/>
                <a:ea typeface="Times New Roman"/>
                <a:cs typeface="Times New Roman"/>
                <a:sym typeface="Times New Roman"/>
              </a:rPr>
              <a:t>Sean</a:t>
            </a: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Shape 205"/>
          <p:cNvSpPr>
            <a:spLocks noGrp="1" noRot="1" noChangeAspect="1"/>
          </p:cNvSpPr>
          <p:nvPr>
            <p:ph type="sldImg" idx="2"/>
          </p:nvPr>
        </p:nvSpPr>
        <p:spPr>
          <a:xfrm>
            <a:off x="1058863" y="685800"/>
            <a:ext cx="4740275" cy="2667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600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206" name="Shape 20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4899" cy="4113299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lang="en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Sean</a:t>
            </a: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Shape 211"/>
          <p:cNvSpPr>
            <a:spLocks noGrp="1" noRot="1" noChangeAspect="1"/>
          </p:cNvSpPr>
          <p:nvPr>
            <p:ph type="sldImg" idx="2"/>
          </p:nvPr>
        </p:nvSpPr>
        <p:spPr>
          <a:xfrm>
            <a:off x="430212" y="377825"/>
            <a:ext cx="5997574" cy="33750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12" name="Shape 21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" sz="1100">
                <a:solidFill>
                  <a:schemeClr val="dk1"/>
                </a:solidFill>
              </a:rPr>
              <a:t>Jay</a:t>
            </a: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Shape 226"/>
          <p:cNvSpPr>
            <a:spLocks noGrp="1" noRot="1" noChangeAspect="1"/>
          </p:cNvSpPr>
          <p:nvPr>
            <p:ph type="sldImg" idx="2"/>
          </p:nvPr>
        </p:nvSpPr>
        <p:spPr>
          <a:xfrm>
            <a:off x="430213" y="377825"/>
            <a:ext cx="5997575" cy="33750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27" name="Shape 22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" sz="1100" dirty="0">
                <a:solidFill>
                  <a:schemeClr val="dk1"/>
                </a:solidFill>
              </a:rPr>
              <a:t>Jay</a:t>
            </a:r>
          </a:p>
          <a:p>
            <a:pPr marL="0" marR="0" lvl="0" indent="0" algn="l" rtl="0">
              <a:spcBef>
                <a:spcPts val="0"/>
              </a:spcBef>
              <a:buNone/>
            </a:pPr>
            <a:endParaRPr sz="1100" dirty="0">
              <a:solidFill>
                <a:schemeClr val="dk1"/>
              </a:solidFill>
            </a:endParaRP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" sz="1100" dirty="0">
                <a:solidFill>
                  <a:schemeClr val="dk1"/>
                </a:solidFill>
              </a:rPr>
              <a:t>https://youtu.be/XYNPTpzE4mk</a:t>
            </a: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Shape 231"/>
          <p:cNvSpPr>
            <a:spLocks noGrp="1" noRot="1" noChangeAspect="1"/>
          </p:cNvSpPr>
          <p:nvPr>
            <p:ph type="sldImg" idx="2"/>
          </p:nvPr>
        </p:nvSpPr>
        <p:spPr>
          <a:xfrm>
            <a:off x="430212" y="377825"/>
            <a:ext cx="5997600" cy="3375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32" name="Shape 23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" sz="1100">
                <a:solidFill>
                  <a:schemeClr val="dk1"/>
                </a:solidFill>
              </a:rPr>
              <a:t>Xing</a:t>
            </a: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Shape 240"/>
          <p:cNvSpPr>
            <a:spLocks noGrp="1" noRot="1" noChangeAspect="1"/>
          </p:cNvSpPr>
          <p:nvPr>
            <p:ph type="sldImg" idx="2"/>
          </p:nvPr>
        </p:nvSpPr>
        <p:spPr>
          <a:xfrm>
            <a:off x="430213" y="377825"/>
            <a:ext cx="5997575" cy="33750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41" name="Shape 24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" sz="1100" dirty="0">
                <a:solidFill>
                  <a:schemeClr val="dk1"/>
                </a:solidFill>
              </a:rPr>
              <a:t>Xing</a:t>
            </a:r>
          </a:p>
          <a:p>
            <a:pPr marL="0" marR="0" lvl="0" indent="0" algn="l" rtl="0">
              <a:spcBef>
                <a:spcPts val="0"/>
              </a:spcBef>
              <a:buNone/>
            </a:pPr>
            <a:endParaRPr sz="1100" dirty="0">
              <a:solidFill>
                <a:schemeClr val="dk1"/>
              </a:solidFill>
            </a:endParaRP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" sz="1100" dirty="0">
                <a:solidFill>
                  <a:schemeClr val="dk1"/>
                </a:solidFill>
              </a:rPr>
              <a:t>New demo: https://youtu.be/IUcJfL5t3NY</a:t>
            </a: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Shape 245"/>
          <p:cNvSpPr>
            <a:spLocks noGrp="1" noRot="1" noChangeAspect="1"/>
          </p:cNvSpPr>
          <p:nvPr>
            <p:ph type="sldImg" idx="2"/>
          </p:nvPr>
        </p:nvSpPr>
        <p:spPr>
          <a:xfrm>
            <a:off x="430212" y="377825"/>
            <a:ext cx="5997600" cy="3375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46" name="Shape 24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" sz="1100">
                <a:solidFill>
                  <a:schemeClr val="dk1"/>
                </a:solidFill>
              </a:rPr>
              <a:t>Sean</a:t>
            </a: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Shape 252"/>
          <p:cNvSpPr>
            <a:spLocks noGrp="1" noRot="1" noChangeAspect="1"/>
          </p:cNvSpPr>
          <p:nvPr>
            <p:ph type="sldImg" idx="2"/>
          </p:nvPr>
        </p:nvSpPr>
        <p:spPr>
          <a:xfrm>
            <a:off x="430213" y="377825"/>
            <a:ext cx="5997575" cy="33750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53" name="Shape 25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" sz="1100" dirty="0">
                <a:solidFill>
                  <a:schemeClr val="dk1"/>
                </a:solidFill>
              </a:rPr>
              <a:t>Sean</a:t>
            </a:r>
          </a:p>
          <a:p>
            <a:pPr marL="0" marR="0" lvl="0" indent="-69850" algn="l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100" dirty="0">
              <a:solidFill>
                <a:schemeClr val="dk1"/>
              </a:solidFill>
            </a:endParaRPr>
          </a:p>
          <a:p>
            <a:pPr marL="0" marR="0" lvl="0" indent="-6985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n" sz="1100" u="sng" dirty="0">
                <a:solidFill>
                  <a:schemeClr val="hlink"/>
                </a:solidFill>
                <a:hlinkClick r:id="rId3"/>
              </a:rPr>
              <a:t>https://youtu.be/GmPPGB0g-JQ</a:t>
            </a:r>
          </a:p>
          <a:p>
            <a:pPr marL="0" marR="0" lvl="0" indent="0" algn="l" rtl="0">
              <a:spcBef>
                <a:spcPts val="0"/>
              </a:spcBef>
              <a:buNone/>
            </a:pPr>
            <a:endParaRPr sz="1100" dirty="0">
              <a:solidFill>
                <a:schemeClr val="dk1"/>
              </a:solidFill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Shape 257"/>
          <p:cNvSpPr>
            <a:spLocks noGrp="1" noRot="1" noChangeAspect="1"/>
          </p:cNvSpPr>
          <p:nvPr>
            <p:ph type="sldImg" idx="2"/>
          </p:nvPr>
        </p:nvSpPr>
        <p:spPr>
          <a:xfrm>
            <a:off x="1058863" y="685800"/>
            <a:ext cx="4740275" cy="2667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600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258" name="Shape 2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4813" cy="4113211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lang="en" sz="1200" dirty="0" smtClean="0">
                <a:latin typeface="Times New Roman"/>
                <a:ea typeface="Times New Roman"/>
                <a:cs typeface="Times New Roman"/>
                <a:sym typeface="Times New Roman"/>
              </a:rPr>
              <a:t>Sean</a:t>
            </a:r>
            <a:endParaRPr lang="en" sz="1200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Shape 26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4813" cy="411321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None/>
            </a:pPr>
            <a:endParaRPr sz="1200" b="0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64" name="Shape 264"/>
          <p:cNvSpPr>
            <a:spLocks noGrp="1" noRot="1" noChangeAspect="1"/>
          </p:cNvSpPr>
          <p:nvPr>
            <p:ph type="sldImg" idx="2"/>
          </p:nvPr>
        </p:nvSpPr>
        <p:spPr>
          <a:xfrm>
            <a:off x="-1203275" y="-206375"/>
            <a:ext cx="9262963" cy="5211763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600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>
            <a:spLocks noGrp="1" noRot="1" noChangeAspect="1"/>
          </p:cNvSpPr>
          <p:nvPr>
            <p:ph type="sldImg" idx="2"/>
          </p:nvPr>
        </p:nvSpPr>
        <p:spPr>
          <a:xfrm>
            <a:off x="430212" y="377825"/>
            <a:ext cx="5997574" cy="33750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" sz="1100">
                <a:solidFill>
                  <a:schemeClr val="dk1"/>
                </a:solidFill>
              </a:rPr>
              <a:t>Sean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>
            <a:spLocks noGrp="1" noRot="1" noChangeAspect="1"/>
          </p:cNvSpPr>
          <p:nvPr>
            <p:ph type="sldImg" idx="2"/>
          </p:nvPr>
        </p:nvSpPr>
        <p:spPr>
          <a:xfrm>
            <a:off x="1058862" y="685800"/>
            <a:ext cx="4740275" cy="26669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600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4813" cy="4113211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t" anchorCtr="0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" sz="1100">
                <a:solidFill>
                  <a:schemeClr val="dk1"/>
                </a:solidFill>
              </a:rPr>
              <a:t>Sean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None/>
            </a:pPr>
            <a:endParaRPr sz="12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>
            <a:spLocks noGrp="1" noRot="1" noChangeAspect="1"/>
          </p:cNvSpPr>
          <p:nvPr>
            <p:ph type="sldImg" idx="2"/>
          </p:nvPr>
        </p:nvSpPr>
        <p:spPr>
          <a:xfrm>
            <a:off x="1058862" y="685800"/>
            <a:ext cx="4740275" cy="26669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600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105" name="Shape 10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4813" cy="4113211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None/>
            </a:pPr>
            <a:r>
              <a:rPr lang="en"/>
              <a:t>Jay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None/>
            </a:pP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lang="en" sz="1200" b="0" i="0" u="sng" strike="noStrike" cap="none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3"/>
              </a:rPr>
              <a:t>https://github.com/openstack/cinder/blob/master/doc/source/devref/migration.rst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None/>
            </a:pPr>
            <a:endParaRPr sz="12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>
            <a:spLocks noGrp="1" noRot="1" noChangeAspect="1"/>
          </p:cNvSpPr>
          <p:nvPr>
            <p:ph type="sldImg" idx="2"/>
          </p:nvPr>
        </p:nvSpPr>
        <p:spPr>
          <a:xfrm>
            <a:off x="1058862" y="685800"/>
            <a:ext cx="4740275" cy="26669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600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112" name="Shape 11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4813" cy="4113211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lang="en" sz="1200" dirty="0" smtClean="0">
                <a:latin typeface="Times New Roman"/>
                <a:ea typeface="Times New Roman"/>
                <a:cs typeface="Times New Roman"/>
                <a:sym typeface="Times New Roman"/>
              </a:rPr>
              <a:t>Jay</a:t>
            </a:r>
            <a:endParaRPr lang="en" sz="1200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>
            <a:spLocks noGrp="1" noRot="1" noChangeAspect="1"/>
          </p:cNvSpPr>
          <p:nvPr>
            <p:ph type="sldImg" idx="2"/>
          </p:nvPr>
        </p:nvSpPr>
        <p:spPr>
          <a:xfrm>
            <a:off x="1058862" y="685800"/>
            <a:ext cx="4740275" cy="26669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600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118" name="Shape 11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4813" cy="4113211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t" anchorCtr="0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Font typeface="Times New Roman"/>
              <a:buNone/>
            </a:pPr>
            <a:r>
              <a:rPr lang="en">
                <a:solidFill>
                  <a:schemeClr val="dk1"/>
                </a:solidFill>
              </a:rPr>
              <a:t>Jay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>
            <a:spLocks noGrp="1" noRot="1" noChangeAspect="1"/>
          </p:cNvSpPr>
          <p:nvPr>
            <p:ph type="sldImg" idx="2"/>
          </p:nvPr>
        </p:nvSpPr>
        <p:spPr>
          <a:xfrm>
            <a:off x="1058862" y="685800"/>
            <a:ext cx="4740275" cy="26669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600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125" name="Shape 12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4813" cy="4113211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t" anchorCtr="0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Font typeface="Times New Roman"/>
              <a:buNone/>
            </a:pPr>
            <a:r>
              <a:rPr lang="en">
                <a:solidFill>
                  <a:schemeClr val="dk1"/>
                </a:solidFill>
              </a:rPr>
              <a:t>Jay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None/>
            </a:pP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lang="en" sz="1200" u="sng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3"/>
              </a:rPr>
              <a:t>https://docs.openstack.org/admin-guide/blockstorage-image-volume-cache.html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lang="en" sz="1200" u="sng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4"/>
              </a:rPr>
              <a:t>https://docs.openstack.org/user-guide/cli-nova-launch-instance-from-volume.html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>
            <a:spLocks noGrp="1" noRot="1" noChangeAspect="1"/>
          </p:cNvSpPr>
          <p:nvPr>
            <p:ph type="sldImg" idx="2"/>
          </p:nvPr>
        </p:nvSpPr>
        <p:spPr>
          <a:xfrm>
            <a:off x="1058862" y="685800"/>
            <a:ext cx="4740300" cy="2667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600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131" name="Shape 13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4900" cy="411330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t" anchorCtr="0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Font typeface="Times New Roman"/>
              <a:buNone/>
            </a:pPr>
            <a:r>
              <a:rPr lang="en">
                <a:solidFill>
                  <a:schemeClr val="dk1"/>
                </a:solidFill>
              </a:rPr>
              <a:t>Jay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Font typeface="Times New Roman"/>
              <a:buNone/>
            </a:pPr>
            <a:endParaRPr>
              <a:solidFill>
                <a:schemeClr val="dk1"/>
              </a:solidFill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lang="en" sz="1200">
                <a:latin typeface="Times New Roman"/>
                <a:ea typeface="Times New Roman"/>
                <a:cs typeface="Times New Roman"/>
                <a:sym typeface="Times New Roman"/>
              </a:rPr>
              <a:t>https://docs.openstack.org/admin-guide/blockstorage-volume-backed-image.html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le and Content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>
            <a:spLocks noGrp="1"/>
          </p:cNvSpPr>
          <p:nvPr>
            <p:ph type="title"/>
          </p:nvPr>
        </p:nvSpPr>
        <p:spPr>
          <a:xfrm>
            <a:off x="366712" y="325437"/>
            <a:ext cx="8410574" cy="4603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3200" b="0" i="0" u="none" strike="noStrike" cap="none">
                <a:solidFill>
                  <a:schemeClr val="lt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accent1"/>
                </a:solidFill>
                <a:latin typeface="Arial Black"/>
                <a:ea typeface="Arial Black"/>
                <a:cs typeface="Arial Black"/>
                <a:sym typeface="Arial Black"/>
              </a:defRPr>
            </a:lvl2pPr>
            <a:lvl3pPr marL="0" marR="0" lvl="2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accent1"/>
                </a:solidFill>
                <a:latin typeface="Arial Black"/>
                <a:ea typeface="Arial Black"/>
                <a:cs typeface="Arial Black"/>
                <a:sym typeface="Arial Black"/>
              </a:defRPr>
            </a:lvl3pPr>
            <a:lvl4pPr marL="0" marR="0" lvl="3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accent1"/>
                </a:solidFill>
                <a:latin typeface="Arial Black"/>
                <a:ea typeface="Arial Black"/>
                <a:cs typeface="Arial Black"/>
                <a:sym typeface="Arial Black"/>
              </a:defRPr>
            </a:lvl4pPr>
            <a:lvl5pPr marL="0" marR="0" lvl="4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accent1"/>
                </a:solidFill>
                <a:latin typeface="Arial Black"/>
                <a:ea typeface="Arial Black"/>
                <a:cs typeface="Arial Black"/>
                <a:sym typeface="Arial Black"/>
              </a:defRPr>
            </a:lvl5pPr>
            <a:lvl6pPr marL="457200" marR="0" lvl="5" indent="0" algn="l" rtl="0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None/>
              <a:defRPr sz="4400" b="1" i="0" u="none" strike="noStrike" cap="none">
                <a:solidFill>
                  <a:schemeClr val="accent1"/>
                </a:solidFill>
                <a:latin typeface="Arial Black"/>
                <a:ea typeface="Arial Black"/>
                <a:cs typeface="Arial Black"/>
                <a:sym typeface="Arial Black"/>
              </a:defRPr>
            </a:lvl6pPr>
            <a:lvl7pPr marL="914400" marR="0" lvl="6" indent="0" algn="l" rtl="0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None/>
              <a:defRPr sz="4400" b="1" i="0" u="none" strike="noStrike" cap="none">
                <a:solidFill>
                  <a:schemeClr val="accent1"/>
                </a:solidFill>
                <a:latin typeface="Arial Black"/>
                <a:ea typeface="Arial Black"/>
                <a:cs typeface="Arial Black"/>
                <a:sym typeface="Arial Black"/>
              </a:defRPr>
            </a:lvl7pPr>
            <a:lvl8pPr marL="1371600" marR="0" lvl="7" indent="0" algn="l" rtl="0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None/>
              <a:defRPr sz="4400" b="1" i="0" u="none" strike="noStrike" cap="none">
                <a:solidFill>
                  <a:schemeClr val="accent1"/>
                </a:solidFill>
                <a:latin typeface="Arial Black"/>
                <a:ea typeface="Arial Black"/>
                <a:cs typeface="Arial Black"/>
                <a:sym typeface="Arial Black"/>
              </a:defRPr>
            </a:lvl8pPr>
            <a:lvl9pPr marL="1828800" marR="0" lvl="8" indent="0" algn="l" rtl="0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None/>
              <a:defRPr sz="4400" b="1" i="0" u="none" strike="noStrike" cap="none">
                <a:solidFill>
                  <a:schemeClr val="accent1"/>
                </a:solidFill>
                <a:latin typeface="Arial Black"/>
                <a:ea typeface="Arial Black"/>
                <a:cs typeface="Arial Black"/>
                <a:sym typeface="Arial Black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366713" y="1074737"/>
            <a:ext cx="8410574" cy="33829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762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Noto Sans Symbols"/>
              <a:buChar char="•"/>
              <a:defRPr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574675" marR="0" lvl="1" indent="-117475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Verdana"/>
              <a:buChar char="–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09638" marR="0" lvl="2" indent="-122237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Verdana"/>
              <a:buChar char="▪"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658938" marR="0" lvl="3" indent="-211138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Verdana"/>
              <a:buChar char="—"/>
              <a:defRPr sz="1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608138" marR="0" lvl="4" indent="-166687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Verdana"/>
              <a:buChar char="»"/>
              <a:defRPr sz="11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065338" marR="0" lvl="5" indent="-134938" algn="l" rtl="0">
              <a:lnSpc>
                <a:spcPct val="95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522538" marR="0" lvl="6" indent="-134938" algn="l" rtl="0">
              <a:lnSpc>
                <a:spcPct val="95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2979738" marR="0" lvl="7" indent="-134938" algn="l" rtl="0">
              <a:lnSpc>
                <a:spcPct val="95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436938" marR="0" lvl="8" indent="-134937" algn="l" rtl="0">
              <a:lnSpc>
                <a:spcPct val="95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>
            <a:spLocks noGrp="1"/>
          </p:cNvSpPr>
          <p:nvPr>
            <p:ph type="title"/>
          </p:nvPr>
        </p:nvSpPr>
        <p:spPr>
          <a:xfrm>
            <a:off x="893078" y="1807719"/>
            <a:ext cx="7357850" cy="93107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Helvetica Neue"/>
              <a:buNone/>
              <a:defRPr sz="2800" b="0" i="0" u="none" strike="noStrike" cap="non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Helvetica Neue"/>
              <a:buNone/>
              <a:defRPr sz="2800" b="0" i="0" u="none" strike="noStrike" cap="non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Helvetica Neue"/>
              <a:buNone/>
              <a:defRPr sz="2800" b="0" i="0" u="none" strike="noStrike" cap="non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Helvetica Neue"/>
              <a:buNone/>
              <a:defRPr sz="2800" b="0" i="0" u="none" strike="noStrike" cap="non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Helvetica Neue"/>
              <a:buNone/>
              <a:defRPr sz="2800" b="0" i="0" u="none" strike="noStrike" cap="non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1765300" marR="0" lvl="5" indent="-165100" algn="l" rtl="0">
              <a:spcBef>
                <a:spcPts val="0"/>
              </a:spcBef>
              <a:spcAft>
                <a:spcPts val="0"/>
              </a:spcAft>
              <a:buClr>
                <a:srgbClr val="991918"/>
              </a:buClr>
              <a:buFont typeface="Helvetica Neue"/>
              <a:buNone/>
              <a:defRPr sz="2800" b="0" i="0" u="none" strike="noStrike" cap="none">
                <a:solidFill>
                  <a:srgbClr val="99191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2095500" marR="0" lvl="6" indent="-177800" algn="l" rtl="0">
              <a:spcBef>
                <a:spcPts val="0"/>
              </a:spcBef>
              <a:spcAft>
                <a:spcPts val="0"/>
              </a:spcAft>
              <a:buClr>
                <a:srgbClr val="991918"/>
              </a:buClr>
              <a:buFont typeface="Helvetica Neue"/>
              <a:buNone/>
              <a:defRPr sz="2800" b="0" i="0" u="none" strike="noStrike" cap="none">
                <a:solidFill>
                  <a:srgbClr val="99191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2413000" marR="0" lvl="7" indent="-165100" algn="l" rtl="0">
              <a:spcBef>
                <a:spcPts val="0"/>
              </a:spcBef>
              <a:spcAft>
                <a:spcPts val="0"/>
              </a:spcAft>
              <a:buClr>
                <a:srgbClr val="991918"/>
              </a:buClr>
              <a:buFont typeface="Helvetica Neue"/>
              <a:buNone/>
              <a:defRPr sz="2800" b="0" i="0" u="none" strike="noStrike" cap="none">
                <a:solidFill>
                  <a:srgbClr val="99191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2730500" marR="0" lvl="8" indent="-165100" algn="l" rtl="0">
              <a:spcBef>
                <a:spcPts val="0"/>
              </a:spcBef>
              <a:spcAft>
                <a:spcPts val="0"/>
              </a:spcAft>
              <a:buClr>
                <a:srgbClr val="991918"/>
              </a:buClr>
              <a:buFont typeface="Helvetica Neue"/>
              <a:buNone/>
              <a:defRPr sz="2800" b="0" i="0" u="none" strike="noStrike" cap="none">
                <a:solidFill>
                  <a:srgbClr val="99191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>
            <a:spLocks noGrp="1"/>
          </p:cNvSpPr>
          <p:nvPr>
            <p:ph type="title"/>
          </p:nvPr>
        </p:nvSpPr>
        <p:spPr>
          <a:xfrm>
            <a:off x="499006" y="555964"/>
            <a:ext cx="7358965" cy="44878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1918"/>
              </a:buClr>
              <a:buFont typeface="Helvetica Neue"/>
              <a:buNone/>
              <a:defRPr sz="2800" b="0" i="0" u="none" strike="noStrike" cap="none">
                <a:solidFill>
                  <a:srgbClr val="99191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Clr>
                <a:srgbClr val="991918"/>
              </a:buClr>
              <a:buFont typeface="Helvetica Neue"/>
              <a:buNone/>
              <a:defRPr sz="2800" b="0" i="0" u="none" strike="noStrike" cap="none">
                <a:solidFill>
                  <a:srgbClr val="99191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Clr>
                <a:srgbClr val="991918"/>
              </a:buClr>
              <a:buFont typeface="Helvetica Neue"/>
              <a:buNone/>
              <a:defRPr sz="2800" b="0" i="0" u="none" strike="noStrike" cap="none">
                <a:solidFill>
                  <a:srgbClr val="99191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Clr>
                <a:srgbClr val="991918"/>
              </a:buClr>
              <a:buFont typeface="Helvetica Neue"/>
              <a:buNone/>
              <a:defRPr sz="2800" b="0" i="0" u="none" strike="noStrike" cap="none">
                <a:solidFill>
                  <a:srgbClr val="99191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Clr>
                <a:srgbClr val="991918"/>
              </a:buClr>
              <a:buFont typeface="Helvetica Neue"/>
              <a:buNone/>
              <a:defRPr sz="2800" b="0" i="0" u="none" strike="noStrike" cap="none">
                <a:solidFill>
                  <a:srgbClr val="99191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1765300" marR="0" lvl="5" indent="-165100" algn="l" rtl="0">
              <a:spcBef>
                <a:spcPts val="0"/>
              </a:spcBef>
              <a:spcAft>
                <a:spcPts val="0"/>
              </a:spcAft>
              <a:buClr>
                <a:srgbClr val="991918"/>
              </a:buClr>
              <a:buFont typeface="Helvetica Neue"/>
              <a:buNone/>
              <a:defRPr sz="2800" b="0" i="0" u="none" strike="noStrike" cap="none">
                <a:solidFill>
                  <a:srgbClr val="99191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2095500" marR="0" lvl="6" indent="-177800" algn="l" rtl="0">
              <a:spcBef>
                <a:spcPts val="0"/>
              </a:spcBef>
              <a:spcAft>
                <a:spcPts val="0"/>
              </a:spcAft>
              <a:buClr>
                <a:srgbClr val="991918"/>
              </a:buClr>
              <a:buFont typeface="Helvetica Neue"/>
              <a:buNone/>
              <a:defRPr sz="2800" b="0" i="0" u="none" strike="noStrike" cap="none">
                <a:solidFill>
                  <a:srgbClr val="99191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2413000" marR="0" lvl="7" indent="-165100" algn="l" rtl="0">
              <a:spcBef>
                <a:spcPts val="0"/>
              </a:spcBef>
              <a:spcAft>
                <a:spcPts val="0"/>
              </a:spcAft>
              <a:buClr>
                <a:srgbClr val="991918"/>
              </a:buClr>
              <a:buFont typeface="Helvetica Neue"/>
              <a:buNone/>
              <a:defRPr sz="2800" b="0" i="0" u="none" strike="noStrike" cap="none">
                <a:solidFill>
                  <a:srgbClr val="99191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2730500" marR="0" lvl="8" indent="-165100" algn="l" rtl="0">
              <a:spcBef>
                <a:spcPts val="0"/>
              </a:spcBef>
              <a:spcAft>
                <a:spcPts val="0"/>
              </a:spcAft>
              <a:buClr>
                <a:srgbClr val="991918"/>
              </a:buClr>
              <a:buFont typeface="Helvetica Neue"/>
              <a:buNone/>
              <a:defRPr sz="2800" b="0" i="0" u="none" strike="noStrike" cap="none">
                <a:solidFill>
                  <a:srgbClr val="99191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482262" y="1084298"/>
            <a:ext cx="7357850" cy="304775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41300" marR="0" lvl="0" indent="-241300" algn="l" rtl="0">
              <a:lnSpc>
                <a:spcPct val="100000"/>
              </a:lnSpc>
              <a:spcBef>
                <a:spcPts val="1700"/>
              </a:spcBef>
              <a:spcAft>
                <a:spcPts val="0"/>
              </a:spcAft>
              <a:buClr>
                <a:srgbClr val="595959"/>
              </a:buClr>
              <a:buFont typeface="Helvetica Neue"/>
              <a:buNone/>
              <a:defRPr sz="2300" b="0" i="0" u="none" strike="noStrike" cap="none">
                <a:solidFill>
                  <a:srgbClr val="595959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520700" marR="0" lvl="1" indent="-203200" algn="l" rtl="0">
              <a:lnSpc>
                <a:spcPct val="100000"/>
              </a:lnSpc>
              <a:spcBef>
                <a:spcPts val="1700"/>
              </a:spcBef>
              <a:spcAft>
                <a:spcPts val="0"/>
              </a:spcAft>
              <a:buClr>
                <a:srgbClr val="595959"/>
              </a:buClr>
              <a:buFont typeface="Helvetica Neue"/>
              <a:buNone/>
              <a:defRPr sz="2300" b="0" i="0" u="none" strike="noStrike" cap="none">
                <a:solidFill>
                  <a:srgbClr val="595959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800100" marR="0" lvl="2" indent="-165100" algn="l" rtl="0">
              <a:lnSpc>
                <a:spcPct val="100000"/>
              </a:lnSpc>
              <a:spcBef>
                <a:spcPts val="1700"/>
              </a:spcBef>
              <a:spcAft>
                <a:spcPts val="0"/>
              </a:spcAft>
              <a:buClr>
                <a:srgbClr val="646464"/>
              </a:buClr>
              <a:buFont typeface="Helvetica Neue"/>
              <a:buNone/>
              <a:defRPr sz="2100" b="0" i="0" u="none" strike="noStrike" cap="none">
                <a:solidFill>
                  <a:srgbClr val="646464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130300" marR="0" lvl="3" indent="-177800" algn="l" rtl="0">
              <a:lnSpc>
                <a:spcPct val="100000"/>
              </a:lnSpc>
              <a:spcBef>
                <a:spcPts val="1700"/>
              </a:spcBef>
              <a:spcAft>
                <a:spcPts val="0"/>
              </a:spcAft>
              <a:buClr>
                <a:srgbClr val="646464"/>
              </a:buClr>
              <a:buFont typeface="Helvetica Neue"/>
              <a:buNone/>
              <a:defRPr sz="2100" b="0" i="0" u="none" strike="noStrike" cap="none">
                <a:solidFill>
                  <a:srgbClr val="646464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1447800" marR="0" lvl="4" indent="-165100" algn="l" rtl="0">
              <a:lnSpc>
                <a:spcPct val="100000"/>
              </a:lnSpc>
              <a:spcBef>
                <a:spcPts val="1700"/>
              </a:spcBef>
              <a:spcAft>
                <a:spcPts val="0"/>
              </a:spcAft>
              <a:buClr>
                <a:srgbClr val="646464"/>
              </a:buClr>
              <a:buFont typeface="Helvetica Neue"/>
              <a:buNone/>
              <a:defRPr sz="2100" b="0" i="0" u="none" strike="noStrike" cap="none">
                <a:solidFill>
                  <a:srgbClr val="646464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1765300" marR="0" lvl="5" indent="-165100" algn="l" rtl="0">
              <a:lnSpc>
                <a:spcPct val="100000"/>
              </a:lnSpc>
              <a:spcBef>
                <a:spcPts val="1700"/>
              </a:spcBef>
              <a:spcAft>
                <a:spcPts val="0"/>
              </a:spcAft>
              <a:buClr>
                <a:srgbClr val="646464"/>
              </a:buClr>
              <a:buFont typeface="Helvetica Neue"/>
              <a:buNone/>
              <a:defRPr sz="2100" b="0" i="0" u="none" strike="noStrike" cap="none">
                <a:solidFill>
                  <a:srgbClr val="646464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2095500" marR="0" lvl="6" indent="-177800" algn="l" rtl="0">
              <a:lnSpc>
                <a:spcPct val="100000"/>
              </a:lnSpc>
              <a:spcBef>
                <a:spcPts val="1700"/>
              </a:spcBef>
              <a:spcAft>
                <a:spcPts val="0"/>
              </a:spcAft>
              <a:buClr>
                <a:srgbClr val="646464"/>
              </a:buClr>
              <a:buFont typeface="Helvetica Neue"/>
              <a:buNone/>
              <a:defRPr sz="2100" b="0" i="0" u="none" strike="noStrike" cap="none">
                <a:solidFill>
                  <a:srgbClr val="646464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2413000" marR="0" lvl="7" indent="-165100" algn="l" rtl="0">
              <a:lnSpc>
                <a:spcPct val="100000"/>
              </a:lnSpc>
              <a:spcBef>
                <a:spcPts val="1700"/>
              </a:spcBef>
              <a:spcAft>
                <a:spcPts val="0"/>
              </a:spcAft>
              <a:buClr>
                <a:srgbClr val="646464"/>
              </a:buClr>
              <a:buFont typeface="Helvetica Neue"/>
              <a:buNone/>
              <a:defRPr sz="2100" b="0" i="0" u="none" strike="noStrike" cap="none">
                <a:solidFill>
                  <a:srgbClr val="646464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2730500" marR="0" lvl="8" indent="-165100" algn="l" rtl="0">
              <a:lnSpc>
                <a:spcPct val="100000"/>
              </a:lnSpc>
              <a:spcBef>
                <a:spcPts val="1700"/>
              </a:spcBef>
              <a:spcAft>
                <a:spcPts val="0"/>
              </a:spcAft>
              <a:buClr>
                <a:srgbClr val="646464"/>
              </a:buClr>
              <a:buFont typeface="Helvetica Neue"/>
              <a:buNone/>
              <a:defRPr sz="2100" b="0" i="0" u="none" strike="noStrike" cap="none">
                <a:solidFill>
                  <a:srgbClr val="646464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>
            <a:spLocks noGrp="1"/>
          </p:cNvSpPr>
          <p:nvPr>
            <p:ph type="title"/>
          </p:nvPr>
        </p:nvSpPr>
        <p:spPr>
          <a:xfrm>
            <a:off x="499564" y="556383"/>
            <a:ext cx="7357850" cy="4077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1918"/>
              </a:buClr>
              <a:buFont typeface="Helvetica Neue"/>
              <a:buNone/>
              <a:defRPr sz="2800" b="0" i="0" u="none" strike="noStrike" cap="none">
                <a:solidFill>
                  <a:srgbClr val="99191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Clr>
                <a:srgbClr val="991918"/>
              </a:buClr>
              <a:buFont typeface="Helvetica Neue"/>
              <a:buNone/>
              <a:defRPr sz="2800" b="0" i="0" u="none" strike="noStrike" cap="none">
                <a:solidFill>
                  <a:srgbClr val="99191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Clr>
                <a:srgbClr val="991918"/>
              </a:buClr>
              <a:buFont typeface="Helvetica Neue"/>
              <a:buNone/>
              <a:defRPr sz="2800" b="0" i="0" u="none" strike="noStrike" cap="none">
                <a:solidFill>
                  <a:srgbClr val="99191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Clr>
                <a:srgbClr val="991918"/>
              </a:buClr>
              <a:buFont typeface="Helvetica Neue"/>
              <a:buNone/>
              <a:defRPr sz="2800" b="0" i="0" u="none" strike="noStrike" cap="none">
                <a:solidFill>
                  <a:srgbClr val="99191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Clr>
                <a:srgbClr val="991918"/>
              </a:buClr>
              <a:buFont typeface="Helvetica Neue"/>
              <a:buNone/>
              <a:defRPr sz="2800" b="0" i="0" u="none" strike="noStrike" cap="none">
                <a:solidFill>
                  <a:srgbClr val="99191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1765300" marR="0" lvl="5" indent="-165100" algn="l" rtl="0">
              <a:spcBef>
                <a:spcPts val="0"/>
              </a:spcBef>
              <a:spcAft>
                <a:spcPts val="0"/>
              </a:spcAft>
              <a:buClr>
                <a:srgbClr val="991918"/>
              </a:buClr>
              <a:buFont typeface="Helvetica Neue"/>
              <a:buNone/>
              <a:defRPr sz="2800" b="0" i="0" u="none" strike="noStrike" cap="none">
                <a:solidFill>
                  <a:srgbClr val="99191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2095500" marR="0" lvl="6" indent="-177800" algn="l" rtl="0">
              <a:spcBef>
                <a:spcPts val="0"/>
              </a:spcBef>
              <a:spcAft>
                <a:spcPts val="0"/>
              </a:spcAft>
              <a:buClr>
                <a:srgbClr val="991918"/>
              </a:buClr>
              <a:buFont typeface="Helvetica Neue"/>
              <a:buNone/>
              <a:defRPr sz="2800" b="0" i="0" u="none" strike="noStrike" cap="none">
                <a:solidFill>
                  <a:srgbClr val="99191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2413000" marR="0" lvl="7" indent="-165100" algn="l" rtl="0">
              <a:spcBef>
                <a:spcPts val="0"/>
              </a:spcBef>
              <a:spcAft>
                <a:spcPts val="0"/>
              </a:spcAft>
              <a:buClr>
                <a:srgbClr val="991918"/>
              </a:buClr>
              <a:buFont typeface="Helvetica Neue"/>
              <a:buNone/>
              <a:defRPr sz="2800" b="0" i="0" u="none" strike="noStrike" cap="none">
                <a:solidFill>
                  <a:srgbClr val="99191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2730500" marR="0" lvl="8" indent="-165100" algn="l" rtl="0">
              <a:spcBef>
                <a:spcPts val="0"/>
              </a:spcBef>
              <a:spcAft>
                <a:spcPts val="0"/>
              </a:spcAft>
              <a:buClr>
                <a:srgbClr val="991918"/>
              </a:buClr>
              <a:buFont typeface="Helvetica Neue"/>
              <a:buNone/>
              <a:defRPr sz="2800" b="0" i="0" u="none" strike="noStrike" cap="none">
                <a:solidFill>
                  <a:srgbClr val="99191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499564" y="1084716"/>
            <a:ext cx="6859399" cy="293430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41300" marR="0" lvl="0" indent="-241300" algn="l" rtl="0">
              <a:lnSpc>
                <a:spcPct val="100000"/>
              </a:lnSpc>
              <a:spcBef>
                <a:spcPts val="1700"/>
              </a:spcBef>
              <a:spcAft>
                <a:spcPts val="0"/>
              </a:spcAft>
              <a:buClr>
                <a:srgbClr val="595959"/>
              </a:buClr>
              <a:buFont typeface="Helvetica Neue"/>
              <a:buNone/>
              <a:defRPr sz="2300" b="0" i="0" u="none" strike="noStrike" cap="none">
                <a:solidFill>
                  <a:srgbClr val="595959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520700" marR="0" lvl="1" indent="-203200" algn="l" rtl="0">
              <a:lnSpc>
                <a:spcPct val="100000"/>
              </a:lnSpc>
              <a:spcBef>
                <a:spcPts val="1700"/>
              </a:spcBef>
              <a:spcAft>
                <a:spcPts val="0"/>
              </a:spcAft>
              <a:buClr>
                <a:srgbClr val="595959"/>
              </a:buClr>
              <a:buFont typeface="Helvetica Neue"/>
              <a:buNone/>
              <a:defRPr sz="2300" b="0" i="0" u="none" strike="noStrike" cap="none">
                <a:solidFill>
                  <a:srgbClr val="595959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800100" marR="0" lvl="2" indent="-165100" algn="l" rtl="0">
              <a:lnSpc>
                <a:spcPct val="100000"/>
              </a:lnSpc>
              <a:spcBef>
                <a:spcPts val="1700"/>
              </a:spcBef>
              <a:spcAft>
                <a:spcPts val="0"/>
              </a:spcAft>
              <a:buClr>
                <a:srgbClr val="646464"/>
              </a:buClr>
              <a:buFont typeface="Helvetica Neue"/>
              <a:buNone/>
              <a:defRPr sz="2100" b="0" i="0" u="none" strike="noStrike" cap="none">
                <a:solidFill>
                  <a:srgbClr val="646464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130300" marR="0" lvl="3" indent="-177800" algn="l" rtl="0">
              <a:lnSpc>
                <a:spcPct val="100000"/>
              </a:lnSpc>
              <a:spcBef>
                <a:spcPts val="1700"/>
              </a:spcBef>
              <a:spcAft>
                <a:spcPts val="0"/>
              </a:spcAft>
              <a:buClr>
                <a:srgbClr val="646464"/>
              </a:buClr>
              <a:buFont typeface="Helvetica Neue"/>
              <a:buNone/>
              <a:defRPr sz="2100" b="0" i="0" u="none" strike="noStrike" cap="none">
                <a:solidFill>
                  <a:srgbClr val="646464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1447800" marR="0" lvl="4" indent="-165100" algn="l" rtl="0">
              <a:lnSpc>
                <a:spcPct val="100000"/>
              </a:lnSpc>
              <a:spcBef>
                <a:spcPts val="1700"/>
              </a:spcBef>
              <a:spcAft>
                <a:spcPts val="0"/>
              </a:spcAft>
              <a:buClr>
                <a:srgbClr val="646464"/>
              </a:buClr>
              <a:buFont typeface="Helvetica Neue"/>
              <a:buNone/>
              <a:defRPr sz="2100" b="0" i="0" u="none" strike="noStrike" cap="none">
                <a:solidFill>
                  <a:srgbClr val="646464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1765300" marR="0" lvl="5" indent="-165100" algn="l" rtl="0">
              <a:lnSpc>
                <a:spcPct val="100000"/>
              </a:lnSpc>
              <a:spcBef>
                <a:spcPts val="1700"/>
              </a:spcBef>
              <a:spcAft>
                <a:spcPts val="0"/>
              </a:spcAft>
              <a:buClr>
                <a:srgbClr val="646464"/>
              </a:buClr>
              <a:buFont typeface="Helvetica Neue"/>
              <a:buNone/>
              <a:defRPr sz="2100" b="0" i="0" u="none" strike="noStrike" cap="none">
                <a:solidFill>
                  <a:srgbClr val="646464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2095500" marR="0" lvl="6" indent="-177800" algn="l" rtl="0">
              <a:lnSpc>
                <a:spcPct val="100000"/>
              </a:lnSpc>
              <a:spcBef>
                <a:spcPts val="1700"/>
              </a:spcBef>
              <a:spcAft>
                <a:spcPts val="0"/>
              </a:spcAft>
              <a:buClr>
                <a:srgbClr val="646464"/>
              </a:buClr>
              <a:buFont typeface="Helvetica Neue"/>
              <a:buNone/>
              <a:defRPr sz="2100" b="0" i="0" u="none" strike="noStrike" cap="none">
                <a:solidFill>
                  <a:srgbClr val="646464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2413000" marR="0" lvl="7" indent="-165100" algn="l" rtl="0">
              <a:lnSpc>
                <a:spcPct val="100000"/>
              </a:lnSpc>
              <a:spcBef>
                <a:spcPts val="1700"/>
              </a:spcBef>
              <a:spcAft>
                <a:spcPts val="0"/>
              </a:spcAft>
              <a:buClr>
                <a:srgbClr val="646464"/>
              </a:buClr>
              <a:buFont typeface="Helvetica Neue"/>
              <a:buNone/>
              <a:defRPr sz="2100" b="0" i="0" u="none" strike="noStrike" cap="none">
                <a:solidFill>
                  <a:srgbClr val="646464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2730500" marR="0" lvl="8" indent="-165100" algn="l" rtl="0">
              <a:lnSpc>
                <a:spcPct val="100000"/>
              </a:lnSpc>
              <a:spcBef>
                <a:spcPts val="1700"/>
              </a:spcBef>
              <a:spcAft>
                <a:spcPts val="0"/>
              </a:spcAft>
              <a:buClr>
                <a:srgbClr val="646464"/>
              </a:buClr>
              <a:buFont typeface="Helvetica Neue"/>
              <a:buNone/>
              <a:defRPr sz="2100" b="0" i="0" u="none" strike="noStrike" cap="none">
                <a:solidFill>
                  <a:srgbClr val="646464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Custom Layout"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>
            <a:spLocks noGrp="1"/>
          </p:cNvSpPr>
          <p:nvPr>
            <p:ph type="title"/>
          </p:nvPr>
        </p:nvSpPr>
        <p:spPr>
          <a:xfrm>
            <a:off x="499006" y="555964"/>
            <a:ext cx="7358965" cy="44878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1918"/>
              </a:buClr>
              <a:buFont typeface="Helvetica Neue"/>
              <a:buNone/>
              <a:defRPr sz="2800" b="0" i="0" u="none" strike="noStrike" cap="none">
                <a:solidFill>
                  <a:srgbClr val="99191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Clr>
                <a:srgbClr val="991918"/>
              </a:buClr>
              <a:buFont typeface="Helvetica Neue"/>
              <a:buNone/>
              <a:defRPr sz="2800" b="0" i="0" u="none" strike="noStrike" cap="none">
                <a:solidFill>
                  <a:srgbClr val="99191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Clr>
                <a:srgbClr val="991918"/>
              </a:buClr>
              <a:buFont typeface="Helvetica Neue"/>
              <a:buNone/>
              <a:defRPr sz="2800" b="0" i="0" u="none" strike="noStrike" cap="none">
                <a:solidFill>
                  <a:srgbClr val="99191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Clr>
                <a:srgbClr val="991918"/>
              </a:buClr>
              <a:buFont typeface="Helvetica Neue"/>
              <a:buNone/>
              <a:defRPr sz="2800" b="0" i="0" u="none" strike="noStrike" cap="none">
                <a:solidFill>
                  <a:srgbClr val="99191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Clr>
                <a:srgbClr val="991918"/>
              </a:buClr>
              <a:buFont typeface="Helvetica Neue"/>
              <a:buNone/>
              <a:defRPr sz="2800" b="0" i="0" u="none" strike="noStrike" cap="none">
                <a:solidFill>
                  <a:srgbClr val="99191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1765300" marR="0" lvl="5" indent="-165100" algn="l" rtl="0">
              <a:spcBef>
                <a:spcPts val="0"/>
              </a:spcBef>
              <a:spcAft>
                <a:spcPts val="0"/>
              </a:spcAft>
              <a:buClr>
                <a:srgbClr val="991918"/>
              </a:buClr>
              <a:buFont typeface="Helvetica Neue"/>
              <a:buNone/>
              <a:defRPr sz="2800" b="0" i="0" u="none" strike="noStrike" cap="none">
                <a:solidFill>
                  <a:srgbClr val="99191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2095500" marR="0" lvl="6" indent="-177800" algn="l" rtl="0">
              <a:spcBef>
                <a:spcPts val="0"/>
              </a:spcBef>
              <a:spcAft>
                <a:spcPts val="0"/>
              </a:spcAft>
              <a:buClr>
                <a:srgbClr val="991918"/>
              </a:buClr>
              <a:buFont typeface="Helvetica Neue"/>
              <a:buNone/>
              <a:defRPr sz="2800" b="0" i="0" u="none" strike="noStrike" cap="none">
                <a:solidFill>
                  <a:srgbClr val="99191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2413000" marR="0" lvl="7" indent="-165100" algn="l" rtl="0">
              <a:spcBef>
                <a:spcPts val="0"/>
              </a:spcBef>
              <a:spcAft>
                <a:spcPts val="0"/>
              </a:spcAft>
              <a:buClr>
                <a:srgbClr val="991918"/>
              </a:buClr>
              <a:buFont typeface="Helvetica Neue"/>
              <a:buNone/>
              <a:defRPr sz="2800" b="0" i="0" u="none" strike="noStrike" cap="none">
                <a:solidFill>
                  <a:srgbClr val="99191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2730500" marR="0" lvl="8" indent="-165100" algn="l" rtl="0">
              <a:spcBef>
                <a:spcPts val="0"/>
              </a:spcBef>
              <a:spcAft>
                <a:spcPts val="0"/>
              </a:spcAft>
              <a:buClr>
                <a:srgbClr val="991918"/>
              </a:buClr>
              <a:buFont typeface="Helvetica Neue"/>
              <a:buNone/>
              <a:defRPr sz="2800" b="0" i="0" u="none" strike="noStrike" cap="none">
                <a:solidFill>
                  <a:srgbClr val="99191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le and Content"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 txBox="1">
            <a:spLocks noGrp="1"/>
          </p:cNvSpPr>
          <p:nvPr>
            <p:ph type="title"/>
          </p:nvPr>
        </p:nvSpPr>
        <p:spPr>
          <a:xfrm>
            <a:off x="366712" y="325437"/>
            <a:ext cx="8410574" cy="4603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91918"/>
              </a:buClr>
              <a:buFont typeface="Helvetica Neue"/>
              <a:buNone/>
              <a:defRPr sz="3200" b="0" i="0" u="none" strike="noStrike" cap="none">
                <a:solidFill>
                  <a:schemeClr val="lt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Clr>
                <a:srgbClr val="991918"/>
              </a:buClr>
              <a:buFont typeface="Helvetica Neue"/>
              <a:buNone/>
              <a:defRPr sz="2800" b="0" i="0" u="none" strike="noStrike" cap="none">
                <a:solidFill>
                  <a:srgbClr val="99191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Clr>
                <a:srgbClr val="991918"/>
              </a:buClr>
              <a:buFont typeface="Helvetica Neue"/>
              <a:buNone/>
              <a:defRPr sz="2800" b="0" i="0" u="none" strike="noStrike" cap="none">
                <a:solidFill>
                  <a:srgbClr val="99191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Clr>
                <a:srgbClr val="991918"/>
              </a:buClr>
              <a:buFont typeface="Helvetica Neue"/>
              <a:buNone/>
              <a:defRPr sz="2800" b="0" i="0" u="none" strike="noStrike" cap="none">
                <a:solidFill>
                  <a:srgbClr val="99191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Clr>
                <a:srgbClr val="991918"/>
              </a:buClr>
              <a:buFont typeface="Helvetica Neue"/>
              <a:buNone/>
              <a:defRPr sz="2800" b="0" i="0" u="none" strike="noStrike" cap="none">
                <a:solidFill>
                  <a:srgbClr val="99191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1765300" marR="0" lvl="5" indent="-165100" algn="l" rtl="0">
              <a:spcBef>
                <a:spcPts val="0"/>
              </a:spcBef>
              <a:spcAft>
                <a:spcPts val="0"/>
              </a:spcAft>
              <a:buClr>
                <a:srgbClr val="991918"/>
              </a:buClr>
              <a:buFont typeface="Helvetica Neue"/>
              <a:buNone/>
              <a:defRPr sz="2800" b="0" i="0" u="none" strike="noStrike" cap="none">
                <a:solidFill>
                  <a:srgbClr val="99191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2095500" marR="0" lvl="6" indent="-177800" algn="l" rtl="0">
              <a:spcBef>
                <a:spcPts val="0"/>
              </a:spcBef>
              <a:spcAft>
                <a:spcPts val="0"/>
              </a:spcAft>
              <a:buClr>
                <a:srgbClr val="991918"/>
              </a:buClr>
              <a:buFont typeface="Helvetica Neue"/>
              <a:buNone/>
              <a:defRPr sz="2800" b="0" i="0" u="none" strike="noStrike" cap="none">
                <a:solidFill>
                  <a:srgbClr val="99191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2413000" marR="0" lvl="7" indent="-165100" algn="l" rtl="0">
              <a:spcBef>
                <a:spcPts val="0"/>
              </a:spcBef>
              <a:spcAft>
                <a:spcPts val="0"/>
              </a:spcAft>
              <a:buClr>
                <a:srgbClr val="991918"/>
              </a:buClr>
              <a:buFont typeface="Helvetica Neue"/>
              <a:buNone/>
              <a:defRPr sz="2800" b="0" i="0" u="none" strike="noStrike" cap="none">
                <a:solidFill>
                  <a:srgbClr val="99191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2730500" marR="0" lvl="8" indent="-165100" algn="l" rtl="0">
              <a:spcBef>
                <a:spcPts val="0"/>
              </a:spcBef>
              <a:spcAft>
                <a:spcPts val="0"/>
              </a:spcAft>
              <a:buClr>
                <a:srgbClr val="991918"/>
              </a:buClr>
              <a:buFont typeface="Helvetica Neue"/>
              <a:buNone/>
              <a:defRPr sz="2800" b="0" i="0" u="none" strike="noStrike" cap="none">
                <a:solidFill>
                  <a:srgbClr val="99191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body" idx="1"/>
          </p:nvPr>
        </p:nvSpPr>
        <p:spPr>
          <a:xfrm>
            <a:off x="366713" y="1074737"/>
            <a:ext cx="8410574" cy="33829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41300" marR="0" lvl="0" indent="-194918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lt2"/>
              </a:buClr>
              <a:buSzPct val="30434"/>
              <a:buFont typeface="Noto Sans Symbols"/>
              <a:buChar char="•"/>
              <a:defRPr sz="2400" b="0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520700" marR="0" lvl="1" indent="-164548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lt2"/>
              </a:buClr>
              <a:buSzPct val="30434"/>
              <a:buFont typeface="Verdana"/>
              <a:buChar char="–"/>
              <a:defRPr sz="2000" b="0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800100" marR="0" lvl="2" indent="-131233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lt2"/>
              </a:buClr>
              <a:buSzPct val="33333"/>
              <a:buFont typeface="Verdana"/>
              <a:buChar char="▪"/>
              <a:defRPr sz="1600" b="0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658938" marR="0" lvl="3" indent="-261938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lt2"/>
              </a:buClr>
              <a:buSzPct val="33333"/>
              <a:buFont typeface="Verdana"/>
              <a:buChar char="—"/>
              <a:defRPr sz="1200" b="0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447800" marR="0" lvl="4" indent="-141816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lt2"/>
              </a:buClr>
              <a:buSzPct val="33333"/>
              <a:buFont typeface="Verdana"/>
              <a:buChar char="»"/>
              <a:defRPr sz="1100" b="0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1765300" marR="0" lvl="5" indent="-165100" algn="l" rtl="0">
              <a:lnSpc>
                <a:spcPct val="100000"/>
              </a:lnSpc>
              <a:spcBef>
                <a:spcPts val="1700"/>
              </a:spcBef>
              <a:spcAft>
                <a:spcPts val="0"/>
              </a:spcAft>
              <a:buClr>
                <a:srgbClr val="646464"/>
              </a:buClr>
              <a:buFont typeface="Helvetica Neue"/>
              <a:buNone/>
              <a:defRPr sz="2100" b="0" i="0" u="none" strike="noStrike" cap="none">
                <a:solidFill>
                  <a:srgbClr val="646464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2095500" marR="0" lvl="6" indent="-177800" algn="l" rtl="0">
              <a:lnSpc>
                <a:spcPct val="100000"/>
              </a:lnSpc>
              <a:spcBef>
                <a:spcPts val="1700"/>
              </a:spcBef>
              <a:spcAft>
                <a:spcPts val="0"/>
              </a:spcAft>
              <a:buClr>
                <a:srgbClr val="646464"/>
              </a:buClr>
              <a:buFont typeface="Helvetica Neue"/>
              <a:buNone/>
              <a:defRPr sz="2100" b="0" i="0" u="none" strike="noStrike" cap="none">
                <a:solidFill>
                  <a:srgbClr val="646464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2413000" marR="0" lvl="7" indent="-165100" algn="l" rtl="0">
              <a:lnSpc>
                <a:spcPct val="100000"/>
              </a:lnSpc>
              <a:spcBef>
                <a:spcPts val="1700"/>
              </a:spcBef>
              <a:spcAft>
                <a:spcPts val="0"/>
              </a:spcAft>
              <a:buClr>
                <a:srgbClr val="646464"/>
              </a:buClr>
              <a:buFont typeface="Helvetica Neue"/>
              <a:buNone/>
              <a:defRPr sz="2100" b="0" i="0" u="none" strike="noStrike" cap="none">
                <a:solidFill>
                  <a:srgbClr val="646464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2730500" marR="0" lvl="8" indent="-165100" algn="l" rtl="0">
              <a:lnSpc>
                <a:spcPct val="100000"/>
              </a:lnSpc>
              <a:spcBef>
                <a:spcPts val="1700"/>
              </a:spcBef>
              <a:spcAft>
                <a:spcPts val="0"/>
              </a:spcAft>
              <a:buClr>
                <a:srgbClr val="646464"/>
              </a:buClr>
              <a:buFont typeface="Helvetica Neue"/>
              <a:buNone/>
              <a:defRPr sz="2100" b="0" i="0" u="none" strike="noStrike" cap="none">
                <a:solidFill>
                  <a:srgbClr val="646464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theme" Target="../theme/theme2.xml"/><Relationship Id="rId3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theme" Target="../theme/theme3.xml"/><Relationship Id="rId3" Type="http://schemas.openxmlformats.org/officeDocument/2006/relationships/image" Target="../media/image2.png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8.xml"/><Relationship Id="rId5" Type="http://schemas.openxmlformats.org/officeDocument/2006/relationships/theme" Target="../theme/theme4.xml"/><Relationship Id="rId6" Type="http://schemas.openxmlformats.org/officeDocument/2006/relationships/image" Target="../media/image3.png"/><Relationship Id="rId1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</a:rPr>
              <a:t>‹#›</a:t>
            </a:fld>
            <a:endParaRPr lang="en" sz="1000">
              <a:solidFill>
                <a:schemeClr val="dk2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Shape 5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144006" cy="5135133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Shape 55"/>
          <p:cNvSpPr txBox="1">
            <a:spLocks noGrp="1"/>
          </p:cNvSpPr>
          <p:nvPr>
            <p:ph type="title"/>
          </p:nvPr>
        </p:nvSpPr>
        <p:spPr>
          <a:xfrm>
            <a:off x="893078" y="1807719"/>
            <a:ext cx="7357850" cy="93107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Helvetica Neue"/>
              <a:buNone/>
              <a:defRPr sz="2800" b="0" i="0" u="none" strike="noStrike" cap="non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Helvetica Neue"/>
              <a:buNone/>
              <a:defRPr sz="2800" b="0" i="0" u="none" strike="noStrike" cap="non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Helvetica Neue"/>
              <a:buNone/>
              <a:defRPr sz="2800" b="0" i="0" u="none" strike="noStrike" cap="non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Helvetica Neue"/>
              <a:buNone/>
              <a:defRPr sz="2800" b="0" i="0" u="none" strike="noStrike" cap="non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Helvetica Neue"/>
              <a:buNone/>
              <a:defRPr sz="2800" b="0" i="0" u="none" strike="noStrike" cap="non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1765300" marR="0" lvl="5" indent="-165100" algn="l" rtl="0">
              <a:spcBef>
                <a:spcPts val="0"/>
              </a:spcBef>
              <a:spcAft>
                <a:spcPts val="0"/>
              </a:spcAft>
              <a:buClr>
                <a:srgbClr val="991918"/>
              </a:buClr>
              <a:buFont typeface="Helvetica Neue"/>
              <a:buNone/>
              <a:defRPr sz="2800" b="0" i="0" u="none" strike="noStrike" cap="none">
                <a:solidFill>
                  <a:srgbClr val="99191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2095500" marR="0" lvl="6" indent="-177800" algn="l" rtl="0">
              <a:spcBef>
                <a:spcPts val="0"/>
              </a:spcBef>
              <a:spcAft>
                <a:spcPts val="0"/>
              </a:spcAft>
              <a:buClr>
                <a:srgbClr val="991918"/>
              </a:buClr>
              <a:buFont typeface="Helvetica Neue"/>
              <a:buNone/>
              <a:defRPr sz="2800" b="0" i="0" u="none" strike="noStrike" cap="none">
                <a:solidFill>
                  <a:srgbClr val="99191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2413000" marR="0" lvl="7" indent="-165100" algn="l" rtl="0">
              <a:spcBef>
                <a:spcPts val="0"/>
              </a:spcBef>
              <a:spcAft>
                <a:spcPts val="0"/>
              </a:spcAft>
              <a:buClr>
                <a:srgbClr val="991918"/>
              </a:buClr>
              <a:buFont typeface="Helvetica Neue"/>
              <a:buNone/>
              <a:defRPr sz="2800" b="0" i="0" u="none" strike="noStrike" cap="none">
                <a:solidFill>
                  <a:srgbClr val="99191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2730500" marR="0" lvl="8" indent="-165100" algn="l" rtl="0">
              <a:spcBef>
                <a:spcPts val="0"/>
              </a:spcBef>
              <a:spcAft>
                <a:spcPts val="0"/>
              </a:spcAft>
              <a:buClr>
                <a:srgbClr val="991918"/>
              </a:buClr>
              <a:buFont typeface="Helvetica Neue"/>
              <a:buNone/>
              <a:defRPr sz="2800" b="0" i="0" u="none" strike="noStrike" cap="none">
                <a:solidFill>
                  <a:srgbClr val="99191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0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/>
          <p:nvPr/>
        </p:nvSpPr>
        <p:spPr>
          <a:xfrm>
            <a:off x="410816" y="4781794"/>
            <a:ext cx="321507" cy="192576"/>
          </a:xfrm>
          <a:prstGeom prst="rect">
            <a:avLst/>
          </a:prstGeom>
          <a:noFill/>
          <a:ln>
            <a:noFill/>
          </a:ln>
        </p:spPr>
        <p:txBody>
          <a:bodyPr lIns="48225" tIns="24100" rIns="48225" bIns="241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ct val="25000"/>
              <a:buFont typeface="Helvetica Neue"/>
              <a:buNone/>
            </a:pPr>
            <a:fld id="{00000000-1234-1234-1234-123412341234}" type="slidenum">
              <a:rPr lang="en" sz="1100" b="0" i="0" u="none" strike="noStrike" cap="none">
                <a:solidFill>
                  <a:srgbClr val="7F7F7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  <a:endParaRPr lang="en" sz="1100" b="0" i="0" u="none" strike="noStrike" cap="none">
              <a:solidFill>
                <a:srgbClr val="7F7F7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pic>
        <p:nvPicPr>
          <p:cNvPr id="60" name="Shape 60" descr="New OpenStack 2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488238" y="954362"/>
            <a:ext cx="4042836" cy="3123288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482262" y="1084298"/>
            <a:ext cx="7357850" cy="304775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41300" marR="0" lvl="0" indent="-241300" algn="l" rtl="0">
              <a:lnSpc>
                <a:spcPct val="100000"/>
              </a:lnSpc>
              <a:spcBef>
                <a:spcPts val="1700"/>
              </a:spcBef>
              <a:spcAft>
                <a:spcPts val="0"/>
              </a:spcAft>
              <a:buClr>
                <a:srgbClr val="595959"/>
              </a:buClr>
              <a:buFont typeface="Helvetica Neue"/>
              <a:buNone/>
              <a:defRPr sz="2300" b="0" i="0" u="none" strike="noStrike" cap="none">
                <a:solidFill>
                  <a:srgbClr val="595959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520700" marR="0" lvl="1" indent="-203200" algn="l" rtl="0">
              <a:lnSpc>
                <a:spcPct val="100000"/>
              </a:lnSpc>
              <a:spcBef>
                <a:spcPts val="1700"/>
              </a:spcBef>
              <a:spcAft>
                <a:spcPts val="0"/>
              </a:spcAft>
              <a:buClr>
                <a:srgbClr val="595959"/>
              </a:buClr>
              <a:buFont typeface="Helvetica Neue"/>
              <a:buNone/>
              <a:defRPr sz="2300" b="0" i="0" u="none" strike="noStrike" cap="none">
                <a:solidFill>
                  <a:srgbClr val="595959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800100" marR="0" lvl="2" indent="-165100" algn="l" rtl="0">
              <a:lnSpc>
                <a:spcPct val="100000"/>
              </a:lnSpc>
              <a:spcBef>
                <a:spcPts val="1700"/>
              </a:spcBef>
              <a:spcAft>
                <a:spcPts val="0"/>
              </a:spcAft>
              <a:buClr>
                <a:srgbClr val="646464"/>
              </a:buClr>
              <a:buFont typeface="Helvetica Neue"/>
              <a:buNone/>
              <a:defRPr sz="2100" b="0" i="0" u="none" strike="noStrike" cap="none">
                <a:solidFill>
                  <a:srgbClr val="646464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130300" marR="0" lvl="3" indent="-177800" algn="l" rtl="0">
              <a:lnSpc>
                <a:spcPct val="100000"/>
              </a:lnSpc>
              <a:spcBef>
                <a:spcPts val="1700"/>
              </a:spcBef>
              <a:spcAft>
                <a:spcPts val="0"/>
              </a:spcAft>
              <a:buClr>
                <a:srgbClr val="646464"/>
              </a:buClr>
              <a:buFont typeface="Helvetica Neue"/>
              <a:buNone/>
              <a:defRPr sz="2100" b="0" i="0" u="none" strike="noStrike" cap="none">
                <a:solidFill>
                  <a:srgbClr val="646464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1447800" marR="0" lvl="4" indent="-165100" algn="l" rtl="0">
              <a:lnSpc>
                <a:spcPct val="100000"/>
              </a:lnSpc>
              <a:spcBef>
                <a:spcPts val="1700"/>
              </a:spcBef>
              <a:spcAft>
                <a:spcPts val="0"/>
              </a:spcAft>
              <a:buClr>
                <a:srgbClr val="646464"/>
              </a:buClr>
              <a:buFont typeface="Helvetica Neue"/>
              <a:buNone/>
              <a:defRPr sz="2100" b="0" i="0" u="none" strike="noStrike" cap="none">
                <a:solidFill>
                  <a:srgbClr val="646464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1765300" marR="0" lvl="5" indent="-165100" algn="l" rtl="0">
              <a:lnSpc>
                <a:spcPct val="100000"/>
              </a:lnSpc>
              <a:spcBef>
                <a:spcPts val="1700"/>
              </a:spcBef>
              <a:spcAft>
                <a:spcPts val="0"/>
              </a:spcAft>
              <a:buClr>
                <a:srgbClr val="646464"/>
              </a:buClr>
              <a:buFont typeface="Helvetica Neue"/>
              <a:buNone/>
              <a:defRPr sz="2100" b="0" i="0" u="none" strike="noStrike" cap="none">
                <a:solidFill>
                  <a:srgbClr val="646464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2095500" marR="0" lvl="6" indent="-177800" algn="l" rtl="0">
              <a:lnSpc>
                <a:spcPct val="100000"/>
              </a:lnSpc>
              <a:spcBef>
                <a:spcPts val="1700"/>
              </a:spcBef>
              <a:spcAft>
                <a:spcPts val="0"/>
              </a:spcAft>
              <a:buClr>
                <a:srgbClr val="646464"/>
              </a:buClr>
              <a:buFont typeface="Helvetica Neue"/>
              <a:buNone/>
              <a:defRPr sz="2100" b="0" i="0" u="none" strike="noStrike" cap="none">
                <a:solidFill>
                  <a:srgbClr val="646464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2413000" marR="0" lvl="7" indent="-165100" algn="l" rtl="0">
              <a:lnSpc>
                <a:spcPct val="100000"/>
              </a:lnSpc>
              <a:spcBef>
                <a:spcPts val="1700"/>
              </a:spcBef>
              <a:spcAft>
                <a:spcPts val="0"/>
              </a:spcAft>
              <a:buClr>
                <a:srgbClr val="646464"/>
              </a:buClr>
              <a:buFont typeface="Helvetica Neue"/>
              <a:buNone/>
              <a:defRPr sz="2100" b="0" i="0" u="none" strike="noStrike" cap="none">
                <a:solidFill>
                  <a:srgbClr val="646464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2730500" marR="0" lvl="8" indent="-165100" algn="l" rtl="0">
              <a:lnSpc>
                <a:spcPct val="100000"/>
              </a:lnSpc>
              <a:spcBef>
                <a:spcPts val="1700"/>
              </a:spcBef>
              <a:spcAft>
                <a:spcPts val="0"/>
              </a:spcAft>
              <a:buClr>
                <a:srgbClr val="646464"/>
              </a:buClr>
              <a:buFont typeface="Helvetica Neue"/>
              <a:buNone/>
              <a:defRPr sz="2100" b="0" i="0" u="none" strike="noStrike" cap="none">
                <a:solidFill>
                  <a:srgbClr val="646464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title"/>
          </p:nvPr>
        </p:nvSpPr>
        <p:spPr>
          <a:xfrm>
            <a:off x="499006" y="555964"/>
            <a:ext cx="7358965" cy="44878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1918"/>
              </a:buClr>
              <a:buFont typeface="Helvetica Neue"/>
              <a:buNone/>
              <a:defRPr sz="2800" b="0" i="0" u="none" strike="noStrike" cap="none">
                <a:solidFill>
                  <a:srgbClr val="99191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Clr>
                <a:srgbClr val="991918"/>
              </a:buClr>
              <a:buFont typeface="Helvetica Neue"/>
              <a:buNone/>
              <a:defRPr sz="2800" b="0" i="0" u="none" strike="noStrike" cap="none">
                <a:solidFill>
                  <a:srgbClr val="99191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Clr>
                <a:srgbClr val="991918"/>
              </a:buClr>
              <a:buFont typeface="Helvetica Neue"/>
              <a:buNone/>
              <a:defRPr sz="2800" b="0" i="0" u="none" strike="noStrike" cap="none">
                <a:solidFill>
                  <a:srgbClr val="99191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Clr>
                <a:srgbClr val="991918"/>
              </a:buClr>
              <a:buFont typeface="Helvetica Neue"/>
              <a:buNone/>
              <a:defRPr sz="2800" b="0" i="0" u="none" strike="noStrike" cap="none">
                <a:solidFill>
                  <a:srgbClr val="99191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Clr>
                <a:srgbClr val="991918"/>
              </a:buClr>
              <a:buFont typeface="Helvetica Neue"/>
              <a:buNone/>
              <a:defRPr sz="2800" b="0" i="0" u="none" strike="noStrike" cap="none">
                <a:solidFill>
                  <a:srgbClr val="99191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1765300" marR="0" lvl="5" indent="-165100" algn="l" rtl="0">
              <a:spcBef>
                <a:spcPts val="0"/>
              </a:spcBef>
              <a:spcAft>
                <a:spcPts val="0"/>
              </a:spcAft>
              <a:buClr>
                <a:srgbClr val="991918"/>
              </a:buClr>
              <a:buFont typeface="Helvetica Neue"/>
              <a:buNone/>
              <a:defRPr sz="2800" b="0" i="0" u="none" strike="noStrike" cap="none">
                <a:solidFill>
                  <a:srgbClr val="99191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2095500" marR="0" lvl="6" indent="-177800" algn="l" rtl="0">
              <a:spcBef>
                <a:spcPts val="0"/>
              </a:spcBef>
              <a:spcAft>
                <a:spcPts val="0"/>
              </a:spcAft>
              <a:buClr>
                <a:srgbClr val="991918"/>
              </a:buClr>
              <a:buFont typeface="Helvetica Neue"/>
              <a:buNone/>
              <a:defRPr sz="2800" b="0" i="0" u="none" strike="noStrike" cap="none">
                <a:solidFill>
                  <a:srgbClr val="99191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2413000" marR="0" lvl="7" indent="-165100" algn="l" rtl="0">
              <a:spcBef>
                <a:spcPts val="0"/>
              </a:spcBef>
              <a:spcAft>
                <a:spcPts val="0"/>
              </a:spcAft>
              <a:buClr>
                <a:srgbClr val="991918"/>
              </a:buClr>
              <a:buFont typeface="Helvetica Neue"/>
              <a:buNone/>
              <a:defRPr sz="2800" b="0" i="0" u="none" strike="noStrike" cap="none">
                <a:solidFill>
                  <a:srgbClr val="99191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2730500" marR="0" lvl="8" indent="-165100" algn="l" rtl="0">
              <a:spcBef>
                <a:spcPts val="0"/>
              </a:spcBef>
              <a:spcAft>
                <a:spcPts val="0"/>
              </a:spcAft>
              <a:buClr>
                <a:srgbClr val="991918"/>
              </a:buClr>
              <a:buFont typeface="Helvetica Neue"/>
              <a:buNone/>
              <a:defRPr sz="2800" b="0" i="0" u="none" strike="noStrike" cap="none">
                <a:solidFill>
                  <a:srgbClr val="99191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  <p:sp>
        <p:nvSpPr>
          <p:cNvPr id="65" name="Shape 65"/>
          <p:cNvSpPr/>
          <p:nvPr/>
        </p:nvSpPr>
        <p:spPr>
          <a:xfrm>
            <a:off x="410816" y="4781794"/>
            <a:ext cx="321507" cy="192576"/>
          </a:xfrm>
          <a:prstGeom prst="rect">
            <a:avLst/>
          </a:prstGeom>
          <a:noFill/>
          <a:ln>
            <a:noFill/>
          </a:ln>
        </p:spPr>
        <p:txBody>
          <a:bodyPr lIns="48225" tIns="24100" rIns="48225" bIns="241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ct val="25000"/>
              <a:buFont typeface="Helvetica Neue"/>
              <a:buNone/>
            </a:pPr>
            <a:fld id="{00000000-1234-1234-1234-123412341234}" type="slidenum">
              <a:rPr lang="en" sz="1100" b="0" i="0" u="none" strike="noStrike" cap="none">
                <a:solidFill>
                  <a:srgbClr val="7F7F7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  <a:endParaRPr lang="en" sz="1100" b="0" i="0" u="none" strike="noStrike" cap="none">
              <a:solidFill>
                <a:srgbClr val="7F7F7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pic>
        <p:nvPicPr>
          <p:cNvPr id="66" name="Shape 66" descr="New OpenSTack 3.png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7943085" y="4204617"/>
            <a:ext cx="1183633" cy="914415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blueprints.launchpad.net/cinder/+spec/generic-volume-group" TargetMode="External"/><Relationship Id="rId4" Type="http://schemas.openxmlformats.org/officeDocument/2006/relationships/hyperlink" Target="https://github.com/openstack/cinder/blob/master/doc/source/devref/groups.rst" TargetMode="External"/><Relationship Id="rId5" Type="http://schemas.openxmlformats.org/officeDocument/2006/relationships/hyperlink" Target="https://docs.openstack.org/admin-guide/blockstorage-groups.html" TargetMode="External"/><Relationship Id="rId6" Type="http://schemas.openxmlformats.org/officeDocument/2006/relationships/image" Target="../media/image8.png"/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23.xml"/><Relationship Id="rId3" Type="http://schemas.openxmlformats.org/officeDocument/2006/relationships/hyperlink" Target="https://youtu.be/XYNPTpzE4mk" TargetMode="Externa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4" Type="http://schemas.openxmlformats.org/officeDocument/2006/relationships/image" Target="../media/image11.png"/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25.xml"/><Relationship Id="rId3" Type="http://schemas.openxmlformats.org/officeDocument/2006/relationships/hyperlink" Target="https://youtu.be/IUcJfL5t3NY" TargetMode="Externa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26.xml"/><Relationship Id="rId3" Type="http://schemas.openxmlformats.org/officeDocument/2006/relationships/image" Target="../media/image12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27.xml"/><Relationship Id="rId3" Type="http://schemas.openxmlformats.org/officeDocument/2006/relationships/hyperlink" Target="https://email.emc.com/owa/redir.aspx?SURL=gz4nnO_ZoU5peq_BDUoxHtlAyhvCNfR23gWSRgxXSy6BPkzCA4_UCGgAdAB0AHAAcwA6AC8ALwB5AG8AdQB0AHUALgBiAGUALwBHAG0AUABQAEcAQgAwAGcALQBKAFEA&amp;URL=https://youtu.be/GmPPGB0g-JQ" TargetMode="Externa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s://github.com/openstack/cinder/blob/master/doc/source/devref/migration.rst" TargetMode="External"/><Relationship Id="rId4" Type="http://schemas.openxmlformats.org/officeDocument/2006/relationships/hyperlink" Target="https://docs.openstack.org/admin-guide/blockstorage-image-volume-cache.html" TargetMode="External"/><Relationship Id="rId5" Type="http://schemas.openxmlformats.org/officeDocument/2006/relationships/hyperlink" Target="https://docs.openstack.org/admin-guide/blockstorage-volume-backed-image.html" TargetMode="External"/><Relationship Id="rId6" Type="http://schemas.openxmlformats.org/officeDocument/2006/relationships/hyperlink" Target="https://docs.openstack.org/admin-guide/blockstorage-volume-backups.html" TargetMode="External"/><Relationship Id="rId7" Type="http://schemas.openxmlformats.org/officeDocument/2006/relationships/hyperlink" Target="https://github.com/openstack/cinder/blob/master/doc/source/devref/replication.rst" TargetMode="External"/><Relationship Id="rId8" Type="http://schemas.openxmlformats.org/officeDocument/2006/relationships/hyperlink" Target="https://docs.openstack.org/admin-guide/blockstorage-groups.html" TargetMode="External"/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/>
          <p:nvPr/>
        </p:nvSpPr>
        <p:spPr>
          <a:xfrm>
            <a:off x="609599" y="880413"/>
            <a:ext cx="8229605" cy="3232432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311150" marR="0" lvl="1" indent="-63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</a:pPr>
            <a:endParaRPr sz="2100" b="0" i="0" u="none" strike="noStrike" cap="none">
              <a:solidFill>
                <a:schemeClr val="dk2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 txBox="1">
            <a:spLocks noGrp="1"/>
          </p:cNvSpPr>
          <p:nvPr>
            <p:ph type="ctrTitle" idx="4294967295"/>
          </p:nvPr>
        </p:nvSpPr>
        <p:spPr>
          <a:xfrm>
            <a:off x="651406" y="145427"/>
            <a:ext cx="7359000" cy="448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66FF"/>
              </a:buClr>
              <a:buSzPct val="25000"/>
              <a:buFont typeface="Helvetica Neue"/>
              <a:buNone/>
            </a:pPr>
            <a:r>
              <a:rPr lang="en" sz="3200" b="0" i="0" u="none" strike="noStrike" cap="none">
                <a:solidFill>
                  <a:srgbClr val="3366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Replication V2.1</a:t>
            </a:r>
          </a:p>
        </p:txBody>
      </p:sp>
      <p:sp>
        <p:nvSpPr>
          <p:cNvPr id="140" name="Shape 140"/>
          <p:cNvSpPr txBox="1"/>
          <p:nvPr/>
        </p:nvSpPr>
        <p:spPr>
          <a:xfrm>
            <a:off x="677393" y="1151513"/>
            <a:ext cx="4121700" cy="3168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457200" marR="0" lvl="0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Helvetica Neue"/>
              <a:buChar char="●"/>
            </a:pPr>
            <a:r>
              <a:rPr lang="en" sz="2400" b="0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Replication API v2.1 (Cheesecake): fail over the whole backend when disaster strikes (Admin API).</a:t>
            </a:r>
          </a:p>
        </p:txBody>
      </p:sp>
      <p:pic>
        <p:nvPicPr>
          <p:cNvPr id="141" name="Shape 141" descr="replication_2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009224" y="1239574"/>
            <a:ext cx="3258274" cy="24415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xmlns:p14="http://schemas.microsoft.com/office/powerpoint/2010/main" spd="med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 txBox="1">
            <a:spLocks noGrp="1"/>
          </p:cNvSpPr>
          <p:nvPr>
            <p:ph type="ctrTitle" idx="4294967295"/>
          </p:nvPr>
        </p:nvSpPr>
        <p:spPr>
          <a:xfrm>
            <a:off x="499006" y="145427"/>
            <a:ext cx="7358965" cy="44878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66FF"/>
              </a:buClr>
              <a:buSzPct val="25000"/>
              <a:buFont typeface="Helvetica Neue"/>
              <a:buNone/>
            </a:pPr>
            <a:r>
              <a:rPr lang="en" sz="3200" b="0" i="0" u="none" strike="noStrike" cap="none">
                <a:solidFill>
                  <a:srgbClr val="3366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Replication V2.1 - configuration</a:t>
            </a:r>
          </a:p>
        </p:txBody>
      </p:sp>
      <p:sp>
        <p:nvSpPr>
          <p:cNvPr id="147" name="Shape 147"/>
          <p:cNvSpPr txBox="1"/>
          <p:nvPr/>
        </p:nvSpPr>
        <p:spPr>
          <a:xfrm>
            <a:off x="758950" y="888949"/>
            <a:ext cx="7665600" cy="33843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457200" marR="0" lvl="0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Helvetica Neue"/>
              <a:buChar char="●"/>
            </a:pPr>
            <a:r>
              <a:rPr lang="en" sz="2400" b="0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Configuration in cinder.conf under the driver section and through the use of volume types</a:t>
            </a:r>
          </a:p>
          <a:p>
            <a:pPr marL="914400" marR="0" lvl="1" indent="-3556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Helvetica Neue"/>
              <a:buChar char="○"/>
            </a:pPr>
            <a:r>
              <a:rPr lang="en" sz="2000" b="0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Specify replication_device (backend_id) in cinder.conf</a:t>
            </a:r>
          </a:p>
          <a:p>
            <a:pPr marL="914400" marR="0" lvl="1" indent="-3556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Helvetica Neue"/>
              <a:buChar char="○"/>
            </a:pPr>
            <a:r>
              <a:rPr lang="en" sz="2000" b="0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Volume type extra specs</a:t>
            </a:r>
          </a:p>
          <a:p>
            <a:pPr marL="1371600" marR="0" lvl="2" indent="-3556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Helvetica Neue"/>
              <a:buChar char="■"/>
            </a:pPr>
            <a:r>
              <a:rPr lang="en" sz="2000" b="0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{‘replication_enabled’:  ‘&lt;is&gt; True’}</a:t>
            </a:r>
          </a:p>
          <a:p>
            <a:pPr marL="457200" marR="0" lvl="0" indent="-3810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Helvetica Neue"/>
              <a:buChar char="●"/>
            </a:pPr>
            <a:r>
              <a:rPr lang="en" sz="2400" b="0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Capabilities reporting</a:t>
            </a:r>
          </a:p>
          <a:p>
            <a:pPr marL="914400" marR="0" lvl="1" indent="-3556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Helvetica Neue"/>
              <a:buChar char="○"/>
            </a:pPr>
            <a:r>
              <a:rPr lang="en" sz="2000" b="0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stats["replication_enabled"] = True|False</a:t>
            </a:r>
          </a:p>
          <a:p>
            <a:pPr marL="914400" marR="0" lvl="1" indent="-3556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Helvetica Neue"/>
              <a:buChar char="○"/>
            </a:pPr>
            <a:r>
              <a:rPr lang="en" sz="2000" b="0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stats["replication_targets"] = [&lt;backend-id_1, &lt;backend-id_2&gt;...]</a:t>
            </a:r>
          </a:p>
        </p:txBody>
      </p:sp>
    </p:spTree>
  </p:cSld>
  <p:clrMapOvr>
    <a:masterClrMapping/>
  </p:clrMapOvr>
  <p:transition xmlns:p14="http://schemas.microsoft.com/office/powerpoint/2010/main" spd="med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 txBox="1">
            <a:spLocks noGrp="1"/>
          </p:cNvSpPr>
          <p:nvPr>
            <p:ph type="ctrTitle" idx="4294967295"/>
          </p:nvPr>
        </p:nvSpPr>
        <p:spPr>
          <a:xfrm>
            <a:off x="499006" y="145427"/>
            <a:ext cx="7358965" cy="44878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66FF"/>
              </a:buClr>
              <a:buSzPct val="25000"/>
              <a:buFont typeface="Helvetica Neue"/>
              <a:buNone/>
            </a:pPr>
            <a:r>
              <a:rPr lang="en" sz="3200" b="0" i="0" u="none" strike="noStrike" cap="none">
                <a:solidFill>
                  <a:srgbClr val="3366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Replication V2.1 - commands</a:t>
            </a:r>
          </a:p>
        </p:txBody>
      </p:sp>
      <p:sp>
        <p:nvSpPr>
          <p:cNvPr id="153" name="Shape 153"/>
          <p:cNvSpPr txBox="1"/>
          <p:nvPr/>
        </p:nvSpPr>
        <p:spPr>
          <a:xfrm>
            <a:off x="758950" y="888949"/>
            <a:ext cx="7773000" cy="34617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457200" marR="0" lvl="0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Helvetica Neue"/>
              <a:buChar char="●"/>
            </a:pPr>
            <a:r>
              <a:rPr lang="en" sz="2400" b="0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Failover host</a:t>
            </a:r>
          </a:p>
          <a:p>
            <a:pPr marL="914400" marR="0" lvl="1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Helvetica Neue"/>
              <a:buChar char="○"/>
            </a:pPr>
            <a:r>
              <a:rPr lang="en" sz="2000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cinder failover-host [--backend_id &lt;backend-id&gt;] &lt;hostname&gt;</a:t>
            </a:r>
          </a:p>
          <a:p>
            <a:pPr marL="457200" marR="0" lvl="0" indent="-3810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Helvetica Neue"/>
              <a:buChar char="●"/>
            </a:pPr>
            <a:r>
              <a:rPr lang="en" sz="2400" b="0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Freeze host</a:t>
            </a:r>
          </a:p>
          <a:p>
            <a:pPr marL="914400" marR="0" lvl="1" indent="-3556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Helvetica Neue"/>
              <a:buChar char="○"/>
            </a:pPr>
            <a:r>
              <a:rPr lang="en" sz="2000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cinder freeze-host &lt;hostname&gt;</a:t>
            </a:r>
          </a:p>
          <a:p>
            <a:pPr marL="457200" marR="0" lvl="0" indent="-3810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Helvetica Neue"/>
              <a:buChar char="●"/>
            </a:pPr>
            <a:r>
              <a:rPr lang="en" sz="2400" b="0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Thaw host</a:t>
            </a:r>
          </a:p>
          <a:p>
            <a:pPr marL="914400" marR="0" lvl="1" indent="-3556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Helvetica Neue"/>
              <a:buChar char="○"/>
            </a:pPr>
            <a:r>
              <a:rPr lang="en" sz="2000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cinder thaw-host &lt;hostname&gt;</a:t>
            </a:r>
          </a:p>
        </p:txBody>
      </p:sp>
    </p:spTree>
  </p:cSld>
  <p:clrMapOvr>
    <a:masterClrMapping/>
  </p:clrMapOvr>
  <p:transition xmlns:p14="http://schemas.microsoft.com/office/powerpoint/2010/main" spd="med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 txBox="1">
            <a:spLocks noGrp="1"/>
          </p:cNvSpPr>
          <p:nvPr>
            <p:ph type="ctrTitle" idx="4294967295"/>
          </p:nvPr>
        </p:nvSpPr>
        <p:spPr>
          <a:xfrm>
            <a:off x="499006" y="120151"/>
            <a:ext cx="7358965" cy="44878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66FF"/>
              </a:buClr>
              <a:buSzPct val="25000"/>
              <a:buFont typeface="Helvetica Neue"/>
              <a:buNone/>
            </a:pPr>
            <a:r>
              <a:rPr lang="en" sz="3200" b="0" i="0" u="none" strike="noStrike" cap="none">
                <a:solidFill>
                  <a:srgbClr val="3366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Generic Volume Groups</a:t>
            </a:r>
          </a:p>
        </p:txBody>
      </p:sp>
      <p:sp>
        <p:nvSpPr>
          <p:cNvPr id="159" name="Shape 159"/>
          <p:cNvSpPr txBox="1"/>
          <p:nvPr/>
        </p:nvSpPr>
        <p:spPr>
          <a:xfrm>
            <a:off x="733200" y="863675"/>
            <a:ext cx="5472000" cy="36417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457200" marR="0" lvl="0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Helvetica Neue"/>
              <a:buChar char="●"/>
            </a:pPr>
            <a:r>
              <a:rPr lang="en" sz="2000" b="0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 grouping construct that allows volumes used in the same application to be managed together.</a:t>
            </a:r>
          </a:p>
          <a:p>
            <a:pPr marL="914400" marR="0" lvl="1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ct val="100000"/>
              <a:buFont typeface="Helvetica Neue"/>
              <a:buChar char="○"/>
            </a:pPr>
            <a:r>
              <a:rPr lang="en" sz="1600" b="0" i="0" u="sng" strike="noStrike" cap="none">
                <a:solidFill>
                  <a:srgbClr val="0000FF"/>
                </a:solidFill>
                <a:latin typeface="Helvetica Neue"/>
                <a:ea typeface="Helvetica Neue"/>
                <a:cs typeface="Helvetica Neue"/>
                <a:sym typeface="Helvetica Neue"/>
                <a:hlinkClick r:id="rId3"/>
              </a:rPr>
              <a:t>https://blueprints.launchpad.net/cinder/+spec/generic-volume-group</a:t>
            </a:r>
          </a:p>
          <a:p>
            <a:pPr marL="914400" lvl="1" indent="-330200" rtl="0">
              <a:spcBef>
                <a:spcPts val="300"/>
              </a:spcBef>
              <a:buClr>
                <a:srgbClr val="0000FF"/>
              </a:buClr>
              <a:buSzPct val="100000"/>
              <a:buFont typeface="Helvetica Neue"/>
              <a:buChar char="○"/>
            </a:pPr>
            <a:r>
              <a:rPr lang="en" sz="1600" u="sng">
                <a:solidFill>
                  <a:srgbClr val="0000FF"/>
                </a:solidFill>
                <a:latin typeface="Helvetica Neue"/>
                <a:ea typeface="Helvetica Neue"/>
                <a:cs typeface="Helvetica Neue"/>
                <a:sym typeface="Helvetica Neue"/>
                <a:hlinkClick r:id="rId4"/>
              </a:rPr>
              <a:t>https://github.com/openstack/cinder/blob/master/doc/source/devref/groups.rst</a:t>
            </a:r>
          </a:p>
          <a:p>
            <a:pPr marL="914400" lvl="1" indent="-330200" rtl="0">
              <a:spcBef>
                <a:spcPts val="1200"/>
              </a:spcBef>
              <a:buClr>
                <a:srgbClr val="0000FF"/>
              </a:buClr>
              <a:buSzPct val="100000"/>
              <a:buFont typeface="Helvetica Neue"/>
              <a:buChar char="○"/>
            </a:pPr>
            <a:r>
              <a:rPr lang="en" sz="1600" u="sng">
                <a:solidFill>
                  <a:srgbClr val="0000FF"/>
                </a:solidFill>
                <a:latin typeface="Helvetica Neue"/>
                <a:ea typeface="Helvetica Neue"/>
                <a:cs typeface="Helvetica Neue"/>
                <a:sym typeface="Helvetica Neue"/>
                <a:hlinkClick r:id="rId5"/>
              </a:rPr>
              <a:t>https://docs.openstack.org/admin-guide/blockstorage-groups.html</a:t>
            </a:r>
          </a:p>
          <a:p>
            <a:pPr marL="457200" marR="0" lvl="0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Helvetica Neue"/>
              <a:buChar char="●"/>
            </a:pPr>
            <a:r>
              <a:rPr lang="en" sz="2000" b="0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May or may not support consistent group snapshot</a:t>
            </a:r>
            <a:r>
              <a:rPr lang="en" sz="2000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depending on driver implementation and group types.</a:t>
            </a:r>
          </a:p>
        </p:txBody>
      </p:sp>
      <p:pic>
        <p:nvPicPr>
          <p:cNvPr id="160" name="Shape 160" descr="GVG.png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6213725" y="1340123"/>
            <a:ext cx="2369824" cy="2266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xmlns:p14="http://schemas.microsoft.com/office/powerpoint/2010/main" spd="med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Shape 165"/>
          <p:cNvSpPr txBox="1">
            <a:spLocks noGrp="1"/>
          </p:cNvSpPr>
          <p:nvPr>
            <p:ph type="ctrTitle" idx="4294967295"/>
          </p:nvPr>
        </p:nvSpPr>
        <p:spPr>
          <a:xfrm>
            <a:off x="499006" y="120151"/>
            <a:ext cx="7359000" cy="4487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66FF"/>
              </a:buClr>
              <a:buSzPct val="25000"/>
              <a:buFont typeface="Helvetica Neue"/>
              <a:buNone/>
            </a:pPr>
            <a:r>
              <a:rPr lang="en" sz="3200" b="0" i="0" u="none" strike="noStrike" cap="none">
                <a:solidFill>
                  <a:srgbClr val="3366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Generic Volume Groups - group types</a:t>
            </a:r>
          </a:p>
        </p:txBody>
      </p:sp>
      <p:sp>
        <p:nvSpPr>
          <p:cNvPr id="166" name="Shape 166"/>
          <p:cNvSpPr txBox="1"/>
          <p:nvPr/>
        </p:nvSpPr>
        <p:spPr>
          <a:xfrm>
            <a:off x="733193" y="787466"/>
            <a:ext cx="7708499" cy="31679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457200" marR="0" lvl="0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Helvetica Neue"/>
              <a:buChar char="●"/>
            </a:pPr>
            <a:r>
              <a:rPr lang="en" sz="2000" b="0" i="0" u="none" strike="noStrike" cap="none" dirty="0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Group types and group specs are introduced to describe the characteristics of a group, similar to how volume types and extra specs are applied to a volume.</a:t>
            </a:r>
          </a:p>
          <a:p>
            <a:pPr marL="914400" marR="0" lvl="1" indent="-3302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Helvetica Neue"/>
              <a:buChar char="○"/>
            </a:pPr>
            <a:r>
              <a:rPr lang="en" sz="1200" dirty="0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Minimum microversion: 3.11</a:t>
            </a:r>
          </a:p>
          <a:p>
            <a:pPr marL="914400" marR="0" lvl="1" indent="-3302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Helvetica Neue"/>
              <a:buChar char="○"/>
            </a:pPr>
            <a:r>
              <a:rPr lang="en" sz="1200" b="0" i="0" u="none" strike="noStrike" cap="none" dirty="0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cinder --os-volume-api-version 3.11 group-type-create my_test_group</a:t>
            </a:r>
          </a:p>
          <a:p>
            <a:pPr marL="914400" marR="0" lvl="1" indent="-3302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Helvetica Neue"/>
              <a:buChar char="○"/>
            </a:pPr>
            <a:r>
              <a:rPr lang="en" sz="1200" b="0" i="0" u="none" strike="noStrike" cap="none" dirty="0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cinder --os-volume-api-version 3.11 group-type-list</a:t>
            </a:r>
          </a:p>
          <a:p>
            <a:pPr marL="914400" marR="0" lvl="1" indent="-3302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Helvetica Neue"/>
              <a:buChar char="○"/>
            </a:pPr>
            <a:r>
              <a:rPr lang="en" sz="1200" b="0" i="0" u="none" strike="noStrike" cap="none" dirty="0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cinder --os-volume-api-version 3.11 group-type-show my_test_group</a:t>
            </a:r>
          </a:p>
          <a:p>
            <a:pPr marL="914400" marR="0" lvl="1" indent="-3302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Helvetica Neue"/>
              <a:buChar char="○"/>
            </a:pPr>
            <a:r>
              <a:rPr lang="en" sz="1200" b="0" i="0" u="none" strike="noStrike" cap="none" dirty="0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cinder --os-volume-api-version 3.11 group-type-key my_test_group set test_key=test_val</a:t>
            </a:r>
          </a:p>
          <a:p>
            <a:pPr marL="914400" marR="0" lvl="1" indent="-3302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Helvetica Neue"/>
              <a:buChar char="○"/>
            </a:pPr>
            <a:r>
              <a:rPr lang="en" sz="1200" b="0" i="0" u="none" strike="noStrike" cap="none" dirty="0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cinder --os-volume-api-version 3.11 group-specs-list</a:t>
            </a:r>
          </a:p>
          <a:p>
            <a:pPr marL="914400" marR="0" lvl="1" indent="-3302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Helvetica Neue"/>
              <a:buChar char="○"/>
            </a:pPr>
            <a:r>
              <a:rPr lang="en" sz="1200" b="0" i="0" u="none" strike="noStrike" cap="none" dirty="0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cinder --os-volume-api-version 3.11 group-type-key my_test_group unset test_key</a:t>
            </a:r>
          </a:p>
          <a:p>
            <a:pPr marL="914400" marR="0" lvl="1" indent="-3302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Helvetica Neue"/>
              <a:buChar char="○"/>
            </a:pPr>
            <a:r>
              <a:rPr lang="en" sz="1200" b="0" i="0" u="none" strike="noStrike" cap="none" dirty="0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cinder --os-volume-api-version 3.11 group-type-update &lt;group type uuid&gt;  --name "new_group" --description "my group type"</a:t>
            </a:r>
          </a:p>
          <a:p>
            <a:pPr marL="914400" marR="0" lvl="1" indent="-3302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Helvetica Neue"/>
              <a:buChar char="○"/>
            </a:pPr>
            <a:r>
              <a:rPr lang="en" sz="1200" b="0" i="0" u="none" strike="noStrike" cap="none" dirty="0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cinder --os-volume-api-version 3.11 group-type-delete new_group</a:t>
            </a:r>
          </a:p>
        </p:txBody>
      </p:sp>
    </p:spTree>
  </p:cSld>
  <p:clrMapOvr>
    <a:masterClrMapping/>
  </p:clrMapOvr>
  <p:transition xmlns:p14="http://schemas.microsoft.com/office/powerpoint/2010/main" spd="med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Shape 171"/>
          <p:cNvSpPr txBox="1">
            <a:spLocks noGrp="1"/>
          </p:cNvSpPr>
          <p:nvPr>
            <p:ph type="ctrTitle" idx="4294967295"/>
          </p:nvPr>
        </p:nvSpPr>
        <p:spPr>
          <a:xfrm>
            <a:off x="499006" y="120151"/>
            <a:ext cx="7359000" cy="4487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66FF"/>
              </a:buClr>
              <a:buSzPct val="25000"/>
              <a:buFont typeface="Helvetica Neue"/>
              <a:buNone/>
            </a:pPr>
            <a:r>
              <a:rPr lang="en" sz="3200" b="0" i="0" u="none" strike="noStrike" cap="none">
                <a:solidFill>
                  <a:srgbClr val="3366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Generic Volume Groups - groups</a:t>
            </a:r>
          </a:p>
        </p:txBody>
      </p:sp>
      <p:sp>
        <p:nvSpPr>
          <p:cNvPr id="172" name="Shape 172"/>
          <p:cNvSpPr txBox="1"/>
          <p:nvPr/>
        </p:nvSpPr>
        <p:spPr>
          <a:xfrm>
            <a:off x="733193" y="711266"/>
            <a:ext cx="7708499" cy="31679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457200" marR="0" lvl="0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Helvetica Neue"/>
              <a:buChar char="●"/>
            </a:pPr>
            <a:r>
              <a:rPr lang="en" sz="2000" b="0" i="0" u="none" strike="noStrike" cap="none" dirty="0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Create, delete, update, show, and list groups</a:t>
            </a:r>
          </a:p>
          <a:p>
            <a:pPr marL="914400" marR="0" lvl="1" indent="-3302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Helvetica Neue"/>
              <a:buChar char="○"/>
            </a:pPr>
            <a:r>
              <a:rPr lang="en" dirty="0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Minimum microversion: 3.13</a:t>
            </a:r>
          </a:p>
          <a:p>
            <a:pPr marL="914400" marR="0" lvl="1" indent="-3302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Helvetica Neue"/>
              <a:buChar char="○"/>
            </a:pPr>
            <a:r>
              <a:rPr lang="en" b="0" i="0" u="none" strike="noStrike" cap="none" dirty="0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cinder --os-volume-api-version 3.13 group-create --name my_group &lt;group type uuid&gt; &lt;volume type uuid&gt;</a:t>
            </a:r>
          </a:p>
          <a:p>
            <a:pPr marL="914400" marR="0" lvl="1" indent="-3302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Helvetica Neue"/>
              <a:buChar char="○"/>
            </a:pPr>
            <a:r>
              <a:rPr lang="en" b="0" i="0" u="none" strike="noStrike" cap="none" dirty="0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cinder --os-volume-api-version 3.13 group-list</a:t>
            </a:r>
          </a:p>
          <a:p>
            <a:pPr marL="914400" marR="0" lvl="1" indent="-3302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Helvetica Neue"/>
              <a:buChar char="○"/>
            </a:pPr>
            <a:r>
              <a:rPr lang="en" b="0" i="0" u="none" strike="noStrike" cap="none" dirty="0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cinder --os-volume-api-version 3.13 create --group-id &lt;group uuid&gt; --volume-type &lt;volume type uuid&gt; &lt;size&gt;</a:t>
            </a:r>
          </a:p>
          <a:p>
            <a:pPr marL="914400" marR="0" lvl="1" indent="-3302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Helvetica Neue"/>
              <a:buChar char="○"/>
            </a:pPr>
            <a:r>
              <a:rPr lang="en" b="0" i="0" u="none" strike="noStrike" cap="none" dirty="0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cinder --os-volume-api-version 3.13 group-update &lt;group uuid&gt; --name new_name  description new_description --add-volumes &lt;uuid of volume to add&gt; --remove-volumes &lt;uuid of volume to remove&gt;</a:t>
            </a:r>
          </a:p>
          <a:p>
            <a:pPr marL="914400" marR="0" lvl="1" indent="-3302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Helvetica Neue"/>
              <a:buChar char="○"/>
            </a:pPr>
            <a:r>
              <a:rPr lang="en" b="0" i="0" u="none" strike="noStrike" cap="none" dirty="0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cinder --os-volume-api-version 3.13 group-show &lt;group uuid&gt;</a:t>
            </a:r>
          </a:p>
          <a:p>
            <a:pPr marL="914400" marR="0" lvl="1" indent="-3302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Helvetica Neue"/>
              <a:buChar char="○"/>
            </a:pPr>
            <a:r>
              <a:rPr lang="en" b="0" i="0" u="none" strike="noStrike" cap="none" dirty="0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cinder --os-volume-api-version 3.13 group-delete --delete-volumes &lt;group uuid&gt;</a:t>
            </a:r>
          </a:p>
        </p:txBody>
      </p:sp>
    </p:spTree>
  </p:cSld>
  <p:clrMapOvr>
    <a:masterClrMapping/>
  </p:clrMapOvr>
  <p:transition xmlns:p14="http://schemas.microsoft.com/office/powerpoint/2010/main" spd="med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 txBox="1">
            <a:spLocks noGrp="1"/>
          </p:cNvSpPr>
          <p:nvPr>
            <p:ph type="ctrTitle" idx="4294967295"/>
          </p:nvPr>
        </p:nvSpPr>
        <p:spPr>
          <a:xfrm>
            <a:off x="499006" y="-4349"/>
            <a:ext cx="7359000" cy="4487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66FF"/>
              </a:buClr>
              <a:buSzPct val="25000"/>
              <a:buFont typeface="Helvetica Neue"/>
              <a:buNone/>
            </a:pPr>
            <a:r>
              <a:rPr lang="en" sz="3200" b="0" i="0" u="none" strike="noStrike" cap="none">
                <a:solidFill>
                  <a:srgbClr val="3366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Generic Volume Groups - </a:t>
            </a:r>
            <a:r>
              <a:rPr lang="en" sz="2600" b="0" i="0" u="none" strike="noStrike" cap="none">
                <a:solidFill>
                  <a:srgbClr val="3366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group snapshots</a:t>
            </a:r>
          </a:p>
        </p:txBody>
      </p:sp>
      <p:sp>
        <p:nvSpPr>
          <p:cNvPr id="178" name="Shape 178"/>
          <p:cNvSpPr txBox="1"/>
          <p:nvPr/>
        </p:nvSpPr>
        <p:spPr>
          <a:xfrm>
            <a:off x="608681" y="583487"/>
            <a:ext cx="7771112" cy="3738332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457200" marR="0" lvl="0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Helvetica Neue"/>
              <a:buChar char="●"/>
            </a:pPr>
            <a:r>
              <a:rPr lang="en" sz="2000" b="0" i="0" u="none" strike="noStrike" cap="none" dirty="0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Create, delete, show, and list group snapshots.</a:t>
            </a:r>
          </a:p>
          <a:p>
            <a:pPr marL="914400" marR="0" lvl="1" indent="-3302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Helvetica Neue"/>
              <a:buChar char="○"/>
            </a:pPr>
            <a:r>
              <a:rPr lang="en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Minimum microversion: 3.14</a:t>
            </a:r>
          </a:p>
          <a:p>
            <a:pPr marL="914400" marR="0" lvl="1" indent="-3302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Helvetica Neue"/>
              <a:buChar char="○"/>
            </a:pPr>
            <a:r>
              <a:rPr lang="en" b="0" i="0" u="none" strike="noStrike" cap="none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cinder --os-volume-api-version 3.14 group-snapshot-create --name &lt;name&gt; &lt;group uuid&gt;</a:t>
            </a:r>
          </a:p>
          <a:p>
            <a:pPr marL="914400" marR="0" lvl="1" indent="-3302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Helvetica Neue"/>
              <a:buChar char="○"/>
            </a:pPr>
            <a:r>
              <a:rPr lang="en" b="0" i="0" u="none" strike="noStrike" cap="none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cinder --os-volume-api-version 3.14 group-snapshot-list</a:t>
            </a:r>
          </a:p>
          <a:p>
            <a:pPr marL="914400" marR="0" lvl="1" indent="-3302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Helvetica Neue"/>
              <a:buChar char="○"/>
            </a:pPr>
            <a:r>
              <a:rPr lang="en" b="0" i="0" u="none" strike="noStrike" cap="none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cinder --os-volume-api-version 3.14 group-snapshot-show &lt;group snapshot uuid&gt;</a:t>
            </a:r>
          </a:p>
          <a:p>
            <a:pPr marL="914400" marR="0" lvl="1" indent="-3302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Helvetica Neue"/>
              <a:buChar char="○"/>
            </a:pPr>
            <a:r>
              <a:rPr lang="en" b="0" i="0" u="none" strike="noStrike" cap="none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cinder --os-volume-api-version 3.14 group-snapshot-delete &lt;group snapshot uuid&gt;</a:t>
            </a:r>
          </a:p>
          <a:p>
            <a:pPr marL="457200" marR="0" lvl="0" indent="-3556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Helvetica Neue"/>
              <a:buChar char="●"/>
            </a:pPr>
            <a:r>
              <a:rPr lang="en" sz="2000" b="0" i="0" u="none" strike="noStrike" cap="none" dirty="0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Create group from source group or group snapshot.</a:t>
            </a:r>
          </a:p>
          <a:p>
            <a:pPr marL="914400" marR="0" lvl="1" indent="-3302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Helvetica Neue"/>
              <a:buChar char="○"/>
            </a:pPr>
            <a:r>
              <a:rPr lang="en" b="0" i="0" u="none" strike="noStrike" cap="none" dirty="0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cinder --os-volume-api-version 3.14 group-create-from-src --name my_group --group-snapshot &lt;group snapshot uuid&gt;</a:t>
            </a:r>
          </a:p>
          <a:p>
            <a:pPr marL="914400" marR="0" lvl="1" indent="-3302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Helvetica Neue"/>
              <a:buChar char="○"/>
            </a:pPr>
            <a:r>
              <a:rPr lang="en" b="0" i="0" u="none" strike="noStrike" cap="none" dirty="0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cinder --os-volume-api-version 3.14 group-create-from-src --name my_group --source-group &lt;source group uuid&gt;</a:t>
            </a:r>
          </a:p>
        </p:txBody>
      </p:sp>
    </p:spTree>
  </p:cSld>
  <p:clrMapOvr>
    <a:masterClrMapping/>
  </p:clrMapOvr>
  <p:transition xmlns:p14="http://schemas.microsoft.com/office/powerpoint/2010/main" spd="med"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83"/>
          <p:cNvSpPr txBox="1">
            <a:spLocks noGrp="1"/>
          </p:cNvSpPr>
          <p:nvPr>
            <p:ph type="ctrTitle" idx="4294967295"/>
          </p:nvPr>
        </p:nvSpPr>
        <p:spPr>
          <a:xfrm>
            <a:off x="499006" y="272551"/>
            <a:ext cx="7359000" cy="448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66FF"/>
              </a:buClr>
              <a:buSzPct val="25000"/>
              <a:buFont typeface="Helvetica Neue"/>
              <a:buNone/>
            </a:pPr>
            <a:r>
              <a:rPr lang="en" sz="3200" b="0" i="0" u="none" strike="noStrike" cap="none">
                <a:solidFill>
                  <a:srgbClr val="3366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Migrate CGs to Generic Volume Groups</a:t>
            </a:r>
          </a:p>
        </p:txBody>
      </p:sp>
      <p:sp>
        <p:nvSpPr>
          <p:cNvPr id="184" name="Shape 184"/>
          <p:cNvSpPr txBox="1"/>
          <p:nvPr/>
        </p:nvSpPr>
        <p:spPr>
          <a:xfrm>
            <a:off x="733200" y="939876"/>
            <a:ext cx="7708500" cy="36375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457200" marR="0" lvl="0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Helvetica Neue"/>
              <a:buChar char="●"/>
            </a:pPr>
            <a:r>
              <a:rPr lang="en" sz="2400" b="0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Command </a:t>
            </a:r>
            <a:r>
              <a:rPr lang="en" sz="24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“cinder-manage db online_data_migrations” needs to be run to migrate existing consistency groups to generic volume groups.</a:t>
            </a:r>
          </a:p>
          <a:p>
            <a:pPr marL="457200" marR="0" lvl="0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Helvetica Neue"/>
              <a:buChar char="●"/>
            </a:pPr>
            <a:r>
              <a:rPr lang="en" sz="2400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It is required to run data migrations to upgrade to Pike.</a:t>
            </a:r>
          </a:p>
          <a:p>
            <a:pPr marL="457200" marR="0" lvl="0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Helvetica Neue"/>
              <a:buChar char="●"/>
            </a:pPr>
            <a:r>
              <a:rPr lang="en" sz="2400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All drivers supporting CGs need to add this capability to </a:t>
            </a:r>
            <a:r>
              <a:rPr lang="en" sz="24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generic volume groups</a:t>
            </a:r>
            <a:r>
              <a:rPr lang="en" sz="2400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in Pike.</a:t>
            </a:r>
          </a:p>
          <a:p>
            <a:pPr marL="457200" marR="0" lvl="0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Helvetica Neue"/>
              <a:buChar char="●"/>
            </a:pPr>
            <a:r>
              <a:rPr lang="en" sz="2400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CG APIs still work in Pike but will be deprecated in Queens.</a:t>
            </a:r>
          </a:p>
        </p:txBody>
      </p:sp>
    </p:spTree>
  </p:cSld>
  <p:clrMapOvr>
    <a:masterClrMapping/>
  </p:clrMapOvr>
  <p:transition xmlns:p14="http://schemas.microsoft.com/office/powerpoint/2010/main" spd="med"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Shape 189"/>
          <p:cNvSpPr txBox="1">
            <a:spLocks noGrp="1"/>
          </p:cNvSpPr>
          <p:nvPr>
            <p:ph type="ctrTitle" idx="4294967295"/>
          </p:nvPr>
        </p:nvSpPr>
        <p:spPr>
          <a:xfrm>
            <a:off x="499006" y="272551"/>
            <a:ext cx="7359000" cy="448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66FF"/>
              </a:buClr>
              <a:buSzPct val="25000"/>
              <a:buFont typeface="Helvetica Neue"/>
              <a:buNone/>
            </a:pPr>
            <a:r>
              <a:rPr lang="en" sz="3200">
                <a:solidFill>
                  <a:srgbClr val="3366FF"/>
                </a:solidFill>
              </a:rPr>
              <a:t>Create Different Types of Groups</a:t>
            </a:r>
          </a:p>
        </p:txBody>
      </p:sp>
      <p:sp>
        <p:nvSpPr>
          <p:cNvPr id="190" name="Shape 190"/>
          <p:cNvSpPr txBox="1"/>
          <p:nvPr/>
        </p:nvSpPr>
        <p:spPr>
          <a:xfrm>
            <a:off x="733193" y="939866"/>
            <a:ext cx="7708500" cy="3168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457200" marR="0" lvl="0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Helvetica Neue"/>
              <a:buChar char="●"/>
            </a:pPr>
            <a:r>
              <a:rPr lang="en" sz="2000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Set the following in group type specs and volume type extra specs when creating a generic volume group that supports consistent group snapshot on a backend that reports “</a:t>
            </a:r>
            <a:r>
              <a:rPr lang="en" sz="20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consistent_group_snapshot_enabled=True”</a:t>
            </a:r>
            <a:r>
              <a:rPr lang="en" sz="2000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:</a:t>
            </a:r>
          </a:p>
          <a:p>
            <a:pPr marL="914400" marR="0" lvl="1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Helvetica Neue"/>
              <a:buChar char="○"/>
            </a:pPr>
            <a:r>
              <a:rPr lang="en" sz="16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consistent_group_snapshot_enabled: ‘&lt;is&gt; True’ </a:t>
            </a:r>
          </a:p>
          <a:p>
            <a:pPr marL="457200" lvl="0" indent="-355600" rtl="0">
              <a:spcBef>
                <a:spcPts val="0"/>
              </a:spcBef>
              <a:buClr>
                <a:schemeClr val="dk2"/>
              </a:buClr>
              <a:buSzPct val="100000"/>
              <a:buFont typeface="Helvetica Neue"/>
              <a:buChar char="●"/>
            </a:pPr>
            <a:r>
              <a:rPr lang="en" sz="20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If {“consistent_group_snapshot_enabled: ‘&lt;is&gt; True’} is not set in the group type, a default group will be created that does not support consistent group snapshot.</a:t>
            </a:r>
          </a:p>
          <a:p>
            <a:pPr marL="457200" lvl="0" indent="-355600" rtl="0">
              <a:spcBef>
                <a:spcPts val="0"/>
              </a:spcBef>
              <a:buClr>
                <a:schemeClr val="dk1"/>
              </a:buClr>
              <a:buSzPct val="100000"/>
              <a:buFont typeface="Helvetica Neue"/>
              <a:buChar char="●"/>
            </a:pPr>
            <a:r>
              <a:rPr lang="en" sz="20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Do not set consistencygroup_support key in group types or volume types</a:t>
            </a:r>
          </a:p>
        </p:txBody>
      </p:sp>
    </p:spTree>
  </p:cSld>
  <p:clrMapOvr>
    <a:masterClrMapping/>
  </p:clrMapOvr>
  <p:transition xmlns:p14="http://schemas.microsoft.com/office/powerpoint/2010/main" spd="med"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Shape 195"/>
          <p:cNvSpPr txBox="1">
            <a:spLocks noGrp="1"/>
          </p:cNvSpPr>
          <p:nvPr>
            <p:ph type="ctrTitle" idx="4294967295"/>
          </p:nvPr>
        </p:nvSpPr>
        <p:spPr>
          <a:xfrm>
            <a:off x="499006" y="120151"/>
            <a:ext cx="7359000" cy="448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66FF"/>
              </a:buClr>
              <a:buSzPct val="25000"/>
              <a:buFont typeface="Helvetica Neue"/>
              <a:buNone/>
            </a:pPr>
            <a:r>
              <a:rPr lang="en" sz="3200">
                <a:solidFill>
                  <a:srgbClr val="3366FF"/>
                </a:solidFill>
              </a:rPr>
              <a:t>B</a:t>
            </a:r>
            <a:r>
              <a:rPr lang="en" sz="3200" b="0" i="0" u="none" strike="noStrike" cap="none">
                <a:solidFill>
                  <a:srgbClr val="3366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ackup and R</a:t>
            </a:r>
            <a:r>
              <a:rPr lang="en" sz="3200">
                <a:solidFill>
                  <a:srgbClr val="3366FF"/>
                </a:solidFill>
              </a:rPr>
              <a:t>estore</a:t>
            </a:r>
          </a:p>
        </p:txBody>
      </p:sp>
      <p:sp>
        <p:nvSpPr>
          <p:cNvPr id="196" name="Shape 196"/>
          <p:cNvSpPr txBox="1"/>
          <p:nvPr/>
        </p:nvSpPr>
        <p:spPr>
          <a:xfrm>
            <a:off x="472202" y="863666"/>
            <a:ext cx="4140900" cy="36705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457200" marR="0" lvl="0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Helvetica Neue"/>
              <a:buChar char="●"/>
            </a:pPr>
            <a:r>
              <a:rPr lang="en" sz="2000" b="0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Supports full and incremental backup using changed block tracking (sha file).</a:t>
            </a:r>
          </a:p>
          <a:p>
            <a:pPr marL="457200" marR="0" lvl="0" indent="-3556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Helvetica Neue"/>
              <a:buChar char="●"/>
            </a:pPr>
            <a:r>
              <a:rPr lang="en" sz="2000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Supports n</a:t>
            </a:r>
            <a:r>
              <a:rPr lang="en" sz="2000" b="0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on-disruptive backup for in-use volumes </a:t>
            </a:r>
            <a:r>
              <a:rPr lang="en" sz="2000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via </a:t>
            </a:r>
            <a:r>
              <a:rPr lang="en" sz="2000" b="0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temp volume/snapshot.</a:t>
            </a:r>
          </a:p>
          <a:p>
            <a:pPr marL="457200" marR="0" lvl="0" indent="-3556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Helvetica Neue"/>
              <a:buChar char="●"/>
            </a:pPr>
            <a:r>
              <a:rPr lang="en" sz="2000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Supports b</a:t>
            </a:r>
            <a:r>
              <a:rPr lang="en" sz="2000" b="0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ackup of snapshot.</a:t>
            </a:r>
          </a:p>
          <a:p>
            <a:pPr marL="457200" marR="0" lvl="0" indent="-3556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Helvetica Neue"/>
              <a:buChar char="●"/>
            </a:pPr>
            <a:r>
              <a:rPr lang="en" sz="2000" b="0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Supports Swift, Posix, NFS, GlusterFS, Ceph, Google Cloud Storage, and IBM TSM backup drivers.</a:t>
            </a:r>
          </a:p>
        </p:txBody>
      </p:sp>
      <p:pic>
        <p:nvPicPr>
          <p:cNvPr id="197" name="Shape 197" descr="Cinder Backup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774477" y="628825"/>
            <a:ext cx="3710549" cy="373758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xmlns:p14="http://schemas.microsoft.com/office/powerpoint/2010/main"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title"/>
          </p:nvPr>
        </p:nvSpPr>
        <p:spPr>
          <a:xfrm>
            <a:off x="736972" y="642622"/>
            <a:ext cx="7358965" cy="3858183"/>
          </a:xfrm>
          <a:prstGeom prst="rect">
            <a:avLst/>
          </a:prstGeom>
          <a:noFill/>
          <a:ln>
            <a:noFill/>
          </a:ln>
        </p:spPr>
        <p:txBody>
          <a:bodyPr lIns="26775" tIns="26775" rIns="26775" bIns="2677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Helvetica Neue"/>
              <a:buNone/>
            </a:pPr>
            <a:r>
              <a:rPr lang="en" sz="3800" b="0" i="0" u="none" strike="noStrike" cap="non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Storage Capabilities in Cinder</a:t>
            </a:r>
            <a:r>
              <a:rPr lang="en" sz="3200" b="0" i="0" u="none" strike="noStrike" cap="non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/>
            </a:r>
            <a:br>
              <a:rPr lang="en" sz="3200" b="0" i="0" u="none" strike="noStrike" cap="non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rPr>
            </a:br>
            <a:r>
              <a:rPr lang="en" sz="3200" b="0" i="0" u="none" strike="noStrike" cap="non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/>
            </a:r>
            <a:br>
              <a:rPr lang="en" sz="3200" b="0" i="0" u="none" strike="noStrike" cap="non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rPr>
            </a:br>
            <a:r>
              <a:rPr lang="en" sz="1800" b="0" i="0" u="none" strike="noStrike" cap="non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Xing Yang (Dell EMC), Jay Bryant (Lenovo), Sean McGinnis (</a:t>
            </a:r>
            <a:r>
              <a:rPr lang="en" sz="1800"/>
              <a:t>Huawei</a:t>
            </a:r>
            <a:r>
              <a:rPr lang="en" sz="1800" b="0" i="0" u="none" strike="noStrike" cap="non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) </a:t>
            </a:r>
            <a:br>
              <a:rPr lang="en" sz="1800" b="0" i="0" u="none" strike="noStrike" cap="non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rPr>
            </a:br>
            <a:r>
              <a:rPr lang="en" sz="1800" b="0" i="0" u="none" strike="noStrike" cap="non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/>
            </a:r>
            <a:br>
              <a:rPr lang="en" sz="1800" b="0" i="0" u="none" strike="noStrike" cap="non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rPr>
            </a:br>
            <a:r>
              <a:rPr lang="en" sz="2300" b="0" i="0" u="none" strike="noStrike" cap="non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May 9, 2017 Boston</a:t>
            </a:r>
          </a:p>
        </p:txBody>
      </p:sp>
    </p:spTree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Shape 202"/>
          <p:cNvSpPr txBox="1">
            <a:spLocks noGrp="1"/>
          </p:cNvSpPr>
          <p:nvPr>
            <p:ph type="ctrTitle" idx="4294967295"/>
          </p:nvPr>
        </p:nvSpPr>
        <p:spPr>
          <a:xfrm>
            <a:off x="499006" y="120151"/>
            <a:ext cx="7358965" cy="44878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66FF"/>
              </a:buClr>
              <a:buSzPct val="25000"/>
              <a:buFont typeface="Helvetica Neue"/>
              <a:buNone/>
            </a:pPr>
            <a:r>
              <a:rPr lang="en" sz="3200" b="0" i="0" u="none" strike="noStrike" cap="none">
                <a:solidFill>
                  <a:srgbClr val="3366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Cinder backup - commands</a:t>
            </a:r>
          </a:p>
        </p:txBody>
      </p:sp>
      <p:sp>
        <p:nvSpPr>
          <p:cNvPr id="203" name="Shape 203"/>
          <p:cNvSpPr txBox="1"/>
          <p:nvPr/>
        </p:nvSpPr>
        <p:spPr>
          <a:xfrm>
            <a:off x="472202" y="863666"/>
            <a:ext cx="7963800" cy="36705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4572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Helvetica Neue"/>
              <a:buChar char="●"/>
            </a:pPr>
            <a:r>
              <a:rPr lang="en" sz="1800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Create a backup (full, incremental, in-use)</a:t>
            </a:r>
          </a:p>
          <a:p>
            <a: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Helvetica Neue"/>
              <a:buChar char="○"/>
            </a:pPr>
            <a:r>
              <a:rPr lang="en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openstack volume backup create [--incremental] [--force] VOLUME</a:t>
            </a:r>
          </a:p>
          <a:p>
            <a:pPr marL="4572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Helvetica Neue"/>
              <a:buChar char="●"/>
            </a:pPr>
            <a:r>
              <a:rPr lang="en" sz="1800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Restore a backup</a:t>
            </a:r>
          </a:p>
          <a:p>
            <a: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Helvetica Neue"/>
              <a:buChar char="○"/>
            </a:pPr>
            <a:r>
              <a:rPr lang="en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openstack volume backup restore BACKUP_ID VOLUME_ID</a:t>
            </a:r>
          </a:p>
          <a:p>
            <a:pPr marL="4572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Helvetica Neue"/>
              <a:buChar char="●"/>
            </a:pPr>
            <a:r>
              <a:rPr lang="en" sz="1800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Create a backup from a snapshot</a:t>
            </a:r>
          </a:p>
          <a:p>
            <a: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Helvetica Neue"/>
              <a:buChar char="○"/>
            </a:pPr>
            <a:r>
              <a:rPr lang="en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openstack volume backup create [--incremental] [--force] [--snapshot SNAPSHOT_ID] VOLUME</a:t>
            </a:r>
          </a:p>
          <a:p>
            <a:pPr marL="4572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Helvetica Neue"/>
              <a:buChar char="●"/>
            </a:pPr>
            <a:r>
              <a:rPr lang="en" sz="1800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Export metadata of a backup (admin only)</a:t>
            </a:r>
          </a:p>
          <a:p>
            <a: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Helvetica Neue"/>
              <a:buChar char="○"/>
            </a:pPr>
            <a:r>
              <a:rPr lang="en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cinder backup-export BACKUP_ID</a:t>
            </a:r>
          </a:p>
          <a:p>
            <a:pPr marL="4572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Helvetica Neue"/>
              <a:buChar char="●"/>
            </a:pPr>
            <a:r>
              <a:rPr lang="en" sz="1800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Import backup metadata (admin only)</a:t>
            </a:r>
          </a:p>
          <a:p>
            <a: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Helvetica Neue"/>
              <a:buChar char="○"/>
            </a:pPr>
            <a:r>
              <a:rPr lang="en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cinder backup-import METADATA</a:t>
            </a:r>
          </a:p>
        </p:txBody>
      </p:sp>
    </p:spTree>
  </p:cSld>
  <p:clrMapOvr>
    <a:masterClrMapping/>
  </p:clrMapOvr>
  <p:transition xmlns:p14="http://schemas.microsoft.com/office/powerpoint/2010/main" spd="med">
    <p:fad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Shape 208"/>
          <p:cNvSpPr txBox="1">
            <a:spLocks noGrp="1"/>
          </p:cNvSpPr>
          <p:nvPr>
            <p:ph type="ctrTitle" idx="4294967295"/>
          </p:nvPr>
        </p:nvSpPr>
        <p:spPr>
          <a:xfrm>
            <a:off x="499006" y="120151"/>
            <a:ext cx="7359000" cy="4487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66FF"/>
              </a:buClr>
              <a:buSzPct val="25000"/>
              <a:buFont typeface="Helvetica Neue"/>
              <a:buNone/>
            </a:pPr>
            <a:r>
              <a:rPr lang="en" sz="3200" b="0" i="0" u="none" strike="noStrike" cap="none" dirty="0" smtClean="0">
                <a:solidFill>
                  <a:srgbClr val="3366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Demo</a:t>
            </a:r>
            <a:r>
              <a:rPr lang="en-US" sz="3200" b="0" i="0" u="none" strike="noStrike" cap="none" dirty="0" smtClean="0">
                <a:solidFill>
                  <a:srgbClr val="3366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</a:t>
            </a:r>
            <a:endParaRPr lang="en" sz="3200" b="0" i="0" u="none" strike="noStrike" cap="none" dirty="0">
              <a:solidFill>
                <a:srgbClr val="3366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209" name="Shape 209"/>
          <p:cNvSpPr txBox="1"/>
          <p:nvPr/>
        </p:nvSpPr>
        <p:spPr>
          <a:xfrm>
            <a:off x="609600" y="929250"/>
            <a:ext cx="7799100" cy="33954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457200" marR="0" lvl="0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Helvetica Neue"/>
              <a:buChar char="●"/>
            </a:pPr>
            <a:r>
              <a:rPr lang="en" sz="2400" b="0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Volume migration and retype</a:t>
            </a:r>
          </a:p>
          <a:p>
            <a:pPr marL="457200" marR="0" lvl="0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Helvetica Neue"/>
              <a:buChar char="●"/>
            </a:pPr>
            <a:r>
              <a:rPr lang="en" sz="24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Generic volume groups</a:t>
            </a:r>
          </a:p>
          <a:p>
            <a:pPr marL="457200" lvl="0" indent="-381000" rtl="0">
              <a:spcBef>
                <a:spcPts val="0"/>
              </a:spcBef>
              <a:buClr>
                <a:schemeClr val="dk1"/>
              </a:buClr>
              <a:buSzPct val="100000"/>
              <a:buFont typeface="Helvetica Neue"/>
              <a:buChar char="●"/>
            </a:pPr>
            <a:r>
              <a:rPr lang="en" sz="24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Backup and restore</a:t>
            </a:r>
          </a:p>
        </p:txBody>
      </p:sp>
    </p:spTree>
  </p:cSld>
  <p:clrMapOvr>
    <a:masterClrMapping/>
  </p:clrMapOvr>
  <p:transition xmlns:p14="http://schemas.microsoft.com/office/powerpoint/2010/main" spd="med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Shape 214"/>
          <p:cNvSpPr txBox="1"/>
          <p:nvPr/>
        </p:nvSpPr>
        <p:spPr>
          <a:xfrm>
            <a:off x="494479" y="105042"/>
            <a:ext cx="8458205" cy="4572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66FF"/>
              </a:buClr>
              <a:buSzPct val="25000"/>
              <a:buFont typeface="Helvetica Neue"/>
              <a:buNone/>
            </a:pPr>
            <a:r>
              <a:rPr lang="en" sz="3200" b="0" i="0" u="none" strike="noStrike" cap="none">
                <a:solidFill>
                  <a:srgbClr val="3366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Demo – </a:t>
            </a:r>
            <a:r>
              <a:rPr lang="en" sz="3200">
                <a:solidFill>
                  <a:srgbClr val="3366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Volume Migration and Retype</a:t>
            </a:r>
          </a:p>
        </p:txBody>
      </p:sp>
      <p:sp>
        <p:nvSpPr>
          <p:cNvPr id="215" name="Shape 215"/>
          <p:cNvSpPr txBox="1"/>
          <p:nvPr/>
        </p:nvSpPr>
        <p:spPr>
          <a:xfrm>
            <a:off x="609600" y="929250"/>
            <a:ext cx="7799100" cy="33954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457200" marR="0" lvl="0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Helvetica Neue"/>
              <a:buChar char="●"/>
            </a:pPr>
            <a:r>
              <a:rPr lang="en" sz="2400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Environment</a:t>
            </a:r>
          </a:p>
          <a:p>
            <a:pPr marL="914400" marR="0" lvl="1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Helvetica Neue"/>
              <a:buChar char="○"/>
            </a:pPr>
            <a:r>
              <a:rPr lang="en" sz="2400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Two LVM backends</a:t>
            </a:r>
          </a:p>
          <a:p>
            <a:pPr marL="914400" marR="0" lvl="1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Helvetica Neue"/>
              <a:buChar char="○"/>
            </a:pPr>
            <a:r>
              <a:rPr lang="en" sz="2400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One NFS backend</a:t>
            </a:r>
          </a:p>
          <a:p>
            <a:pPr marL="457200" marR="0" lvl="0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Helvetica Neue"/>
              <a:buChar char="●"/>
            </a:pPr>
            <a:r>
              <a:rPr lang="en" sz="2400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Volume Types</a:t>
            </a:r>
          </a:p>
          <a:p>
            <a:pPr marL="914400" marR="0" lvl="1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Helvetica Neue"/>
              <a:buChar char="○"/>
            </a:pPr>
            <a:r>
              <a:rPr lang="en" sz="2400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One for each backend</a:t>
            </a:r>
          </a:p>
          <a:p>
            <a:pPr marL="914400" marR="0" lvl="1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Helvetica Neue"/>
              <a:buChar char="○"/>
            </a:pPr>
            <a:r>
              <a:rPr lang="en" sz="2400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One for iSCSI protocol</a:t>
            </a:r>
          </a:p>
          <a:p>
            <a:pPr marL="457200" marR="0" lvl="0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Helvetica Neue"/>
              <a:buChar char="●"/>
            </a:pPr>
            <a:r>
              <a:rPr lang="en" sz="2400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Demo</a:t>
            </a:r>
          </a:p>
          <a:p>
            <a:pPr marL="914400" marR="0" lvl="1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Helvetica Neue"/>
              <a:buChar char="○"/>
            </a:pPr>
            <a:r>
              <a:rPr lang="en" sz="2400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lvmdriver-1 retype to iSCSI type</a:t>
            </a:r>
          </a:p>
          <a:p>
            <a:pPr marL="914400" marR="0" lvl="1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Helvetica Neue"/>
              <a:buChar char="○"/>
            </a:pPr>
            <a:r>
              <a:rPr lang="en" sz="2400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lvmdriver-1 migrate to lvmdriver-2</a:t>
            </a:r>
          </a:p>
          <a:p>
            <a:pPr marL="914400" marR="0" lvl="1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Helvetica Neue"/>
              <a:buChar char="○"/>
            </a:pPr>
            <a:r>
              <a:rPr lang="en" sz="2400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lvmdriver-2 retype with migrate to nfs</a:t>
            </a:r>
          </a:p>
        </p:txBody>
      </p:sp>
      <p:sp>
        <p:nvSpPr>
          <p:cNvPr id="216" name="Shape 216"/>
          <p:cNvSpPr/>
          <p:nvPr/>
        </p:nvSpPr>
        <p:spPr>
          <a:xfrm>
            <a:off x="5673850" y="1161700"/>
            <a:ext cx="1574100" cy="2306700"/>
          </a:xfrm>
          <a:prstGeom prst="roundRect">
            <a:avLst>
              <a:gd name="adj" fmla="val 16667"/>
            </a:avLst>
          </a:prstGeom>
          <a:solidFill>
            <a:srgbClr val="6FA8DC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17" name="Shape 217"/>
          <p:cNvSpPr txBox="1"/>
          <p:nvPr/>
        </p:nvSpPr>
        <p:spPr>
          <a:xfrm>
            <a:off x="5930500" y="1330050"/>
            <a:ext cx="1060800" cy="565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Controller</a:t>
            </a:r>
          </a:p>
        </p:txBody>
      </p:sp>
      <p:sp>
        <p:nvSpPr>
          <p:cNvPr id="218" name="Shape 218"/>
          <p:cNvSpPr/>
          <p:nvPr/>
        </p:nvSpPr>
        <p:spPr>
          <a:xfrm>
            <a:off x="5867350" y="1843575"/>
            <a:ext cx="1187100" cy="412500"/>
          </a:xfrm>
          <a:prstGeom prst="roundRect">
            <a:avLst>
              <a:gd name="adj" fmla="val 16667"/>
            </a:avLst>
          </a:prstGeom>
          <a:solidFill>
            <a:srgbClr val="A4C2F4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lvmdriver-1</a:t>
            </a:r>
          </a:p>
        </p:txBody>
      </p:sp>
      <p:sp>
        <p:nvSpPr>
          <p:cNvPr id="219" name="Shape 219"/>
          <p:cNvSpPr/>
          <p:nvPr/>
        </p:nvSpPr>
        <p:spPr>
          <a:xfrm>
            <a:off x="5867350" y="2770425"/>
            <a:ext cx="1187100" cy="412500"/>
          </a:xfrm>
          <a:prstGeom prst="roundRect">
            <a:avLst>
              <a:gd name="adj" fmla="val 16667"/>
            </a:avLst>
          </a:prstGeom>
          <a:solidFill>
            <a:srgbClr val="A4C2F4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lvmdriver-2</a:t>
            </a:r>
          </a:p>
        </p:txBody>
      </p:sp>
      <p:sp>
        <p:nvSpPr>
          <p:cNvPr id="220" name="Shape 220"/>
          <p:cNvSpPr/>
          <p:nvPr/>
        </p:nvSpPr>
        <p:spPr>
          <a:xfrm>
            <a:off x="7870950" y="2045800"/>
            <a:ext cx="1022700" cy="1422600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endParaRPr/>
          </a:p>
          <a:p>
            <a:pPr lvl="0" algn="ctr">
              <a:spcBef>
                <a:spcPts val="0"/>
              </a:spcBef>
              <a:buNone/>
            </a:pPr>
            <a:r>
              <a:rPr lang="en"/>
              <a:t>NAS</a:t>
            </a:r>
          </a:p>
          <a:p>
            <a:pPr lvl="0">
              <a:spcBef>
                <a:spcPts val="0"/>
              </a:spcBef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endParaRPr/>
          </a:p>
          <a:p>
            <a:pPr lvl="0" algn="ctr">
              <a:spcBef>
                <a:spcPts val="0"/>
              </a:spcBef>
              <a:buNone/>
            </a:pPr>
            <a:endParaRPr/>
          </a:p>
        </p:txBody>
      </p:sp>
      <p:sp>
        <p:nvSpPr>
          <p:cNvPr id="221" name="Shape 221"/>
          <p:cNvSpPr/>
          <p:nvPr/>
        </p:nvSpPr>
        <p:spPr>
          <a:xfrm>
            <a:off x="7922400" y="2824275"/>
            <a:ext cx="919800" cy="304800"/>
          </a:xfrm>
          <a:prstGeom prst="roundRect">
            <a:avLst>
              <a:gd name="adj" fmla="val 16667"/>
            </a:avLst>
          </a:prstGeom>
          <a:solidFill>
            <a:srgbClr val="E6B8AF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/>
              <a:t>nfs-1</a:t>
            </a:r>
          </a:p>
        </p:txBody>
      </p:sp>
      <p:sp>
        <p:nvSpPr>
          <p:cNvPr id="222" name="Shape 222"/>
          <p:cNvSpPr/>
          <p:nvPr/>
        </p:nvSpPr>
        <p:spPr>
          <a:xfrm>
            <a:off x="6389350" y="2360850"/>
            <a:ext cx="143100" cy="30480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000000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23" name="Shape 223"/>
          <p:cNvSpPr/>
          <p:nvPr/>
        </p:nvSpPr>
        <p:spPr>
          <a:xfrm rot="-5400000">
            <a:off x="5609950" y="1961775"/>
            <a:ext cx="303900" cy="176100"/>
          </a:xfrm>
          <a:prstGeom prst="curvedDownArrow">
            <a:avLst>
              <a:gd name="adj1" fmla="val 25000"/>
              <a:gd name="adj2" fmla="val 50000"/>
              <a:gd name="adj3" fmla="val 25000"/>
            </a:avLst>
          </a:prstGeom>
          <a:solidFill>
            <a:srgbClr val="000000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24" name="Shape 224"/>
          <p:cNvSpPr/>
          <p:nvPr/>
        </p:nvSpPr>
        <p:spPr>
          <a:xfrm>
            <a:off x="7134962" y="2896725"/>
            <a:ext cx="719100" cy="1599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000000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210088" y="2417862"/>
            <a:ext cx="272382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buSzPct val="25000"/>
            </a:pPr>
            <a:r>
              <a:rPr lang="en" dirty="0">
                <a:solidFill>
                  <a:schemeClr val="dk1"/>
                </a:solidFill>
                <a:hlinkClick r:id="rId3"/>
              </a:rPr>
              <a:t>https://</a:t>
            </a:r>
            <a:r>
              <a:rPr lang="en" dirty="0" smtClean="0">
                <a:solidFill>
                  <a:schemeClr val="dk1"/>
                </a:solidFill>
                <a:hlinkClick r:id="rId3"/>
              </a:rPr>
              <a:t>youtu.be/XYNPTpzE4mk</a:t>
            </a:r>
            <a:endParaRPr lang="en-US" dirty="0" smtClean="0">
              <a:solidFill>
                <a:schemeClr val="dk1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Shape 234"/>
          <p:cNvSpPr txBox="1"/>
          <p:nvPr/>
        </p:nvSpPr>
        <p:spPr>
          <a:xfrm>
            <a:off x="525000" y="752951"/>
            <a:ext cx="3921900" cy="836400"/>
          </a:xfrm>
          <a:prstGeom prst="rect">
            <a:avLst/>
          </a:prstGeom>
          <a:noFill/>
          <a:ln>
            <a:noFill/>
          </a:ln>
        </p:spPr>
        <p:txBody>
          <a:bodyPr lIns="91425" tIns="45725" rIns="91425" bIns="45725" anchor="t" anchorCtr="0">
            <a:noAutofit/>
          </a:bodyPr>
          <a:lstStyle/>
          <a:p>
            <a:pPr marL="457200" marR="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Helvetica Neue"/>
              <a:buChar char="●"/>
            </a:pPr>
            <a:r>
              <a:rPr lang="en" sz="1400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Demo setup: 2 Cinder volume backends</a:t>
            </a:r>
          </a:p>
          <a:p>
            <a: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Helvetica Neue"/>
              <a:buChar char="○"/>
            </a:pPr>
            <a:r>
              <a:rPr lang="en" sz="1400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Unity 500</a:t>
            </a:r>
          </a:p>
          <a:p>
            <a: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Helvetica Neue"/>
              <a:buChar char="○"/>
            </a:pPr>
            <a:r>
              <a:rPr lang="en" sz="1400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VNX7600</a:t>
            </a:r>
          </a:p>
        </p:txBody>
      </p:sp>
      <p:sp>
        <p:nvSpPr>
          <p:cNvPr id="235" name="Shape 235"/>
          <p:cNvSpPr txBox="1"/>
          <p:nvPr/>
        </p:nvSpPr>
        <p:spPr>
          <a:xfrm>
            <a:off x="494479" y="105042"/>
            <a:ext cx="8458200" cy="4572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66FF"/>
              </a:buClr>
              <a:buSzPct val="25000"/>
              <a:buFont typeface="Helvetica Neue"/>
              <a:buNone/>
            </a:pPr>
            <a:r>
              <a:rPr lang="en" sz="3200" b="0" i="0" u="none" strike="noStrike" cap="none">
                <a:solidFill>
                  <a:srgbClr val="3366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Demo – Generic Volume Groups</a:t>
            </a:r>
          </a:p>
        </p:txBody>
      </p:sp>
      <p:sp>
        <p:nvSpPr>
          <p:cNvPr id="236" name="Shape 236"/>
          <p:cNvSpPr txBox="1"/>
          <p:nvPr/>
        </p:nvSpPr>
        <p:spPr>
          <a:xfrm>
            <a:off x="4792882" y="796025"/>
            <a:ext cx="979800" cy="2769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" sz="1200" b="0" i="1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Cinder.conf</a:t>
            </a:r>
          </a:p>
        </p:txBody>
      </p:sp>
      <p:pic>
        <p:nvPicPr>
          <p:cNvPr id="237" name="Shape 237" descr="VNX Unity Demo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96400" y="1891225"/>
            <a:ext cx="4344075" cy="2437472"/>
          </a:xfrm>
          <a:prstGeom prst="rect">
            <a:avLst/>
          </a:prstGeom>
          <a:noFill/>
          <a:ln>
            <a:noFill/>
          </a:ln>
        </p:spPr>
      </p:pic>
      <p:pic>
        <p:nvPicPr>
          <p:cNvPr id="238" name="Shape 238" descr="unity_vnx_cinder_conf.png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869075" y="1072925"/>
            <a:ext cx="3797900" cy="30228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337007" y="2417862"/>
            <a:ext cx="246998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" dirty="0">
                <a:solidFill>
                  <a:schemeClr val="dk1"/>
                </a:solidFill>
                <a:hlinkClick r:id="rId3"/>
              </a:rPr>
              <a:t>https://</a:t>
            </a:r>
            <a:r>
              <a:rPr lang="en" dirty="0" smtClean="0">
                <a:solidFill>
                  <a:schemeClr val="dk1"/>
                </a:solidFill>
                <a:hlinkClick r:id="rId3"/>
              </a:rPr>
              <a:t>youtu.be/IUcJfL5t3NY</a:t>
            </a:r>
            <a:endParaRPr lang="en-US" dirty="0" smtClean="0">
              <a:solidFill>
                <a:schemeClr val="dk1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Shape 248"/>
          <p:cNvSpPr txBox="1"/>
          <p:nvPr/>
        </p:nvSpPr>
        <p:spPr>
          <a:xfrm>
            <a:off x="525000" y="752951"/>
            <a:ext cx="3921900" cy="836400"/>
          </a:xfrm>
          <a:prstGeom prst="rect">
            <a:avLst/>
          </a:prstGeom>
          <a:noFill/>
          <a:ln>
            <a:noFill/>
          </a:ln>
        </p:spPr>
        <p:txBody>
          <a:bodyPr lIns="91425" tIns="45725" rIns="91425" bIns="45725" anchor="t" anchorCtr="0">
            <a:noAutofit/>
          </a:bodyPr>
          <a:lstStyle/>
          <a:p>
            <a:pPr marL="457200" marR="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Helvetica Neue"/>
              <a:buChar char="●"/>
            </a:pPr>
            <a:r>
              <a:rPr lang="en" sz="1400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Demo setup:</a:t>
            </a:r>
          </a:p>
          <a:p>
            <a: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Helvetica Neue"/>
              <a:buChar char="○"/>
            </a:pPr>
            <a:r>
              <a:rPr lang="en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Cinder-backup configured for Swift target</a:t>
            </a:r>
          </a:p>
          <a:p>
            <a: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Helvetica Neue"/>
              <a:buChar char="○"/>
            </a:pPr>
            <a:r>
              <a:rPr lang="en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Database server instance with data on Cinder volume</a:t>
            </a:r>
          </a:p>
        </p:txBody>
      </p:sp>
      <p:sp>
        <p:nvSpPr>
          <p:cNvPr id="249" name="Shape 249"/>
          <p:cNvSpPr txBox="1"/>
          <p:nvPr/>
        </p:nvSpPr>
        <p:spPr>
          <a:xfrm>
            <a:off x="494479" y="105042"/>
            <a:ext cx="8458200" cy="4572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66FF"/>
              </a:buClr>
              <a:buSzPct val="25000"/>
              <a:buFont typeface="Helvetica Neue"/>
              <a:buNone/>
            </a:pPr>
            <a:r>
              <a:rPr lang="en" sz="3200" b="0" i="0" u="none" strike="noStrike" cap="none">
                <a:solidFill>
                  <a:srgbClr val="3366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Demo – </a:t>
            </a:r>
            <a:r>
              <a:rPr lang="en" sz="3200">
                <a:solidFill>
                  <a:srgbClr val="3366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Backup and Restore</a:t>
            </a:r>
          </a:p>
        </p:txBody>
      </p:sp>
      <p:pic>
        <p:nvPicPr>
          <p:cNvPr id="250" name="Shape 25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549187" y="2058249"/>
            <a:ext cx="4045625" cy="25214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202399" y="2417862"/>
            <a:ext cx="273920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indent="-69850">
              <a:buClr>
                <a:schemeClr val="dk1"/>
              </a:buClr>
              <a:buSzPct val="100000"/>
            </a:pPr>
            <a:r>
              <a:rPr lang="en" u="sng" dirty="0">
                <a:solidFill>
                  <a:schemeClr val="hlink"/>
                </a:solidFill>
                <a:hlinkClick r:id="rId3"/>
              </a:rPr>
              <a:t>https://</a:t>
            </a:r>
            <a:r>
              <a:rPr lang="en" u="sng" dirty="0" smtClean="0">
                <a:solidFill>
                  <a:schemeClr val="hlink"/>
                </a:solidFill>
                <a:hlinkClick r:id="rId3"/>
              </a:rPr>
              <a:t>youtu.be/GmPPGB0g-J</a:t>
            </a:r>
            <a:r>
              <a:rPr lang="en-US" u="sng" dirty="0" smtClean="0">
                <a:solidFill>
                  <a:schemeClr val="hlink"/>
                </a:solidFill>
                <a:hlinkClick r:id="rId3"/>
              </a:rPr>
              <a:t>Q</a:t>
            </a:r>
            <a:endParaRPr lang="en" u="sng" dirty="0">
              <a:solidFill>
                <a:schemeClr val="hlink"/>
              </a:solidFill>
              <a:hlinkClick r:id="rId3"/>
            </a:endParaRPr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Shape 260"/>
          <p:cNvSpPr txBox="1">
            <a:spLocks noGrp="1"/>
          </p:cNvSpPr>
          <p:nvPr>
            <p:ph type="ctrTitle" idx="4294967295"/>
          </p:nvPr>
        </p:nvSpPr>
        <p:spPr>
          <a:xfrm>
            <a:off x="379412" y="133350"/>
            <a:ext cx="8458200" cy="4572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66FF"/>
              </a:buClr>
              <a:buSzPct val="25000"/>
              <a:buFont typeface="Helvetica Neue"/>
              <a:buNone/>
            </a:pPr>
            <a:r>
              <a:rPr lang="en" sz="3200" b="0" i="0" u="none" strike="noStrike" cap="none">
                <a:solidFill>
                  <a:srgbClr val="3366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Reference Links</a:t>
            </a:r>
          </a:p>
        </p:txBody>
      </p:sp>
      <p:sp>
        <p:nvSpPr>
          <p:cNvPr id="261" name="Shape 261"/>
          <p:cNvSpPr txBox="1"/>
          <p:nvPr/>
        </p:nvSpPr>
        <p:spPr>
          <a:xfrm>
            <a:off x="609595" y="776851"/>
            <a:ext cx="8228100" cy="40305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Helvetica Neue"/>
              <a:buChar char="●"/>
            </a:pPr>
            <a:r>
              <a:rPr lang="en" sz="1600" b="0" i="0" u="none" strike="noStrike" cap="none" dirty="0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Volume migration and retype</a:t>
            </a:r>
          </a:p>
          <a:p>
            <a:pPr marL="736600" marR="0" lvl="1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Font typeface="Helvetica Neue"/>
              <a:buChar char="○"/>
            </a:pPr>
            <a:r>
              <a:rPr lang="en" sz="1200" i="0" u="sng" strike="noStrike" cap="none" dirty="0">
                <a:solidFill>
                  <a:srgbClr val="0000FF"/>
                </a:solidFill>
                <a:latin typeface="Helvetica Neue"/>
                <a:ea typeface="Helvetica Neue"/>
                <a:cs typeface="Helvetica Neue"/>
                <a:sym typeface="Helvetica Neue"/>
                <a:hlinkClick r:id="rId3"/>
              </a:rPr>
              <a:t>https://github.com/openstack/cinder/blob/master/doc/source/devref/migration.rst</a:t>
            </a:r>
            <a:r>
              <a:rPr lang="en" sz="1200" i="0" u="sng" strike="noStrike" cap="none" dirty="0">
                <a:solidFill>
                  <a:srgbClr val="0000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Helvetica Neue"/>
              <a:buChar char="●"/>
            </a:pPr>
            <a:r>
              <a:rPr lang="en" sz="1600" b="0" i="0" u="none" strike="noStrike" cap="none" dirty="0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Generic volume image cache</a:t>
            </a:r>
          </a:p>
          <a:p>
            <a:pPr marL="736600" marR="0" lvl="1" indent="-3556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00FF"/>
              </a:buClr>
              <a:buFont typeface="Helvetica Neue"/>
              <a:buChar char="○"/>
            </a:pPr>
            <a:r>
              <a:rPr lang="en" sz="1200" u="sng" dirty="0">
                <a:solidFill>
                  <a:srgbClr val="0000FF"/>
                </a:solidFill>
                <a:latin typeface="Helvetica Neue"/>
                <a:ea typeface="Helvetica Neue"/>
                <a:cs typeface="Helvetica Neue"/>
                <a:sym typeface="Helvetica Neue"/>
                <a:hlinkClick r:id="rId4"/>
              </a:rPr>
              <a:t>https://docs.openstack.org/admin-guide/blockstorage-image-volume-cache.html</a:t>
            </a:r>
          </a:p>
          <a:p>
            <a:pPr marL="342900" lvl="0" indent="-342900" rtl="0">
              <a:spcBef>
                <a:spcPts val="1200"/>
              </a:spcBef>
              <a:buClr>
                <a:schemeClr val="dk1"/>
              </a:buClr>
              <a:buSzPct val="100000"/>
              <a:buFont typeface="Helvetica Neue"/>
              <a:buChar char="●"/>
            </a:pPr>
            <a:r>
              <a:rPr lang="en" sz="1600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Volume backed image</a:t>
            </a:r>
          </a:p>
          <a:p>
            <a:pPr marL="736600" lvl="1" indent="-342900" rtl="0">
              <a:spcBef>
                <a:spcPts val="1200"/>
              </a:spcBef>
              <a:buClr>
                <a:srgbClr val="0000FF"/>
              </a:buClr>
              <a:buFont typeface="Helvetica Neue"/>
              <a:buChar char="○"/>
            </a:pPr>
            <a:r>
              <a:rPr lang="en" sz="1200" u="sng" dirty="0">
                <a:solidFill>
                  <a:srgbClr val="0000FF"/>
                </a:solidFill>
                <a:latin typeface="Helvetica Neue"/>
                <a:ea typeface="Helvetica Neue"/>
                <a:cs typeface="Helvetica Neue"/>
                <a:sym typeface="Helvetica Neue"/>
                <a:hlinkClick r:id="rId5"/>
              </a:rPr>
              <a:t>https://</a:t>
            </a:r>
            <a:r>
              <a:rPr lang="en" sz="1200" u="sng" dirty="0" smtClean="0">
                <a:solidFill>
                  <a:srgbClr val="0000FF"/>
                </a:solidFill>
                <a:latin typeface="Helvetica Neue"/>
                <a:ea typeface="Helvetica Neue"/>
                <a:cs typeface="Helvetica Neue"/>
                <a:sym typeface="Helvetica Neue"/>
                <a:hlinkClick r:id="rId5"/>
              </a:rPr>
              <a:t>docs.openstack.org/admin-guide/blockstorage-volume-backed-image.html</a:t>
            </a:r>
            <a:endParaRPr lang="en" sz="1200" u="sng" dirty="0">
              <a:solidFill>
                <a:srgbClr val="0000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304800" marR="0" lvl="0" indent="-3048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Helvetica Neue"/>
              <a:buChar char="●"/>
            </a:pPr>
            <a:r>
              <a:rPr lang="en" sz="1600" b="0" i="0" u="none" strike="noStrike" cap="none" dirty="0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Backup and restore</a:t>
            </a:r>
          </a:p>
          <a:p>
            <a:pPr marL="736600" marR="0" lvl="1" indent="-3429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00FF"/>
              </a:buClr>
              <a:buFont typeface="Helvetica Neue"/>
              <a:buChar char="○"/>
            </a:pPr>
            <a:r>
              <a:rPr lang="en" sz="1200" b="0" i="0" u="none" strike="noStrike" cap="none" dirty="0">
                <a:solidFill>
                  <a:srgbClr val="0000FF"/>
                </a:solidFill>
                <a:latin typeface="Helvetica Neue"/>
                <a:ea typeface="Helvetica Neue"/>
                <a:cs typeface="Helvetica Neue"/>
                <a:sym typeface="Helvetica Neue"/>
                <a:hlinkClick r:id="rId6"/>
              </a:rPr>
              <a:t>https://</a:t>
            </a:r>
            <a:r>
              <a:rPr lang="en" sz="1200" b="0" i="0" u="none" strike="noStrike" cap="none" dirty="0" smtClean="0">
                <a:solidFill>
                  <a:srgbClr val="0000FF"/>
                </a:solidFill>
                <a:latin typeface="Helvetica Neue"/>
                <a:ea typeface="Helvetica Neue"/>
                <a:cs typeface="Helvetica Neue"/>
                <a:sym typeface="Helvetica Neue"/>
                <a:hlinkClick r:id="rId6"/>
              </a:rPr>
              <a:t>docs.openstack.org/admin-guide/blockstorage-volume-backups.html</a:t>
            </a:r>
            <a:endParaRPr lang="en" sz="1200" b="0" i="0" u="none" strike="noStrike" cap="none" dirty="0">
              <a:solidFill>
                <a:srgbClr val="0000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304800" marR="0" lvl="0" indent="-3048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Helvetica Neue"/>
              <a:buChar char="●"/>
            </a:pPr>
            <a:r>
              <a:rPr lang="en" sz="1600" b="0" i="0" u="none" strike="noStrike" cap="none" dirty="0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Replication V2.1</a:t>
            </a:r>
          </a:p>
          <a:p>
            <a:pPr marL="736600" marR="0" lvl="1" indent="-3429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00FF"/>
              </a:buClr>
              <a:buFont typeface="Helvetica Neue"/>
              <a:buChar char="○"/>
            </a:pPr>
            <a:r>
              <a:rPr lang="en" sz="1200" b="0" i="0" u="none" strike="noStrike" cap="none" dirty="0">
                <a:solidFill>
                  <a:srgbClr val="0000FF"/>
                </a:solidFill>
                <a:latin typeface="Helvetica Neue"/>
                <a:ea typeface="Helvetica Neue"/>
                <a:cs typeface="Helvetica Neue"/>
                <a:sym typeface="Helvetica Neue"/>
                <a:hlinkClick r:id="rId7"/>
              </a:rPr>
              <a:t>https://</a:t>
            </a:r>
            <a:r>
              <a:rPr lang="en" sz="1200" b="0" i="0" u="none" strike="noStrike" cap="none" dirty="0" smtClean="0">
                <a:solidFill>
                  <a:srgbClr val="0000FF"/>
                </a:solidFill>
                <a:latin typeface="Helvetica Neue"/>
                <a:ea typeface="Helvetica Neue"/>
                <a:cs typeface="Helvetica Neue"/>
                <a:sym typeface="Helvetica Neue"/>
                <a:hlinkClick r:id="rId7"/>
              </a:rPr>
              <a:t>github.com/openstack/cinder/blob/master/doc/source/devref/replication.rst</a:t>
            </a:r>
            <a:endParaRPr lang="en" sz="1200" b="0" i="0" u="none" strike="noStrike" cap="none" dirty="0">
              <a:solidFill>
                <a:srgbClr val="0000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Helvetica Neue"/>
              <a:buChar char="●"/>
            </a:pPr>
            <a:r>
              <a:rPr lang="en" sz="1600" b="0" i="0" u="none" strike="noStrike" cap="none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Generic volume groups</a:t>
            </a:r>
          </a:p>
          <a:p>
            <a:pPr marL="736600" marR="0" lvl="1" indent="-3429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00FF"/>
              </a:buClr>
              <a:buFont typeface="Helvetica Neue"/>
              <a:buChar char="○"/>
            </a:pPr>
            <a:r>
              <a:rPr lang="en" sz="1200" b="0" i="0" u="none" strike="noStrike" cap="none" dirty="0">
                <a:solidFill>
                  <a:srgbClr val="0000FF"/>
                </a:solidFill>
                <a:latin typeface="Helvetica Neue"/>
                <a:ea typeface="Helvetica Neue"/>
                <a:cs typeface="Helvetica Neue"/>
                <a:sym typeface="Helvetica Neue"/>
                <a:hlinkClick r:id="rId8"/>
              </a:rPr>
              <a:t>https://</a:t>
            </a:r>
            <a:r>
              <a:rPr lang="en" sz="1200" b="0" i="0" u="none" strike="noStrike" cap="none" dirty="0" smtClean="0">
                <a:solidFill>
                  <a:srgbClr val="0000FF"/>
                </a:solidFill>
                <a:latin typeface="Helvetica Neue"/>
                <a:ea typeface="Helvetica Neue"/>
                <a:cs typeface="Helvetica Neue"/>
                <a:sym typeface="Helvetica Neue"/>
                <a:hlinkClick r:id="rId8"/>
              </a:rPr>
              <a:t>docs.openstack.org/admin-guide/blockstorage-groups.html</a:t>
            </a:r>
            <a:endParaRPr lang="en-US" sz="1200" b="0" i="0" u="none" strike="noStrike" cap="none" dirty="0" smtClean="0">
              <a:solidFill>
                <a:srgbClr val="0000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  <p:transition xmlns:p14="http://schemas.microsoft.com/office/powerpoint/2010/main" spd="med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Shape 266"/>
          <p:cNvSpPr txBox="1">
            <a:spLocks noGrp="1"/>
          </p:cNvSpPr>
          <p:nvPr>
            <p:ph type="title"/>
          </p:nvPr>
        </p:nvSpPr>
        <p:spPr>
          <a:xfrm>
            <a:off x="766931" y="2616407"/>
            <a:ext cx="7358965" cy="1241390"/>
          </a:xfrm>
          <a:prstGeom prst="rect">
            <a:avLst/>
          </a:prstGeom>
          <a:noFill/>
          <a:ln>
            <a:noFill/>
          </a:ln>
        </p:spPr>
        <p:txBody>
          <a:bodyPr lIns="26775" tIns="26775" rIns="26775" bIns="2677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Helvetica Neue"/>
              <a:buNone/>
            </a:pPr>
            <a:r>
              <a:rPr lang="en" sz="3100" b="0" i="0" u="none" strike="noStrike" cap="non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Q &amp; A</a:t>
            </a:r>
            <a:br>
              <a:rPr lang="en" sz="3100" b="0" i="0" u="none" strike="noStrike" cap="non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rPr>
            </a:br>
            <a:endParaRPr lang="en" sz="3100" b="0" i="0" u="none" strike="noStrike" cap="none">
              <a:solidFill>
                <a:schemeClr val="lt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/>
          <p:nvPr/>
        </p:nvSpPr>
        <p:spPr>
          <a:xfrm>
            <a:off x="549700" y="1007426"/>
            <a:ext cx="3921900" cy="3265200"/>
          </a:xfrm>
          <a:prstGeom prst="rect">
            <a:avLst/>
          </a:prstGeom>
          <a:noFill/>
          <a:ln>
            <a:noFill/>
          </a:ln>
        </p:spPr>
        <p:txBody>
          <a:bodyPr lIns="91425" tIns="45725" rIns="91425" bIns="45725" anchor="t" anchorCtr="0">
            <a:noAutofit/>
          </a:bodyPr>
          <a:lstStyle/>
          <a:p>
            <a:pPr marL="457200" marR="0" lvl="0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Helvetica Neue"/>
              <a:buChar char="●"/>
            </a:pPr>
            <a:r>
              <a:rPr lang="en" sz="2400" b="0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Provides </a:t>
            </a:r>
            <a:r>
              <a:rPr lang="en" sz="2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persistent block storage resources for an OpenStack cloud.</a:t>
            </a:r>
          </a:p>
          <a:p>
            <a:pPr marL="457200" marR="0" lvl="0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Helvetica Neue"/>
              <a:buChar char="●"/>
            </a:pPr>
            <a:r>
              <a:rPr lang="en" sz="2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Supports multiple back-ends. More than 100 volume drivers in tree.</a:t>
            </a:r>
          </a:p>
        </p:txBody>
      </p:sp>
      <p:sp>
        <p:nvSpPr>
          <p:cNvPr id="95" name="Shape 95"/>
          <p:cNvSpPr txBox="1"/>
          <p:nvPr/>
        </p:nvSpPr>
        <p:spPr>
          <a:xfrm>
            <a:off x="494479" y="105042"/>
            <a:ext cx="8458205" cy="4572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66FF"/>
              </a:buClr>
              <a:buSzPct val="25000"/>
              <a:buFont typeface="Helvetica Neue"/>
              <a:buNone/>
            </a:pPr>
            <a:r>
              <a:rPr lang="en" sz="3200" b="0" i="0" u="none" strike="noStrike" cap="none">
                <a:solidFill>
                  <a:srgbClr val="3366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Cinder Overview</a:t>
            </a:r>
          </a:p>
        </p:txBody>
      </p:sp>
      <p:pic>
        <p:nvPicPr>
          <p:cNvPr id="96" name="Shape 96" descr="Cinder multiple backends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177975" y="574375"/>
            <a:ext cx="2853399" cy="36983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 txBox="1">
            <a:spLocks noGrp="1"/>
          </p:cNvSpPr>
          <p:nvPr>
            <p:ph type="body" idx="1"/>
          </p:nvPr>
        </p:nvSpPr>
        <p:spPr>
          <a:xfrm>
            <a:off x="531822" y="857075"/>
            <a:ext cx="5535000" cy="2984700"/>
          </a:xfrm>
          <a:prstGeom prst="rect">
            <a:avLst/>
          </a:prstGeom>
          <a:noFill/>
          <a:ln>
            <a:noFill/>
          </a:ln>
        </p:spPr>
        <p:txBody>
          <a:bodyPr lIns="91425" tIns="45725" rIns="91425" bIns="45725" anchor="t" anchorCtr="0">
            <a:noAutofit/>
          </a:bodyPr>
          <a:lstStyle/>
          <a:p>
            <a:pPr marL="457200" marR="0" lvl="0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Char char="●"/>
            </a:pPr>
            <a:r>
              <a:rPr lang="en" sz="2400" b="0" i="0" u="none" strike="noStrike" cap="none">
                <a:solidFill>
                  <a:schemeClr val="dk2"/>
                </a:solidFill>
              </a:rPr>
              <a:t>Volume migration and retype</a:t>
            </a:r>
          </a:p>
          <a:p>
            <a:pPr marL="457200" marR="0" lvl="0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Char char="●"/>
            </a:pPr>
            <a:r>
              <a:rPr lang="en" sz="2400" b="0" i="0" u="none" strike="noStrike" cap="none">
                <a:solidFill>
                  <a:schemeClr val="dk2"/>
                </a:solidFill>
              </a:rPr>
              <a:t>Generic image volume cache</a:t>
            </a:r>
          </a:p>
          <a:p>
            <a:pPr marL="457200" marR="0" lvl="0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Char char="●"/>
            </a:pPr>
            <a:r>
              <a:rPr lang="en" sz="2400" b="0" i="0" u="none" strike="noStrike" cap="none">
                <a:solidFill>
                  <a:schemeClr val="dk2"/>
                </a:solidFill>
              </a:rPr>
              <a:t>Replication V2.1</a:t>
            </a:r>
          </a:p>
          <a:p>
            <a:pPr marL="457200" marR="0" lvl="0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Char char="●"/>
            </a:pPr>
            <a:r>
              <a:rPr lang="en" sz="2400" b="0" i="0" u="none" strike="noStrike" cap="none">
                <a:solidFill>
                  <a:schemeClr val="dk2"/>
                </a:solidFill>
              </a:rPr>
              <a:t>Generic volume groups</a:t>
            </a:r>
          </a:p>
          <a:p>
            <a:pPr marL="457200" lvl="0" indent="-381000" rtl="0">
              <a:spcBef>
                <a:spcPts val="0"/>
              </a:spcBef>
              <a:buClr>
                <a:schemeClr val="dk1"/>
              </a:buClr>
              <a:buSzPct val="100000"/>
              <a:buChar char="●"/>
            </a:pPr>
            <a:r>
              <a:rPr lang="en" sz="2400">
                <a:solidFill>
                  <a:schemeClr val="dk1"/>
                </a:solidFill>
              </a:rPr>
              <a:t>Backup and restore</a:t>
            </a:r>
          </a:p>
        </p:txBody>
      </p:sp>
      <p:sp>
        <p:nvSpPr>
          <p:cNvPr id="102" name="Shape 102"/>
          <p:cNvSpPr txBox="1">
            <a:spLocks noGrp="1"/>
          </p:cNvSpPr>
          <p:nvPr>
            <p:ph type="ctrTitle" idx="4294967295"/>
          </p:nvPr>
        </p:nvSpPr>
        <p:spPr>
          <a:xfrm>
            <a:off x="494479" y="105042"/>
            <a:ext cx="8458205" cy="4572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66FF"/>
              </a:buClr>
              <a:buSzPct val="25000"/>
              <a:buFont typeface="Helvetica Neue"/>
              <a:buNone/>
            </a:pPr>
            <a:r>
              <a:rPr lang="en" sz="3200" b="0" i="0" u="none" strike="noStrike" cap="none">
                <a:solidFill>
                  <a:srgbClr val="3366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Agenda</a:t>
            </a:r>
          </a:p>
        </p:txBody>
      </p:sp>
    </p:spTree>
  </p:cSld>
  <p:clrMapOvr>
    <a:masterClrMapping/>
  </p:clrMapOvr>
  <p:transition xmlns:p14="http://schemas.microsoft.com/office/powerpoint/2010/main" spd="med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>
            <a:spLocks noGrp="1"/>
          </p:cNvSpPr>
          <p:nvPr>
            <p:ph type="ctrTitle" idx="4294967295"/>
          </p:nvPr>
        </p:nvSpPr>
        <p:spPr>
          <a:xfrm>
            <a:off x="669356" y="200531"/>
            <a:ext cx="7358965" cy="44878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66FF"/>
              </a:buClr>
              <a:buSzPct val="25000"/>
              <a:buFont typeface="Helvetica Neue"/>
              <a:buNone/>
            </a:pPr>
            <a:r>
              <a:rPr lang="en" sz="2800" b="0" i="0" u="none" strike="noStrike" cap="none">
                <a:solidFill>
                  <a:srgbClr val="3366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Volume Migration and Retype</a:t>
            </a:r>
          </a:p>
        </p:txBody>
      </p:sp>
      <p:pic>
        <p:nvPicPr>
          <p:cNvPr id="108" name="Shape 108" descr="Cinder volume migration.png"/>
          <p:cNvPicPr preferRelativeResize="0"/>
          <p:nvPr/>
        </p:nvPicPr>
        <p:blipFill rotWithShape="1">
          <a:blip r:embed="rId3">
            <a:alphaModFix/>
          </a:blip>
          <a:srcRect l="59" r="59"/>
          <a:stretch/>
        </p:blipFill>
        <p:spPr>
          <a:xfrm>
            <a:off x="2656825" y="2378268"/>
            <a:ext cx="3554700" cy="2254800"/>
          </a:xfrm>
          <a:prstGeom prst="rect">
            <a:avLst/>
          </a:prstGeom>
          <a:noFill/>
          <a:ln>
            <a:noFill/>
          </a:ln>
        </p:spPr>
      </p:pic>
      <p:sp>
        <p:nvSpPr>
          <p:cNvPr id="109" name="Shape 109"/>
          <p:cNvSpPr txBox="1"/>
          <p:nvPr/>
        </p:nvSpPr>
        <p:spPr>
          <a:xfrm>
            <a:off x="609599" y="880413"/>
            <a:ext cx="8229605" cy="1628913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4572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Helvetica Neue"/>
              <a:buChar char="●"/>
            </a:pPr>
            <a:r>
              <a:rPr lang="en" sz="1800" b="0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Volume migration</a:t>
            </a:r>
          </a:p>
          <a:p>
            <a:pPr marL="914400" marR="0" lvl="1" indent="-2286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0000"/>
              </a:buClr>
              <a:buFont typeface="Helvetica Neue"/>
              <a:buChar char="○"/>
            </a:pPr>
            <a:r>
              <a:rPr lang="en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Migration between two back-ends with the same volume type, regardless if they are located on the same Cinder volume node or not.</a:t>
            </a:r>
          </a:p>
          <a:p>
            <a:pPr marL="4572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Helvetica Neue"/>
              <a:buChar char="●"/>
            </a:pPr>
            <a:r>
              <a:rPr lang="en" sz="1800" b="0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Volume retype</a:t>
            </a:r>
          </a:p>
          <a:p>
            <a:pPr marL="914400" marR="0" lvl="1" indent="-2286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0000"/>
              </a:buClr>
              <a:buFont typeface="Helvetica Neue"/>
              <a:buChar char="○"/>
            </a:pPr>
            <a:r>
              <a:rPr lang="en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Migration between two back-ends with different volume types, regardless if the back-ends are located on the same Cinder volume node or not. </a:t>
            </a:r>
          </a:p>
        </p:txBody>
      </p:sp>
    </p:spTree>
  </p:cSld>
  <p:clrMapOvr>
    <a:masterClrMapping/>
  </p:clrMapOvr>
  <p:transition xmlns:p14="http://schemas.microsoft.com/office/powerpoint/2010/main" spd="med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>
            <a:spLocks noGrp="1"/>
          </p:cNvSpPr>
          <p:nvPr>
            <p:ph type="ctrTitle" idx="4294967295"/>
          </p:nvPr>
        </p:nvSpPr>
        <p:spPr>
          <a:xfrm>
            <a:off x="669356" y="200531"/>
            <a:ext cx="7358965" cy="44878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66FF"/>
              </a:buClr>
              <a:buSzPct val="25000"/>
              <a:buFont typeface="Helvetica Neue"/>
              <a:buNone/>
            </a:pPr>
            <a:r>
              <a:rPr lang="en" sz="2800" b="0" i="0" u="none" strike="noStrike" cap="none">
                <a:solidFill>
                  <a:srgbClr val="3366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Volume Migration and Retype - commands</a:t>
            </a:r>
          </a:p>
        </p:txBody>
      </p:sp>
      <p:sp>
        <p:nvSpPr>
          <p:cNvPr id="115" name="Shape 115"/>
          <p:cNvSpPr txBox="1"/>
          <p:nvPr/>
        </p:nvSpPr>
        <p:spPr>
          <a:xfrm>
            <a:off x="609599" y="880413"/>
            <a:ext cx="8229605" cy="1940117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457200" marR="0" lvl="0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Helvetica Neue"/>
              <a:buChar char="●"/>
            </a:pPr>
            <a:r>
              <a:rPr lang="en" sz="2400" b="0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Volume migration</a:t>
            </a:r>
          </a:p>
          <a:p>
            <a:pPr marL="914400" marR="0" lvl="1" indent="-3556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Helvetica Neue"/>
              <a:buChar char="○"/>
            </a:pPr>
            <a:r>
              <a:rPr lang="en" sz="20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cinder migrate [--force-host-copy [&lt;True|False&gt;]] [--lock-volume [&lt;True|False&gt;]] &lt;volume&gt; &lt;host&gt;</a:t>
            </a:r>
          </a:p>
          <a:p>
            <a:pPr marL="457200" marR="0" lvl="0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Helvetica Neue"/>
              <a:buChar char="●"/>
            </a:pPr>
            <a:r>
              <a:rPr lang="en" sz="2400" b="0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Volume retype</a:t>
            </a:r>
          </a:p>
          <a:p>
            <a:pPr marL="914400" marR="0" lvl="1" indent="-3556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Helvetica Neue"/>
              <a:buChar char="○"/>
            </a:pPr>
            <a:r>
              <a:rPr lang="en" sz="20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cinder retype [--migration-policy &lt;never|on-demand&gt;] &lt;volume&gt; &lt;volume-type&gt;</a:t>
            </a:r>
          </a:p>
          <a:p>
            <a:pPr marL="520700" marR="0" lvl="1" indent="-2159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Font typeface="Helvetica Neue"/>
              <a:buNone/>
            </a:pP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520700" marR="0" lvl="1" indent="-2159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Font typeface="Helvetica Neue"/>
              <a:buNone/>
            </a:pP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xmlns:p14="http://schemas.microsoft.com/office/powerpoint/2010/main" spd="med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>
            <a:spLocks noGrp="1"/>
          </p:cNvSpPr>
          <p:nvPr>
            <p:ph type="ctrTitle" idx="4294967295"/>
          </p:nvPr>
        </p:nvSpPr>
        <p:spPr>
          <a:xfrm>
            <a:off x="669356" y="200531"/>
            <a:ext cx="7358965" cy="44878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66FF"/>
              </a:buClr>
              <a:buSzPct val="25000"/>
              <a:buFont typeface="Helvetica Neue"/>
              <a:buNone/>
            </a:pPr>
            <a:r>
              <a:rPr lang="en" sz="2800" b="0" i="0" u="none" strike="noStrike" cap="none">
                <a:solidFill>
                  <a:srgbClr val="3366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Image Volume Cache</a:t>
            </a:r>
          </a:p>
        </p:txBody>
      </p:sp>
      <p:pic>
        <p:nvPicPr>
          <p:cNvPr id="121" name="Shape 121" descr="generic volume image cache.png"/>
          <p:cNvPicPr preferRelativeResize="0"/>
          <p:nvPr/>
        </p:nvPicPr>
        <p:blipFill rotWithShape="1">
          <a:blip r:embed="rId3">
            <a:alphaModFix/>
          </a:blip>
          <a:srcRect t="980" b="980"/>
          <a:stretch/>
        </p:blipFill>
        <p:spPr>
          <a:xfrm>
            <a:off x="2837813" y="2538443"/>
            <a:ext cx="2893500" cy="1584000"/>
          </a:xfrm>
          <a:prstGeom prst="rect">
            <a:avLst/>
          </a:prstGeom>
          <a:noFill/>
          <a:ln>
            <a:noFill/>
          </a:ln>
        </p:spPr>
      </p:pic>
      <p:sp>
        <p:nvSpPr>
          <p:cNvPr id="122" name="Shape 122"/>
          <p:cNvSpPr txBox="1"/>
          <p:nvPr/>
        </p:nvSpPr>
        <p:spPr>
          <a:xfrm>
            <a:off x="609599" y="880413"/>
            <a:ext cx="8229605" cy="1561991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457200" marR="0" lvl="0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Helvetica Neue"/>
              <a:buChar char="●"/>
            </a:pPr>
            <a:r>
              <a:rPr lang="en" sz="2400" b="0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Problem: </a:t>
            </a:r>
            <a:r>
              <a:rPr lang="en" sz="2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Create boot volume very slow</a:t>
            </a:r>
          </a:p>
          <a:p>
            <a:pPr marL="457200" marR="0" lvl="0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Helvetica Neue"/>
              <a:buChar char="●"/>
            </a:pPr>
            <a:r>
              <a:rPr lang="en" sz="2400" b="0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Solution: Image volume cache</a:t>
            </a:r>
          </a:p>
          <a:p>
            <a:pPr marL="914400" marR="0" lvl="1" indent="-3556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Helvetica Neue"/>
              <a:buChar char="○"/>
            </a:pPr>
            <a:r>
              <a:rPr lang="en" sz="20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Create volume cache when image downloaded</a:t>
            </a:r>
          </a:p>
          <a:p>
            <a:pPr marL="914400" marR="0" lvl="1" indent="-3556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Helvetica Neue"/>
              <a:buChar char="○"/>
            </a:pPr>
            <a:r>
              <a:rPr lang="en" sz="20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Create boot volume will clone volume instead of copying image.</a:t>
            </a:r>
          </a:p>
        </p:txBody>
      </p:sp>
    </p:spTree>
  </p:cSld>
  <p:clrMapOvr>
    <a:masterClrMapping/>
  </p:clrMapOvr>
  <p:transition xmlns:p14="http://schemas.microsoft.com/office/powerpoint/2010/main" spd="med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 txBox="1">
            <a:spLocks noGrp="1"/>
          </p:cNvSpPr>
          <p:nvPr>
            <p:ph type="ctrTitle" idx="4294967295"/>
          </p:nvPr>
        </p:nvSpPr>
        <p:spPr>
          <a:xfrm>
            <a:off x="669356" y="200531"/>
            <a:ext cx="7358965" cy="44878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66FF"/>
              </a:buClr>
              <a:buSzPct val="25000"/>
              <a:buFont typeface="Helvetica Neue"/>
              <a:buNone/>
            </a:pPr>
            <a:r>
              <a:rPr lang="en" sz="2800" b="0" i="0" u="none" strike="noStrike" cap="none">
                <a:solidFill>
                  <a:srgbClr val="3366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Image Volume Cache - </a:t>
            </a:r>
            <a:r>
              <a:rPr lang="en">
                <a:solidFill>
                  <a:srgbClr val="3366FF"/>
                </a:solidFill>
              </a:rPr>
              <a:t>configs and cmds</a:t>
            </a:r>
          </a:p>
        </p:txBody>
      </p:sp>
      <p:sp>
        <p:nvSpPr>
          <p:cNvPr id="128" name="Shape 128"/>
          <p:cNvSpPr txBox="1"/>
          <p:nvPr/>
        </p:nvSpPr>
        <p:spPr>
          <a:xfrm>
            <a:off x="669350" y="890101"/>
            <a:ext cx="8229600" cy="35475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4572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Helvetica Neue"/>
              <a:buChar char="●"/>
            </a:pPr>
            <a:r>
              <a:rPr lang="en" sz="1800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Configure the internal tenant</a:t>
            </a:r>
          </a:p>
          <a:p>
            <a: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Helvetica Neue"/>
              <a:buChar char="○"/>
            </a:pPr>
            <a:r>
              <a:rPr lang="en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cinder_internal_tenant_project_id</a:t>
            </a:r>
          </a:p>
          <a:p>
            <a: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Helvetica Neue"/>
              <a:buChar char="○"/>
            </a:pPr>
            <a:r>
              <a:rPr lang="en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cinder_internal_tenant_user_id</a:t>
            </a:r>
          </a:p>
          <a:p>
            <a:pPr marL="4572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Helvetica Neue"/>
              <a:buChar char="●"/>
            </a:pPr>
            <a:r>
              <a:rPr lang="en" sz="1800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Configure the Image-Volume cache</a:t>
            </a:r>
          </a:p>
          <a:p>
            <a: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Helvetica Neue"/>
              <a:buChar char="○"/>
            </a:pPr>
            <a:r>
              <a:rPr lang="en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image_volume_cache_enabled = True</a:t>
            </a:r>
          </a:p>
          <a:p>
            <a: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Helvetica Neue"/>
              <a:buChar char="○"/>
            </a:pPr>
            <a:r>
              <a:rPr lang="en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image_volume_cache_max_size_gb = SIZE_GB</a:t>
            </a:r>
          </a:p>
          <a:p>
            <a: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Helvetica Neue"/>
              <a:buChar char="○"/>
            </a:pPr>
            <a:r>
              <a:rPr lang="en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image_volume_cache_max_count = MAX_COUNT</a:t>
            </a:r>
          </a:p>
          <a:p>
            <a:pPr marL="4572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Helvetica Neue"/>
              <a:buChar char="●"/>
            </a:pPr>
            <a:r>
              <a:rPr lang="en" sz="1800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Create a boot volume and launch a VM from it in two commands</a:t>
            </a:r>
          </a:p>
          <a:p>
            <a: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Helvetica Neue"/>
              <a:buChar char="○"/>
            </a:pPr>
            <a:r>
              <a:rPr lang="en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openstack volume create --image IMAGE_ID --size SIZE_IN_GB bootable_volume</a:t>
            </a:r>
          </a:p>
          <a:p>
            <a: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Helvetica Neue"/>
              <a:buChar char="○"/>
            </a:pPr>
            <a:r>
              <a:rPr lang="en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openstack server create --flavor 2 --volume VOLUME_ID --block-device source=volume,id=$VOLUME_ID,dest=volume,size=10,shutdown=preserve,bootindex=0 myInstanceFromVolume</a:t>
            </a:r>
          </a:p>
          <a:p>
            <a:pPr marL="4572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Helvetica Neue"/>
              <a:buChar char="●"/>
            </a:pPr>
            <a:r>
              <a:rPr lang="en" sz="1800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Create a boot volume and launch a VM from it in one command</a:t>
            </a:r>
          </a:p>
          <a:p>
            <a: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Helvetica Neue"/>
              <a:buChar char="○"/>
            </a:pPr>
            <a:r>
              <a:rPr lang="en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openstack server create --flavor FLAVOR --block-device  source=SOURCE,id=ID,dest=DEST,size=SIZE,shutdown=PRESERVE,bootindex=INDEX  NAME</a:t>
            </a:r>
          </a:p>
        </p:txBody>
      </p:sp>
    </p:spTree>
  </p:cSld>
  <p:clrMapOvr>
    <a:masterClrMapping/>
  </p:clrMapOvr>
  <p:transition xmlns:p14="http://schemas.microsoft.com/office/powerpoint/2010/main" spd="med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 txBox="1">
            <a:spLocks noGrp="1"/>
          </p:cNvSpPr>
          <p:nvPr>
            <p:ph type="ctrTitle" idx="4294967295"/>
          </p:nvPr>
        </p:nvSpPr>
        <p:spPr>
          <a:xfrm>
            <a:off x="669356" y="200531"/>
            <a:ext cx="7359000" cy="448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66FF"/>
              </a:buClr>
              <a:buSzPct val="25000"/>
              <a:buFont typeface="Helvetica Neue"/>
              <a:buNone/>
            </a:pPr>
            <a:r>
              <a:rPr lang="en" sz="2800" b="0" i="0" u="none" strike="noStrike" cap="none">
                <a:solidFill>
                  <a:srgbClr val="3366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Volume</a:t>
            </a:r>
            <a:r>
              <a:rPr lang="en">
                <a:solidFill>
                  <a:srgbClr val="3366FF"/>
                </a:solidFill>
              </a:rPr>
              <a:t>-Backed </a:t>
            </a:r>
            <a:r>
              <a:rPr lang="en" sz="2800" b="0" i="0" u="none" strike="noStrike" cap="none">
                <a:solidFill>
                  <a:srgbClr val="3366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Image</a:t>
            </a:r>
          </a:p>
        </p:txBody>
      </p:sp>
      <p:sp>
        <p:nvSpPr>
          <p:cNvPr id="134" name="Shape 134"/>
          <p:cNvSpPr txBox="1"/>
          <p:nvPr/>
        </p:nvSpPr>
        <p:spPr>
          <a:xfrm>
            <a:off x="609600" y="880426"/>
            <a:ext cx="8229600" cy="36057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4572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Helvetica Neue"/>
              <a:buChar char="●"/>
            </a:pPr>
            <a:r>
              <a:rPr lang="en" sz="1800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Configure the volume-backed image</a:t>
            </a:r>
          </a:p>
          <a:p>
            <a: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Helvetica Neue"/>
              <a:buChar char="○"/>
            </a:pPr>
            <a:r>
              <a:rPr lang="en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glance-api.conf</a:t>
            </a:r>
          </a:p>
          <a:p>
            <a:pPr marL="1371600" marR="0" lvl="2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Helvetica Neue"/>
              <a:buChar char="■"/>
            </a:pPr>
            <a:r>
              <a:rPr lang="en" sz="1200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stores = file, http, swift, cinder</a:t>
            </a:r>
          </a:p>
          <a:p>
            <a:pPr marL="1371600" marR="0" lvl="2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Helvetica Neue"/>
              <a:buChar char="■"/>
            </a:pPr>
            <a:r>
              <a:rPr lang="en" sz="1200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show_multiple_locations = True</a:t>
            </a:r>
          </a:p>
          <a:p>
            <a:pPr marL="1371600" lvl="2" indent="-30480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  <a:buChar char="■"/>
            </a:pPr>
            <a:r>
              <a:rPr lang="en" sz="1200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cinder_store_auth_address</a:t>
            </a:r>
          </a:p>
          <a:p>
            <a:pPr marL="1371600" lvl="2" indent="-30480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  <a:buChar char="■"/>
            </a:pPr>
            <a:r>
              <a:rPr lang="en" sz="1200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cinder_store_user_name</a:t>
            </a:r>
          </a:p>
          <a:p>
            <a:pPr marL="1371600" lvl="2" indent="-30480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  <a:buChar char="■"/>
            </a:pPr>
            <a:r>
              <a:rPr lang="en" sz="1200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cinder_store_password</a:t>
            </a:r>
          </a:p>
          <a:p>
            <a:pPr marL="1371600" lvl="2" indent="-30480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  <a:buChar char="■"/>
            </a:pPr>
            <a:r>
              <a:rPr lang="en" sz="1200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cinder_store_project_name</a:t>
            </a:r>
          </a:p>
          <a:p>
            <a: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Helvetica Neue"/>
              <a:buChar char="○"/>
            </a:pPr>
            <a:r>
              <a:rPr lang="en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cinder.conf</a:t>
            </a:r>
          </a:p>
          <a:p>
            <a:pPr marL="1371600" marR="0" lvl="2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Helvetica Neue"/>
              <a:buChar char="■"/>
            </a:pPr>
            <a:r>
              <a:rPr lang="en" sz="1200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glance_api_version = 2</a:t>
            </a:r>
          </a:p>
          <a:p>
            <a:pPr marL="1371600" marR="0" lvl="2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Helvetica Neue"/>
              <a:buChar char="■"/>
            </a:pPr>
            <a:r>
              <a:rPr lang="en" sz="1200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allowed_direct_url_schemes = cinder</a:t>
            </a:r>
          </a:p>
          <a:p>
            <a:pPr marL="1371600" marR="0" lvl="2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Helvetica Neue"/>
              <a:buChar char="■"/>
            </a:pPr>
            <a:r>
              <a:rPr lang="en" sz="1200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image_upload_use_cinder_backend = True</a:t>
            </a:r>
          </a:p>
          <a:p>
            <a:pPr marL="1371600" marR="0" lvl="2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Helvetica Neue"/>
              <a:buChar char="■"/>
            </a:pPr>
            <a:r>
              <a:rPr lang="en" sz="1200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image_upload_use_internal_tenant = True</a:t>
            </a:r>
          </a:p>
          <a:p>
            <a:pPr marL="4572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Helvetica Neue"/>
              <a:buChar char="●"/>
            </a:pPr>
            <a:r>
              <a:rPr lang="en" sz="1800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Create a volume-backed image</a:t>
            </a:r>
          </a:p>
          <a:p>
            <a: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Helvetica Neue"/>
              <a:buChar char="○"/>
            </a:pPr>
            <a:r>
              <a:rPr lang="en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openstack image create --volume SOURCE_VOLUME IMAGE_NAME</a:t>
            </a:r>
          </a:p>
          <a:p>
            <a: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Helvetica Neue"/>
              <a:buChar char="○"/>
            </a:pPr>
            <a:r>
              <a:rPr lang="en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The disk format and the container format must be raw and bare (default). Otherwise, the image is uploaded to the default store of the Image service.</a:t>
            </a:r>
          </a:p>
        </p:txBody>
      </p:sp>
    </p:spTree>
  </p:cSld>
  <p:clrMapOvr>
    <a:masterClrMapping/>
  </p:clrMapOvr>
  <p:transition xmlns:p14="http://schemas.microsoft.com/office/powerpoint/2010/main" spd="med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4_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1289</Words>
  <Application>Microsoft Macintosh PowerPoint</Application>
  <PresentationFormat>On-screen Show (16:9)</PresentationFormat>
  <Paragraphs>221</Paragraphs>
  <Slides>29</Slides>
  <Notes>29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29</vt:i4>
      </vt:variant>
    </vt:vector>
  </HeadingPairs>
  <TitlesOfParts>
    <vt:vector size="33" baseType="lpstr">
      <vt:lpstr>simple-light-2</vt:lpstr>
      <vt:lpstr>2_Office Theme</vt:lpstr>
      <vt:lpstr>4_Office Theme</vt:lpstr>
      <vt:lpstr>3_Office Theme</vt:lpstr>
      <vt:lpstr>PowerPoint Presentation</vt:lpstr>
      <vt:lpstr>Storage Capabilities in Cinder  Xing Yang (Dell EMC), Jay Bryant (Lenovo), Sean McGinnis (Huawei)   May 9, 2017 Boston</vt:lpstr>
      <vt:lpstr>PowerPoint Presentation</vt:lpstr>
      <vt:lpstr>Agenda</vt:lpstr>
      <vt:lpstr>Volume Migration and Retype</vt:lpstr>
      <vt:lpstr>Volume Migration and Retype - commands</vt:lpstr>
      <vt:lpstr>Image Volume Cache</vt:lpstr>
      <vt:lpstr>Image Volume Cache - configs and cmds</vt:lpstr>
      <vt:lpstr>Volume-Backed Image</vt:lpstr>
      <vt:lpstr>Replication V2.1</vt:lpstr>
      <vt:lpstr>Replication V2.1 - configuration</vt:lpstr>
      <vt:lpstr>Replication V2.1 - commands</vt:lpstr>
      <vt:lpstr>Generic Volume Groups</vt:lpstr>
      <vt:lpstr>Generic Volume Groups - group types</vt:lpstr>
      <vt:lpstr>Generic Volume Groups - groups</vt:lpstr>
      <vt:lpstr>Generic Volume Groups - group snapshots</vt:lpstr>
      <vt:lpstr>Migrate CGs to Generic Volume Groups</vt:lpstr>
      <vt:lpstr>Create Different Types of Groups</vt:lpstr>
      <vt:lpstr>Backup and Restore</vt:lpstr>
      <vt:lpstr>Cinder backup - commands</vt:lpstr>
      <vt:lpstr>Demos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Reference Links</vt:lpstr>
      <vt:lpstr>Q &amp; A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Corporate User</cp:lastModifiedBy>
  <cp:revision>7</cp:revision>
  <dcterms:modified xsi:type="dcterms:W3CDTF">2017-05-16T19:59:01Z</dcterms:modified>
</cp:coreProperties>
</file>