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  <p:sldMasterId id="2147483667" r:id="rId2"/>
    <p:sldMasterId id="2147483668" r:id="rId3"/>
    <p:sldMasterId id="2147483669" r:id="rId4"/>
  </p:sldMasterIdLst>
  <p:notesMasterIdLst>
    <p:notesMasterId r:id="rId3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016" autoAdjust="0"/>
  </p:normalViewPr>
  <p:slideViewPr>
    <p:cSldViewPr snapToGrid="0" snapToObjects="1">
      <p:cViewPr varScale="1">
        <p:scale>
          <a:sx n="91" d="100"/>
          <a:sy n="91" d="100"/>
        </p:scale>
        <p:origin x="-140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3339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Relationship Id="rId3" Type="http://schemas.openxmlformats.org/officeDocument/2006/relationships/hyperlink" Target="https://email.emc.com/owa/redir.aspx?SURL=gz4nnO_ZoU5peq_BDUoxHtlAyhvCNfR23gWSRgxXSy6BPkzCA4_UCGgAdAB0AHAAcwA6AC8ALwB5AG8AdQB0AHUALgBiAGUALwBHAG0AUABQAEcAQgAwAGcALQBKAFEA&amp;URL=https://youtu.be/GmPPGB0g-JQ" TargetMode="Externa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Relationship Id="rId3" Type="http://schemas.openxmlformats.org/officeDocument/2006/relationships/hyperlink" Target="https://github.com/openstack/cinder/blob/master/doc/source/devref/migration.rst" TargetMode="Externa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penstack.org/admin-guide/blockstorage-image-volume-cache.html" TargetMode="External"/><Relationship Id="rId4" Type="http://schemas.openxmlformats.org/officeDocument/2006/relationships/hyperlink" Target="https://docs.openstack.org/user-guide/cli-nova-launch-instance-from-volume.html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-1203325" y="-206375"/>
            <a:ext cx="9263063" cy="52117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10/04/12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300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900" cy="41133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Xing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Xing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Xing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685800"/>
            <a:ext cx="4740275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Xing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685800"/>
            <a:ext cx="4740275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685800"/>
            <a:ext cx="4740275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300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900" cy="41133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Sean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Xing, Jay, Sean intro</a:t>
            </a: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-1203325" y="-206375"/>
            <a:ext cx="9263063" cy="52117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Sean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685800"/>
            <a:ext cx="4740275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Sean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430212" y="377825"/>
            <a:ext cx="5997574" cy="3375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>
                <a:solidFill>
                  <a:schemeClr val="dk1"/>
                </a:solidFill>
              </a:rPr>
              <a:t>Jay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377825"/>
            <a:ext cx="5997575" cy="3375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dirty="0">
                <a:solidFill>
                  <a:schemeClr val="dk1"/>
                </a:solidFill>
              </a:rPr>
              <a:t>Jay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dirty="0">
                <a:solidFill>
                  <a:schemeClr val="dk1"/>
                </a:solidFill>
              </a:rPr>
              <a:t>https://youtu.be/XYNPTpzE4mk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430212" y="377825"/>
            <a:ext cx="5997600" cy="3375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>
                <a:solidFill>
                  <a:schemeClr val="dk1"/>
                </a:solidFill>
              </a:rPr>
              <a:t>Xing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377825"/>
            <a:ext cx="5997575" cy="3375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dirty="0">
                <a:solidFill>
                  <a:schemeClr val="dk1"/>
                </a:solidFill>
              </a:rPr>
              <a:t>Xing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dirty="0">
                <a:solidFill>
                  <a:schemeClr val="dk1"/>
                </a:solidFill>
              </a:rPr>
              <a:t>New demo: https://youtu.be/IUcJfL5t3NY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430212" y="377825"/>
            <a:ext cx="5997600" cy="3375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>
                <a:solidFill>
                  <a:schemeClr val="dk1"/>
                </a:solidFill>
              </a:rPr>
              <a:t>Sean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377825"/>
            <a:ext cx="5997575" cy="3375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dirty="0">
                <a:solidFill>
                  <a:schemeClr val="dk1"/>
                </a:solidFill>
              </a:rPr>
              <a:t>Sean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 u="sng" dirty="0">
                <a:solidFill>
                  <a:schemeClr val="hlink"/>
                </a:solidFill>
                <a:hlinkClick r:id="rId3"/>
              </a:rPr>
              <a:t>https://youtu.be/GmPPGB0g-JQ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1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685800"/>
            <a:ext cx="4740275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 dirty="0" smtClean="0">
                <a:latin typeface="Times New Roman"/>
                <a:ea typeface="Times New Roman"/>
                <a:cs typeface="Times New Roman"/>
                <a:sym typeface="Times New Roman"/>
              </a:rPr>
              <a:t>Sean</a:t>
            </a:r>
            <a:endParaRPr lang="en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-1203275" y="-206375"/>
            <a:ext cx="9262963" cy="52117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430212" y="377825"/>
            <a:ext cx="5997574" cy="3375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>
                <a:solidFill>
                  <a:schemeClr val="dk1"/>
                </a:solidFill>
              </a:rPr>
              <a:t>Sean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Sean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rPr lang="en"/>
              <a:t>Jay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https://github.com/openstack/cinder/blob/master/doc/source/devref/migration.rst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 dirty="0" smtClean="0">
                <a:latin typeface="Times New Roman"/>
                <a:ea typeface="Times New Roman"/>
                <a:cs typeface="Times New Roman"/>
                <a:sym typeface="Times New Roman"/>
              </a:rPr>
              <a:t>Jay</a:t>
            </a:r>
            <a:endParaRPr lang="en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Times New Roman"/>
              <a:buNone/>
            </a:pPr>
            <a:r>
              <a:rPr lang="en">
                <a:solidFill>
                  <a:schemeClr val="dk1"/>
                </a:solidFill>
              </a:rPr>
              <a:t>Jay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275" cy="2666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Times New Roman"/>
              <a:buNone/>
            </a:pPr>
            <a:r>
              <a:rPr lang="en">
                <a:solidFill>
                  <a:schemeClr val="dk1"/>
                </a:solidFill>
              </a:rPr>
              <a:t>Jay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https://docs.openstack.org/admin-guide/blockstorage-image-volume-cache.html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https://docs.openstack.org/user-guide/cli-nova-launch-instance-from-volume.html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058862" y="685800"/>
            <a:ext cx="4740300" cy="266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900" cy="41133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Times New Roman"/>
              <a:buNone/>
            </a:pPr>
            <a:r>
              <a:rPr lang="en">
                <a:solidFill>
                  <a:schemeClr val="dk1"/>
                </a:solidFill>
              </a:rPr>
              <a:t>Jay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Times New Roman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https://docs.openstack.org/admin-guide/blockstorage-volume-backed-image.html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66712" y="325437"/>
            <a:ext cx="8410574" cy="460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marR="0" lvl="5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44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marR="0" lvl="6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44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marR="0" lvl="7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44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marR="0" lvl="8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4400" b="1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66713" y="1074737"/>
            <a:ext cx="8410574" cy="3382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76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574675" marR="0" lvl="1" indent="-11747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09638" marR="0" lvl="2" indent="-12223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Verdana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8938" marR="0" lvl="3" indent="-211138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Verdana"/>
              <a:buChar char="—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608138" marR="0" lvl="4" indent="-1666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Verdana"/>
              <a:buChar char="»"/>
              <a:defRPr sz="11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065338" marR="0" lvl="5" indent="-134938" algn="l" rtl="0">
              <a:lnSpc>
                <a:spcPct val="95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522538" marR="0" lvl="6" indent="-134938" algn="l" rtl="0">
              <a:lnSpc>
                <a:spcPct val="95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979738" marR="0" lvl="7" indent="-134938" algn="l" rtl="0">
              <a:lnSpc>
                <a:spcPct val="95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436938" marR="0" lvl="8" indent="-134937" algn="l" rtl="0">
              <a:lnSpc>
                <a:spcPct val="95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893078" y="1807719"/>
            <a:ext cx="7357850" cy="931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99006" y="555964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82262" y="1084298"/>
            <a:ext cx="7357850" cy="30477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41300" marR="0" lvl="0" indent="-2413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595959"/>
              </a:buClr>
              <a:buFont typeface="Helvetica Neue"/>
              <a:buNone/>
              <a:defRPr sz="23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20700" marR="0" lvl="1" indent="-2032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595959"/>
              </a:buClr>
              <a:buFont typeface="Helvetica Neue"/>
              <a:buNone/>
              <a:defRPr sz="23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00100" marR="0" lvl="2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30300" marR="0" lvl="3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47800" marR="0" lvl="4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99564" y="556383"/>
            <a:ext cx="7357850" cy="407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99564" y="1084716"/>
            <a:ext cx="6859399" cy="29343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41300" marR="0" lvl="0" indent="-2413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595959"/>
              </a:buClr>
              <a:buFont typeface="Helvetica Neue"/>
              <a:buNone/>
              <a:defRPr sz="23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20700" marR="0" lvl="1" indent="-2032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595959"/>
              </a:buClr>
              <a:buFont typeface="Helvetica Neue"/>
              <a:buNone/>
              <a:defRPr sz="23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00100" marR="0" lvl="2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30300" marR="0" lvl="3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47800" marR="0" lvl="4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99006" y="555964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66712" y="325437"/>
            <a:ext cx="8410574" cy="460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32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66713" y="1074737"/>
            <a:ext cx="8410574" cy="3382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41300" marR="0" lvl="0" indent="-194918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30434"/>
              <a:buFont typeface="Noto Sans Symbols"/>
              <a:buChar char="•"/>
              <a:defRPr sz="2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520700" marR="0" lvl="1" indent="-16454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30434"/>
              <a:buFont typeface="Verdana"/>
              <a:buChar char="–"/>
              <a:defRPr sz="20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800100" marR="0" lvl="2" indent="-13123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33333"/>
              <a:buFont typeface="Verdana"/>
              <a:buChar char="▪"/>
              <a:defRPr sz="1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58938" marR="0" lvl="3" indent="-26193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33333"/>
              <a:buFont typeface="Verdana"/>
              <a:buChar char="—"/>
              <a:defRPr sz="1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447800" marR="0" lvl="4" indent="-14181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ct val="33333"/>
              <a:buFont typeface="Verdana"/>
              <a:buChar char="»"/>
              <a:defRPr sz="11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1765300" marR="0" lvl="5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Relationship Id="rId3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3.xml"/><Relationship Id="rId3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theme" Target="../theme/theme4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6" cy="513513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93078" y="1807719"/>
            <a:ext cx="7357850" cy="931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Helvetica Neue"/>
              <a:buNone/>
              <a:defRPr sz="2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410816" y="4781794"/>
            <a:ext cx="321507" cy="192576"/>
          </a:xfrm>
          <a:prstGeom prst="rect">
            <a:avLst/>
          </a:prstGeom>
          <a:noFill/>
          <a:ln>
            <a:noFill/>
          </a:ln>
        </p:spPr>
        <p:txBody>
          <a:bodyPr lIns="48225" tIns="24100" rIns="48225" bIns="24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Helvetica Neue"/>
              <a:buNone/>
            </a:pPr>
            <a:fld id="{00000000-1234-1234-1234-123412341234}" type="slidenum">
              <a:rPr lang="en" sz="11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" sz="1100" b="0" i="0" u="none" strike="noStrike" cap="none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0" name="Shape 60" descr="New OpenStack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8238" y="954362"/>
            <a:ext cx="4042836" cy="312328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82262" y="1084298"/>
            <a:ext cx="7357850" cy="30477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41300" marR="0" lvl="0" indent="-2413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595959"/>
              </a:buClr>
              <a:buFont typeface="Helvetica Neue"/>
              <a:buNone/>
              <a:defRPr sz="23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520700" marR="0" lvl="1" indent="-2032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595959"/>
              </a:buClr>
              <a:buFont typeface="Helvetica Neue"/>
              <a:buNone/>
              <a:defRPr sz="23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800100" marR="0" lvl="2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130300" marR="0" lvl="3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447800" marR="0" lvl="4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646464"/>
              </a:buClr>
              <a:buFont typeface="Helvetica Neue"/>
              <a:buNone/>
              <a:defRPr sz="2100" b="0" i="0" u="none" strike="noStrike" cap="none">
                <a:solidFill>
                  <a:srgbClr val="64646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99006" y="555964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765300" marR="0" lvl="5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095500" marR="0" lvl="6" indent="-1778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2413000" marR="0" lvl="7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2730500" marR="0" lvl="8" indent="-165100" algn="l" rtl="0">
              <a:spcBef>
                <a:spcPts val="0"/>
              </a:spcBef>
              <a:spcAft>
                <a:spcPts val="0"/>
              </a:spcAft>
              <a:buClr>
                <a:srgbClr val="991918"/>
              </a:buClr>
              <a:buFont typeface="Helvetica Neue"/>
              <a:buNone/>
              <a:defRPr sz="2800" b="0" i="0" u="none" strike="noStrike" cap="none">
                <a:solidFill>
                  <a:srgbClr val="9919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410816" y="4781794"/>
            <a:ext cx="321507" cy="192576"/>
          </a:xfrm>
          <a:prstGeom prst="rect">
            <a:avLst/>
          </a:prstGeom>
          <a:noFill/>
          <a:ln>
            <a:noFill/>
          </a:ln>
        </p:spPr>
        <p:txBody>
          <a:bodyPr lIns="48225" tIns="24100" rIns="48225" bIns="24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Helvetica Neue"/>
              <a:buNone/>
            </a:pPr>
            <a:fld id="{00000000-1234-1234-1234-123412341234}" type="slidenum">
              <a:rPr lang="en" sz="11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" sz="1100" b="0" i="0" u="none" strike="noStrike" cap="none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6" name="Shape 66" descr="New OpenSTack 3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3085" y="4204617"/>
            <a:ext cx="1183633" cy="91441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lueprints.launchpad.net/cinder/+spec/generic-volume-group" TargetMode="External"/><Relationship Id="rId4" Type="http://schemas.openxmlformats.org/officeDocument/2006/relationships/hyperlink" Target="https://github.com/openstack/cinder/blob/master/doc/source/devref/groups.rst" TargetMode="External"/><Relationship Id="rId5" Type="http://schemas.openxmlformats.org/officeDocument/2006/relationships/hyperlink" Target="https://docs.openstack.org/admin-guide/blockstorage-groups.html" TargetMode="External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youtu.be/XYNPTpzE4mk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youtu.be/IUcJfL5t3NY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email.emc.com/owa/redir.aspx?SURL=gz4nnO_ZoU5peq_BDUoxHtlAyhvCNfR23gWSRgxXSy6BPkzCA4_UCGgAdAB0AHAAcwA6AC8ALwB5AG8AdQB0AHUALgBiAGUALwBHAG0AUABQAEcAQgAwAGcALQBKAFEA&amp;URL=https://youtu.be/GmPPGB0g-JQ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stack/cinder/blob/master/doc/source/devref/migration.rst" TargetMode="External"/><Relationship Id="rId4" Type="http://schemas.openxmlformats.org/officeDocument/2006/relationships/hyperlink" Target="https://docs.openstack.org/admin-guide/blockstorage-image-volume-cache.html" TargetMode="External"/><Relationship Id="rId5" Type="http://schemas.openxmlformats.org/officeDocument/2006/relationships/hyperlink" Target="https://docs.openstack.org/admin-guide/blockstorage-volume-backed-image.html" TargetMode="External"/><Relationship Id="rId6" Type="http://schemas.openxmlformats.org/officeDocument/2006/relationships/hyperlink" Target="https://docs.openstack.org/admin-guide/blockstorage-volume-backups.html" TargetMode="External"/><Relationship Id="rId7" Type="http://schemas.openxmlformats.org/officeDocument/2006/relationships/hyperlink" Target="https://github.com/openstack/cinder/blob/master/doc/source/devref/replication.rst" TargetMode="External"/><Relationship Id="rId8" Type="http://schemas.openxmlformats.org/officeDocument/2006/relationships/hyperlink" Target="https://docs.openstack.org/admin-guide/blockstorage-groups.html" TargetMode="Externa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609599" y="880413"/>
            <a:ext cx="8229605" cy="32324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111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2100" b="0" i="0" u="none" strike="noStrike" cap="non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ctrTitle" idx="4294967295"/>
          </p:nvPr>
        </p:nvSpPr>
        <p:spPr>
          <a:xfrm>
            <a:off x="651406" y="145427"/>
            <a:ext cx="7359000" cy="44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Replication V2.1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677393" y="1151513"/>
            <a:ext cx="4121700" cy="316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Replication API v2.1 (Cheesecake): fail over the whole backend when disaster strikes (Admin API).</a:t>
            </a:r>
          </a:p>
        </p:txBody>
      </p:sp>
      <p:pic>
        <p:nvPicPr>
          <p:cNvPr id="141" name="Shape 141" descr="replication_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9224" y="1239574"/>
            <a:ext cx="3258274" cy="244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ctrTitle" idx="4294967295"/>
          </p:nvPr>
        </p:nvSpPr>
        <p:spPr>
          <a:xfrm>
            <a:off x="499006" y="145427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Replication V2.1 - configuration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758950" y="888949"/>
            <a:ext cx="7665600" cy="33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Configuration in cinder.conf under the driver section and through the use of volume types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Specify replication_device (backend_id) in cinder.conf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type extra specs</a:t>
            </a:r>
          </a:p>
          <a:p>
            <a:pPr marL="1371600" marR="0" lvl="2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{‘replication_enabled’:  ‘&lt;is&gt; True’}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Capabilities reporting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stats["replication_enabled"] = True|False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stats["replication_targets"] = [&lt;backend-id_1, &lt;backend-id_2&gt;...]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ctrTitle" idx="4294967295"/>
          </p:nvPr>
        </p:nvSpPr>
        <p:spPr>
          <a:xfrm>
            <a:off x="499006" y="145427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Replication V2.1 - commands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758950" y="888949"/>
            <a:ext cx="7773000" cy="3461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Failover host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failover-host [--backend_id &lt;backend-id&gt;] &lt;hostname&gt;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Freeze host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freeze-host &lt;hostname&gt;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Thaw host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thaw-host &lt;hostname&gt;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ctrTitle" idx="4294967295"/>
          </p:nvPr>
        </p:nvSpPr>
        <p:spPr>
          <a:xfrm>
            <a:off x="499006" y="120151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733200" y="863675"/>
            <a:ext cx="5472000" cy="3641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grouping construct that allows volumes used in the same application to be managed together.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Helvetica Neue"/>
              <a:buChar char="○"/>
            </a:pPr>
            <a:r>
              <a:rPr lang="en" sz="1600" b="0" i="0" u="sng" strike="noStrike" cap="none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https://blueprints.launchpad.net/cinder/+spec/generic-volume-group</a:t>
            </a:r>
          </a:p>
          <a:p>
            <a:pPr marL="914400" lvl="1" indent="-330200" rtl="0">
              <a:spcBef>
                <a:spcPts val="300"/>
              </a:spcBef>
              <a:buClr>
                <a:srgbClr val="0000FF"/>
              </a:buClr>
              <a:buSzPct val="100000"/>
              <a:buFont typeface="Helvetica Neue"/>
              <a:buChar char="○"/>
            </a:pPr>
            <a:r>
              <a:rPr lang="en" sz="1600" u="sng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https://github.com/openstack/cinder/blob/master/doc/source/devref/groups.rst</a:t>
            </a:r>
          </a:p>
          <a:p>
            <a:pPr marL="914400" lvl="1" indent="-330200" rtl="0">
              <a:spcBef>
                <a:spcPts val="1200"/>
              </a:spcBef>
              <a:buClr>
                <a:srgbClr val="0000FF"/>
              </a:buClr>
              <a:buSzPct val="100000"/>
              <a:buFont typeface="Helvetica Neue"/>
              <a:buChar char="○"/>
            </a:pPr>
            <a:r>
              <a:rPr lang="en" sz="1600" u="sng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https://docs.openstack.org/admin-guide/blockstorage-groups.html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or may not support consistent group snapshot</a:t>
            </a: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depending on driver implementation and group types.</a:t>
            </a:r>
          </a:p>
        </p:txBody>
      </p:sp>
      <p:pic>
        <p:nvPicPr>
          <p:cNvPr id="160" name="Shape 160" descr="GVG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13725" y="1340123"/>
            <a:ext cx="2369824" cy="226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ctrTitle" idx="4294967295"/>
          </p:nvPr>
        </p:nvSpPr>
        <p:spPr>
          <a:xfrm>
            <a:off x="499006" y="120151"/>
            <a:ext cx="7359000" cy="44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 - group types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733193" y="787466"/>
            <a:ext cx="7708499" cy="316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types and group specs are introduced to describe the characteristics of a group, similar to how volume types and extra specs are applied to a volume.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Minimum microversion: 3.11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group-type-create my_test_group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group-type-list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group-type-show my_test_group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group-type-key my_test_group set test_key=test_val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group-specs-list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group-type-key my_test_group unset test_key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group-type-update &lt;group type uuid&gt;  --name "new_group" --description "my group type"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3.11 group-type-delete new_group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ctrTitle" idx="4294967295"/>
          </p:nvPr>
        </p:nvSpPr>
        <p:spPr>
          <a:xfrm>
            <a:off x="499006" y="120151"/>
            <a:ext cx="7359000" cy="44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 - groups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733193" y="711266"/>
            <a:ext cx="7708499" cy="316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Create, delete, update, show, and list groups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Minimum microversion: 3.13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3.13 group-create --name my_group &lt;group type uuid&gt; &lt;volume type uuid&gt;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3.13 group-list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3.13 create --group-id &lt;group uuid&gt; --volume-type &lt;volume type uuid&gt; &lt;size&gt;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3.13 group-update &lt;group uuid&gt; --name new_name  description new_description --add-volumes &lt;uuid of volume to add&gt; --remove-volumes &lt;uuid of volume to remove&gt;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3.13 group-show &lt;group uuid&gt;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3.13 group-delete --delete-volumes &lt;group uuid&gt;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ctrTitle" idx="4294967295"/>
          </p:nvPr>
        </p:nvSpPr>
        <p:spPr>
          <a:xfrm>
            <a:off x="499006" y="-4349"/>
            <a:ext cx="7359000" cy="44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 - </a:t>
            </a:r>
            <a:r>
              <a:rPr lang="en" sz="26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snapshots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608681" y="583487"/>
            <a:ext cx="7771112" cy="37383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Create, delete, show, and list group snapshots.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○"/>
            </a:pPr>
            <a:r>
              <a:rPr lang="en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Minimum microversion: 3.14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3.14 group-snapshot-create --name &lt;name&gt; &lt;group uuid&gt;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3.14 group-snapshot-list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3.14 group-snapshot-show &lt;group snapshot uuid&gt;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3.14 group-snapshot-delete &lt;group snapshot uuid&gt;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group from source group or group snapshot.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3.14 group-create-from-src --name my_group --group-snapshot &lt;group snapshot uuid&gt;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--os-volume-api-version 3.14 group-create-from-src --name my_group --source-group &lt;source group uuid&gt;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ctrTitle" idx="4294967295"/>
          </p:nvPr>
        </p:nvSpPr>
        <p:spPr>
          <a:xfrm>
            <a:off x="499006" y="272551"/>
            <a:ext cx="7359000" cy="44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Migrate CGs to Generic Volume Groups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33200" y="939876"/>
            <a:ext cx="7708500" cy="3637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Command </a:t>
            </a:r>
            <a:r>
              <a:rPr lang="en"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“cinder-manage db online_data_migrations” needs to be run to migrate existing consistency groups to generic volume groups.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required to run data migrations to upgrade to Pike.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drivers supporting CGs need to add this capability to </a:t>
            </a:r>
            <a:r>
              <a:rPr lang="en"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</a:t>
            </a: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Pike.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CG APIs still work in Pike but will be deprecated in Queens.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ctrTitle" idx="4294967295"/>
          </p:nvPr>
        </p:nvSpPr>
        <p:spPr>
          <a:xfrm>
            <a:off x="499006" y="272551"/>
            <a:ext cx="7359000" cy="44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>
                <a:solidFill>
                  <a:srgbClr val="3366FF"/>
                </a:solidFill>
              </a:rPr>
              <a:t>Create Different Types of Groups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733193" y="939866"/>
            <a:ext cx="7708500" cy="316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Set the following in group type specs and volume type extra specs when creating a generic volume group that supports consistent group snapshot on a backend that reports “</a:t>
            </a:r>
            <a:r>
              <a:rPr lang="en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consistent_group_snapshot_enabled=True”</a:t>
            </a: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</a:p>
          <a:p>
            <a: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○"/>
            </a:pPr>
            <a:r>
              <a:rPr lang="en" sz="16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consistent_group_snapshot_enabled: ‘&lt;is&gt; True’ 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{“consistent_group_snapshot_enabled: ‘&lt;is&gt; True’} is not set in the group type, a default group will be created that does not support consistent group snapshot.</a:t>
            </a:r>
          </a:p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Helvetica Neue"/>
              <a:buChar char="●"/>
            </a:pPr>
            <a:r>
              <a:rPr lang="en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not set consistencygroup_support key in group types or volume types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ctrTitle" idx="4294967295"/>
          </p:nvPr>
        </p:nvSpPr>
        <p:spPr>
          <a:xfrm>
            <a:off x="499006" y="120151"/>
            <a:ext cx="7359000" cy="44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>
                <a:solidFill>
                  <a:srgbClr val="3366FF"/>
                </a:solidFill>
              </a:rPr>
              <a:t>B</a:t>
            </a: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ackup and R</a:t>
            </a:r>
            <a:r>
              <a:rPr lang="en" sz="3200">
                <a:solidFill>
                  <a:srgbClr val="3366FF"/>
                </a:solidFill>
              </a:rPr>
              <a:t>estore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472202" y="863666"/>
            <a:ext cx="4140900" cy="3670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Supports full and incremental backup using changed block tracking (sha file).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Supports n</a:t>
            </a: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on-disruptive backup for in-use volumes </a:t>
            </a: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via </a:t>
            </a: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temp volume/snapshot.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Supports b</a:t>
            </a: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ackup of snapshot.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Supports Swift, Posix, NFS, GlusterFS, Ceph, Google Cloud Storage, and IBM TSM backup drivers.</a:t>
            </a:r>
          </a:p>
        </p:txBody>
      </p:sp>
      <p:pic>
        <p:nvPicPr>
          <p:cNvPr id="197" name="Shape 197" descr="Cinder Backup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74477" y="628825"/>
            <a:ext cx="3710549" cy="3737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36972" y="642622"/>
            <a:ext cx="7358965" cy="3858183"/>
          </a:xfrm>
          <a:prstGeom prst="rect">
            <a:avLst/>
          </a:prstGeom>
          <a:noFill/>
          <a:ln>
            <a:noFill/>
          </a:ln>
        </p:spPr>
        <p:txBody>
          <a:bodyPr lIns="26775" tIns="26775" rIns="26775" bIns="26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lang="en" sz="3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Storage Capabilities in Cinder</a:t>
            </a:r>
            <a:r>
              <a:rPr lang="en" sz="32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en" sz="32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en" sz="32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1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Xing Yang (Dell EMC), Jay Bryant (Lenovo), Sean McGinnis (</a:t>
            </a:r>
            <a:r>
              <a:rPr lang="en" sz="1800"/>
              <a:t>Huawei</a:t>
            </a:r>
            <a:r>
              <a:rPr lang="en" sz="1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 </a:t>
            </a:r>
            <a:br>
              <a:rPr lang="en" sz="1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1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en" sz="18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3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9, 2017 Boston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ctrTitle" idx="4294967295"/>
          </p:nvPr>
        </p:nvSpPr>
        <p:spPr>
          <a:xfrm>
            <a:off x="499006" y="120151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backup - commands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472202" y="863666"/>
            <a:ext cx="7963800" cy="3670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a backup (full, incremental, in-use)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volume backup create [--incremental] [--force] VOLUME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Restore a backup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volume backup restore BACKUP_ID VOLUME_ID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a backup from a snapshot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volume backup create [--incremental] [--force] [--snapshot SNAPSHOT_ID] VOLUME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Export metadata of a backup (admin only)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backup-export BACKUP_ID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Import backup metadata (admin only)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backup-import METADATA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ctrTitle" idx="4294967295"/>
          </p:nvPr>
        </p:nvSpPr>
        <p:spPr>
          <a:xfrm>
            <a:off x="499006" y="120151"/>
            <a:ext cx="7359000" cy="44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 dirty="0" smtClean="0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</a:t>
            </a:r>
            <a:r>
              <a:rPr lang="en-US" sz="3200" b="0" i="0" u="none" strike="noStrike" cap="none" dirty="0" smtClean="0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</a:t>
            </a:r>
            <a:endParaRPr lang="en" sz="3200" b="0" i="0" u="none" strike="noStrike" cap="none" dirty="0">
              <a:solidFill>
                <a:srgbClr val="3366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9" name="Shape 209"/>
          <p:cNvSpPr txBox="1"/>
          <p:nvPr/>
        </p:nvSpPr>
        <p:spPr>
          <a:xfrm>
            <a:off x="609600" y="929250"/>
            <a:ext cx="7799100" cy="3395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 and retype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Backup and restore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/>
        </p:nvSpPr>
        <p:spPr>
          <a:xfrm>
            <a:off x="494479" y="105042"/>
            <a:ext cx="8458205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 – </a:t>
            </a:r>
            <a:r>
              <a:rPr lang="en" sz="3200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 and Retype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609600" y="929250"/>
            <a:ext cx="7799100" cy="3395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Environment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Two LVM backends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NFS backend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Types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for each backend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for iSCSI protocol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lvmdriver-1 retype to iSCSI type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lvmdriver-1 migrate to lvmdriver-2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lvmdriver-2 retype with migrate to nfs</a:t>
            </a:r>
          </a:p>
        </p:txBody>
      </p:sp>
      <p:sp>
        <p:nvSpPr>
          <p:cNvPr id="216" name="Shape 216"/>
          <p:cNvSpPr/>
          <p:nvPr/>
        </p:nvSpPr>
        <p:spPr>
          <a:xfrm>
            <a:off x="5673850" y="1161700"/>
            <a:ext cx="1574100" cy="23067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 txBox="1"/>
          <p:nvPr/>
        </p:nvSpPr>
        <p:spPr>
          <a:xfrm>
            <a:off x="5930500" y="1330050"/>
            <a:ext cx="1060800" cy="56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Controller</a:t>
            </a:r>
          </a:p>
        </p:txBody>
      </p:sp>
      <p:sp>
        <p:nvSpPr>
          <p:cNvPr id="218" name="Shape 218"/>
          <p:cNvSpPr/>
          <p:nvPr/>
        </p:nvSpPr>
        <p:spPr>
          <a:xfrm>
            <a:off x="5867350" y="1843575"/>
            <a:ext cx="1187100" cy="4125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lvmdriver-1</a:t>
            </a:r>
          </a:p>
        </p:txBody>
      </p:sp>
      <p:sp>
        <p:nvSpPr>
          <p:cNvPr id="219" name="Shape 219"/>
          <p:cNvSpPr/>
          <p:nvPr/>
        </p:nvSpPr>
        <p:spPr>
          <a:xfrm>
            <a:off x="5867350" y="2770425"/>
            <a:ext cx="1187100" cy="4125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lvmdriver-2</a:t>
            </a:r>
          </a:p>
        </p:txBody>
      </p:sp>
      <p:sp>
        <p:nvSpPr>
          <p:cNvPr id="220" name="Shape 220"/>
          <p:cNvSpPr/>
          <p:nvPr/>
        </p:nvSpPr>
        <p:spPr>
          <a:xfrm>
            <a:off x="7870950" y="2045800"/>
            <a:ext cx="1022700" cy="14226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"/>
              <a:t>NAS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algn="ctr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7922400" y="2824275"/>
            <a:ext cx="919800" cy="304800"/>
          </a:xfrm>
          <a:prstGeom prst="round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nfs-1</a:t>
            </a:r>
          </a:p>
        </p:txBody>
      </p:sp>
      <p:sp>
        <p:nvSpPr>
          <p:cNvPr id="222" name="Shape 222"/>
          <p:cNvSpPr/>
          <p:nvPr/>
        </p:nvSpPr>
        <p:spPr>
          <a:xfrm>
            <a:off x="6389350" y="2360850"/>
            <a:ext cx="1431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/>
          <p:nvPr/>
        </p:nvSpPr>
        <p:spPr>
          <a:xfrm rot="-5400000">
            <a:off x="5609950" y="1961775"/>
            <a:ext cx="303900" cy="1761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7134962" y="2896725"/>
            <a:ext cx="719100" cy="159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10088" y="2417862"/>
            <a:ext cx="27238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ct val="25000"/>
            </a:pPr>
            <a:r>
              <a:rPr lang="en" dirty="0">
                <a:solidFill>
                  <a:schemeClr val="dk1"/>
                </a:solidFill>
                <a:hlinkClick r:id="rId3"/>
              </a:rPr>
              <a:t>https://</a:t>
            </a:r>
            <a:r>
              <a:rPr lang="en" dirty="0" smtClean="0">
                <a:solidFill>
                  <a:schemeClr val="dk1"/>
                </a:solidFill>
                <a:hlinkClick r:id="rId3"/>
              </a:rPr>
              <a:t>youtu.be/XYNPTpzE4mk</a:t>
            </a:r>
            <a:endParaRPr lang="en-US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/>
        </p:nvSpPr>
        <p:spPr>
          <a:xfrm>
            <a:off x="525000" y="752951"/>
            <a:ext cx="3921900" cy="836400"/>
          </a:xfrm>
          <a:prstGeom prst="rect">
            <a:avLst/>
          </a:prstGeom>
          <a:noFill/>
          <a:ln>
            <a:noFill/>
          </a:ln>
        </p:spPr>
        <p:txBody>
          <a:bodyPr lIns="91425" tIns="45725" rIns="91425" bIns="45725" anchor="t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40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 setup: 2 Cinder volume backends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40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Unity 500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○"/>
            </a:pPr>
            <a:r>
              <a:rPr lang="en" sz="140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VNX7600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494479" y="105042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 – Generic Volume Groups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4792882" y="796025"/>
            <a:ext cx="979800" cy="27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Cinder.conf</a:t>
            </a:r>
          </a:p>
        </p:txBody>
      </p:sp>
      <p:pic>
        <p:nvPicPr>
          <p:cNvPr id="237" name="Shape 237" descr="VNX Unity Dem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400" y="1891225"/>
            <a:ext cx="4344075" cy="2437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Shape 238" descr="unity_vnx_cinder_conf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9075" y="1072925"/>
            <a:ext cx="3797900" cy="302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37007" y="2417862"/>
            <a:ext cx="24699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dirty="0">
                <a:solidFill>
                  <a:schemeClr val="dk1"/>
                </a:solidFill>
                <a:hlinkClick r:id="rId3"/>
              </a:rPr>
              <a:t>https://</a:t>
            </a:r>
            <a:r>
              <a:rPr lang="en" dirty="0" smtClean="0">
                <a:solidFill>
                  <a:schemeClr val="dk1"/>
                </a:solidFill>
                <a:hlinkClick r:id="rId3"/>
              </a:rPr>
              <a:t>youtu.be/IUcJfL5t3NY</a:t>
            </a:r>
            <a:endParaRPr lang="en-US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/>
        </p:nvSpPr>
        <p:spPr>
          <a:xfrm>
            <a:off x="525000" y="752951"/>
            <a:ext cx="3921900" cy="836400"/>
          </a:xfrm>
          <a:prstGeom prst="rect">
            <a:avLst/>
          </a:prstGeom>
          <a:noFill/>
          <a:ln>
            <a:noFill/>
          </a:ln>
        </p:spPr>
        <p:txBody>
          <a:bodyPr lIns="91425" tIns="45725" rIns="91425" bIns="45725" anchor="t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40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 setup: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Cinder-backup configured for Swift target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Database server instance with data on Cinder volume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494479" y="105042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 – </a:t>
            </a:r>
            <a:r>
              <a:rPr lang="en" sz="3200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Backup and Restore</a:t>
            </a:r>
          </a:p>
        </p:txBody>
      </p:sp>
      <p:pic>
        <p:nvPicPr>
          <p:cNvPr id="250" name="Shape 2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9187" y="2058249"/>
            <a:ext cx="4045625" cy="252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2399" y="2417862"/>
            <a:ext cx="27392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-69850">
              <a:buClr>
                <a:schemeClr val="dk1"/>
              </a:buClr>
              <a:buSzPct val="100000"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</a:t>
            </a:r>
            <a:r>
              <a:rPr lang="en" u="sng" dirty="0" smtClean="0">
                <a:solidFill>
                  <a:schemeClr val="hlink"/>
                </a:solidFill>
                <a:hlinkClick r:id="rId3"/>
              </a:rPr>
              <a:t>youtu.be/GmPPGB0g-J</a:t>
            </a:r>
            <a:r>
              <a:rPr lang="en-US" u="sng" dirty="0" smtClean="0">
                <a:solidFill>
                  <a:schemeClr val="hlink"/>
                </a:solidFill>
                <a:hlinkClick r:id="rId3"/>
              </a:rPr>
              <a:t>Q</a:t>
            </a:r>
            <a:endParaRPr lang="en" u="sng" dirty="0">
              <a:solidFill>
                <a:schemeClr val="hlink"/>
              </a:solidFill>
              <a:hlinkClick r:id="rId3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ctrTitle" idx="4294967295"/>
          </p:nvPr>
        </p:nvSpPr>
        <p:spPr>
          <a:xfrm>
            <a:off x="379412" y="13335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Reference Links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609595" y="776851"/>
            <a:ext cx="8228100" cy="4030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 and retype</a:t>
            </a:r>
          </a:p>
          <a:p>
            <a:pPr marL="7366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Helvetica Neue"/>
              <a:buChar char="○"/>
            </a:pPr>
            <a:r>
              <a:rPr lang="en" sz="1200" i="0" u="sng" strike="noStrike" cap="none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https://github.com/openstack/cinder/blob/master/doc/source/devref/migration.rst</a:t>
            </a:r>
            <a:r>
              <a:rPr lang="en" sz="1200" i="0" u="sng" strike="noStrike" cap="none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image cache</a:t>
            </a:r>
          </a:p>
          <a:p>
            <a:pPr marL="736600" marR="0" lvl="1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Font typeface="Helvetica Neue"/>
              <a:buChar char="○"/>
            </a:pPr>
            <a:r>
              <a:rPr lang="en" sz="1200" u="sng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https://docs.openstack.org/admin-guide/blockstorage-image-volume-cache.html</a:t>
            </a:r>
          </a:p>
          <a:p>
            <a:pPr marL="342900" lvl="0" indent="-342900" rtl="0">
              <a:spcBef>
                <a:spcPts val="1200"/>
              </a:spcBef>
              <a:buClr>
                <a:schemeClr val="dk1"/>
              </a:buClr>
              <a:buSzPct val="100000"/>
              <a:buFont typeface="Helvetica Neue"/>
              <a:buChar char="●"/>
            </a:pPr>
            <a:r>
              <a:rPr lang="en" sz="1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backed image</a:t>
            </a:r>
          </a:p>
          <a:p>
            <a:pPr marL="736600" lvl="1" indent="-342900" rtl="0">
              <a:spcBef>
                <a:spcPts val="1200"/>
              </a:spcBef>
              <a:buClr>
                <a:srgbClr val="0000FF"/>
              </a:buClr>
              <a:buFont typeface="Helvetica Neue"/>
              <a:buChar char="○"/>
            </a:pPr>
            <a:r>
              <a:rPr lang="en" sz="1200" u="sng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</a:t>
            </a:r>
            <a:r>
              <a:rPr lang="en" sz="1200" u="sng" dirty="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docs.openstack.org/admin-guide/blockstorage-volume-backed-image.html</a:t>
            </a:r>
            <a:endParaRPr lang="en" sz="1200" u="sng" dirty="0">
              <a:solidFill>
                <a:srgbClr val="0000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04800" marR="0" lvl="0" indent="-3048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Backup and restore</a:t>
            </a:r>
          </a:p>
          <a:p>
            <a:pPr marL="736600" marR="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https://</a:t>
            </a:r>
            <a:r>
              <a:rPr lang="en" sz="1200" b="0" i="0" u="none" strike="noStrike" cap="none" dirty="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docs.openstack.org/admin-guide/blockstorage-volume-backups.html</a:t>
            </a:r>
            <a:endParaRPr lang="en" sz="1200" b="0" i="0" u="none" strike="noStrike" cap="none" dirty="0">
              <a:solidFill>
                <a:srgbClr val="0000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04800" marR="0" lvl="0" indent="-3048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600" b="0" i="0" u="none" strike="noStrike" cap="none" dirty="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Replication V2.1</a:t>
            </a:r>
          </a:p>
          <a:p>
            <a:pPr marL="736600" marR="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https://</a:t>
            </a:r>
            <a:r>
              <a:rPr lang="en" sz="1200" b="0" i="0" u="none" strike="noStrike" cap="none" dirty="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github.com/openstack/cinder/blob/master/doc/source/devref/replication.rst</a:t>
            </a:r>
            <a:endParaRPr lang="en" sz="1200" b="0" i="0" u="none" strike="noStrike" cap="none" dirty="0">
              <a:solidFill>
                <a:srgbClr val="0000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Char char="●"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Generic volume groups</a:t>
            </a:r>
          </a:p>
          <a:p>
            <a:pPr marL="736600" marR="0" lvl="1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Font typeface="Helvetica Neue"/>
              <a:buChar char="○"/>
            </a:pPr>
            <a:r>
              <a:rPr lang="en" sz="1200" b="0" i="0" u="none" strike="noStrike" cap="none" dirty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https://</a:t>
            </a:r>
            <a:r>
              <a:rPr lang="en" sz="1200" b="0" i="0" u="none" strike="noStrike" cap="none" dirty="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docs.openstack.org/admin-guide/blockstorage-groups.html</a:t>
            </a:r>
            <a:endParaRPr lang="en-US" sz="1200" b="0" i="0" u="none" strike="noStrike" cap="none" dirty="0" smtClean="0">
              <a:solidFill>
                <a:srgbClr val="0000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766931" y="2616407"/>
            <a:ext cx="7358965" cy="1241390"/>
          </a:xfrm>
          <a:prstGeom prst="rect">
            <a:avLst/>
          </a:prstGeom>
          <a:noFill/>
          <a:ln>
            <a:noFill/>
          </a:ln>
        </p:spPr>
        <p:txBody>
          <a:bodyPr lIns="26775" tIns="26775" rIns="26775" bIns="26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lang="en" sz="31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 &amp; A</a:t>
            </a:r>
            <a:br>
              <a:rPr lang="en" sz="31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lang="en" sz="3100" b="0" i="0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549700" y="1007426"/>
            <a:ext cx="3921900" cy="3265200"/>
          </a:xfrm>
          <a:prstGeom prst="rect">
            <a:avLst/>
          </a:prstGeom>
          <a:noFill/>
          <a:ln>
            <a:noFill/>
          </a:ln>
        </p:spPr>
        <p:txBody>
          <a:bodyPr lIns="91425" tIns="45725" rIns="91425" bIns="457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Provides </a:t>
            </a:r>
            <a:r>
              <a:rPr lang="en"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persistent block storage resources for an OpenStack cloud.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Supports multiple back-ends. More than 100 volume drivers in tree.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494479" y="105042"/>
            <a:ext cx="8458205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Overview</a:t>
            </a:r>
          </a:p>
        </p:txBody>
      </p:sp>
      <p:pic>
        <p:nvPicPr>
          <p:cNvPr id="96" name="Shape 96" descr="Cinder multiple backends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7975" y="574375"/>
            <a:ext cx="2853399" cy="369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531822" y="857075"/>
            <a:ext cx="5535000" cy="2984700"/>
          </a:xfrm>
          <a:prstGeom prst="rect">
            <a:avLst/>
          </a:prstGeom>
          <a:noFill/>
          <a:ln>
            <a:noFill/>
          </a:ln>
        </p:spPr>
        <p:txBody>
          <a:bodyPr lIns="91425" tIns="45725" rIns="91425" bIns="457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</a:rPr>
              <a:t>Volume migration and retype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</a:rPr>
              <a:t>Generic image volume cache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</a:rPr>
              <a:t>Replication V2.1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</a:rPr>
              <a:t>Generic volume groups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 sz="2400">
                <a:solidFill>
                  <a:schemeClr val="dk1"/>
                </a:solidFill>
              </a:rPr>
              <a:t>Backup and restore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ctrTitle" idx="4294967295"/>
          </p:nvPr>
        </p:nvSpPr>
        <p:spPr>
          <a:xfrm>
            <a:off x="494479" y="105042"/>
            <a:ext cx="8458205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32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Agenda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ctrTitle" idx="4294967295"/>
          </p:nvPr>
        </p:nvSpPr>
        <p:spPr>
          <a:xfrm>
            <a:off x="669356" y="200531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28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 and Retype</a:t>
            </a:r>
          </a:p>
        </p:txBody>
      </p:sp>
      <p:pic>
        <p:nvPicPr>
          <p:cNvPr id="108" name="Shape 108" descr="Cinder volume migration.png"/>
          <p:cNvPicPr preferRelativeResize="0"/>
          <p:nvPr/>
        </p:nvPicPr>
        <p:blipFill rotWithShape="1">
          <a:blip r:embed="rId3">
            <a:alphaModFix/>
          </a:blip>
          <a:srcRect l="59" r="59"/>
          <a:stretch/>
        </p:blipFill>
        <p:spPr>
          <a:xfrm>
            <a:off x="2656825" y="2378268"/>
            <a:ext cx="3554700" cy="225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 txBox="1"/>
          <p:nvPr/>
        </p:nvSpPr>
        <p:spPr>
          <a:xfrm>
            <a:off x="609599" y="880413"/>
            <a:ext cx="8229605" cy="16289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Char char="○"/>
            </a:pPr>
            <a:r>
              <a:rPr lang="en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Migration between two back-ends with the same volume type, regardless if they are located on the same Cinder volume node or not.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retype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Char char="○"/>
            </a:pPr>
            <a:r>
              <a:rPr lang="en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Migration between two back-ends with different volume types, regardless if the back-ends are located on the same Cinder volume node or not. 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 idx="4294967295"/>
          </p:nvPr>
        </p:nvSpPr>
        <p:spPr>
          <a:xfrm>
            <a:off x="669356" y="200531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28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 and Retype - commands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609599" y="880413"/>
            <a:ext cx="8229605" cy="19401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migration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migrate [--force-host-copy [&lt;True|False&gt;]] [--lock-volume [&lt;True|False&gt;]] &lt;volume&gt; &lt;host&gt;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retype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 retype [--migration-policy &lt;never|on-demand&gt;] &lt;volume&gt; &lt;volume-type&gt;</a:t>
            </a:r>
          </a:p>
          <a:p>
            <a:pPr marL="520700" marR="0" lvl="1" indent="-215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Font typeface="Helvetica Neue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20700" marR="0" lvl="1" indent="-215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Font typeface="Helvetica Neue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ctrTitle" idx="4294967295"/>
          </p:nvPr>
        </p:nvSpPr>
        <p:spPr>
          <a:xfrm>
            <a:off x="669356" y="200531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28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 Volume Cache</a:t>
            </a:r>
          </a:p>
        </p:txBody>
      </p:sp>
      <p:pic>
        <p:nvPicPr>
          <p:cNvPr id="121" name="Shape 121" descr="generic volume image cache.png"/>
          <p:cNvPicPr preferRelativeResize="0"/>
          <p:nvPr/>
        </p:nvPicPr>
        <p:blipFill rotWithShape="1">
          <a:blip r:embed="rId3">
            <a:alphaModFix/>
          </a:blip>
          <a:srcRect t="980" b="980"/>
          <a:stretch/>
        </p:blipFill>
        <p:spPr>
          <a:xfrm>
            <a:off x="2837813" y="2538443"/>
            <a:ext cx="2893500" cy="15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Shape 122"/>
          <p:cNvSpPr txBox="1"/>
          <p:nvPr/>
        </p:nvSpPr>
        <p:spPr>
          <a:xfrm>
            <a:off x="609599" y="880413"/>
            <a:ext cx="8229605" cy="156199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Problem: </a:t>
            </a:r>
            <a:r>
              <a:rPr lang="en"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boot volume very slow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Solution: Image volume cache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volume cache when image downloaded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○"/>
            </a:pPr>
            <a:r>
              <a:rPr lang="en"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boot volume will clone volume instead of copying image.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 idx="4294967295"/>
          </p:nvPr>
        </p:nvSpPr>
        <p:spPr>
          <a:xfrm>
            <a:off x="669356" y="200531"/>
            <a:ext cx="7358965" cy="44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28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 Volume Cache - </a:t>
            </a:r>
            <a:r>
              <a:rPr lang="en">
                <a:solidFill>
                  <a:srgbClr val="3366FF"/>
                </a:solidFill>
              </a:rPr>
              <a:t>configs and cmds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669350" y="890101"/>
            <a:ext cx="8229600" cy="3547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Configure the internal tenant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cinder_internal_tenant_project_id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cinder_internal_tenant_user_id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Configure the Image-Volume cache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image_volume_cache_enabled = True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image_volume_cache_max_size_gb = SIZE_GB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image_volume_cache_max_count = MAX_COUNT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a boot volume and launch a VM from it in two commands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volume create --image IMAGE_ID --size SIZE_IN_GB bootable_volume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server create --flavor 2 --volume VOLUME_ID --block-device source=volume,id=$VOLUME_ID,dest=volume,size=10,shutdown=preserve,bootindex=0 myInstanceFromVolume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a boot volume and launch a VM from it in one command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server create --flavor FLAVOR --block-device  source=SOURCE,id=ID,dest=DEST,size=SIZE,shutdown=PRESERVE,bootindex=INDEX  NAME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 idx="4294967295"/>
          </p:nvPr>
        </p:nvSpPr>
        <p:spPr>
          <a:xfrm>
            <a:off x="669356" y="200531"/>
            <a:ext cx="7359000" cy="44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Helvetica Neue"/>
              <a:buNone/>
            </a:pPr>
            <a:r>
              <a:rPr lang="en" sz="28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</a:t>
            </a:r>
            <a:r>
              <a:rPr lang="en">
                <a:solidFill>
                  <a:srgbClr val="3366FF"/>
                </a:solidFill>
              </a:rPr>
              <a:t>-Backed </a:t>
            </a:r>
            <a:r>
              <a:rPr lang="en" sz="2800" b="0" i="0" u="none" strike="noStrike" cap="none">
                <a:solidFill>
                  <a:srgbClr val="3366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609600" y="880426"/>
            <a:ext cx="8229600" cy="3605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Configure the volume-backed image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glance-api.conf</a:t>
            </a: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stores = file, http, swift, cinder</a:t>
            </a: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show_multiple_locations = True</a:t>
            </a:r>
          </a:p>
          <a:p>
            <a:pPr marL="1371600" lvl="2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cinder_store_auth_address</a:t>
            </a:r>
          </a:p>
          <a:p>
            <a:pPr marL="1371600" lvl="2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cinder_store_user_name</a:t>
            </a:r>
          </a:p>
          <a:p>
            <a:pPr marL="1371600" lvl="2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cinder_store_password</a:t>
            </a:r>
          </a:p>
          <a:p>
            <a:pPr marL="1371600" lvl="2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cinder_store_project_name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cinder.conf</a:t>
            </a: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glance_api_version = 2</a:t>
            </a: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allowed_direct_url_schemes = cinder</a:t>
            </a: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image_upload_use_cinder_backend = True</a:t>
            </a: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■"/>
            </a:pPr>
            <a:r>
              <a:rPr lang="en" sz="12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image_upload_use_internal_tenant = True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Helvetica Neue"/>
              <a:buChar char="●"/>
            </a:pPr>
            <a:r>
              <a:rPr lang="en"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a volume-backed image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openstack image create --volume SOURCE_VOLUME IMAGE_NAME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○"/>
            </a:pPr>
            <a:r>
              <a:rPr lang="en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disk format and the container format must be raw and bare (default). Otherwise, the image is uploaded to the default store of the Image service.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1289</Words>
  <Application>Microsoft Macintosh PowerPoint</Application>
  <PresentationFormat>On-screen Show (16:9)</PresentationFormat>
  <Paragraphs>221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simple-light-2</vt:lpstr>
      <vt:lpstr>2_Office Theme</vt:lpstr>
      <vt:lpstr>4_Office Theme</vt:lpstr>
      <vt:lpstr>3_Office Theme</vt:lpstr>
      <vt:lpstr>PowerPoint Presentation</vt:lpstr>
      <vt:lpstr>Storage Capabilities in Cinder  Xing Yang (Dell EMC), Jay Bryant (Lenovo), Sean McGinnis (Huawei)   May 9, 2017 Boston</vt:lpstr>
      <vt:lpstr>PowerPoint Presentation</vt:lpstr>
      <vt:lpstr>Agenda</vt:lpstr>
      <vt:lpstr>Volume Migration and Retype</vt:lpstr>
      <vt:lpstr>Volume Migration and Retype - commands</vt:lpstr>
      <vt:lpstr>Image Volume Cache</vt:lpstr>
      <vt:lpstr>Image Volume Cache - configs and cmds</vt:lpstr>
      <vt:lpstr>Volume-Backed Image</vt:lpstr>
      <vt:lpstr>Replication V2.1</vt:lpstr>
      <vt:lpstr>Replication V2.1 - configuration</vt:lpstr>
      <vt:lpstr>Replication V2.1 - commands</vt:lpstr>
      <vt:lpstr>Generic Volume Groups</vt:lpstr>
      <vt:lpstr>Generic Volume Groups - group types</vt:lpstr>
      <vt:lpstr>Generic Volume Groups - groups</vt:lpstr>
      <vt:lpstr>Generic Volume Groups - group snapshots</vt:lpstr>
      <vt:lpstr>Migrate CGs to Generic Volume Groups</vt:lpstr>
      <vt:lpstr>Create Different Types of Groups</vt:lpstr>
      <vt:lpstr>Backup and Restore</vt:lpstr>
      <vt:lpstr>Cinder backup - commands</vt:lpstr>
      <vt:lpstr>Demos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 Links</vt:lpstr>
      <vt:lpstr>Q &amp; 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Corporate User</cp:lastModifiedBy>
  <cp:revision>7</cp:revision>
  <dcterms:modified xsi:type="dcterms:W3CDTF">2017-05-16T19:59:01Z</dcterms:modified>
</cp:coreProperties>
</file>