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79" r:id="rId3"/>
    <p:sldId id="257" r:id="rId4"/>
    <p:sldId id="259" r:id="rId5"/>
    <p:sldId id="260" r:id="rId6"/>
    <p:sldId id="262" r:id="rId7"/>
    <p:sldId id="265" r:id="rId8"/>
    <p:sldId id="266" r:id="rId9"/>
    <p:sldId id="267" r:id="rId10"/>
    <p:sldId id="268" r:id="rId11"/>
    <p:sldId id="263" r:id="rId12"/>
    <p:sldId id="264" r:id="rId13"/>
    <p:sldId id="269" r:id="rId14"/>
    <p:sldId id="270" r:id="rId15"/>
    <p:sldId id="271" r:id="rId16"/>
    <p:sldId id="280"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àng Công Phước" initials="" lastIdx="1" clrIdx="0"/>
  <p:cmAuthor id="1" name="Dim Mar" initials="" lastIdx="3" clrIdx="1"/>
  <p:cmAuthor id="2" name="Trinh Nguyen"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4B0480-54A5-44E3-A0BB-1D9AD5ADA0A9}">
  <a:tblStyle styleId="{744B0480-54A5-44E3-A0BB-1D9AD5ADA0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4"/>
    <p:restoredTop sz="94707"/>
  </p:normalViewPr>
  <p:slideViewPr>
    <p:cSldViewPr snapToGrid="0" snapToObjects="1">
      <p:cViewPr>
        <p:scale>
          <a:sx n="188" d="100"/>
          <a:sy n="188" d="100"/>
        </p:scale>
        <p:origin x="-256"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5-10T08:02:41.644" idx="1">
    <p:pos x="6000" y="0"/>
    <p:text>I have one comment in this slide. When a FP is rendered, which feature opendaylight driver will support beyond networking-sfc feature. It is also my concern too ^^. Thanks.</p:text>
  </p:cm>
  <p:cm authorId="1" dt="2018-05-10T08:02:41.644" idx="1">
    <p:pos x="6000" y="100"/>
    <p:text>Can you please explain wth more details because I am not sure that I understood what do you mean here.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19T16:34:46.807" idx="2">
    <p:pos x="943" y="2384"/>
    <p:text>Great!! Thanks a lot for the help that was awesome :)</p:text>
  </p:cm>
  <p:cm authorId="2" dt="2018-05-19T16:40:57.509" idx="2">
    <p:pos x="943" y="2484"/>
    <p:text>Just putting your text together. That's all I did :)</p:text>
  </p:cm>
  <p:cm authorId="2" dt="2018-05-20T03:22:52.279" idx="1">
    <p:pos x="943" y="2284"/>
    <p:text>Please remind me to public the repository on the date of presentation :D</p:text>
  </p:cm>
  <p:cm authorId="1" dt="2018-05-20T03:22:52.279" idx="3">
    <p:pos x="943" y="2584"/>
    <p:text>:)
http://i0.kym-cdn.com/photos/images/facebook/000/114/139/tumblr_lgedv2Vtt21qf4x93o1_40020110725-22047-38imqt.jpg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Without NSH aware Service Functions we need to reclassify to every hop which add huge load to the network when the tenant traffic is too high and we want to use mutiple chains though the same SF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700185" y="1020263"/>
            <a:ext cx="5807400" cy="1159800"/>
          </a:xfrm>
          <a:prstGeom prst="rect">
            <a:avLst/>
          </a:prstGeom>
        </p:spPr>
        <p:txBody>
          <a:bodyPr spcFirstLastPara="1" wrap="square" lIns="91425" tIns="91425" rIns="91425" bIns="91425" anchor="t" anchorCtr="0"/>
          <a:lstStyle>
            <a:lvl1pPr lvl="0">
              <a:spcBef>
                <a:spcPts val="0"/>
              </a:spcBef>
              <a:spcAft>
                <a:spcPts val="0"/>
              </a:spcAft>
              <a:buClr>
                <a:srgbClr val="0091EA"/>
              </a:buClr>
              <a:buSzPts val="6000"/>
              <a:buNone/>
              <a:defRPr sz="6000" b="1">
                <a:solidFill>
                  <a:srgbClr val="0091EA"/>
                </a:solidFill>
              </a:defRPr>
            </a:lvl1pPr>
            <a:lvl2pPr lvl="1">
              <a:spcBef>
                <a:spcPts val="0"/>
              </a:spcBef>
              <a:spcAft>
                <a:spcPts val="0"/>
              </a:spcAft>
              <a:buClr>
                <a:srgbClr val="0091EA"/>
              </a:buClr>
              <a:buSzPts val="6000"/>
              <a:buNone/>
              <a:defRPr sz="6000" b="1">
                <a:solidFill>
                  <a:srgbClr val="0091EA"/>
                </a:solidFill>
              </a:defRPr>
            </a:lvl2pPr>
            <a:lvl3pPr lvl="2">
              <a:spcBef>
                <a:spcPts val="0"/>
              </a:spcBef>
              <a:spcAft>
                <a:spcPts val="0"/>
              </a:spcAft>
              <a:buClr>
                <a:srgbClr val="0091EA"/>
              </a:buClr>
              <a:buSzPts val="6000"/>
              <a:buNone/>
              <a:defRPr sz="6000" b="1">
                <a:solidFill>
                  <a:srgbClr val="0091EA"/>
                </a:solidFill>
              </a:defRPr>
            </a:lvl3pPr>
            <a:lvl4pPr lvl="3">
              <a:spcBef>
                <a:spcPts val="0"/>
              </a:spcBef>
              <a:spcAft>
                <a:spcPts val="0"/>
              </a:spcAft>
              <a:buClr>
                <a:srgbClr val="0091EA"/>
              </a:buClr>
              <a:buSzPts val="6000"/>
              <a:buNone/>
              <a:defRPr sz="6000" b="1">
                <a:solidFill>
                  <a:srgbClr val="0091EA"/>
                </a:solidFill>
              </a:defRPr>
            </a:lvl4pPr>
            <a:lvl5pPr lvl="4">
              <a:spcBef>
                <a:spcPts val="0"/>
              </a:spcBef>
              <a:spcAft>
                <a:spcPts val="0"/>
              </a:spcAft>
              <a:buClr>
                <a:srgbClr val="0091EA"/>
              </a:buClr>
              <a:buSzPts val="6000"/>
              <a:buNone/>
              <a:defRPr sz="6000" b="1">
                <a:solidFill>
                  <a:srgbClr val="0091EA"/>
                </a:solidFill>
              </a:defRPr>
            </a:lvl5pPr>
            <a:lvl6pPr lvl="5">
              <a:spcBef>
                <a:spcPts val="0"/>
              </a:spcBef>
              <a:spcAft>
                <a:spcPts val="0"/>
              </a:spcAft>
              <a:buClr>
                <a:srgbClr val="0091EA"/>
              </a:buClr>
              <a:buSzPts val="6000"/>
              <a:buNone/>
              <a:defRPr sz="6000" b="1">
                <a:solidFill>
                  <a:srgbClr val="0091EA"/>
                </a:solidFill>
              </a:defRPr>
            </a:lvl6pPr>
            <a:lvl7pPr lvl="6">
              <a:spcBef>
                <a:spcPts val="0"/>
              </a:spcBef>
              <a:spcAft>
                <a:spcPts val="0"/>
              </a:spcAft>
              <a:buClr>
                <a:srgbClr val="0091EA"/>
              </a:buClr>
              <a:buSzPts val="6000"/>
              <a:buNone/>
              <a:defRPr sz="6000" b="1">
                <a:solidFill>
                  <a:srgbClr val="0091EA"/>
                </a:solidFill>
              </a:defRPr>
            </a:lvl7pPr>
            <a:lvl8pPr lvl="7">
              <a:spcBef>
                <a:spcPts val="0"/>
              </a:spcBef>
              <a:spcAft>
                <a:spcPts val="0"/>
              </a:spcAft>
              <a:buClr>
                <a:srgbClr val="0091EA"/>
              </a:buClr>
              <a:buSzPts val="6000"/>
              <a:buNone/>
              <a:defRPr sz="6000" b="1">
                <a:solidFill>
                  <a:srgbClr val="0091EA"/>
                </a:solidFill>
              </a:defRPr>
            </a:lvl8pPr>
            <a:lvl9pPr lvl="8">
              <a:spcBef>
                <a:spcPts val="0"/>
              </a:spcBef>
              <a:spcAft>
                <a:spcPts val="0"/>
              </a:spcAft>
              <a:buClr>
                <a:srgbClr val="0091EA"/>
              </a:buClr>
              <a:buSzPts val="6000"/>
              <a:buNone/>
              <a:defRPr sz="6000" b="1">
                <a:solidFill>
                  <a:srgbClr val="0091EA"/>
                </a:solidFill>
              </a:defRPr>
            </a:lvl9pPr>
          </a:lstStyle>
          <a:p>
            <a:endParaRPr/>
          </a:p>
        </p:txBody>
      </p:sp>
      <p:sp>
        <p:nvSpPr>
          <p:cNvPr id="11" name="Shape 11"/>
          <p:cNvSpPr/>
          <p:nvPr/>
        </p:nvSpPr>
        <p:spPr>
          <a:xfrm>
            <a:off x="6897625" y="4649963"/>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7454375" y="4229100"/>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8827727" y="3448165"/>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677050" y="4933406"/>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972225" y="475050"/>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79635" y="2530109"/>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311843" y="593639"/>
            <a:ext cx="126900" cy="951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626322" y="1004904"/>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8104500" y="3722325"/>
            <a:ext cx="190200" cy="142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803950" y="4240992"/>
            <a:ext cx="190200" cy="1428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196310" y="1493168"/>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1738050" y="203491"/>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771659" y="1878364"/>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4271584" y="356119"/>
            <a:ext cx="75900" cy="57000"/>
          </a:xfrm>
          <a:prstGeom prst="ellipse">
            <a:avLst/>
          </a:prstGeom>
          <a:solidFill>
            <a:srgbClr val="0091E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729213" y="4595578"/>
            <a:ext cx="253800" cy="190500"/>
          </a:xfrm>
          <a:prstGeom prst="ellipse">
            <a:avLst/>
          </a:prstGeom>
          <a:noFill/>
          <a:ln w="19050" cap="flat"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Shape 64"/>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Shape 6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Shape 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1">
  <p:cSld name="TITLE_3">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914400" y="3209464"/>
            <a:ext cx="7212600" cy="1159800"/>
          </a:xfrm>
          <a:prstGeom prst="rect">
            <a:avLst/>
          </a:prstGeom>
        </p:spPr>
        <p:txBody>
          <a:bodyPr spcFirstLastPara="1" wrap="square" lIns="91425" tIns="91425" rIns="91425" bIns="91425" anchor="b" anchorCtr="0"/>
          <a:lstStyle>
            <a:lvl1pPr lvl="0" rtl="0">
              <a:spcBef>
                <a:spcPts val="0"/>
              </a:spcBef>
              <a:spcAft>
                <a:spcPts val="0"/>
              </a:spcAft>
              <a:buSzPts val="5000"/>
              <a:buNone/>
              <a:defRPr sz="5000" b="1"/>
            </a:lvl1pPr>
            <a:lvl2pPr lvl="1" rtl="0">
              <a:spcBef>
                <a:spcPts val="0"/>
              </a:spcBef>
              <a:spcAft>
                <a:spcPts val="0"/>
              </a:spcAft>
              <a:buSzPts val="5000"/>
              <a:buNone/>
              <a:defRPr sz="5000" b="1"/>
            </a:lvl2pPr>
            <a:lvl3pPr lvl="2" rtl="0">
              <a:spcBef>
                <a:spcPts val="0"/>
              </a:spcBef>
              <a:spcAft>
                <a:spcPts val="0"/>
              </a:spcAft>
              <a:buSzPts val="5000"/>
              <a:buNone/>
              <a:defRPr sz="5000" b="1"/>
            </a:lvl3pPr>
            <a:lvl4pPr lvl="3" rtl="0">
              <a:spcBef>
                <a:spcPts val="0"/>
              </a:spcBef>
              <a:spcAft>
                <a:spcPts val="0"/>
              </a:spcAft>
              <a:buSzPts val="5000"/>
              <a:buNone/>
              <a:defRPr sz="5000" b="1"/>
            </a:lvl4pPr>
            <a:lvl5pPr lvl="4" rtl="0">
              <a:spcBef>
                <a:spcPts val="0"/>
              </a:spcBef>
              <a:spcAft>
                <a:spcPts val="0"/>
              </a:spcAft>
              <a:buSzPts val="5000"/>
              <a:buNone/>
              <a:defRPr sz="5000" b="1"/>
            </a:lvl5pPr>
            <a:lvl6pPr lvl="5" rtl="0">
              <a:spcBef>
                <a:spcPts val="0"/>
              </a:spcBef>
              <a:spcAft>
                <a:spcPts val="0"/>
              </a:spcAft>
              <a:buSzPts val="5000"/>
              <a:buNone/>
              <a:defRPr sz="5000" b="1"/>
            </a:lvl6pPr>
            <a:lvl7pPr lvl="6" rtl="0">
              <a:spcBef>
                <a:spcPts val="0"/>
              </a:spcBef>
              <a:spcAft>
                <a:spcPts val="0"/>
              </a:spcAft>
              <a:buSzPts val="5000"/>
              <a:buNone/>
              <a:defRPr sz="5000" b="1"/>
            </a:lvl7pPr>
            <a:lvl8pPr lvl="7" rtl="0">
              <a:spcBef>
                <a:spcPts val="0"/>
              </a:spcBef>
              <a:spcAft>
                <a:spcPts val="0"/>
              </a:spcAft>
              <a:buSzPts val="5000"/>
              <a:buNone/>
              <a:defRPr sz="5000" b="1"/>
            </a:lvl8pPr>
            <a:lvl9pPr lvl="8" rtl="0">
              <a:spcBef>
                <a:spcPts val="0"/>
              </a:spcBef>
              <a:spcAft>
                <a:spcPts val="0"/>
              </a:spcAft>
              <a:buSzPts val="5000"/>
              <a:buNone/>
              <a:defRPr sz="5000" b="1"/>
            </a:lvl9pPr>
          </a:lstStyle>
          <a:p>
            <a:endParaRPr/>
          </a:p>
        </p:txBody>
      </p:sp>
      <p:sp>
        <p:nvSpPr>
          <p:cNvPr id="72" name="Shape 72"/>
          <p:cNvSpPr/>
          <p:nvPr/>
        </p:nvSpPr>
        <p:spPr>
          <a:xfrm rot="5400000">
            <a:off x="4527177" y="775269"/>
            <a:ext cx="92588" cy="7106862"/>
          </a:xfrm>
          <a:custGeom>
            <a:avLst/>
            <a:gdLst/>
            <a:ahLst/>
            <a:cxnLst/>
            <a:rect l="0" t="0" r="0" b="0"/>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73" name="Shape 73"/>
          <p:cNvSpPr/>
          <p:nvPr/>
        </p:nvSpPr>
        <p:spPr>
          <a:xfrm rot="10800000">
            <a:off x="671075" y="3645094"/>
            <a:ext cx="1326900" cy="9951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74" name="Shape 74"/>
          <p:cNvCxnSpPr/>
          <p:nvPr/>
        </p:nvCxnSpPr>
        <p:spPr>
          <a:xfrm>
            <a:off x="8365300" y="2299856"/>
            <a:ext cx="0" cy="2075100"/>
          </a:xfrm>
          <a:prstGeom prst="straightConnector1">
            <a:avLst/>
          </a:prstGeom>
          <a:noFill/>
          <a:ln w="9525" cap="flat" cmpd="sng">
            <a:solidFill>
              <a:srgbClr val="FFFFFF"/>
            </a:solidFill>
            <a:prstDash val="solid"/>
            <a:round/>
            <a:headEnd type="triangle" w="sm" len="sm"/>
            <a:tailEnd type="triangle" w="sm" len="sm"/>
          </a:ln>
        </p:spPr>
      </p:cxnSp>
      <p:sp>
        <p:nvSpPr>
          <p:cNvPr id="75" name="Shape 75"/>
          <p:cNvSpPr/>
          <p:nvPr/>
        </p:nvSpPr>
        <p:spPr>
          <a:xfrm rot="-5400000">
            <a:off x="4525702" y="-1217668"/>
            <a:ext cx="92588" cy="7106862"/>
          </a:xfrm>
          <a:custGeom>
            <a:avLst/>
            <a:gdLst/>
            <a:ahLst/>
            <a:cxnLst/>
            <a:rect l="0" t="0" r="0" b="0"/>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76" name="Shape 76"/>
          <p:cNvSpPr/>
          <p:nvPr/>
        </p:nvSpPr>
        <p:spPr>
          <a:xfrm>
            <a:off x="7039675" y="1873400"/>
            <a:ext cx="1714200" cy="1285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1546025" y="1526194"/>
            <a:ext cx="58326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b="1"/>
            </a:lvl1pPr>
            <a:lvl2pPr lvl="1" rtl="0">
              <a:spcBef>
                <a:spcPts val="0"/>
              </a:spcBef>
              <a:spcAft>
                <a:spcPts val="0"/>
              </a:spcAft>
              <a:buSzPts val="4800"/>
              <a:buNone/>
              <a:defRPr sz="4800" b="1"/>
            </a:lvl2pPr>
            <a:lvl3pPr lvl="2" rtl="0">
              <a:spcBef>
                <a:spcPts val="0"/>
              </a:spcBef>
              <a:spcAft>
                <a:spcPts val="0"/>
              </a:spcAft>
              <a:buSzPts val="4800"/>
              <a:buNone/>
              <a:defRPr sz="4800" b="1"/>
            </a:lvl3pPr>
            <a:lvl4pPr lvl="3" rtl="0">
              <a:spcBef>
                <a:spcPts val="0"/>
              </a:spcBef>
              <a:spcAft>
                <a:spcPts val="0"/>
              </a:spcAft>
              <a:buSzPts val="4800"/>
              <a:buNone/>
              <a:defRPr sz="4800" b="1"/>
            </a:lvl4pPr>
            <a:lvl5pPr lvl="4" rtl="0">
              <a:spcBef>
                <a:spcPts val="0"/>
              </a:spcBef>
              <a:spcAft>
                <a:spcPts val="0"/>
              </a:spcAft>
              <a:buSzPts val="4800"/>
              <a:buNone/>
              <a:defRPr sz="4800" b="1"/>
            </a:lvl5pPr>
            <a:lvl6pPr lvl="5" rtl="0">
              <a:spcBef>
                <a:spcPts val="0"/>
              </a:spcBef>
              <a:spcAft>
                <a:spcPts val="0"/>
              </a:spcAft>
              <a:buSzPts val="4800"/>
              <a:buNone/>
              <a:defRPr sz="4800" b="1"/>
            </a:lvl6pPr>
            <a:lvl7pPr lvl="6" rtl="0">
              <a:spcBef>
                <a:spcPts val="0"/>
              </a:spcBef>
              <a:spcAft>
                <a:spcPts val="0"/>
              </a:spcAft>
              <a:buSzPts val="4800"/>
              <a:buNone/>
              <a:defRPr sz="4800" b="1"/>
            </a:lvl7pPr>
            <a:lvl8pPr lvl="7" rtl="0">
              <a:spcBef>
                <a:spcPts val="0"/>
              </a:spcBef>
              <a:spcAft>
                <a:spcPts val="0"/>
              </a:spcAft>
              <a:buSzPts val="4800"/>
              <a:buNone/>
              <a:defRPr sz="4800" b="1"/>
            </a:lvl8pPr>
            <a:lvl9pPr lvl="8" rtl="0">
              <a:spcBef>
                <a:spcPts val="0"/>
              </a:spcBef>
              <a:spcAft>
                <a:spcPts val="0"/>
              </a:spcAft>
              <a:buSzPts val="4800"/>
              <a:buNone/>
              <a:defRPr sz="4800" b="1"/>
            </a:lvl9pPr>
          </a:lstStyle>
          <a:p>
            <a:endParaRPr/>
          </a:p>
        </p:txBody>
      </p:sp>
      <p:sp>
        <p:nvSpPr>
          <p:cNvPr id="28" name="Shape 28"/>
          <p:cNvSpPr txBox="1">
            <a:spLocks noGrp="1"/>
          </p:cNvSpPr>
          <p:nvPr>
            <p:ph type="subTitle" idx="1"/>
          </p:nvPr>
        </p:nvSpPr>
        <p:spPr>
          <a:xfrm>
            <a:off x="1546025" y="2782911"/>
            <a:ext cx="5832600" cy="784800"/>
          </a:xfrm>
          <a:prstGeom prst="rect">
            <a:avLst/>
          </a:prstGeom>
        </p:spPr>
        <p:txBody>
          <a:bodyPr spcFirstLastPara="1" wrap="square" lIns="91425" tIns="91425" rIns="91425" bIns="91425" anchor="t" anchorCtr="0"/>
          <a:lstStyle>
            <a:lvl1pPr lvl="0" rtl="0">
              <a:spcBef>
                <a:spcPts val="0"/>
              </a:spcBef>
              <a:spcAft>
                <a:spcPts val="0"/>
              </a:spcAft>
              <a:buClr>
                <a:srgbClr val="607D8B"/>
              </a:buClr>
              <a:buSzPts val="3000"/>
              <a:buNone/>
              <a:defRPr>
                <a:solidFill>
                  <a:srgbClr val="607D8B"/>
                </a:solidFill>
              </a:defRPr>
            </a:lvl1pPr>
            <a:lvl2pPr lvl="1" rtl="0">
              <a:spcBef>
                <a:spcPts val="0"/>
              </a:spcBef>
              <a:spcAft>
                <a:spcPts val="0"/>
              </a:spcAft>
              <a:buClr>
                <a:srgbClr val="607D8B"/>
              </a:buClr>
              <a:buSzPts val="3000"/>
              <a:buNone/>
              <a:defRPr sz="3000">
                <a:solidFill>
                  <a:srgbClr val="607D8B"/>
                </a:solidFill>
              </a:defRPr>
            </a:lvl2pPr>
            <a:lvl3pPr lvl="2" rtl="0">
              <a:spcBef>
                <a:spcPts val="0"/>
              </a:spcBef>
              <a:spcAft>
                <a:spcPts val="0"/>
              </a:spcAft>
              <a:buClr>
                <a:srgbClr val="607D8B"/>
              </a:buClr>
              <a:buSzPts val="3000"/>
              <a:buNone/>
              <a:defRPr sz="3000">
                <a:solidFill>
                  <a:srgbClr val="607D8B"/>
                </a:solidFill>
              </a:defRPr>
            </a:lvl3pPr>
            <a:lvl4pPr lvl="3" rtl="0">
              <a:spcBef>
                <a:spcPts val="0"/>
              </a:spcBef>
              <a:spcAft>
                <a:spcPts val="0"/>
              </a:spcAft>
              <a:buClr>
                <a:srgbClr val="607D8B"/>
              </a:buClr>
              <a:buSzPts val="3000"/>
              <a:buNone/>
              <a:defRPr sz="3000">
                <a:solidFill>
                  <a:srgbClr val="607D8B"/>
                </a:solidFill>
              </a:defRPr>
            </a:lvl4pPr>
            <a:lvl5pPr lvl="4" rtl="0">
              <a:spcBef>
                <a:spcPts val="0"/>
              </a:spcBef>
              <a:spcAft>
                <a:spcPts val="0"/>
              </a:spcAft>
              <a:buClr>
                <a:srgbClr val="607D8B"/>
              </a:buClr>
              <a:buSzPts val="3000"/>
              <a:buNone/>
              <a:defRPr sz="3000">
                <a:solidFill>
                  <a:srgbClr val="607D8B"/>
                </a:solidFill>
              </a:defRPr>
            </a:lvl5pPr>
            <a:lvl6pPr lvl="5" rtl="0">
              <a:spcBef>
                <a:spcPts val="0"/>
              </a:spcBef>
              <a:spcAft>
                <a:spcPts val="0"/>
              </a:spcAft>
              <a:buClr>
                <a:srgbClr val="607D8B"/>
              </a:buClr>
              <a:buSzPts val="3000"/>
              <a:buNone/>
              <a:defRPr sz="3000">
                <a:solidFill>
                  <a:srgbClr val="607D8B"/>
                </a:solidFill>
              </a:defRPr>
            </a:lvl6pPr>
            <a:lvl7pPr lvl="6" rtl="0">
              <a:spcBef>
                <a:spcPts val="0"/>
              </a:spcBef>
              <a:spcAft>
                <a:spcPts val="0"/>
              </a:spcAft>
              <a:buClr>
                <a:srgbClr val="607D8B"/>
              </a:buClr>
              <a:buSzPts val="3000"/>
              <a:buNone/>
              <a:defRPr sz="3000">
                <a:solidFill>
                  <a:srgbClr val="607D8B"/>
                </a:solidFill>
              </a:defRPr>
            </a:lvl7pPr>
            <a:lvl8pPr lvl="7" rtl="0">
              <a:spcBef>
                <a:spcPts val="0"/>
              </a:spcBef>
              <a:spcAft>
                <a:spcPts val="0"/>
              </a:spcAft>
              <a:buClr>
                <a:srgbClr val="607D8B"/>
              </a:buClr>
              <a:buSzPts val="3000"/>
              <a:buNone/>
              <a:defRPr sz="3000">
                <a:solidFill>
                  <a:srgbClr val="607D8B"/>
                </a:solidFill>
              </a:defRPr>
            </a:lvl8pPr>
            <a:lvl9pPr lvl="8" rtl="0">
              <a:spcBef>
                <a:spcPts val="0"/>
              </a:spcBef>
              <a:spcAft>
                <a:spcPts val="0"/>
              </a:spcAft>
              <a:buClr>
                <a:srgbClr val="607D8B"/>
              </a:buClr>
              <a:buSzPts val="3000"/>
              <a:buNone/>
              <a:defRPr sz="3000">
                <a:solidFill>
                  <a:srgbClr val="607D8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Shape 30" descr="connections-05.png"/>
          <p:cNvPicPr preferRelativeResize="0"/>
          <p:nvPr/>
        </p:nvPicPr>
        <p:blipFill>
          <a:blip r:embed="rId2">
            <a:alphaModFix/>
          </a:blip>
          <a:stretch>
            <a:fillRect/>
          </a:stretch>
        </p:blipFill>
        <p:spPr>
          <a:xfrm rot="10800000" flipH="1">
            <a:off x="5945" y="1"/>
            <a:ext cx="6849080" cy="5143499"/>
          </a:xfrm>
          <a:prstGeom prst="rect">
            <a:avLst/>
          </a:prstGeom>
          <a:noFill/>
          <a:ln>
            <a:noFill/>
          </a:ln>
        </p:spPr>
      </p:pic>
      <p:sp>
        <p:nvSpPr>
          <p:cNvPr id="31" name="Shape 31"/>
          <p:cNvSpPr txBox="1">
            <a:spLocks noGrp="1"/>
          </p:cNvSpPr>
          <p:nvPr>
            <p:ph type="body" idx="1"/>
          </p:nvPr>
        </p:nvSpPr>
        <p:spPr>
          <a:xfrm>
            <a:off x="1215300" y="1876050"/>
            <a:ext cx="6713400" cy="819900"/>
          </a:xfrm>
          <a:prstGeom prst="rect">
            <a:avLst/>
          </a:prstGeom>
        </p:spPr>
        <p:txBody>
          <a:bodyPr spcFirstLastPara="1" wrap="square" lIns="91425" tIns="91425" rIns="91425" bIns="91425" anchor="t" anchorCtr="0"/>
          <a:lstStyle>
            <a:lvl1pPr marL="457200" lvl="0" indent="-457200" algn="ctr" rtl="0">
              <a:spcBef>
                <a:spcPts val="600"/>
              </a:spcBef>
              <a:spcAft>
                <a:spcPts val="0"/>
              </a:spcAft>
              <a:buClr>
                <a:srgbClr val="263238"/>
              </a:buClr>
              <a:buSzPts val="3600"/>
              <a:buChar char="◎"/>
              <a:defRPr sz="3600" i="1"/>
            </a:lvl1pPr>
            <a:lvl2pPr marL="914400" lvl="1" indent="-457200" algn="ctr" rtl="0">
              <a:spcBef>
                <a:spcPts val="0"/>
              </a:spcBef>
              <a:spcAft>
                <a:spcPts val="0"/>
              </a:spcAft>
              <a:buClr>
                <a:srgbClr val="263238"/>
              </a:buClr>
              <a:buSzPts val="3600"/>
              <a:buChar char="○"/>
              <a:defRPr sz="3600" i="1"/>
            </a:lvl2pPr>
            <a:lvl3pPr marL="1371600" lvl="2" indent="-457200" algn="ctr" rtl="0">
              <a:spcBef>
                <a:spcPts val="0"/>
              </a:spcBef>
              <a:spcAft>
                <a:spcPts val="0"/>
              </a:spcAft>
              <a:buClr>
                <a:srgbClr val="263238"/>
              </a:buClr>
              <a:buSzPts val="3600"/>
              <a:buChar char="◉"/>
              <a:defRPr sz="3600" i="1"/>
            </a:lvl3pPr>
            <a:lvl4pPr marL="1828800" lvl="3" indent="-457200" algn="ctr" rtl="0">
              <a:spcBef>
                <a:spcPts val="0"/>
              </a:spcBef>
              <a:spcAft>
                <a:spcPts val="0"/>
              </a:spcAft>
              <a:buClr>
                <a:srgbClr val="263238"/>
              </a:buClr>
              <a:buSzPts val="3600"/>
              <a:buChar char="●"/>
              <a:defRPr sz="3600" i="1"/>
            </a:lvl4pPr>
            <a:lvl5pPr marL="2286000" lvl="4" indent="-457200" algn="ctr" rtl="0">
              <a:spcBef>
                <a:spcPts val="0"/>
              </a:spcBef>
              <a:spcAft>
                <a:spcPts val="0"/>
              </a:spcAft>
              <a:buClr>
                <a:srgbClr val="263238"/>
              </a:buClr>
              <a:buSzPts val="3600"/>
              <a:buChar char="○"/>
              <a:defRPr sz="3600" i="1"/>
            </a:lvl5pPr>
            <a:lvl6pPr marL="2743200" lvl="5" indent="-457200" algn="ctr" rtl="0">
              <a:spcBef>
                <a:spcPts val="0"/>
              </a:spcBef>
              <a:spcAft>
                <a:spcPts val="0"/>
              </a:spcAft>
              <a:buClr>
                <a:srgbClr val="263238"/>
              </a:buClr>
              <a:buSzPts val="3600"/>
              <a:buChar char="■"/>
              <a:defRPr sz="3600" i="1"/>
            </a:lvl6pPr>
            <a:lvl7pPr marL="3200400" lvl="6" indent="-457200" algn="ctr" rtl="0">
              <a:spcBef>
                <a:spcPts val="0"/>
              </a:spcBef>
              <a:spcAft>
                <a:spcPts val="0"/>
              </a:spcAft>
              <a:buClr>
                <a:srgbClr val="263238"/>
              </a:buClr>
              <a:buSzPts val="3600"/>
              <a:buChar char="●"/>
              <a:defRPr sz="3600" i="1"/>
            </a:lvl7pPr>
            <a:lvl8pPr marL="3657600" lvl="7" indent="-457200" algn="ctr" rtl="0">
              <a:spcBef>
                <a:spcPts val="0"/>
              </a:spcBef>
              <a:spcAft>
                <a:spcPts val="0"/>
              </a:spcAft>
              <a:buClr>
                <a:srgbClr val="263238"/>
              </a:buClr>
              <a:buSzPts val="3600"/>
              <a:buChar char="○"/>
              <a:defRPr sz="3600" i="1"/>
            </a:lvl8pPr>
            <a:lvl9pPr marL="4114800" lvl="8" indent="-457200" algn="ctr">
              <a:spcBef>
                <a:spcPts val="0"/>
              </a:spcBef>
              <a:spcAft>
                <a:spcPts val="0"/>
              </a:spcAft>
              <a:buClr>
                <a:srgbClr val="263238"/>
              </a:buClr>
              <a:buSzPts val="3600"/>
              <a:buChar char="■"/>
              <a:defRPr sz="3600" i="1"/>
            </a:lvl9pPr>
          </a:lstStyle>
          <a:p>
            <a:endParaRPr/>
          </a:p>
        </p:txBody>
      </p:sp>
      <p:grpSp>
        <p:nvGrpSpPr>
          <p:cNvPr id="32" name="Shape 32"/>
          <p:cNvGrpSpPr/>
          <p:nvPr/>
        </p:nvGrpSpPr>
        <p:grpSpPr>
          <a:xfrm>
            <a:off x="3593400" y="805714"/>
            <a:ext cx="1957200" cy="819900"/>
            <a:chOff x="3593400" y="1760085"/>
            <a:chExt cx="1957200" cy="1093200"/>
          </a:xfrm>
        </p:grpSpPr>
        <p:sp>
          <p:nvSpPr>
            <p:cNvPr id="33" name="Shape 33"/>
            <p:cNvSpPr txBox="1"/>
            <p:nvPr/>
          </p:nvSpPr>
          <p:spPr>
            <a:xfrm>
              <a:off x="3593400" y="1872097"/>
              <a:ext cx="1957200" cy="87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6000" b="1">
                  <a:solidFill>
                    <a:srgbClr val="0091EA"/>
                  </a:solidFill>
                  <a:latin typeface="Source Sans Pro"/>
                  <a:ea typeface="Source Sans Pro"/>
                  <a:cs typeface="Source Sans Pro"/>
                  <a:sym typeface="Source Sans Pro"/>
                </a:rPr>
                <a:t>“</a:t>
              </a:r>
              <a:endParaRPr sz="6000" b="1">
                <a:solidFill>
                  <a:srgbClr val="0091EA"/>
                </a:solidFill>
                <a:latin typeface="Source Sans Pro"/>
                <a:ea typeface="Source Sans Pro"/>
                <a:cs typeface="Source Sans Pro"/>
                <a:sym typeface="Source Sans Pro"/>
              </a:endParaRPr>
            </a:p>
          </p:txBody>
        </p:sp>
        <p:sp>
          <p:nvSpPr>
            <p:cNvPr id="34" name="Shape 3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6" name="Shape 36"/>
          <p:cNvCxnSpPr>
            <a:endCxn id="34" idx="1"/>
          </p:cNvCxnSpPr>
          <p:nvPr/>
        </p:nvCxnSpPr>
        <p:spPr>
          <a:xfrm>
            <a:off x="3742095" y="653985"/>
            <a:ext cx="443400" cy="271800"/>
          </a:xfrm>
          <a:prstGeom prst="straightConnector1">
            <a:avLst/>
          </a:prstGeom>
          <a:noFill/>
          <a:ln w="9525" cap="flat" cmpd="sng">
            <a:solidFill>
              <a:srgbClr val="CFD8DC"/>
            </a:solidFill>
            <a:prstDash val="solid"/>
            <a:round/>
            <a:headEnd type="none" w="med" len="med"/>
            <a:tailEnd type="none" w="med" len="med"/>
          </a:ln>
        </p:spPr>
      </p:cxnSp>
      <p:cxnSp>
        <p:nvCxnSpPr>
          <p:cNvPr id="37" name="Shape 37"/>
          <p:cNvCxnSpPr/>
          <p:nvPr/>
        </p:nvCxnSpPr>
        <p:spPr>
          <a:xfrm rot="10800000">
            <a:off x="4114800" y="202114"/>
            <a:ext cx="457200" cy="603600"/>
          </a:xfrm>
          <a:prstGeom prst="straightConnector1">
            <a:avLst/>
          </a:prstGeom>
          <a:noFill/>
          <a:ln w="9525" cap="flat" cmpd="sng">
            <a:solidFill>
              <a:srgbClr val="CFD8DC"/>
            </a:solidFill>
            <a:prstDash val="solid"/>
            <a:round/>
            <a:headEnd type="none" w="med" len="med"/>
            <a:tailEnd type="none" w="med" len="med"/>
          </a:ln>
        </p:spPr>
      </p:cxnSp>
      <p:cxnSp>
        <p:nvCxnSpPr>
          <p:cNvPr id="38" name="Shape 38"/>
          <p:cNvCxnSpPr/>
          <p:nvPr/>
        </p:nvCxnSpPr>
        <p:spPr>
          <a:xfrm rot="10800000" flipH="1">
            <a:off x="4749075" y="564919"/>
            <a:ext cx="95100" cy="261600"/>
          </a:xfrm>
          <a:prstGeom prst="straightConnector1">
            <a:avLst/>
          </a:prstGeom>
          <a:noFill/>
          <a:ln w="9525" cap="flat" cmpd="sng">
            <a:solidFill>
              <a:srgbClr val="CFD8DC"/>
            </a:solidFill>
            <a:prstDash val="solid"/>
            <a:round/>
            <a:headEnd type="none" w="med" len="med"/>
            <a:tailEnd type="none" w="med" len="med"/>
          </a:ln>
        </p:spPr>
      </p:cxnSp>
      <p:sp>
        <p:nvSpPr>
          <p:cNvPr id="39" name="Shape 39"/>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Shape 42"/>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Shape 4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Shape 4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7" name="Shape 47"/>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8" name="Shape 4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Shape 51"/>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2" name="Shape 52"/>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Shape 53"/>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Shape 5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Shape 5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800"/>
              <a:buNone/>
              <a:defRPr sz="1800"/>
            </a:lvl1pPr>
          </a:lstStyle>
          <a:p>
            <a:endParaRPr/>
          </a:p>
        </p:txBody>
      </p:sp>
      <p:sp>
        <p:nvSpPr>
          <p:cNvPr id="60" name="Shape 60"/>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1pPr>
            <a:lvl2pPr lvl="1">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2pPr>
            <a:lvl3pPr lvl="2">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3pPr>
            <a:lvl4pPr lvl="3">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4pPr>
            <a:lvl5pPr lvl="4">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5pPr>
            <a:lvl6pPr lvl="5">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6pPr>
            <a:lvl7pPr lvl="6">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7pPr>
            <a:lvl8pPr lvl="7">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8pPr>
            <a:lvl9pPr lvl="8">
              <a:spcBef>
                <a:spcPts val="0"/>
              </a:spcBef>
              <a:spcAft>
                <a:spcPts val="0"/>
              </a:spcAft>
              <a:buClr>
                <a:srgbClr val="0091EA"/>
              </a:buClr>
              <a:buSzPts val="2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CFD8DC"/>
              </a:buClr>
              <a:buSzPts val="3000"/>
              <a:buFont typeface="Source Sans Pro"/>
              <a:buChar char="◎"/>
              <a:defRPr sz="3000">
                <a:solidFill>
                  <a:srgbClr val="263238"/>
                </a:solidFill>
                <a:latin typeface="Source Sans Pro"/>
                <a:ea typeface="Source Sans Pro"/>
                <a:cs typeface="Source Sans Pro"/>
                <a:sym typeface="Source Sans Pro"/>
              </a:defRPr>
            </a:lvl1pPr>
            <a:lvl2pPr marL="914400" lvl="1"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2pPr>
            <a:lvl3pPr marL="1371600" lvl="2" indent="-381000">
              <a:spcBef>
                <a:spcPts val="0"/>
              </a:spcBef>
              <a:spcAft>
                <a:spcPts val="0"/>
              </a:spcAft>
              <a:buClr>
                <a:srgbClr val="CFD8DC"/>
              </a:buClr>
              <a:buSzPts val="2400"/>
              <a:buFont typeface="Source Sans Pro"/>
              <a:buChar char="◉"/>
              <a:defRPr sz="2400">
                <a:solidFill>
                  <a:srgbClr val="263238"/>
                </a:solidFill>
                <a:latin typeface="Source Sans Pro"/>
                <a:ea typeface="Source Sans Pro"/>
                <a:cs typeface="Source Sans Pro"/>
                <a:sym typeface="Source Sans Pro"/>
              </a:defRPr>
            </a:lvl3pPr>
            <a:lvl4pPr marL="1828800" lvl="3"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4pPr>
            <a:lvl5pPr marL="2286000" lvl="4"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5pPr>
            <a:lvl6pPr marL="2743200" lvl="5"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6pPr>
            <a:lvl7pPr marL="3200400" lvl="6"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7pPr>
            <a:lvl8pPr marL="3657600" lvl="7"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8pPr>
            <a:lvl9pPr marL="4114800" lvl="8" indent="-342900">
              <a:spcBef>
                <a:spcPts val="0"/>
              </a:spcBef>
              <a:spcAft>
                <a:spcPts val="0"/>
              </a:spcAft>
              <a:buClr>
                <a:srgbClr val="CFD8DC"/>
              </a:buClr>
              <a:buSzPts val="18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rgbClr val="0091EA"/>
                </a:solidFill>
                <a:latin typeface="Source Sans Pro"/>
                <a:ea typeface="Source Sans Pro"/>
                <a:cs typeface="Source Sans Pro"/>
                <a:sym typeface="Source Sans Pro"/>
              </a:defRPr>
            </a:lvl1pPr>
            <a:lvl2pPr lvl="1" algn="r">
              <a:buNone/>
              <a:defRPr sz="1300" b="1">
                <a:solidFill>
                  <a:srgbClr val="0091EA"/>
                </a:solidFill>
                <a:latin typeface="Source Sans Pro"/>
                <a:ea typeface="Source Sans Pro"/>
                <a:cs typeface="Source Sans Pro"/>
                <a:sym typeface="Source Sans Pro"/>
              </a:defRPr>
            </a:lvl2pPr>
            <a:lvl3pPr lvl="2" algn="r">
              <a:buNone/>
              <a:defRPr sz="1300" b="1">
                <a:solidFill>
                  <a:srgbClr val="0091EA"/>
                </a:solidFill>
                <a:latin typeface="Source Sans Pro"/>
                <a:ea typeface="Source Sans Pro"/>
                <a:cs typeface="Source Sans Pro"/>
                <a:sym typeface="Source Sans Pro"/>
              </a:defRPr>
            </a:lvl3pPr>
            <a:lvl4pPr lvl="3" algn="r">
              <a:buNone/>
              <a:defRPr sz="1300" b="1">
                <a:solidFill>
                  <a:srgbClr val="0091EA"/>
                </a:solidFill>
                <a:latin typeface="Source Sans Pro"/>
                <a:ea typeface="Source Sans Pro"/>
                <a:cs typeface="Source Sans Pro"/>
                <a:sym typeface="Source Sans Pro"/>
              </a:defRPr>
            </a:lvl4pPr>
            <a:lvl5pPr lvl="4" algn="r">
              <a:buNone/>
              <a:defRPr sz="1300" b="1">
                <a:solidFill>
                  <a:srgbClr val="0091EA"/>
                </a:solidFill>
                <a:latin typeface="Source Sans Pro"/>
                <a:ea typeface="Source Sans Pro"/>
                <a:cs typeface="Source Sans Pro"/>
                <a:sym typeface="Source Sans Pro"/>
              </a:defRPr>
            </a:lvl5pPr>
            <a:lvl6pPr lvl="5" algn="r">
              <a:buNone/>
              <a:defRPr sz="1300" b="1">
                <a:solidFill>
                  <a:srgbClr val="0091EA"/>
                </a:solidFill>
                <a:latin typeface="Source Sans Pro"/>
                <a:ea typeface="Source Sans Pro"/>
                <a:cs typeface="Source Sans Pro"/>
                <a:sym typeface="Source Sans Pro"/>
              </a:defRPr>
            </a:lvl6pPr>
            <a:lvl7pPr lvl="6" algn="r">
              <a:buNone/>
              <a:defRPr sz="1300" b="1">
                <a:solidFill>
                  <a:srgbClr val="0091EA"/>
                </a:solidFill>
                <a:latin typeface="Source Sans Pro"/>
                <a:ea typeface="Source Sans Pro"/>
                <a:cs typeface="Source Sans Pro"/>
                <a:sym typeface="Source Sans Pro"/>
              </a:defRPr>
            </a:lvl7pPr>
            <a:lvl8pPr lvl="7" algn="r">
              <a:buNone/>
              <a:defRPr sz="1300" b="1">
                <a:solidFill>
                  <a:srgbClr val="0091EA"/>
                </a:solidFill>
                <a:latin typeface="Source Sans Pro"/>
                <a:ea typeface="Source Sans Pro"/>
                <a:cs typeface="Source Sans Pro"/>
                <a:sym typeface="Source Sans Pro"/>
              </a:defRPr>
            </a:lvl8pPr>
            <a:lvl9pPr lvl="8" algn="r">
              <a:buNone/>
              <a:defRPr sz="1300" b="1">
                <a:solidFill>
                  <a:srgbClr val="0091EA"/>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GB"/>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penstack.org/summit/vancouver-2018/summit-schedule/speakers/3908" TargetMode="External"/><Relationship Id="rId4" Type="http://schemas.openxmlformats.org/officeDocument/2006/relationships/hyperlink" Target="https://www.openstack.org/summit/vancouver-2018/summit-schedule/speakers/14084" TargetMode="External"/><Relationship Id="rId5" Type="http://schemas.openxmlformats.org/officeDocument/2006/relationships/hyperlink" Target="https://www.openstack.org/summit/vancouver-2018/summit-schedule/speakers/11481" TargetMode="External"/><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dangtrinhnt/DynamicSFCDemo" TargetMode="External"/><Relationship Id="rId4" Type="http://schemas.openxmlformats.org/officeDocument/2006/relationships/comments" Target="../comments/comment2.xm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sz="3600">
                <a:solidFill>
                  <a:srgbClr val="000000"/>
                </a:solidFill>
                <a:highlight>
                  <a:srgbClr val="FFFFFF"/>
                </a:highlight>
              </a:rPr>
              <a:t>Dynamic SFC from Tacker to incept specific traffic of VM</a:t>
            </a:r>
            <a:endParaRPr sz="3600">
              <a:solidFill>
                <a:srgbClr val="000000"/>
              </a:solidFill>
            </a:endParaRPr>
          </a:p>
        </p:txBody>
      </p:sp>
      <p:sp>
        <p:nvSpPr>
          <p:cNvPr id="82" name="Shape 82"/>
          <p:cNvSpPr txBox="1"/>
          <p:nvPr/>
        </p:nvSpPr>
        <p:spPr>
          <a:xfrm>
            <a:off x="3435490" y="2797175"/>
            <a:ext cx="2144100" cy="176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b="1" u="sng">
                <a:solidFill>
                  <a:srgbClr val="4A4A4A"/>
                </a:solidFill>
                <a:highlight>
                  <a:srgbClr val="EDF2F7"/>
                </a:highlight>
                <a:hlinkClick r:id="rId3"/>
              </a:rPr>
              <a:t>Yong Sheng Gong</a:t>
            </a:r>
            <a:endParaRPr b="1"/>
          </a:p>
          <a:p>
            <a:pPr marL="0" lvl="0" indent="0">
              <a:spcBef>
                <a:spcPts val="0"/>
              </a:spcBef>
              <a:spcAft>
                <a:spcPts val="0"/>
              </a:spcAft>
              <a:buNone/>
            </a:pPr>
            <a:r>
              <a:rPr lang="en-GB">
                <a:solidFill>
                  <a:srgbClr val="666666"/>
                </a:solidFill>
              </a:rPr>
              <a:t>99cloud</a:t>
            </a:r>
            <a:endParaRPr>
              <a:solidFill>
                <a:srgbClr val="666666"/>
              </a:solidFill>
            </a:endParaRPr>
          </a:p>
          <a:p>
            <a:pPr marL="0" lvl="0" indent="0">
              <a:spcBef>
                <a:spcPts val="0"/>
              </a:spcBef>
              <a:spcAft>
                <a:spcPts val="0"/>
              </a:spcAft>
              <a:buNone/>
            </a:pPr>
            <a:endParaRPr b="1"/>
          </a:p>
          <a:p>
            <a:pPr marL="0" lvl="0" indent="0">
              <a:spcBef>
                <a:spcPts val="0"/>
              </a:spcBef>
              <a:spcAft>
                <a:spcPts val="0"/>
              </a:spcAft>
              <a:buNone/>
            </a:pPr>
            <a:r>
              <a:rPr lang="en-GB" b="1" u="sng">
                <a:solidFill>
                  <a:srgbClr val="4A4A4A"/>
                </a:solidFill>
                <a:highlight>
                  <a:srgbClr val="EDF2F7"/>
                </a:highlight>
                <a:hlinkClick r:id="rId4"/>
              </a:rPr>
              <a:t>Dimitrios Markou</a:t>
            </a:r>
            <a:endParaRPr b="1">
              <a:solidFill>
                <a:srgbClr val="4A4A4A"/>
              </a:solidFill>
              <a:highlight>
                <a:srgbClr val="EDF2F7"/>
              </a:highlight>
            </a:endParaRPr>
          </a:p>
          <a:p>
            <a:pPr marL="0" lvl="0" indent="0">
              <a:spcBef>
                <a:spcPts val="0"/>
              </a:spcBef>
              <a:spcAft>
                <a:spcPts val="0"/>
              </a:spcAft>
              <a:buClr>
                <a:schemeClr val="dk1"/>
              </a:buClr>
              <a:buSzPts val="1100"/>
              <a:buFont typeface="Arial"/>
              <a:buNone/>
            </a:pPr>
            <a:r>
              <a:rPr lang="en-GB">
                <a:solidFill>
                  <a:srgbClr val="666666"/>
                </a:solidFill>
                <a:highlight>
                  <a:srgbClr val="EDF2F7"/>
                </a:highlight>
              </a:rPr>
              <a:t>Intracom Telecom</a:t>
            </a:r>
            <a:endParaRPr>
              <a:solidFill>
                <a:srgbClr val="666666"/>
              </a:solidFill>
              <a:highlight>
                <a:srgbClr val="EDF2F7"/>
              </a:highlight>
            </a:endParaRPr>
          </a:p>
          <a:p>
            <a:pPr marL="0" lvl="0" indent="0">
              <a:spcBef>
                <a:spcPts val="0"/>
              </a:spcBef>
              <a:spcAft>
                <a:spcPts val="0"/>
              </a:spcAft>
              <a:buNone/>
            </a:pPr>
            <a:endParaRPr b="1"/>
          </a:p>
          <a:p>
            <a:pPr marL="0" lvl="0" indent="0">
              <a:spcBef>
                <a:spcPts val="0"/>
              </a:spcBef>
              <a:spcAft>
                <a:spcPts val="0"/>
              </a:spcAft>
              <a:buNone/>
            </a:pPr>
            <a:r>
              <a:rPr lang="en-GB" b="1" u="sng">
                <a:solidFill>
                  <a:srgbClr val="4A4A4A"/>
                </a:solidFill>
                <a:highlight>
                  <a:srgbClr val="EDF2F7"/>
                </a:highlight>
                <a:hlinkClick r:id="rId5"/>
              </a:rPr>
              <a:t>Yan Xing'an</a:t>
            </a:r>
            <a:endParaRPr b="1"/>
          </a:p>
          <a:p>
            <a:pPr marL="0" lvl="0" indent="0">
              <a:spcBef>
                <a:spcPts val="0"/>
              </a:spcBef>
              <a:spcAft>
                <a:spcPts val="0"/>
              </a:spcAft>
              <a:buNone/>
            </a:pPr>
            <a:r>
              <a:rPr lang="en-GB">
                <a:solidFill>
                  <a:srgbClr val="666666"/>
                </a:solidFill>
              </a:rPr>
              <a:t>China Mobile</a:t>
            </a:r>
            <a:endParaRPr>
              <a:solidFill>
                <a:srgbClr val="6666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VNF-FG Properties</a:t>
            </a:r>
            <a:endParaRPr/>
          </a:p>
        </p:txBody>
      </p:sp>
      <p:pic>
        <p:nvPicPr>
          <p:cNvPr id="216" name="Shape 216"/>
          <p:cNvPicPr preferRelativeResize="0"/>
          <p:nvPr/>
        </p:nvPicPr>
        <p:blipFill>
          <a:blip r:embed="rId3">
            <a:alphaModFix/>
          </a:blip>
          <a:stretch>
            <a:fillRect/>
          </a:stretch>
        </p:blipFill>
        <p:spPr>
          <a:xfrm>
            <a:off x="3307824" y="1588950"/>
            <a:ext cx="4259274" cy="2829575"/>
          </a:xfrm>
          <a:prstGeom prst="rect">
            <a:avLst/>
          </a:prstGeom>
          <a:noFill/>
          <a:ln>
            <a:noFill/>
          </a:ln>
        </p:spPr>
      </p:pic>
      <p:sp>
        <p:nvSpPr>
          <p:cNvPr id="217" name="Shape 217"/>
          <p:cNvSpPr txBox="1"/>
          <p:nvPr/>
        </p:nvSpPr>
        <p:spPr>
          <a:xfrm>
            <a:off x="2236400" y="1150650"/>
            <a:ext cx="4188900" cy="438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800" b="1" u="sng"/>
              <a:t>VNF-FG Properties</a:t>
            </a:r>
            <a:endParaRPr sz="1800" b="1" u="sng"/>
          </a:p>
        </p:txBody>
      </p:sp>
      <p:pic>
        <p:nvPicPr>
          <p:cNvPr id="5" name="Picture 4"/>
          <p:cNvPicPr>
            <a:picLocks noChangeAspect="1"/>
          </p:cNvPicPr>
          <p:nvPr/>
        </p:nvPicPr>
        <p:blipFill>
          <a:blip r:embed="rId4"/>
          <a:stretch>
            <a:fillRect/>
          </a:stretch>
        </p:blipFill>
        <p:spPr>
          <a:xfrm>
            <a:off x="136435" y="2405396"/>
            <a:ext cx="3004014" cy="17362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69" name="Shape 169"/>
          <p:cNvSpPr txBox="1">
            <a:spLocks noGrp="1"/>
          </p:cNvSpPr>
          <p:nvPr>
            <p:ph type="title"/>
          </p:nvPr>
        </p:nvSpPr>
        <p:spPr>
          <a:xfrm>
            <a:off x="413950" y="73898"/>
            <a:ext cx="7571700" cy="402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Example Topology</a:t>
            </a:r>
            <a:endParaRPr/>
          </a:p>
        </p:txBody>
      </p:sp>
      <p:grpSp>
        <p:nvGrpSpPr>
          <p:cNvPr id="26" name="Group 25"/>
          <p:cNvGrpSpPr/>
          <p:nvPr/>
        </p:nvGrpSpPr>
        <p:grpSpPr>
          <a:xfrm>
            <a:off x="777625" y="640975"/>
            <a:ext cx="6852608" cy="3710100"/>
            <a:chOff x="777625" y="640975"/>
            <a:chExt cx="6852608" cy="3710100"/>
          </a:xfrm>
        </p:grpSpPr>
        <p:sp>
          <p:nvSpPr>
            <p:cNvPr id="155" name="Shape 155"/>
            <p:cNvSpPr txBox="1"/>
            <p:nvPr/>
          </p:nvSpPr>
          <p:spPr>
            <a:xfrm>
              <a:off x="1614383" y="640975"/>
              <a:ext cx="5331000" cy="37101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p:nvPr/>
          </p:nvSpPr>
          <p:spPr>
            <a:xfrm>
              <a:off x="2192300" y="991225"/>
              <a:ext cx="1124400" cy="861900"/>
            </a:xfrm>
            <a:prstGeom prst="rect">
              <a:avLst/>
            </a:prstGeom>
            <a:solidFill>
              <a:srgbClr val="0091EA"/>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a:t>VNF1</a:t>
              </a:r>
            </a:p>
            <a:p>
              <a:pPr marL="0" lvl="0" indent="0" algn="ctr">
                <a:spcBef>
                  <a:spcPts val="0"/>
                </a:spcBef>
                <a:spcAft>
                  <a:spcPts val="0"/>
                </a:spcAft>
                <a:buNone/>
              </a:pPr>
              <a:r>
                <a:rPr lang="en-GB" b="1"/>
                <a:t>(mirror)</a:t>
              </a:r>
              <a:endParaRPr b="1"/>
            </a:p>
          </p:txBody>
        </p:sp>
        <p:sp>
          <p:nvSpPr>
            <p:cNvPr id="139" name="Shape 139"/>
            <p:cNvSpPr txBox="1"/>
            <p:nvPr/>
          </p:nvSpPr>
          <p:spPr>
            <a:xfrm>
              <a:off x="3412750" y="991225"/>
              <a:ext cx="1124400" cy="861900"/>
            </a:xfrm>
            <a:prstGeom prst="rect">
              <a:avLst/>
            </a:prstGeom>
            <a:solidFill>
              <a:srgbClr val="0091E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VNF2</a:t>
              </a:r>
            </a:p>
            <a:p>
              <a:pPr marL="0" lvl="0" indent="0" algn="ctr" rtl="0">
                <a:spcBef>
                  <a:spcPts val="0"/>
                </a:spcBef>
                <a:spcAft>
                  <a:spcPts val="0"/>
                </a:spcAft>
                <a:buNone/>
              </a:pPr>
              <a:r>
                <a:rPr lang="en-GB" b="1"/>
                <a:t>(IDS)</a:t>
              </a:r>
              <a:endParaRPr b="1"/>
            </a:p>
          </p:txBody>
        </p:sp>
        <p:sp>
          <p:nvSpPr>
            <p:cNvPr id="140" name="Shape 140"/>
            <p:cNvSpPr txBox="1"/>
            <p:nvPr/>
          </p:nvSpPr>
          <p:spPr>
            <a:xfrm>
              <a:off x="4633200" y="991225"/>
              <a:ext cx="1124400" cy="861900"/>
            </a:xfrm>
            <a:prstGeom prst="rect">
              <a:avLst/>
            </a:prstGeom>
            <a:solidFill>
              <a:srgbClr val="0091EA"/>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t>VNF3</a:t>
              </a:r>
            </a:p>
            <a:p>
              <a:pPr marL="0" lvl="0" indent="0" algn="ctr" rtl="0">
                <a:spcBef>
                  <a:spcPts val="0"/>
                </a:spcBef>
                <a:spcAft>
                  <a:spcPts val="0"/>
                </a:spcAft>
                <a:buNone/>
              </a:pPr>
              <a:r>
                <a:rPr lang="en-GB" b="1"/>
                <a:t>(FW)</a:t>
              </a:r>
              <a:endParaRPr b="1"/>
            </a:p>
          </p:txBody>
        </p:sp>
        <p:sp>
          <p:nvSpPr>
            <p:cNvPr id="141" name="Shape 141"/>
            <p:cNvSpPr/>
            <p:nvPr/>
          </p:nvSpPr>
          <p:spPr>
            <a:xfrm>
              <a:off x="2192300" y="1759375"/>
              <a:ext cx="524700" cy="48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sz="700" b="1"/>
                <a:t>CP1</a:t>
              </a:r>
              <a:endParaRPr sz="700" b="1"/>
            </a:p>
          </p:txBody>
        </p:sp>
        <p:sp>
          <p:nvSpPr>
            <p:cNvPr id="142" name="Shape 142"/>
            <p:cNvSpPr/>
            <p:nvPr/>
          </p:nvSpPr>
          <p:spPr>
            <a:xfrm>
              <a:off x="2717000" y="1759375"/>
              <a:ext cx="524700" cy="48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700" b="1"/>
                <a:t>CP2</a:t>
              </a:r>
              <a:endParaRPr sz="700" b="1"/>
            </a:p>
          </p:txBody>
        </p:sp>
        <p:sp>
          <p:nvSpPr>
            <p:cNvPr id="143" name="Shape 143"/>
            <p:cNvSpPr/>
            <p:nvPr/>
          </p:nvSpPr>
          <p:spPr>
            <a:xfrm>
              <a:off x="3412750" y="1759375"/>
              <a:ext cx="524700" cy="48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700" b="1"/>
                <a:t>CP1</a:t>
              </a:r>
              <a:endParaRPr sz="700" b="1"/>
            </a:p>
          </p:txBody>
        </p:sp>
        <p:sp>
          <p:nvSpPr>
            <p:cNvPr id="144" name="Shape 144"/>
            <p:cNvSpPr/>
            <p:nvPr/>
          </p:nvSpPr>
          <p:spPr>
            <a:xfrm>
              <a:off x="3937450" y="1759375"/>
              <a:ext cx="524700" cy="48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700" b="1"/>
                <a:t>CP2</a:t>
              </a:r>
              <a:endParaRPr sz="700" b="1"/>
            </a:p>
          </p:txBody>
        </p:sp>
        <p:sp>
          <p:nvSpPr>
            <p:cNvPr id="145" name="Shape 145"/>
            <p:cNvSpPr/>
            <p:nvPr/>
          </p:nvSpPr>
          <p:spPr>
            <a:xfrm>
              <a:off x="4633200" y="1759375"/>
              <a:ext cx="524700" cy="48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700" b="1"/>
                <a:t>CP1</a:t>
              </a:r>
              <a:endParaRPr sz="700" b="1"/>
            </a:p>
          </p:txBody>
        </p:sp>
        <p:sp>
          <p:nvSpPr>
            <p:cNvPr id="146" name="Shape 146"/>
            <p:cNvSpPr/>
            <p:nvPr/>
          </p:nvSpPr>
          <p:spPr>
            <a:xfrm>
              <a:off x="5157900" y="1759375"/>
              <a:ext cx="524700" cy="487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700" b="1"/>
                <a:t>CP2</a:t>
              </a:r>
              <a:endParaRPr sz="700" b="1"/>
            </a:p>
          </p:txBody>
        </p:sp>
        <p:cxnSp>
          <p:nvCxnSpPr>
            <p:cNvPr id="147" name="Shape 147"/>
            <p:cNvCxnSpPr>
              <a:stCxn id="141" idx="4"/>
              <a:endCxn id="148" idx="2"/>
            </p:cNvCxnSpPr>
            <p:nvPr/>
          </p:nvCxnSpPr>
          <p:spPr>
            <a:xfrm rot="-5400000" flipH="1">
              <a:off x="2300000" y="2401225"/>
              <a:ext cx="1339800" cy="1030500"/>
            </a:xfrm>
            <a:prstGeom prst="bentConnector2">
              <a:avLst/>
            </a:prstGeom>
            <a:noFill/>
            <a:ln w="28575" cap="flat" cmpd="sng">
              <a:solidFill>
                <a:srgbClr val="FFD966"/>
              </a:solidFill>
              <a:prstDash val="solid"/>
              <a:round/>
              <a:headEnd type="none" w="med" len="med"/>
              <a:tailEnd type="none" w="med" len="med"/>
            </a:ln>
          </p:spPr>
        </p:cxnSp>
        <p:sp>
          <p:nvSpPr>
            <p:cNvPr id="148" name="Shape 148"/>
            <p:cNvSpPr/>
            <p:nvPr/>
          </p:nvSpPr>
          <p:spPr>
            <a:xfrm>
              <a:off x="3485225" y="3342800"/>
              <a:ext cx="833700" cy="4872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t>VL1</a:t>
              </a:r>
              <a:endParaRPr/>
            </a:p>
          </p:txBody>
        </p:sp>
        <p:cxnSp>
          <p:nvCxnSpPr>
            <p:cNvPr id="149" name="Shape 149"/>
            <p:cNvCxnSpPr>
              <a:stCxn id="143" idx="4"/>
            </p:cNvCxnSpPr>
            <p:nvPr/>
          </p:nvCxnSpPr>
          <p:spPr>
            <a:xfrm rot="5400000">
              <a:off x="2888286" y="2796291"/>
              <a:ext cx="1336531" cy="237099"/>
            </a:xfrm>
            <a:prstGeom prst="bentConnector3">
              <a:avLst>
                <a:gd name="adj1" fmla="val 50000"/>
              </a:avLst>
            </a:prstGeom>
            <a:noFill/>
            <a:ln w="28575" cap="flat" cmpd="sng">
              <a:solidFill>
                <a:srgbClr val="FFD966"/>
              </a:solidFill>
              <a:prstDash val="solid"/>
              <a:round/>
              <a:headEnd type="none" w="med" len="med"/>
              <a:tailEnd type="none" w="med" len="med"/>
            </a:ln>
          </p:spPr>
        </p:cxnSp>
        <p:cxnSp>
          <p:nvCxnSpPr>
            <p:cNvPr id="150" name="Shape 150"/>
            <p:cNvCxnSpPr>
              <a:stCxn id="148" idx="6"/>
              <a:endCxn id="145" idx="4"/>
            </p:cNvCxnSpPr>
            <p:nvPr/>
          </p:nvCxnSpPr>
          <p:spPr>
            <a:xfrm rot="10800000" flipH="1">
              <a:off x="4318925" y="2246600"/>
              <a:ext cx="576600" cy="1339800"/>
            </a:xfrm>
            <a:prstGeom prst="bentConnector2">
              <a:avLst/>
            </a:prstGeom>
            <a:noFill/>
            <a:ln w="28575" cap="flat" cmpd="sng">
              <a:solidFill>
                <a:srgbClr val="FFD966"/>
              </a:solidFill>
              <a:prstDash val="solid"/>
              <a:round/>
              <a:headEnd type="none" w="med" len="med"/>
              <a:tailEnd type="none" w="med" len="med"/>
            </a:ln>
          </p:spPr>
        </p:cxnSp>
        <p:cxnSp>
          <p:nvCxnSpPr>
            <p:cNvPr id="152" name="Shape 152"/>
            <p:cNvCxnSpPr>
              <a:stCxn id="142" idx="4"/>
            </p:cNvCxnSpPr>
            <p:nvPr/>
          </p:nvCxnSpPr>
          <p:spPr>
            <a:xfrm rot="5400000">
              <a:off x="2311085" y="2914840"/>
              <a:ext cx="1336531" cy="12700"/>
            </a:xfrm>
            <a:prstGeom prst="bentConnector3">
              <a:avLst>
                <a:gd name="adj1" fmla="val 50000"/>
              </a:avLst>
            </a:prstGeom>
            <a:noFill/>
            <a:ln w="28575" cap="flat" cmpd="sng">
              <a:solidFill>
                <a:srgbClr val="93C47D"/>
              </a:solidFill>
              <a:prstDash val="solid"/>
              <a:round/>
              <a:headEnd type="none" w="med" len="med"/>
              <a:tailEnd type="none" w="med" len="med"/>
            </a:ln>
          </p:spPr>
        </p:cxnSp>
        <p:cxnSp>
          <p:nvCxnSpPr>
            <p:cNvPr id="153" name="Shape 153"/>
            <p:cNvCxnSpPr>
              <a:stCxn id="144" idx="4"/>
              <a:endCxn id="148" idx="7"/>
            </p:cNvCxnSpPr>
            <p:nvPr/>
          </p:nvCxnSpPr>
          <p:spPr>
            <a:xfrm rot="5400000">
              <a:off x="3614529" y="2828878"/>
              <a:ext cx="1167574" cy="2968"/>
            </a:xfrm>
            <a:prstGeom prst="bentConnector3">
              <a:avLst>
                <a:gd name="adj1" fmla="val 50000"/>
              </a:avLst>
            </a:prstGeom>
            <a:noFill/>
            <a:ln w="28575" cap="flat" cmpd="sng">
              <a:solidFill>
                <a:srgbClr val="93C47D"/>
              </a:solidFill>
              <a:prstDash val="solid"/>
              <a:round/>
              <a:headEnd type="none" w="med" len="med"/>
              <a:tailEnd type="none" w="med" len="med"/>
            </a:ln>
          </p:spPr>
        </p:cxnSp>
        <p:cxnSp>
          <p:nvCxnSpPr>
            <p:cNvPr id="154" name="Shape 154"/>
            <p:cNvCxnSpPr>
              <a:stCxn id="146" idx="4"/>
            </p:cNvCxnSpPr>
            <p:nvPr/>
          </p:nvCxnSpPr>
          <p:spPr>
            <a:xfrm rot="5400000">
              <a:off x="4732349" y="2929270"/>
              <a:ext cx="1370596" cy="5206"/>
            </a:xfrm>
            <a:prstGeom prst="bentConnector3">
              <a:avLst>
                <a:gd name="adj1" fmla="val 50000"/>
              </a:avLst>
            </a:prstGeom>
            <a:noFill/>
            <a:ln w="28575" cap="flat" cmpd="sng">
              <a:solidFill>
                <a:srgbClr val="93C47D"/>
              </a:solidFill>
              <a:prstDash val="solid"/>
              <a:round/>
              <a:headEnd type="none" w="med" len="med"/>
              <a:tailEnd type="none" w="med" len="med"/>
            </a:ln>
          </p:spPr>
        </p:cxnSp>
        <p:sp>
          <p:nvSpPr>
            <p:cNvPr id="156" name="Shape 156"/>
            <p:cNvSpPr/>
            <p:nvPr/>
          </p:nvSpPr>
          <p:spPr>
            <a:xfrm>
              <a:off x="1452175" y="2593300"/>
              <a:ext cx="299700" cy="271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6882669" y="2653826"/>
              <a:ext cx="299700" cy="271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7218633" y="2653826"/>
              <a:ext cx="411600" cy="271800"/>
            </a:xfrm>
            <a:prstGeom prst="right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txBox="1"/>
            <p:nvPr/>
          </p:nvSpPr>
          <p:spPr>
            <a:xfrm>
              <a:off x="777625" y="2218550"/>
              <a:ext cx="768300" cy="40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900" b="1"/>
                <a:t>Ingress Traffic</a:t>
              </a:r>
              <a:endParaRPr sz="900" b="1"/>
            </a:p>
          </p:txBody>
        </p:sp>
        <p:cxnSp>
          <p:nvCxnSpPr>
            <p:cNvPr id="8" name="Elbow Connector 7"/>
            <p:cNvCxnSpPr/>
            <p:nvPr/>
          </p:nvCxnSpPr>
          <p:spPr>
            <a:xfrm flipV="1">
              <a:off x="4327825" y="2845800"/>
              <a:ext cx="2597400" cy="737306"/>
            </a:xfrm>
            <a:prstGeom prst="bentConnector3">
              <a:avLst>
                <a:gd name="adj1" fmla="val 87447"/>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56" idx="6"/>
            </p:cNvCxnSpPr>
            <p:nvPr/>
          </p:nvCxnSpPr>
          <p:spPr>
            <a:xfrm>
              <a:off x="1751875" y="2729200"/>
              <a:ext cx="702774" cy="853906"/>
            </a:xfrm>
            <a:prstGeom prst="bentConnector2">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5624" y="1903307"/>
              <a:ext cx="728037" cy="307777"/>
            </a:xfrm>
            <a:prstGeom prst="rect">
              <a:avLst/>
            </a:prstGeom>
            <a:noFill/>
          </p:spPr>
          <p:txBody>
            <a:bodyPr wrap="square" rtlCol="0">
              <a:spAutoFit/>
            </a:bodyPr>
            <a:lstStyle/>
            <a:p>
              <a:r>
                <a:rPr lang="en-US"/>
                <a:t>SRC</a:t>
              </a:r>
            </a:p>
          </p:txBody>
        </p:sp>
        <p:sp>
          <p:nvSpPr>
            <p:cNvPr id="52" name="TextBox 51"/>
            <p:cNvSpPr txBox="1"/>
            <p:nvPr/>
          </p:nvSpPr>
          <p:spPr>
            <a:xfrm>
              <a:off x="6676122" y="2131691"/>
              <a:ext cx="728037" cy="307777"/>
            </a:xfrm>
            <a:prstGeom prst="rect">
              <a:avLst/>
            </a:prstGeom>
            <a:noFill/>
          </p:spPr>
          <p:txBody>
            <a:bodyPr wrap="square" rtlCol="0">
              <a:spAutoFit/>
            </a:bodyPr>
            <a:lstStyle/>
            <a:p>
              <a:r>
                <a:rPr lang="en-US"/>
                <a:t>DST</a:t>
              </a:r>
            </a:p>
          </p:txBody>
        </p:sp>
        <p:sp>
          <p:nvSpPr>
            <p:cNvPr id="59" name="Shape 166"/>
            <p:cNvSpPr/>
            <p:nvPr/>
          </p:nvSpPr>
          <p:spPr>
            <a:xfrm>
              <a:off x="1108025" y="2773800"/>
              <a:ext cx="411600" cy="271800"/>
            </a:xfrm>
            <a:prstGeom prst="rightArrow">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 name="Freeform 24"/>
          <p:cNvSpPr/>
          <p:nvPr/>
        </p:nvSpPr>
        <p:spPr>
          <a:xfrm>
            <a:off x="1519625" y="2728150"/>
            <a:ext cx="5371253" cy="1046523"/>
          </a:xfrm>
          <a:custGeom>
            <a:avLst/>
            <a:gdLst>
              <a:gd name="connsiteX0" fmla="*/ 0 w 5371253"/>
              <a:gd name="connsiteY0" fmla="*/ 40297 h 1046523"/>
              <a:gd name="connsiteX1" fmla="*/ 575733 w 5371253"/>
              <a:gd name="connsiteY1" fmla="*/ 94484 h 1046523"/>
              <a:gd name="connsiteX2" fmla="*/ 927946 w 5371253"/>
              <a:gd name="connsiteY2" fmla="*/ 866644 h 1046523"/>
              <a:gd name="connsiteX3" fmla="*/ 1788160 w 5371253"/>
              <a:gd name="connsiteY3" fmla="*/ 954697 h 1046523"/>
              <a:gd name="connsiteX4" fmla="*/ 4145280 w 5371253"/>
              <a:gd name="connsiteY4" fmla="*/ 1002111 h 1046523"/>
              <a:gd name="connsiteX5" fmla="*/ 4829386 w 5371253"/>
              <a:gd name="connsiteY5" fmla="*/ 270591 h 1046523"/>
              <a:gd name="connsiteX6" fmla="*/ 5371253 w 5371253"/>
              <a:gd name="connsiteY6" fmla="*/ 40297 h 1046523"/>
              <a:gd name="connsiteX7" fmla="*/ 5371253 w 5371253"/>
              <a:gd name="connsiteY7" fmla="*/ 40297 h 104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1253" h="1046523">
                <a:moveTo>
                  <a:pt x="0" y="40297"/>
                </a:moveTo>
                <a:cubicBezTo>
                  <a:pt x="210537" y="-1472"/>
                  <a:pt x="421075" y="-43240"/>
                  <a:pt x="575733" y="94484"/>
                </a:cubicBezTo>
                <a:cubicBezTo>
                  <a:pt x="730391" y="232208"/>
                  <a:pt x="725875" y="723275"/>
                  <a:pt x="927946" y="866644"/>
                </a:cubicBezTo>
                <a:cubicBezTo>
                  <a:pt x="1130017" y="1010013"/>
                  <a:pt x="1251938" y="932119"/>
                  <a:pt x="1788160" y="954697"/>
                </a:cubicBezTo>
                <a:cubicBezTo>
                  <a:pt x="2324382" y="977275"/>
                  <a:pt x="3638409" y="1116129"/>
                  <a:pt x="4145280" y="1002111"/>
                </a:cubicBezTo>
                <a:cubicBezTo>
                  <a:pt x="4652151" y="888093"/>
                  <a:pt x="4625057" y="430893"/>
                  <a:pt x="4829386" y="270591"/>
                </a:cubicBezTo>
                <a:cubicBezTo>
                  <a:pt x="5033715" y="110289"/>
                  <a:pt x="5371253" y="40297"/>
                  <a:pt x="5371253" y="40297"/>
                </a:cubicBezTo>
                <a:lnTo>
                  <a:pt x="5371253" y="40297"/>
                </a:lnTo>
              </a:path>
            </a:pathLst>
          </a:custGeom>
          <a:no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551093" y="1898992"/>
            <a:ext cx="5581227" cy="1684590"/>
          </a:xfrm>
          <a:custGeom>
            <a:avLst/>
            <a:gdLst>
              <a:gd name="connsiteX0" fmla="*/ 0 w 5581227"/>
              <a:gd name="connsiteY0" fmla="*/ 769701 h 1684590"/>
              <a:gd name="connsiteX1" fmla="*/ 575734 w 5581227"/>
              <a:gd name="connsiteY1" fmla="*/ 756155 h 1684590"/>
              <a:gd name="connsiteX2" fmla="*/ 887307 w 5581227"/>
              <a:gd name="connsiteY2" fmla="*/ 153328 h 1684590"/>
              <a:gd name="connsiteX3" fmla="*/ 1374987 w 5581227"/>
              <a:gd name="connsiteY3" fmla="*/ 119461 h 1684590"/>
              <a:gd name="connsiteX4" fmla="*/ 1381760 w 5581227"/>
              <a:gd name="connsiteY4" fmla="*/ 1548635 h 1684590"/>
              <a:gd name="connsiteX5" fmla="*/ 2147147 w 5581227"/>
              <a:gd name="connsiteY5" fmla="*/ 1623141 h 1684590"/>
              <a:gd name="connsiteX6" fmla="*/ 3142827 w 5581227"/>
              <a:gd name="connsiteY6" fmla="*/ 1568955 h 1684590"/>
              <a:gd name="connsiteX7" fmla="*/ 3298614 w 5581227"/>
              <a:gd name="connsiteY7" fmla="*/ 295568 h 1684590"/>
              <a:gd name="connsiteX8" fmla="*/ 3745654 w 5581227"/>
              <a:gd name="connsiteY8" fmla="*/ 105915 h 1684590"/>
              <a:gd name="connsiteX9" fmla="*/ 3962400 w 5581227"/>
              <a:gd name="connsiteY9" fmla="*/ 1541861 h 1684590"/>
              <a:gd name="connsiteX10" fmla="*/ 4822614 w 5581227"/>
              <a:gd name="connsiteY10" fmla="*/ 1501221 h 1684590"/>
              <a:gd name="connsiteX11" fmla="*/ 5032587 w 5581227"/>
              <a:gd name="connsiteY11" fmla="*/ 864528 h 1684590"/>
              <a:gd name="connsiteX12" fmla="*/ 5581227 w 5581227"/>
              <a:gd name="connsiteY12" fmla="*/ 817115 h 1684590"/>
              <a:gd name="connsiteX13" fmla="*/ 5581227 w 5581227"/>
              <a:gd name="connsiteY13" fmla="*/ 817115 h 168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1227" h="1684590">
                <a:moveTo>
                  <a:pt x="0" y="769701"/>
                </a:moveTo>
                <a:cubicBezTo>
                  <a:pt x="213925" y="814292"/>
                  <a:pt x="427850" y="858884"/>
                  <a:pt x="575734" y="756155"/>
                </a:cubicBezTo>
                <a:cubicBezTo>
                  <a:pt x="723618" y="653426"/>
                  <a:pt x="754098" y="259444"/>
                  <a:pt x="887307" y="153328"/>
                </a:cubicBezTo>
                <a:cubicBezTo>
                  <a:pt x="1020516" y="47212"/>
                  <a:pt x="1292578" y="-113090"/>
                  <a:pt x="1374987" y="119461"/>
                </a:cubicBezTo>
                <a:cubicBezTo>
                  <a:pt x="1457396" y="352012"/>
                  <a:pt x="1253067" y="1298022"/>
                  <a:pt x="1381760" y="1548635"/>
                </a:cubicBezTo>
                <a:cubicBezTo>
                  <a:pt x="1510453" y="1799248"/>
                  <a:pt x="1853636" y="1619754"/>
                  <a:pt x="2147147" y="1623141"/>
                </a:cubicBezTo>
                <a:cubicBezTo>
                  <a:pt x="2440658" y="1626528"/>
                  <a:pt x="2950916" y="1790217"/>
                  <a:pt x="3142827" y="1568955"/>
                </a:cubicBezTo>
                <a:cubicBezTo>
                  <a:pt x="3334738" y="1347693"/>
                  <a:pt x="3198143" y="539408"/>
                  <a:pt x="3298614" y="295568"/>
                </a:cubicBezTo>
                <a:cubicBezTo>
                  <a:pt x="3399085" y="51728"/>
                  <a:pt x="3635023" y="-101800"/>
                  <a:pt x="3745654" y="105915"/>
                </a:cubicBezTo>
                <a:cubicBezTo>
                  <a:pt x="3856285" y="313630"/>
                  <a:pt x="3782907" y="1309310"/>
                  <a:pt x="3962400" y="1541861"/>
                </a:cubicBezTo>
                <a:cubicBezTo>
                  <a:pt x="4141893" y="1774412"/>
                  <a:pt x="4644249" y="1614110"/>
                  <a:pt x="4822614" y="1501221"/>
                </a:cubicBezTo>
                <a:cubicBezTo>
                  <a:pt x="5000979" y="1388332"/>
                  <a:pt x="4906152" y="978546"/>
                  <a:pt x="5032587" y="864528"/>
                </a:cubicBezTo>
                <a:cubicBezTo>
                  <a:pt x="5159022" y="750510"/>
                  <a:pt x="5581227" y="817115"/>
                  <a:pt x="5581227" y="817115"/>
                </a:cubicBezTo>
                <a:lnTo>
                  <a:pt x="5581227" y="817115"/>
                </a:lnTo>
              </a:path>
            </a:pathLst>
          </a:custGeom>
          <a:noFill/>
          <a:ln>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202400" y="971450"/>
            <a:ext cx="5206574" cy="3457250"/>
          </a:xfrm>
          <a:prstGeom prst="rect">
            <a:avLst/>
          </a:prstGeom>
          <a:noFill/>
          <a:ln>
            <a:noFill/>
          </a:ln>
        </p:spPr>
      </p:pic>
      <p:sp>
        <p:nvSpPr>
          <p:cNvPr id="176" name="Shape 176"/>
          <p:cNvSpPr txBox="1">
            <a:spLocks noGrp="1"/>
          </p:cNvSpPr>
          <p:nvPr>
            <p:ph type="title"/>
          </p:nvPr>
        </p:nvSpPr>
        <p:spPr>
          <a:xfrm>
            <a:off x="405025" y="207598"/>
            <a:ext cx="7571700" cy="402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a:t>Example Topology</a:t>
            </a:r>
            <a:endParaRPr/>
          </a:p>
        </p:txBody>
      </p:sp>
      <p:sp>
        <p:nvSpPr>
          <p:cNvPr id="177" name="Shape 177"/>
          <p:cNvSpPr/>
          <p:nvPr/>
        </p:nvSpPr>
        <p:spPr>
          <a:xfrm>
            <a:off x="481250" y="1051650"/>
            <a:ext cx="2754000" cy="3030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txBox="1"/>
          <p:nvPr/>
        </p:nvSpPr>
        <p:spPr>
          <a:xfrm>
            <a:off x="5596900" y="1390325"/>
            <a:ext cx="3431400" cy="31281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GB" u="sng"/>
              <a:t>VNF-FG1 contains</a:t>
            </a:r>
            <a:r>
              <a:rPr lang="en-GB"/>
              <a:t>:</a:t>
            </a:r>
            <a:endParaRPr/>
          </a:p>
          <a:p>
            <a:pPr marL="457200" lvl="0" indent="0" rtl="0">
              <a:lnSpc>
                <a:spcPct val="115000"/>
              </a:lnSpc>
              <a:spcBef>
                <a:spcPts val="0"/>
              </a:spcBef>
              <a:spcAft>
                <a:spcPts val="0"/>
              </a:spcAft>
              <a:buNone/>
            </a:pPr>
            <a:r>
              <a:rPr lang="en-GB">
                <a:solidFill>
                  <a:srgbClr val="0000FF"/>
                </a:solidFill>
              </a:rPr>
              <a:t>VNFs</a:t>
            </a:r>
            <a:r>
              <a:rPr lang="en-GB"/>
              <a:t>: VNF1, VNF2, VNF3</a:t>
            </a:r>
            <a:endParaRPr/>
          </a:p>
          <a:p>
            <a:pPr marL="457200" lvl="0" indent="0" rtl="0">
              <a:lnSpc>
                <a:spcPct val="115000"/>
              </a:lnSpc>
              <a:spcBef>
                <a:spcPts val="0"/>
              </a:spcBef>
              <a:spcAft>
                <a:spcPts val="0"/>
              </a:spcAft>
              <a:buNone/>
            </a:pPr>
            <a:r>
              <a:rPr lang="en-GB">
                <a:solidFill>
                  <a:srgbClr val="0000FF"/>
                </a:solidFill>
              </a:rPr>
              <a:t>CPs: </a:t>
            </a:r>
            <a:r>
              <a:rPr lang="en-GB"/>
              <a:t>CP1, CP3, CP4, CP5, CP7</a:t>
            </a:r>
            <a:endParaRPr/>
          </a:p>
          <a:p>
            <a:pPr marL="457200" lvl="0" indent="0" rtl="0">
              <a:lnSpc>
                <a:spcPct val="115000"/>
              </a:lnSpc>
              <a:spcBef>
                <a:spcPts val="0"/>
              </a:spcBef>
              <a:spcAft>
                <a:spcPts val="0"/>
              </a:spcAft>
              <a:buNone/>
            </a:pPr>
            <a:r>
              <a:rPr lang="en-GB">
                <a:solidFill>
                  <a:srgbClr val="0000FF"/>
                </a:solidFill>
              </a:rPr>
              <a:t>VLs</a:t>
            </a:r>
            <a:r>
              <a:rPr lang="en-GB"/>
              <a:t>:  VL1, VL2, VL4</a:t>
            </a:r>
            <a:endParaRPr/>
          </a:p>
          <a:p>
            <a:pPr marL="457200" lvl="0" indent="0" rtl="0">
              <a:lnSpc>
                <a:spcPct val="115000"/>
              </a:lnSpc>
              <a:spcBef>
                <a:spcPts val="0"/>
              </a:spcBef>
              <a:spcAft>
                <a:spcPts val="0"/>
              </a:spcAft>
              <a:buNone/>
            </a:pPr>
            <a:r>
              <a:rPr lang="en-GB">
                <a:solidFill>
                  <a:srgbClr val="0000FF"/>
                </a:solidFill>
              </a:rPr>
              <a:t>NFPs</a:t>
            </a:r>
            <a:r>
              <a:rPr lang="en-GB"/>
              <a:t>: NFP1, NFP2</a:t>
            </a:r>
            <a:endParaRPr/>
          </a:p>
          <a:p>
            <a:pPr marL="457200" lvl="0" indent="0" rtl="0">
              <a:spcBef>
                <a:spcPts val="0"/>
              </a:spcBef>
              <a:spcAft>
                <a:spcPts val="0"/>
              </a:spcAft>
              <a:buNone/>
            </a:pPr>
            <a:endParaRPr/>
          </a:p>
          <a:p>
            <a:pPr marL="0" lvl="0" indent="0">
              <a:spcBef>
                <a:spcPts val="0"/>
              </a:spcBef>
              <a:spcAft>
                <a:spcPts val="0"/>
              </a:spcAft>
              <a:buNone/>
            </a:pPr>
            <a:endParaRPr/>
          </a:p>
          <a:p>
            <a:pPr marL="0" lvl="0" indent="0" rtl="0">
              <a:lnSpc>
                <a:spcPct val="115000"/>
              </a:lnSpc>
              <a:spcBef>
                <a:spcPts val="0"/>
              </a:spcBef>
              <a:spcAft>
                <a:spcPts val="0"/>
              </a:spcAft>
              <a:buClr>
                <a:schemeClr val="dk1"/>
              </a:buClr>
              <a:buSzPts val="1100"/>
              <a:buFont typeface="Arial"/>
              <a:buNone/>
            </a:pPr>
            <a:r>
              <a:rPr lang="en-GB" u="sng">
                <a:solidFill>
                  <a:schemeClr val="dk1"/>
                </a:solidFill>
              </a:rPr>
              <a:t>VNF-FG2 contains</a:t>
            </a:r>
            <a:r>
              <a:rPr lang="en-GB">
                <a:solidFill>
                  <a:schemeClr val="dk1"/>
                </a:solidFill>
              </a:rPr>
              <a:t>:</a:t>
            </a:r>
            <a:endParaRPr>
              <a:solidFill>
                <a:schemeClr val="dk1"/>
              </a:solidFill>
            </a:endParaRPr>
          </a:p>
          <a:p>
            <a:pPr marL="457200" lvl="0" indent="0" rtl="0">
              <a:lnSpc>
                <a:spcPct val="115000"/>
              </a:lnSpc>
              <a:spcBef>
                <a:spcPts val="0"/>
              </a:spcBef>
              <a:spcAft>
                <a:spcPts val="0"/>
              </a:spcAft>
              <a:buClr>
                <a:schemeClr val="dk1"/>
              </a:buClr>
              <a:buSzPts val="1100"/>
              <a:buFont typeface="Arial"/>
              <a:buNone/>
            </a:pPr>
            <a:r>
              <a:rPr lang="en-GB">
                <a:solidFill>
                  <a:srgbClr val="0000FF"/>
                </a:solidFill>
              </a:rPr>
              <a:t>VNFs</a:t>
            </a:r>
            <a:r>
              <a:rPr lang="en-GB">
                <a:solidFill>
                  <a:schemeClr val="dk1"/>
                </a:solidFill>
              </a:rPr>
              <a:t>: VNF1, VNF3</a:t>
            </a:r>
            <a:endParaRPr>
              <a:solidFill>
                <a:schemeClr val="dk1"/>
              </a:solidFill>
            </a:endParaRPr>
          </a:p>
          <a:p>
            <a:pPr marL="457200" lvl="0" indent="0" rtl="0">
              <a:lnSpc>
                <a:spcPct val="115000"/>
              </a:lnSpc>
              <a:spcBef>
                <a:spcPts val="0"/>
              </a:spcBef>
              <a:spcAft>
                <a:spcPts val="0"/>
              </a:spcAft>
              <a:buClr>
                <a:schemeClr val="dk1"/>
              </a:buClr>
              <a:buSzPts val="1100"/>
              <a:buFont typeface="Arial"/>
              <a:buNone/>
            </a:pPr>
            <a:r>
              <a:rPr lang="en-GB">
                <a:solidFill>
                  <a:srgbClr val="0000FF"/>
                </a:solidFill>
              </a:rPr>
              <a:t>CPs: </a:t>
            </a:r>
            <a:r>
              <a:rPr lang="en-GB">
                <a:solidFill>
                  <a:schemeClr val="dk1"/>
                </a:solidFill>
              </a:rPr>
              <a:t>CP1, CP2, CP6, CP7</a:t>
            </a:r>
            <a:endParaRPr>
              <a:solidFill>
                <a:schemeClr val="dk1"/>
              </a:solidFill>
            </a:endParaRPr>
          </a:p>
          <a:p>
            <a:pPr marL="457200" lvl="0" indent="0" rtl="0">
              <a:lnSpc>
                <a:spcPct val="115000"/>
              </a:lnSpc>
              <a:spcBef>
                <a:spcPts val="0"/>
              </a:spcBef>
              <a:spcAft>
                <a:spcPts val="0"/>
              </a:spcAft>
              <a:buClr>
                <a:schemeClr val="dk1"/>
              </a:buClr>
              <a:buSzPts val="1100"/>
              <a:buFont typeface="Arial"/>
              <a:buNone/>
            </a:pPr>
            <a:r>
              <a:rPr lang="en-GB">
                <a:solidFill>
                  <a:srgbClr val="0000FF"/>
                </a:solidFill>
              </a:rPr>
              <a:t>VLs</a:t>
            </a:r>
            <a:r>
              <a:rPr lang="en-GB">
                <a:solidFill>
                  <a:schemeClr val="dk1"/>
                </a:solidFill>
              </a:rPr>
              <a:t>:  VL1, VL3, VL4</a:t>
            </a:r>
            <a:endParaRPr>
              <a:solidFill>
                <a:schemeClr val="dk1"/>
              </a:solidFill>
            </a:endParaRPr>
          </a:p>
          <a:p>
            <a:pPr marL="457200" lvl="0" indent="0" rtl="0">
              <a:lnSpc>
                <a:spcPct val="115000"/>
              </a:lnSpc>
              <a:spcBef>
                <a:spcPts val="0"/>
              </a:spcBef>
              <a:spcAft>
                <a:spcPts val="0"/>
              </a:spcAft>
              <a:buClr>
                <a:schemeClr val="dk1"/>
              </a:buClr>
              <a:buSzPts val="1100"/>
              <a:buFont typeface="Arial"/>
              <a:buNone/>
            </a:pPr>
            <a:r>
              <a:rPr lang="en-GB">
                <a:solidFill>
                  <a:srgbClr val="0000FF"/>
                </a:solidFill>
              </a:rPr>
              <a:t>NFPs</a:t>
            </a:r>
            <a:r>
              <a:rPr lang="en-GB">
                <a:solidFill>
                  <a:schemeClr val="dk1"/>
                </a:solidFill>
              </a:rPr>
              <a:t>: NFP3</a:t>
            </a:r>
            <a:endParaRPr>
              <a:solidFill>
                <a:schemeClr val="dk1"/>
              </a:solidFill>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52150" y="1488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Networking-sfc OvS driver</a:t>
            </a:r>
            <a:endParaRPr/>
          </a:p>
        </p:txBody>
      </p:sp>
      <p:sp>
        <p:nvSpPr>
          <p:cNvPr id="223" name="Shape 223"/>
          <p:cNvSpPr txBox="1"/>
          <p:nvPr/>
        </p:nvSpPr>
        <p:spPr>
          <a:xfrm>
            <a:off x="163950" y="1010700"/>
            <a:ext cx="8816100" cy="3663300"/>
          </a:xfrm>
          <a:prstGeom prst="rect">
            <a:avLst/>
          </a:prstGeom>
          <a:noFill/>
          <a:ln>
            <a:noFill/>
          </a:ln>
        </p:spPr>
        <p:txBody>
          <a:bodyPr spcFirstLastPara="1" wrap="square" lIns="91425" tIns="91425" rIns="91425" bIns="91425" anchor="t" anchorCtr="0">
            <a:noAutofit/>
          </a:bodyPr>
          <a:lstStyle/>
          <a:p>
            <a:pPr marL="457200" lvl="0" indent="-317500" rtl="0">
              <a:lnSpc>
                <a:spcPct val="200000"/>
              </a:lnSpc>
              <a:spcBef>
                <a:spcPts val="0"/>
              </a:spcBef>
              <a:spcAft>
                <a:spcPts val="0"/>
              </a:spcAft>
              <a:buSzPts val="1400"/>
              <a:buChar char="●"/>
            </a:pPr>
            <a:r>
              <a:rPr lang="en-GB"/>
              <a:t>OvS driver communicates with the OvS agents to configure the switches</a:t>
            </a:r>
            <a:endParaRPr/>
          </a:p>
          <a:p>
            <a:pPr marL="457200" lvl="0" indent="-317500" rtl="0">
              <a:lnSpc>
                <a:spcPct val="200000"/>
              </a:lnSpc>
              <a:spcBef>
                <a:spcPts val="0"/>
              </a:spcBef>
              <a:spcAft>
                <a:spcPts val="0"/>
              </a:spcAft>
              <a:buSzPts val="1400"/>
              <a:buChar char="●"/>
            </a:pPr>
            <a:r>
              <a:rPr lang="en-GB"/>
              <a:t>OvS agents install flows to steer chain traffic to the SF instances.</a:t>
            </a:r>
            <a:endParaRPr/>
          </a:p>
          <a:p>
            <a:pPr marL="457200" lvl="0" indent="-317500" rtl="0">
              <a:lnSpc>
                <a:spcPct val="115000"/>
              </a:lnSpc>
              <a:spcBef>
                <a:spcPts val="0"/>
              </a:spcBef>
              <a:spcAft>
                <a:spcPts val="0"/>
              </a:spcAft>
              <a:buSzPts val="1400"/>
              <a:buChar char="●"/>
            </a:pPr>
            <a:r>
              <a:rPr lang="en-GB"/>
              <a:t>The classification of traffic takes place in the Integration bridge and classifies traffic which is coming from a VM port.</a:t>
            </a:r>
            <a:endParaRPr/>
          </a:p>
          <a:p>
            <a:pPr marL="0" lvl="0" indent="0" rtl="0">
              <a:lnSpc>
                <a:spcPct val="100000"/>
              </a:lnSpc>
              <a:spcBef>
                <a:spcPts val="0"/>
              </a:spcBef>
              <a:spcAft>
                <a:spcPts val="0"/>
              </a:spcAft>
              <a:buNone/>
            </a:pPr>
            <a:endParaRPr/>
          </a:p>
          <a:p>
            <a:pPr marL="457200" lvl="0" indent="-317500" rtl="0">
              <a:lnSpc>
                <a:spcPct val="115000"/>
              </a:lnSpc>
              <a:spcBef>
                <a:spcPts val="0"/>
              </a:spcBef>
              <a:spcAft>
                <a:spcPts val="0"/>
              </a:spcAft>
              <a:buSzPts val="1400"/>
              <a:buChar char="●"/>
            </a:pPr>
            <a:r>
              <a:rPr lang="en-GB"/>
              <a:t>The SF forwarding takes place in the Tunnel bridge which forwards the service chain packets to the next hop Compute node via Tunnels or to the next SF port on the same Compute Node.</a:t>
            </a:r>
            <a:endParaRPr/>
          </a:p>
          <a:p>
            <a:pPr marL="0" lvl="0" indent="0" rtl="0">
              <a:lnSpc>
                <a:spcPct val="115000"/>
              </a:lnSpc>
              <a:spcBef>
                <a:spcPts val="0"/>
              </a:spcBef>
              <a:spcAft>
                <a:spcPts val="0"/>
              </a:spcAft>
              <a:buNone/>
            </a:pPr>
            <a:endParaRPr/>
          </a:p>
          <a:p>
            <a:pPr marL="457200" lvl="0" indent="-317500" rtl="0">
              <a:lnSpc>
                <a:spcPct val="115000"/>
              </a:lnSpc>
              <a:spcBef>
                <a:spcPts val="0"/>
              </a:spcBef>
              <a:spcAft>
                <a:spcPts val="0"/>
              </a:spcAft>
              <a:buSzPts val="1400"/>
              <a:buChar char="●"/>
            </a:pPr>
            <a:r>
              <a:rPr lang="en-GB"/>
              <a:t>MPLS headers will be used for the transport of the </a:t>
            </a:r>
            <a:r>
              <a:rPr lang="en-GB">
                <a:highlight>
                  <a:srgbClr val="FFFFFF"/>
                </a:highlight>
              </a:rPr>
              <a:t>chain path identifier and chain hop index.</a:t>
            </a:r>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30150" y="11997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Networking-sfc ODL driver</a:t>
            </a:r>
            <a:endParaRPr/>
          </a:p>
        </p:txBody>
      </p:sp>
      <p:sp>
        <p:nvSpPr>
          <p:cNvPr id="229" name="Shape 229"/>
          <p:cNvSpPr txBox="1"/>
          <p:nvPr/>
        </p:nvSpPr>
        <p:spPr>
          <a:xfrm>
            <a:off x="215550" y="935000"/>
            <a:ext cx="8712900" cy="3691500"/>
          </a:xfrm>
          <a:prstGeom prst="rect">
            <a:avLst/>
          </a:prstGeom>
          <a:noFill/>
          <a:ln>
            <a:noFill/>
          </a:ln>
        </p:spPr>
        <p:txBody>
          <a:bodyPr spcFirstLastPara="1" wrap="square" lIns="91425" tIns="91425" rIns="91425" bIns="91425" anchor="t" anchorCtr="0">
            <a:noAutofit/>
          </a:bodyPr>
          <a:lstStyle/>
          <a:p>
            <a:pPr marL="457200" lvl="0" indent="-317500" rtl="0">
              <a:lnSpc>
                <a:spcPct val="200000"/>
              </a:lnSpc>
              <a:spcBef>
                <a:spcPts val="0"/>
              </a:spcBef>
              <a:spcAft>
                <a:spcPts val="0"/>
              </a:spcAft>
              <a:buSzPts val="1400"/>
              <a:buChar char="●"/>
            </a:pPr>
            <a:r>
              <a:rPr lang="en-GB"/>
              <a:t>ODL driver is responsible to configure the Integration Bridge of OvS</a:t>
            </a:r>
            <a:endParaRPr/>
          </a:p>
          <a:p>
            <a:pPr marL="457200" lvl="0" indent="-317500" rtl="0">
              <a:lnSpc>
                <a:spcPct val="200000"/>
              </a:lnSpc>
              <a:spcBef>
                <a:spcPts val="0"/>
              </a:spcBef>
              <a:spcAft>
                <a:spcPts val="0"/>
              </a:spcAft>
              <a:buSzPts val="1400"/>
              <a:buChar char="●"/>
            </a:pPr>
            <a:r>
              <a:rPr lang="en-GB"/>
              <a:t>Opendaylight install flows to the OvS to steer the traffic to the SF instances</a:t>
            </a:r>
            <a:endParaRPr/>
          </a:p>
          <a:p>
            <a:pPr marL="457200" lvl="0" indent="-317500" rtl="0">
              <a:lnSpc>
                <a:spcPct val="200000"/>
              </a:lnSpc>
              <a:spcBef>
                <a:spcPts val="0"/>
              </a:spcBef>
              <a:spcAft>
                <a:spcPts val="0"/>
              </a:spcAft>
              <a:buSzPts val="1400"/>
              <a:buChar char="●"/>
            </a:pPr>
            <a:r>
              <a:rPr lang="en-GB"/>
              <a:t>The classifier classifies the traffic by using ACLs and encapsulates the packet with NSH header</a:t>
            </a:r>
            <a:endParaRPr/>
          </a:p>
          <a:p>
            <a:pPr marL="457200" lvl="0" indent="-317500" rtl="0">
              <a:lnSpc>
                <a:spcPct val="200000"/>
              </a:lnSpc>
              <a:spcBef>
                <a:spcPts val="0"/>
              </a:spcBef>
              <a:spcAft>
                <a:spcPts val="0"/>
              </a:spcAft>
              <a:buSzPts val="1400"/>
              <a:buChar char="●"/>
            </a:pPr>
            <a:r>
              <a:rPr lang="en-GB"/>
              <a:t>NSH header consists of a NSP -&gt; RSP id and a NSIndex -&gt; Next Hop</a:t>
            </a:r>
            <a:endParaRPr/>
          </a:p>
          <a:p>
            <a:pPr marL="457200" lvl="0" indent="-317500" rtl="0">
              <a:lnSpc>
                <a:spcPct val="115000"/>
              </a:lnSpc>
              <a:spcBef>
                <a:spcPts val="0"/>
              </a:spcBef>
              <a:spcAft>
                <a:spcPts val="0"/>
              </a:spcAft>
              <a:buSzPts val="1400"/>
              <a:buChar char="●"/>
            </a:pPr>
            <a:r>
              <a:rPr lang="en-GB"/>
              <a:t>The SF Forwarder which is responsible to read the NSH header and send the packet to the appropriate SF</a:t>
            </a:r>
            <a:endParaRPr/>
          </a:p>
          <a:p>
            <a:pPr marL="0" lvl="0" indent="0" rtl="0">
              <a:lnSpc>
                <a:spcPct val="115000"/>
              </a:lnSpc>
              <a:spcBef>
                <a:spcPts val="0"/>
              </a:spcBef>
              <a:spcAft>
                <a:spcPts val="0"/>
              </a:spcAft>
              <a:buNone/>
            </a:pPr>
            <a:endParaRPr/>
          </a:p>
          <a:p>
            <a:pPr marL="457200" lvl="0" indent="-317500" rtl="0">
              <a:lnSpc>
                <a:spcPct val="115000"/>
              </a:lnSpc>
              <a:spcBef>
                <a:spcPts val="0"/>
              </a:spcBef>
              <a:spcAft>
                <a:spcPts val="0"/>
              </a:spcAft>
              <a:buSzPts val="1400"/>
              <a:buChar char="●"/>
            </a:pPr>
            <a:r>
              <a:rPr lang="en-GB"/>
              <a:t>For the above approach NSH aware SFs are required.</a:t>
            </a:r>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Shape 234"/>
          <p:cNvGraphicFramePr/>
          <p:nvPr>
            <p:extLst>
              <p:ext uri="{D42A27DB-BD31-4B8C-83A1-F6EECF244321}">
                <p14:modId xmlns:p14="http://schemas.microsoft.com/office/powerpoint/2010/main" val="807950058"/>
              </p:ext>
            </p:extLst>
          </p:nvPr>
        </p:nvGraphicFramePr>
        <p:xfrm>
          <a:off x="455925" y="1575500"/>
          <a:ext cx="6934550" cy="2196200"/>
        </p:xfrm>
        <a:graphic>
          <a:graphicData uri="http://schemas.openxmlformats.org/drawingml/2006/table">
            <a:tbl>
              <a:tblPr>
                <a:noFill/>
                <a:tableStyleId>{744B0480-54A5-44E3-A0BB-1D9AD5ADA0A9}</a:tableStyleId>
              </a:tblPr>
              <a:tblGrid>
                <a:gridCol w="3467275"/>
                <a:gridCol w="3467275"/>
              </a:tblGrid>
              <a:tr h="2196200">
                <a:tc>
                  <a:txBody>
                    <a:bodyPr/>
                    <a:lstStyle/>
                    <a:p>
                      <a:pPr marL="457200" lvl="0" indent="-317500" rtl="0">
                        <a:lnSpc>
                          <a:spcPct val="200000"/>
                        </a:lnSpc>
                        <a:spcBef>
                          <a:spcPts val="0"/>
                        </a:spcBef>
                        <a:spcAft>
                          <a:spcPts val="0"/>
                        </a:spcAft>
                        <a:buSzPts val="1400"/>
                        <a:buChar char="●"/>
                      </a:pPr>
                      <a:r>
                        <a:rPr lang="en-GB"/>
                        <a:t>Create/Delete VNFFG</a:t>
                      </a:r>
                      <a:endParaRPr/>
                    </a:p>
                    <a:p>
                      <a:pPr marL="457200" lvl="0" indent="-317500" rtl="0">
                        <a:lnSpc>
                          <a:spcPct val="200000"/>
                        </a:lnSpc>
                        <a:spcBef>
                          <a:spcPts val="0"/>
                        </a:spcBef>
                        <a:spcAft>
                          <a:spcPts val="0"/>
                        </a:spcAft>
                        <a:buSzPts val="1400"/>
                        <a:buChar char="●"/>
                      </a:pPr>
                      <a:r>
                        <a:rPr lang="en-GB"/>
                        <a:t>One NFP</a:t>
                      </a:r>
                      <a:endParaRPr/>
                    </a:p>
                    <a:p>
                      <a:pPr marL="457200" lvl="0" indent="-317500" rtl="0">
                        <a:lnSpc>
                          <a:spcPct val="200000"/>
                        </a:lnSpc>
                        <a:spcBef>
                          <a:spcPts val="0"/>
                        </a:spcBef>
                        <a:spcAft>
                          <a:spcPts val="0"/>
                        </a:spcAft>
                        <a:buSzPts val="1400"/>
                        <a:buChar char="●"/>
                      </a:pPr>
                      <a:r>
                        <a:rPr lang="en-GB"/>
                        <a:t>One Classifier per Chain</a:t>
                      </a:r>
                      <a:endParaRPr/>
                    </a:p>
                    <a:p>
                      <a:pPr marL="457200" lvl="0" indent="-317500" rtl="0">
                        <a:lnSpc>
                          <a:spcPct val="200000"/>
                        </a:lnSpc>
                        <a:spcBef>
                          <a:spcPts val="0"/>
                        </a:spcBef>
                        <a:spcAft>
                          <a:spcPts val="0"/>
                        </a:spcAft>
                        <a:buSzPts val="1400"/>
                        <a:buChar char="●"/>
                      </a:pPr>
                      <a:r>
                        <a:rPr lang="en-GB"/>
                        <a:t>No support for Update VNFFG</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914400" marR="0" lvl="0" indent="-317500" algn="l" defTabSz="914400" rtl="0" eaLnBrk="1" fontAlgn="auto" latinLnBrk="0" hangingPunct="1">
                        <a:lnSpc>
                          <a:spcPct val="200000"/>
                        </a:lnSpc>
                        <a:spcBef>
                          <a:spcPts val="0"/>
                        </a:spcBef>
                        <a:spcAft>
                          <a:spcPts val="0"/>
                        </a:spcAft>
                        <a:buClr>
                          <a:srgbClr val="000000"/>
                        </a:buClr>
                        <a:buSzPts val="1400"/>
                        <a:buFont typeface="Arial"/>
                        <a:buChar char="●"/>
                        <a:tabLst/>
                        <a:defRPr/>
                      </a:pPr>
                      <a:r>
                        <a:rPr lang="en-GB"/>
                        <a:t>Empty Classifier Support</a:t>
                      </a:r>
                    </a:p>
                    <a:p>
                      <a:pPr marL="914400" lvl="0" indent="-317500" rtl="0">
                        <a:lnSpc>
                          <a:spcPct val="200000"/>
                        </a:lnSpc>
                        <a:spcBef>
                          <a:spcPts val="0"/>
                        </a:spcBef>
                        <a:spcAft>
                          <a:spcPts val="0"/>
                        </a:spcAft>
                        <a:buSzPts val="1400"/>
                        <a:buChar char="●"/>
                      </a:pPr>
                      <a:r>
                        <a:rPr lang="en-GB"/>
                        <a:t>Update VNFFG support</a:t>
                      </a:r>
                      <a:endParaRPr/>
                    </a:p>
                    <a:p>
                      <a:pPr marL="914400" lvl="0" indent="-317500" rtl="0">
                        <a:lnSpc>
                          <a:spcPct val="200000"/>
                        </a:lnSpc>
                        <a:spcBef>
                          <a:spcPts val="0"/>
                        </a:spcBef>
                        <a:spcAft>
                          <a:spcPts val="0"/>
                        </a:spcAft>
                        <a:buSzPts val="1400"/>
                        <a:buChar char="●"/>
                      </a:pPr>
                      <a:r>
                        <a:rPr lang="en-GB"/>
                        <a:t>Multiple Classifiers per Chain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235" name="Shape 235"/>
          <p:cNvSpPr txBox="1">
            <a:spLocks noGrp="1"/>
          </p:cNvSpPr>
          <p:nvPr>
            <p:ph type="title"/>
          </p:nvPr>
        </p:nvSpPr>
        <p:spPr>
          <a:xfrm>
            <a:off x="392650" y="326875"/>
            <a:ext cx="1949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Until Pike</a:t>
            </a:r>
            <a:endParaRPr/>
          </a:p>
        </p:txBody>
      </p:sp>
      <p:sp>
        <p:nvSpPr>
          <p:cNvPr id="236" name="Shape 236"/>
          <p:cNvSpPr txBox="1">
            <a:spLocks noGrp="1"/>
          </p:cNvSpPr>
          <p:nvPr>
            <p:ph type="title"/>
          </p:nvPr>
        </p:nvSpPr>
        <p:spPr>
          <a:xfrm>
            <a:off x="4292575" y="326875"/>
            <a:ext cx="1949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a:t>In Queens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Dynamicly steer traffic through VNFs via VNFFG</a:t>
            </a:r>
          </a:p>
        </p:txBody>
      </p:sp>
      <p:sp>
        <p:nvSpPr>
          <p:cNvPr id="3" name="TextBox 2"/>
          <p:cNvSpPr txBox="1"/>
          <p:nvPr/>
        </p:nvSpPr>
        <p:spPr>
          <a:xfrm>
            <a:off x="772603" y="1285887"/>
            <a:ext cx="7389264" cy="3170099"/>
          </a:xfrm>
          <a:prstGeom prst="rect">
            <a:avLst/>
          </a:prstGeom>
          <a:noFill/>
        </p:spPr>
        <p:txBody>
          <a:bodyPr wrap="square" rtlCol="0">
            <a:spAutoFit/>
          </a:bodyPr>
          <a:lstStyle/>
          <a:p>
            <a:pPr marL="342900" indent="-342900">
              <a:buAutoNum type="arabicPeriod"/>
            </a:pPr>
            <a:r>
              <a:rPr lang="en-US" sz="2000"/>
              <a:t>user has its virtual router’s interface port (will be used a src_port in vnffg’s traffic classier definition) on a virtual network</a:t>
            </a:r>
          </a:p>
          <a:p>
            <a:pPr marL="342900" indent="-342900">
              <a:buAutoNum type="arabicPeriod"/>
            </a:pPr>
            <a:r>
              <a:rPr lang="en-US" sz="2000"/>
              <a:t>user deploys some vnfs, such as vFW, vIDS via tacker</a:t>
            </a:r>
          </a:p>
          <a:p>
            <a:pPr marL="342900" indent="-342900">
              <a:buAutoNum type="arabicPeriod"/>
            </a:pPr>
            <a:r>
              <a:rPr lang="en-US" sz="2000"/>
              <a:t>user defines a vnffg, with NFP without traffic classifiers</a:t>
            </a:r>
          </a:p>
          <a:p>
            <a:pPr marL="342900" indent="-342900">
              <a:buAutoNum type="arabicPeriod"/>
            </a:pPr>
            <a:r>
              <a:rPr lang="en-US" sz="2000"/>
              <a:t>set up a monitor on the target service VM to monitor OS metric or application metric</a:t>
            </a:r>
          </a:p>
          <a:p>
            <a:pPr marL="342900" indent="-342900">
              <a:buAutoNum type="arabicPeriod"/>
            </a:pPr>
            <a:r>
              <a:rPr lang="en-US" sz="2000"/>
              <a:t>define a trigger event, and if it is triggered, install traffic classifier to the NFP, so that the traffic can be analized at VNFs</a:t>
            </a:r>
          </a:p>
        </p:txBody>
      </p:sp>
    </p:spTree>
    <p:extLst>
      <p:ext uri="{BB962C8B-B14F-4D97-AF65-F5344CB8AC3E}">
        <p14:creationId xmlns:p14="http://schemas.microsoft.com/office/powerpoint/2010/main" val="594507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p:nvPr/>
        </p:nvSpPr>
        <p:spPr>
          <a:xfrm>
            <a:off x="1630950" y="1524000"/>
            <a:ext cx="5650500" cy="1728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7200" b="1"/>
              <a:t>DEMO</a:t>
            </a:r>
            <a:endParaRPr sz="7200" b="1"/>
          </a:p>
        </p:txBody>
      </p:sp>
      <p:sp>
        <p:nvSpPr>
          <p:cNvPr id="242" name="Shape 242"/>
          <p:cNvSpPr txBox="1"/>
          <p:nvPr/>
        </p:nvSpPr>
        <p:spPr>
          <a:xfrm>
            <a:off x="1498500" y="3627325"/>
            <a:ext cx="6147000" cy="62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Demo setup instructions: </a:t>
            </a:r>
            <a:r>
              <a:rPr lang="en-GB" u="sng">
                <a:solidFill>
                  <a:schemeClr val="hlink"/>
                </a:solidFill>
                <a:hlinkClick r:id="rId3"/>
              </a:rPr>
              <a:t>https://github.com/dangtrinhnt/DynamicSFCDemo</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786150" y="156595"/>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a:t>Demo components</a:t>
            </a:r>
            <a:endParaRPr/>
          </a:p>
        </p:txBody>
      </p:sp>
      <p:sp>
        <p:nvSpPr>
          <p:cNvPr id="248" name="Shape 248"/>
          <p:cNvSpPr txBox="1">
            <a:spLocks noGrp="1"/>
          </p:cNvSpPr>
          <p:nvPr>
            <p:ph type="body" idx="1"/>
          </p:nvPr>
        </p:nvSpPr>
        <p:spPr>
          <a:xfrm>
            <a:off x="821800" y="859200"/>
            <a:ext cx="7571700" cy="2312700"/>
          </a:xfrm>
          <a:prstGeom prst="rect">
            <a:avLst/>
          </a:prstGeom>
        </p:spPr>
        <p:txBody>
          <a:bodyPr spcFirstLastPara="1" wrap="square" lIns="91425" tIns="91425" rIns="91425" bIns="91425" anchor="t" anchorCtr="0">
            <a:noAutofit/>
          </a:bodyPr>
          <a:lstStyle/>
          <a:p>
            <a:pPr marL="457200" lvl="0" indent="-304800" rtl="0">
              <a:lnSpc>
                <a:spcPct val="150000"/>
              </a:lnSpc>
              <a:spcBef>
                <a:spcPts val="600"/>
              </a:spcBef>
              <a:spcAft>
                <a:spcPts val="0"/>
              </a:spcAft>
              <a:buSzPts val="1200"/>
              <a:buChar char="◎"/>
            </a:pPr>
            <a:r>
              <a:rPr lang="en-GB" sz="1200"/>
              <a:t>Zabbix monitor</a:t>
            </a:r>
            <a:endParaRPr sz="1200"/>
          </a:p>
          <a:p>
            <a:pPr marL="457200" lvl="0" indent="0" rtl="0">
              <a:lnSpc>
                <a:spcPct val="115000"/>
              </a:lnSpc>
              <a:spcBef>
                <a:spcPts val="600"/>
              </a:spcBef>
              <a:spcAft>
                <a:spcPts val="0"/>
              </a:spcAft>
              <a:buNone/>
            </a:pPr>
            <a:r>
              <a:rPr lang="en-GB" sz="1200">
                <a:solidFill>
                  <a:srgbClr val="333333"/>
                </a:solidFill>
                <a:highlight>
                  <a:srgbClr val="FFFFFF"/>
                </a:highlight>
              </a:rPr>
              <a:t>Zabbix is software that monitors numerous parameters of a network and the health and integrity of servers.</a:t>
            </a:r>
            <a:endParaRPr sz="1200">
              <a:solidFill>
                <a:srgbClr val="333333"/>
              </a:solidFill>
              <a:highlight>
                <a:srgbClr val="FFFFFF"/>
              </a:highlight>
            </a:endParaRPr>
          </a:p>
          <a:p>
            <a:pPr marL="457200" lvl="0" indent="-304800" rtl="0">
              <a:lnSpc>
                <a:spcPct val="150000"/>
              </a:lnSpc>
              <a:spcBef>
                <a:spcPts val="600"/>
              </a:spcBef>
              <a:spcAft>
                <a:spcPts val="0"/>
              </a:spcAft>
              <a:buSzPts val="1200"/>
              <a:buChar char="◎"/>
            </a:pPr>
            <a:r>
              <a:rPr lang="en-GB" sz="1200"/>
              <a:t>Client traffic generator</a:t>
            </a:r>
            <a:endParaRPr sz="1200"/>
          </a:p>
          <a:p>
            <a:pPr marL="457200" lvl="0" indent="0" rtl="0">
              <a:lnSpc>
                <a:spcPct val="115000"/>
              </a:lnSpc>
              <a:spcBef>
                <a:spcPts val="600"/>
              </a:spcBef>
              <a:spcAft>
                <a:spcPts val="0"/>
              </a:spcAft>
              <a:buNone/>
            </a:pPr>
            <a:r>
              <a:rPr lang="en-GB" sz="1200">
                <a:solidFill>
                  <a:srgbClr val="333333"/>
                </a:solidFill>
                <a:highlight>
                  <a:schemeClr val="lt1"/>
                </a:highlight>
              </a:rPr>
              <a:t>Client,  ICMP and HTTP traffic generator,  can be bare metal server or virtual machine</a:t>
            </a:r>
            <a:endParaRPr sz="1200">
              <a:solidFill>
                <a:srgbClr val="333333"/>
              </a:solidFill>
              <a:highlight>
                <a:schemeClr val="lt1"/>
              </a:highlight>
            </a:endParaRPr>
          </a:p>
          <a:p>
            <a:pPr marL="457200" lvl="0" indent="-304800" rtl="0">
              <a:lnSpc>
                <a:spcPct val="150000"/>
              </a:lnSpc>
              <a:spcBef>
                <a:spcPts val="600"/>
              </a:spcBef>
              <a:spcAft>
                <a:spcPts val="0"/>
              </a:spcAft>
              <a:buSzPts val="1200"/>
              <a:buChar char="◎"/>
            </a:pPr>
            <a:r>
              <a:rPr lang="en-GB" sz="1200"/>
              <a:t>Server VM server provider</a:t>
            </a:r>
            <a:endParaRPr sz="1200"/>
          </a:p>
          <a:p>
            <a:pPr marL="457200" lvl="0" indent="0" rtl="0">
              <a:lnSpc>
                <a:spcPct val="115000"/>
              </a:lnSpc>
              <a:spcBef>
                <a:spcPts val="600"/>
              </a:spcBef>
              <a:spcAft>
                <a:spcPts val="0"/>
              </a:spcAft>
              <a:buNone/>
            </a:pPr>
            <a:r>
              <a:rPr lang="en-GB" sz="1200">
                <a:solidFill>
                  <a:srgbClr val="333333"/>
                </a:solidFill>
                <a:highlight>
                  <a:schemeClr val="lt1"/>
                </a:highlight>
              </a:rPr>
              <a:t>Server VM, running simple HTTP server</a:t>
            </a:r>
            <a:endParaRPr sz="1200"/>
          </a:p>
          <a:p>
            <a:pPr marL="0" lvl="0" indent="0" rtl="0">
              <a:lnSpc>
                <a:spcPct val="100000"/>
              </a:lnSpc>
              <a:spcBef>
                <a:spcPts val="600"/>
              </a:spcBef>
              <a:spcAft>
                <a:spcPts val="0"/>
              </a:spcAft>
              <a:buNone/>
            </a:pPr>
            <a:endParaRPr sz="1200">
              <a:solidFill>
                <a:srgbClr val="333333"/>
              </a:solidFill>
              <a:highlight>
                <a:srgbClr val="FFFFFF"/>
              </a:highlight>
              <a:latin typeface="Arial"/>
              <a:ea typeface="Arial"/>
              <a:cs typeface="Arial"/>
              <a:sym typeface="Arial"/>
            </a:endParaRPr>
          </a:p>
          <a:p>
            <a:pPr marL="0" lvl="0" indent="0" rtl="0">
              <a:lnSpc>
                <a:spcPct val="200000"/>
              </a:lnSpc>
              <a:spcBef>
                <a:spcPts val="600"/>
              </a:spcBef>
              <a:spcAft>
                <a:spcPts val="0"/>
              </a:spcAft>
              <a:buNone/>
            </a:pPr>
            <a:r>
              <a:rPr lang="en-GB" sz="1200"/>
              <a:t>	</a:t>
            </a:r>
            <a:endParaRPr sz="1200"/>
          </a:p>
        </p:txBody>
      </p:sp>
      <p:sp>
        <p:nvSpPr>
          <p:cNvPr id="249" name="Shape 249"/>
          <p:cNvSpPr/>
          <p:nvPr/>
        </p:nvSpPr>
        <p:spPr>
          <a:xfrm>
            <a:off x="1325300" y="3171900"/>
            <a:ext cx="678600" cy="36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client</a:t>
            </a:r>
            <a:endParaRPr/>
          </a:p>
        </p:txBody>
      </p:sp>
      <p:sp>
        <p:nvSpPr>
          <p:cNvPr id="250" name="Shape 250"/>
          <p:cNvSpPr/>
          <p:nvPr/>
        </p:nvSpPr>
        <p:spPr>
          <a:xfrm>
            <a:off x="6029373" y="3172000"/>
            <a:ext cx="1049400" cy="36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server</a:t>
            </a:r>
            <a:endParaRPr/>
          </a:p>
        </p:txBody>
      </p:sp>
      <p:cxnSp>
        <p:nvCxnSpPr>
          <p:cNvPr id="251" name="Shape 251"/>
          <p:cNvCxnSpPr/>
          <p:nvPr/>
        </p:nvCxnSpPr>
        <p:spPr>
          <a:xfrm rot="10800000" flipH="1">
            <a:off x="1150488" y="4158100"/>
            <a:ext cx="6847800" cy="40500"/>
          </a:xfrm>
          <a:prstGeom prst="straightConnector1">
            <a:avLst/>
          </a:prstGeom>
          <a:noFill/>
          <a:ln w="9525" cap="flat" cmpd="sng">
            <a:solidFill>
              <a:schemeClr val="dk2"/>
            </a:solidFill>
            <a:prstDash val="solid"/>
            <a:round/>
            <a:headEnd type="none" w="med" len="med"/>
            <a:tailEnd type="none" w="med" len="med"/>
          </a:ln>
        </p:spPr>
      </p:cxnSp>
      <p:cxnSp>
        <p:nvCxnSpPr>
          <p:cNvPr id="252" name="Shape 252"/>
          <p:cNvCxnSpPr>
            <a:stCxn id="249" idx="2"/>
          </p:cNvCxnSpPr>
          <p:nvPr/>
        </p:nvCxnSpPr>
        <p:spPr>
          <a:xfrm flipH="1">
            <a:off x="1652300" y="3532200"/>
            <a:ext cx="12300" cy="666300"/>
          </a:xfrm>
          <a:prstGeom prst="straightConnector1">
            <a:avLst/>
          </a:prstGeom>
          <a:noFill/>
          <a:ln w="9525" cap="flat" cmpd="sng">
            <a:solidFill>
              <a:schemeClr val="dk2"/>
            </a:solidFill>
            <a:prstDash val="solid"/>
            <a:round/>
            <a:headEnd type="none" w="med" len="med"/>
            <a:tailEnd type="none" w="med" len="med"/>
          </a:ln>
        </p:spPr>
      </p:cxnSp>
      <p:cxnSp>
        <p:nvCxnSpPr>
          <p:cNvPr id="253" name="Shape 253"/>
          <p:cNvCxnSpPr>
            <a:stCxn id="250" idx="2"/>
          </p:cNvCxnSpPr>
          <p:nvPr/>
        </p:nvCxnSpPr>
        <p:spPr>
          <a:xfrm flipH="1">
            <a:off x="6551973" y="3532300"/>
            <a:ext cx="2100" cy="642000"/>
          </a:xfrm>
          <a:prstGeom prst="straightConnector1">
            <a:avLst/>
          </a:prstGeom>
          <a:noFill/>
          <a:ln w="9525" cap="flat" cmpd="sng">
            <a:solidFill>
              <a:schemeClr val="dk2"/>
            </a:solidFill>
            <a:prstDash val="solid"/>
            <a:round/>
            <a:headEnd type="none" w="med" len="med"/>
            <a:tailEnd type="none" w="med" len="med"/>
          </a:ln>
        </p:spPr>
      </p:cxnSp>
      <p:sp>
        <p:nvSpPr>
          <p:cNvPr id="254" name="Shape 254"/>
          <p:cNvSpPr txBox="1"/>
          <p:nvPr/>
        </p:nvSpPr>
        <p:spPr>
          <a:xfrm>
            <a:off x="6031388" y="4237325"/>
            <a:ext cx="2056500" cy="41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Neutron net1 subnet1 </a:t>
            </a:r>
            <a:endParaRPr/>
          </a:p>
        </p:txBody>
      </p:sp>
      <p:sp>
        <p:nvSpPr>
          <p:cNvPr id="255" name="Shape 255"/>
          <p:cNvSpPr/>
          <p:nvPr/>
        </p:nvSpPr>
        <p:spPr>
          <a:xfrm>
            <a:off x="3385438" y="3942700"/>
            <a:ext cx="678600" cy="471300"/>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1476825" y="4558800"/>
            <a:ext cx="897900" cy="32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zabbix</a:t>
            </a:r>
            <a:endParaRPr/>
          </a:p>
        </p:txBody>
      </p:sp>
      <p:cxnSp>
        <p:nvCxnSpPr>
          <p:cNvPr id="257" name="Shape 257"/>
          <p:cNvCxnSpPr>
            <a:stCxn id="256" idx="3"/>
          </p:cNvCxnSpPr>
          <p:nvPr/>
        </p:nvCxnSpPr>
        <p:spPr>
          <a:xfrm rot="10800000" flipH="1">
            <a:off x="2374725" y="4197750"/>
            <a:ext cx="331500" cy="522300"/>
          </a:xfrm>
          <a:prstGeom prst="bentConnector2">
            <a:avLst/>
          </a:prstGeom>
          <a:noFill/>
          <a:ln w="9525" cap="flat" cmpd="sng">
            <a:solidFill>
              <a:schemeClr val="dk2"/>
            </a:solidFill>
            <a:prstDash val="solid"/>
            <a:round/>
            <a:headEnd type="none" w="med" len="med"/>
            <a:tailEnd type="none" w="med" len="med"/>
          </a:ln>
        </p:spPr>
      </p:cxnSp>
      <p:sp>
        <p:nvSpPr>
          <p:cNvPr id="258" name="Shape 258"/>
          <p:cNvSpPr txBox="1"/>
          <p:nvPr/>
        </p:nvSpPr>
        <p:spPr>
          <a:xfrm>
            <a:off x="3819388" y="4304000"/>
            <a:ext cx="2056500" cy="41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Neutron router</a:t>
            </a:r>
            <a:endParaRPr/>
          </a:p>
        </p:txBody>
      </p:sp>
      <p:sp>
        <p:nvSpPr>
          <p:cNvPr id="259" name="Shape 259"/>
          <p:cNvSpPr txBox="1"/>
          <p:nvPr/>
        </p:nvSpPr>
        <p:spPr>
          <a:xfrm>
            <a:off x="903353" y="3764950"/>
            <a:ext cx="2566800" cy="41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Neutron external network</a:t>
            </a:r>
            <a:endParaRPr/>
          </a:p>
        </p:txBody>
      </p:sp>
      <p:sp>
        <p:nvSpPr>
          <p:cNvPr id="260" name="Shape 260"/>
          <p:cNvSpPr/>
          <p:nvPr/>
        </p:nvSpPr>
        <p:spPr>
          <a:xfrm>
            <a:off x="3353825" y="2960975"/>
            <a:ext cx="4866900" cy="2109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786150" y="156595"/>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Demo components</a:t>
            </a:r>
            <a:endParaRPr/>
          </a:p>
        </p:txBody>
      </p:sp>
      <p:sp>
        <p:nvSpPr>
          <p:cNvPr id="266" name="Shape 266"/>
          <p:cNvSpPr txBox="1">
            <a:spLocks noGrp="1"/>
          </p:cNvSpPr>
          <p:nvPr>
            <p:ph type="body" idx="1"/>
          </p:nvPr>
        </p:nvSpPr>
        <p:spPr>
          <a:xfrm>
            <a:off x="788550" y="735700"/>
            <a:ext cx="7571700" cy="21306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endParaRPr sz="1200">
              <a:solidFill>
                <a:srgbClr val="333333"/>
              </a:solidFill>
              <a:highlight>
                <a:srgbClr val="FFFFFF"/>
              </a:highlight>
            </a:endParaRPr>
          </a:p>
          <a:p>
            <a:pPr marL="457200" lvl="0" indent="-304800" rtl="0">
              <a:lnSpc>
                <a:spcPct val="115000"/>
              </a:lnSpc>
              <a:spcBef>
                <a:spcPts val="600"/>
              </a:spcBef>
              <a:spcAft>
                <a:spcPts val="0"/>
              </a:spcAft>
              <a:buSzPts val="1200"/>
              <a:buChar char="◎"/>
            </a:pPr>
            <a:r>
              <a:rPr lang="en-GB" sz="1200"/>
              <a:t>Suricata VNF</a:t>
            </a:r>
            <a:endParaRPr sz="1200"/>
          </a:p>
          <a:p>
            <a:pPr marL="457200" lvl="0" indent="0" rtl="0">
              <a:lnSpc>
                <a:spcPct val="115000"/>
              </a:lnSpc>
              <a:spcBef>
                <a:spcPts val="600"/>
              </a:spcBef>
              <a:spcAft>
                <a:spcPts val="0"/>
              </a:spcAft>
              <a:buNone/>
            </a:pPr>
            <a:r>
              <a:rPr lang="en-GB" sz="1200"/>
              <a:t>Capable of real time intrusion detection (IDS), inline intrusion prevention (IPS), and network security monitoring (NSM) </a:t>
            </a:r>
            <a:endParaRPr sz="1200"/>
          </a:p>
          <a:p>
            <a:pPr marL="457200" lvl="0" indent="-304800" rtl="0">
              <a:lnSpc>
                <a:spcPct val="150000"/>
              </a:lnSpc>
              <a:spcBef>
                <a:spcPts val="600"/>
              </a:spcBef>
              <a:spcAft>
                <a:spcPts val="0"/>
              </a:spcAft>
              <a:buSzPts val="1200"/>
              <a:buChar char="◎"/>
            </a:pPr>
            <a:r>
              <a:rPr lang="en-GB" sz="1200"/>
              <a:t>OpenWRT VNF</a:t>
            </a:r>
            <a:endParaRPr sz="1200"/>
          </a:p>
          <a:p>
            <a:pPr marL="457200" lvl="0" indent="0" rtl="0">
              <a:lnSpc>
                <a:spcPct val="115000"/>
              </a:lnSpc>
              <a:spcBef>
                <a:spcPts val="600"/>
              </a:spcBef>
              <a:spcAft>
                <a:spcPts val="0"/>
              </a:spcAft>
              <a:buNone/>
            </a:pPr>
            <a:r>
              <a:rPr lang="en-GB" sz="1200"/>
              <a:t>Open source project for embedded operating system based on Linux, primarily used on embedded devices to route network traffic (we are going to use it as FW).</a:t>
            </a:r>
            <a:endParaRPr sz="1200"/>
          </a:p>
          <a:p>
            <a:pPr marL="0" lvl="0" indent="0" rtl="0">
              <a:lnSpc>
                <a:spcPct val="100000"/>
              </a:lnSpc>
              <a:spcBef>
                <a:spcPts val="600"/>
              </a:spcBef>
              <a:spcAft>
                <a:spcPts val="0"/>
              </a:spcAft>
              <a:buNone/>
            </a:pPr>
            <a:r>
              <a:rPr lang="en-GB" sz="1200"/>
              <a:t>	</a:t>
            </a:r>
            <a:endParaRPr sz="1200">
              <a:solidFill>
                <a:srgbClr val="333333"/>
              </a:solidFill>
              <a:highlight>
                <a:srgbClr val="FFFFFF"/>
              </a:highlight>
              <a:latin typeface="Arial"/>
              <a:ea typeface="Arial"/>
              <a:cs typeface="Arial"/>
              <a:sym typeface="Arial"/>
            </a:endParaRPr>
          </a:p>
          <a:p>
            <a:pPr marL="0" lvl="0" indent="0" rtl="0">
              <a:lnSpc>
                <a:spcPct val="100000"/>
              </a:lnSpc>
              <a:spcBef>
                <a:spcPts val="600"/>
              </a:spcBef>
              <a:spcAft>
                <a:spcPts val="0"/>
              </a:spcAft>
              <a:buNone/>
            </a:pPr>
            <a:endParaRPr sz="1200">
              <a:solidFill>
                <a:srgbClr val="333333"/>
              </a:solidFill>
              <a:highlight>
                <a:srgbClr val="FFFFFF"/>
              </a:highlight>
              <a:latin typeface="Arial"/>
              <a:ea typeface="Arial"/>
              <a:cs typeface="Arial"/>
              <a:sym typeface="Arial"/>
            </a:endParaRPr>
          </a:p>
          <a:p>
            <a:pPr marL="0" lvl="0" indent="0" rtl="0">
              <a:lnSpc>
                <a:spcPct val="200000"/>
              </a:lnSpc>
              <a:spcBef>
                <a:spcPts val="600"/>
              </a:spcBef>
              <a:spcAft>
                <a:spcPts val="0"/>
              </a:spcAft>
              <a:buNone/>
            </a:pPr>
            <a:r>
              <a:rPr lang="en-GB" sz="1200"/>
              <a:t>	</a:t>
            </a:r>
            <a:endParaRPr sz="1200"/>
          </a:p>
        </p:txBody>
      </p:sp>
      <p:sp>
        <p:nvSpPr>
          <p:cNvPr id="267" name="Shape 267"/>
          <p:cNvSpPr/>
          <p:nvPr/>
        </p:nvSpPr>
        <p:spPr>
          <a:xfrm>
            <a:off x="1325300" y="3171900"/>
            <a:ext cx="678600" cy="36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client</a:t>
            </a:r>
            <a:endParaRPr/>
          </a:p>
        </p:txBody>
      </p:sp>
      <p:sp>
        <p:nvSpPr>
          <p:cNvPr id="268" name="Shape 268"/>
          <p:cNvSpPr/>
          <p:nvPr/>
        </p:nvSpPr>
        <p:spPr>
          <a:xfrm>
            <a:off x="6534948" y="3171900"/>
            <a:ext cx="1049400" cy="36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server</a:t>
            </a:r>
            <a:endParaRPr/>
          </a:p>
        </p:txBody>
      </p:sp>
      <p:cxnSp>
        <p:nvCxnSpPr>
          <p:cNvPr id="269" name="Shape 269"/>
          <p:cNvCxnSpPr/>
          <p:nvPr/>
        </p:nvCxnSpPr>
        <p:spPr>
          <a:xfrm rot="10800000" flipH="1">
            <a:off x="1150488" y="4158100"/>
            <a:ext cx="6847800" cy="40500"/>
          </a:xfrm>
          <a:prstGeom prst="straightConnector1">
            <a:avLst/>
          </a:prstGeom>
          <a:noFill/>
          <a:ln w="9525" cap="flat" cmpd="sng">
            <a:solidFill>
              <a:schemeClr val="dk2"/>
            </a:solidFill>
            <a:prstDash val="solid"/>
            <a:round/>
            <a:headEnd type="none" w="med" len="med"/>
            <a:tailEnd type="none" w="med" len="med"/>
          </a:ln>
        </p:spPr>
      </p:cxnSp>
      <p:cxnSp>
        <p:nvCxnSpPr>
          <p:cNvPr id="270" name="Shape 270"/>
          <p:cNvCxnSpPr>
            <a:stCxn id="267" idx="2"/>
          </p:cNvCxnSpPr>
          <p:nvPr/>
        </p:nvCxnSpPr>
        <p:spPr>
          <a:xfrm flipH="1">
            <a:off x="1652300" y="3532200"/>
            <a:ext cx="12300" cy="666300"/>
          </a:xfrm>
          <a:prstGeom prst="straightConnector1">
            <a:avLst/>
          </a:prstGeom>
          <a:noFill/>
          <a:ln w="9525" cap="flat" cmpd="sng">
            <a:solidFill>
              <a:schemeClr val="dk2"/>
            </a:solidFill>
            <a:prstDash val="solid"/>
            <a:round/>
            <a:headEnd type="none" w="med" len="med"/>
            <a:tailEnd type="none" w="med" len="med"/>
          </a:ln>
        </p:spPr>
      </p:cxnSp>
      <p:cxnSp>
        <p:nvCxnSpPr>
          <p:cNvPr id="271" name="Shape 271"/>
          <p:cNvCxnSpPr>
            <a:stCxn id="268" idx="2"/>
          </p:cNvCxnSpPr>
          <p:nvPr/>
        </p:nvCxnSpPr>
        <p:spPr>
          <a:xfrm flipH="1">
            <a:off x="7057548" y="3532200"/>
            <a:ext cx="2100" cy="642000"/>
          </a:xfrm>
          <a:prstGeom prst="straightConnector1">
            <a:avLst/>
          </a:prstGeom>
          <a:noFill/>
          <a:ln w="9525" cap="flat" cmpd="sng">
            <a:solidFill>
              <a:schemeClr val="dk2"/>
            </a:solidFill>
            <a:prstDash val="solid"/>
            <a:round/>
            <a:headEnd type="none" w="med" len="med"/>
            <a:tailEnd type="none" w="med" len="med"/>
          </a:ln>
        </p:spPr>
      </p:cxnSp>
      <p:sp>
        <p:nvSpPr>
          <p:cNvPr id="272" name="Shape 272"/>
          <p:cNvSpPr txBox="1"/>
          <p:nvPr/>
        </p:nvSpPr>
        <p:spPr>
          <a:xfrm>
            <a:off x="6031388" y="4237325"/>
            <a:ext cx="2056500" cy="41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Neutron net1 subnet1 </a:t>
            </a:r>
            <a:endParaRPr/>
          </a:p>
        </p:txBody>
      </p:sp>
      <p:sp>
        <p:nvSpPr>
          <p:cNvPr id="273" name="Shape 273"/>
          <p:cNvSpPr/>
          <p:nvPr/>
        </p:nvSpPr>
        <p:spPr>
          <a:xfrm>
            <a:off x="3385438" y="3942700"/>
            <a:ext cx="678600" cy="471300"/>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1978825" y="4559150"/>
            <a:ext cx="897900" cy="32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zabbix</a:t>
            </a:r>
            <a:endParaRPr/>
          </a:p>
        </p:txBody>
      </p:sp>
      <p:cxnSp>
        <p:nvCxnSpPr>
          <p:cNvPr id="275" name="Shape 275"/>
          <p:cNvCxnSpPr>
            <a:stCxn id="274" idx="3"/>
          </p:cNvCxnSpPr>
          <p:nvPr/>
        </p:nvCxnSpPr>
        <p:spPr>
          <a:xfrm rot="10800000" flipH="1">
            <a:off x="2876725" y="4212200"/>
            <a:ext cx="215100" cy="508200"/>
          </a:xfrm>
          <a:prstGeom prst="bentConnector2">
            <a:avLst/>
          </a:prstGeom>
          <a:noFill/>
          <a:ln w="9525" cap="flat" cmpd="sng">
            <a:solidFill>
              <a:schemeClr val="dk2"/>
            </a:solidFill>
            <a:prstDash val="solid"/>
            <a:round/>
            <a:headEnd type="none" w="med" len="med"/>
            <a:tailEnd type="none" w="med" len="med"/>
          </a:ln>
        </p:spPr>
      </p:cxnSp>
      <p:sp>
        <p:nvSpPr>
          <p:cNvPr id="276" name="Shape 276"/>
          <p:cNvSpPr txBox="1"/>
          <p:nvPr/>
        </p:nvSpPr>
        <p:spPr>
          <a:xfrm>
            <a:off x="3819388" y="4304000"/>
            <a:ext cx="2056500" cy="41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Neutron router</a:t>
            </a:r>
            <a:endParaRPr/>
          </a:p>
        </p:txBody>
      </p:sp>
      <p:sp>
        <p:nvSpPr>
          <p:cNvPr id="277" name="Shape 277"/>
          <p:cNvSpPr txBox="1"/>
          <p:nvPr/>
        </p:nvSpPr>
        <p:spPr>
          <a:xfrm>
            <a:off x="903353" y="3764950"/>
            <a:ext cx="2566800" cy="416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Neutron external network</a:t>
            </a:r>
            <a:endParaRPr/>
          </a:p>
        </p:txBody>
      </p:sp>
      <p:sp>
        <p:nvSpPr>
          <p:cNvPr id="278" name="Shape 278"/>
          <p:cNvSpPr/>
          <p:nvPr/>
        </p:nvSpPr>
        <p:spPr>
          <a:xfrm>
            <a:off x="4159850" y="3143850"/>
            <a:ext cx="1004400" cy="416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GB" sz="1800">
                <a:solidFill>
                  <a:srgbClr val="263238"/>
                </a:solidFill>
                <a:latin typeface="Source Sans Pro"/>
                <a:ea typeface="Source Sans Pro"/>
                <a:cs typeface="Source Sans Pro"/>
                <a:sym typeface="Source Sans Pro"/>
              </a:rPr>
              <a:t>Suricata</a:t>
            </a:r>
            <a:endParaRPr/>
          </a:p>
        </p:txBody>
      </p:sp>
      <p:sp>
        <p:nvSpPr>
          <p:cNvPr id="279" name="Shape 279"/>
          <p:cNvSpPr/>
          <p:nvPr/>
        </p:nvSpPr>
        <p:spPr>
          <a:xfrm>
            <a:off x="5211941" y="3143850"/>
            <a:ext cx="1004400" cy="416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t>openwrt</a:t>
            </a:r>
            <a:endParaRPr/>
          </a:p>
        </p:txBody>
      </p:sp>
      <p:cxnSp>
        <p:nvCxnSpPr>
          <p:cNvPr id="280" name="Shape 280"/>
          <p:cNvCxnSpPr>
            <a:stCxn id="278" idx="2"/>
          </p:cNvCxnSpPr>
          <p:nvPr/>
        </p:nvCxnSpPr>
        <p:spPr>
          <a:xfrm flipH="1">
            <a:off x="4656050" y="3560250"/>
            <a:ext cx="6000" cy="622800"/>
          </a:xfrm>
          <a:prstGeom prst="straightConnector1">
            <a:avLst/>
          </a:prstGeom>
          <a:noFill/>
          <a:ln w="9525" cap="flat" cmpd="sng">
            <a:solidFill>
              <a:schemeClr val="dk2"/>
            </a:solidFill>
            <a:prstDash val="solid"/>
            <a:round/>
            <a:headEnd type="none" w="med" len="med"/>
            <a:tailEnd type="none" w="med" len="med"/>
          </a:ln>
        </p:spPr>
      </p:cxnSp>
      <p:cxnSp>
        <p:nvCxnSpPr>
          <p:cNvPr id="281" name="Shape 281"/>
          <p:cNvCxnSpPr/>
          <p:nvPr/>
        </p:nvCxnSpPr>
        <p:spPr>
          <a:xfrm flipH="1">
            <a:off x="5711150" y="3560250"/>
            <a:ext cx="6000" cy="622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6877" y="3017720"/>
            <a:ext cx="7103314" cy="1503309"/>
          </a:xfrm>
          <a:prstGeom prst="rect">
            <a:avLst/>
          </a:prstGeom>
        </p:spPr>
      </p:pic>
      <p:pic>
        <p:nvPicPr>
          <p:cNvPr id="4" name="Picture 3"/>
          <p:cNvPicPr>
            <a:picLocks noChangeAspect="1"/>
          </p:cNvPicPr>
          <p:nvPr/>
        </p:nvPicPr>
        <p:blipFill>
          <a:blip r:embed="rId3"/>
          <a:stretch>
            <a:fillRect/>
          </a:stretch>
        </p:blipFill>
        <p:spPr>
          <a:xfrm>
            <a:off x="1106877" y="1512902"/>
            <a:ext cx="7103314" cy="1504818"/>
          </a:xfrm>
          <a:prstGeom prst="rect">
            <a:avLst/>
          </a:prstGeom>
        </p:spPr>
      </p:pic>
      <p:sp>
        <p:nvSpPr>
          <p:cNvPr id="5" name="Rectangle 4"/>
          <p:cNvSpPr/>
          <p:nvPr/>
        </p:nvSpPr>
        <p:spPr>
          <a:xfrm>
            <a:off x="621641" y="1161851"/>
            <a:ext cx="6960978" cy="253916"/>
          </a:xfrm>
          <a:prstGeom prst="rect">
            <a:avLst/>
          </a:prstGeom>
        </p:spPr>
        <p:txBody>
          <a:bodyPr wrap="square">
            <a:spAutoFit/>
          </a:bodyPr>
          <a:lstStyle/>
          <a:p>
            <a:r>
              <a:rPr lang="en-US" sz="1050"/>
              <a:t>https://www.openstack.org/summit/vancouver-2018/summit-schedule/global-search?t=tacker</a:t>
            </a:r>
          </a:p>
        </p:txBody>
      </p:sp>
      <p:sp>
        <p:nvSpPr>
          <p:cNvPr id="2" name="Oval 1"/>
          <p:cNvSpPr/>
          <p:nvPr/>
        </p:nvSpPr>
        <p:spPr>
          <a:xfrm>
            <a:off x="660459" y="1649802"/>
            <a:ext cx="388189" cy="362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rPr>
              <a:t>1</a:t>
            </a:r>
          </a:p>
        </p:txBody>
      </p:sp>
      <p:sp>
        <p:nvSpPr>
          <p:cNvPr id="6" name="Oval 5"/>
          <p:cNvSpPr/>
          <p:nvPr/>
        </p:nvSpPr>
        <p:spPr>
          <a:xfrm>
            <a:off x="641589" y="2397158"/>
            <a:ext cx="388189" cy="362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rPr>
              <a:t>2</a:t>
            </a:r>
          </a:p>
        </p:txBody>
      </p:sp>
      <p:sp>
        <p:nvSpPr>
          <p:cNvPr id="7" name="Oval 6"/>
          <p:cNvSpPr/>
          <p:nvPr/>
        </p:nvSpPr>
        <p:spPr>
          <a:xfrm>
            <a:off x="654259" y="3193931"/>
            <a:ext cx="388189" cy="362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rPr>
              <a:t>3</a:t>
            </a:r>
          </a:p>
        </p:txBody>
      </p:sp>
      <p:sp>
        <p:nvSpPr>
          <p:cNvPr id="8" name="Oval 7"/>
          <p:cNvSpPr/>
          <p:nvPr/>
        </p:nvSpPr>
        <p:spPr>
          <a:xfrm>
            <a:off x="641589" y="3936880"/>
            <a:ext cx="388189" cy="362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FFFFFF"/>
                </a:solidFill>
              </a:rPr>
              <a:t>4</a:t>
            </a:r>
          </a:p>
        </p:txBody>
      </p:sp>
      <p:sp>
        <p:nvSpPr>
          <p:cNvPr id="9" name="TextBox 8"/>
          <p:cNvSpPr txBox="1"/>
          <p:nvPr/>
        </p:nvSpPr>
        <p:spPr>
          <a:xfrm>
            <a:off x="534074" y="307497"/>
            <a:ext cx="5405480" cy="307777"/>
          </a:xfrm>
          <a:prstGeom prst="rect">
            <a:avLst/>
          </a:prstGeom>
          <a:noFill/>
        </p:spPr>
        <p:txBody>
          <a:bodyPr wrap="square" rtlCol="0">
            <a:spAutoFit/>
          </a:bodyPr>
          <a:lstStyle/>
          <a:p>
            <a:r>
              <a:rPr lang="en-US"/>
              <a:t>Sessions by Tacker team at Vacouver summit</a:t>
            </a:r>
          </a:p>
        </p:txBody>
      </p:sp>
    </p:spTree>
    <p:extLst>
      <p:ext uri="{BB962C8B-B14F-4D97-AF65-F5344CB8AC3E}">
        <p14:creationId xmlns:p14="http://schemas.microsoft.com/office/powerpoint/2010/main" val="182204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786150" y="153645"/>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Demo overview</a:t>
            </a:r>
            <a:endParaRPr/>
          </a:p>
        </p:txBody>
      </p:sp>
      <p:sp>
        <p:nvSpPr>
          <p:cNvPr id="287" name="Shape 287"/>
          <p:cNvSpPr/>
          <p:nvPr/>
        </p:nvSpPr>
        <p:spPr>
          <a:xfrm>
            <a:off x="2025125" y="1942875"/>
            <a:ext cx="5208600" cy="2575800"/>
          </a:xfrm>
          <a:prstGeom prst="rect">
            <a:avLst/>
          </a:prstGeom>
          <a:solidFill>
            <a:srgbClr val="9E9E9E">
              <a:alpha val="0"/>
            </a:srgbClr>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a:off x="2067675" y="4197750"/>
            <a:ext cx="1506300" cy="24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DevStack</a:t>
            </a:r>
            <a:endParaRPr/>
          </a:p>
        </p:txBody>
      </p:sp>
      <p:sp>
        <p:nvSpPr>
          <p:cNvPr id="289" name="Shape 289"/>
          <p:cNvSpPr/>
          <p:nvPr/>
        </p:nvSpPr>
        <p:spPr>
          <a:xfrm>
            <a:off x="3413400" y="3636200"/>
            <a:ext cx="2023500" cy="5259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4150950" y="3725300"/>
            <a:ext cx="485700" cy="1605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rot="10797877">
            <a:off x="4150943" y="3908062"/>
            <a:ext cx="485700" cy="1605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txBox="1"/>
          <p:nvPr/>
        </p:nvSpPr>
        <p:spPr>
          <a:xfrm>
            <a:off x="3997200" y="4090800"/>
            <a:ext cx="793200" cy="160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a:t>OvS</a:t>
            </a:r>
            <a:endParaRPr/>
          </a:p>
        </p:txBody>
      </p:sp>
      <p:sp>
        <p:nvSpPr>
          <p:cNvPr id="293" name="Shape 293"/>
          <p:cNvSpPr/>
          <p:nvPr/>
        </p:nvSpPr>
        <p:spPr>
          <a:xfrm>
            <a:off x="6020225" y="3368900"/>
            <a:ext cx="989400" cy="8733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p:nvPr/>
        </p:nvSpPr>
        <p:spPr>
          <a:xfrm>
            <a:off x="6100475" y="3497925"/>
            <a:ext cx="828900" cy="49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900" b="1">
                <a:solidFill>
                  <a:schemeClr val="lt1"/>
                </a:solidFill>
              </a:rPr>
              <a:t>Web server</a:t>
            </a:r>
            <a:endParaRPr sz="900" b="1">
              <a:solidFill>
                <a:schemeClr val="lt1"/>
              </a:solidFill>
            </a:endParaRPr>
          </a:p>
          <a:p>
            <a:pPr marL="0" lvl="0" indent="0" algn="ctr" rtl="0">
              <a:spcBef>
                <a:spcPts val="0"/>
              </a:spcBef>
              <a:spcAft>
                <a:spcPts val="0"/>
              </a:spcAft>
              <a:buNone/>
            </a:pPr>
            <a:r>
              <a:rPr lang="en-GB" sz="900" b="1">
                <a:solidFill>
                  <a:schemeClr val="lt1"/>
                </a:solidFill>
              </a:rPr>
              <a:t>+</a:t>
            </a:r>
            <a:endParaRPr sz="900" b="1">
              <a:solidFill>
                <a:schemeClr val="lt1"/>
              </a:solidFill>
            </a:endParaRPr>
          </a:p>
          <a:p>
            <a:pPr marL="0" lvl="0" indent="0" algn="ctr" rtl="0">
              <a:spcBef>
                <a:spcPts val="0"/>
              </a:spcBef>
              <a:spcAft>
                <a:spcPts val="0"/>
              </a:spcAft>
              <a:buNone/>
            </a:pPr>
            <a:r>
              <a:rPr lang="en-GB" sz="900" b="1">
                <a:solidFill>
                  <a:schemeClr val="lt1"/>
                </a:solidFill>
              </a:rPr>
              <a:t>Zabbix agent</a:t>
            </a:r>
            <a:endParaRPr sz="900" b="1">
              <a:solidFill>
                <a:schemeClr val="lt1"/>
              </a:solidFill>
            </a:endParaRPr>
          </a:p>
          <a:p>
            <a:pPr marL="0" lvl="0" indent="0" algn="ctr">
              <a:spcBef>
                <a:spcPts val="0"/>
              </a:spcBef>
              <a:spcAft>
                <a:spcPts val="0"/>
              </a:spcAft>
              <a:buNone/>
            </a:pPr>
            <a:endParaRPr sz="900" b="1"/>
          </a:p>
        </p:txBody>
      </p:sp>
      <p:sp>
        <p:nvSpPr>
          <p:cNvPr id="295" name="Shape 295"/>
          <p:cNvSpPr/>
          <p:nvPr/>
        </p:nvSpPr>
        <p:spPr>
          <a:xfrm>
            <a:off x="3243425" y="2021350"/>
            <a:ext cx="989400" cy="802200"/>
          </a:xfrm>
          <a:prstGeom prst="rect">
            <a:avLst/>
          </a:prstGeom>
          <a:solidFill>
            <a:srgbClr val="4A86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a:solidFill>
                  <a:schemeClr val="lt1"/>
                </a:solidFill>
              </a:rPr>
              <a:t>Suricata</a:t>
            </a:r>
            <a:endParaRPr sz="900" b="1">
              <a:solidFill>
                <a:schemeClr val="lt1"/>
              </a:solidFill>
            </a:endParaRPr>
          </a:p>
          <a:p>
            <a:pPr marL="0" lvl="0" indent="0" algn="ctr">
              <a:spcBef>
                <a:spcPts val="0"/>
              </a:spcBef>
              <a:spcAft>
                <a:spcPts val="0"/>
              </a:spcAft>
              <a:buNone/>
            </a:pPr>
            <a:r>
              <a:rPr lang="en-GB" sz="900" b="1">
                <a:solidFill>
                  <a:schemeClr val="lt1"/>
                </a:solidFill>
              </a:rPr>
              <a:t>(IDS)</a:t>
            </a:r>
            <a:endParaRPr sz="900" b="1">
              <a:solidFill>
                <a:schemeClr val="lt1"/>
              </a:solidFill>
            </a:endParaRPr>
          </a:p>
        </p:txBody>
      </p:sp>
      <p:sp>
        <p:nvSpPr>
          <p:cNvPr id="296" name="Shape 296"/>
          <p:cNvSpPr/>
          <p:nvPr/>
        </p:nvSpPr>
        <p:spPr>
          <a:xfrm>
            <a:off x="4641475" y="2021338"/>
            <a:ext cx="989400" cy="802200"/>
          </a:xfrm>
          <a:prstGeom prst="rect">
            <a:avLst/>
          </a:prstGeom>
          <a:solidFill>
            <a:srgbClr val="4A86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a:solidFill>
                  <a:schemeClr val="lt1"/>
                </a:solidFill>
              </a:rPr>
              <a:t>OpenWRT (FW)</a:t>
            </a:r>
            <a:endParaRPr sz="900" b="1">
              <a:solidFill>
                <a:schemeClr val="lt1"/>
              </a:solidFill>
            </a:endParaRPr>
          </a:p>
        </p:txBody>
      </p:sp>
      <p:sp>
        <p:nvSpPr>
          <p:cNvPr id="297" name="Shape 297"/>
          <p:cNvSpPr/>
          <p:nvPr/>
        </p:nvSpPr>
        <p:spPr>
          <a:xfrm>
            <a:off x="3622325" y="2823550"/>
            <a:ext cx="231600" cy="240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5020375" y="2823550"/>
            <a:ext cx="231600" cy="240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365275" y="3452350"/>
            <a:ext cx="1212000" cy="702600"/>
          </a:xfrm>
          <a:prstGeom prst="roundRect">
            <a:avLst>
              <a:gd name="adj" fmla="val 16667"/>
            </a:avLst>
          </a:prstGeom>
          <a:solidFill>
            <a:srgbClr val="9E9E9E">
              <a:alpha val="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t>Client</a:t>
            </a:r>
            <a:endParaRPr/>
          </a:p>
        </p:txBody>
      </p:sp>
      <p:sp>
        <p:nvSpPr>
          <p:cNvPr id="300" name="Shape 300"/>
          <p:cNvSpPr/>
          <p:nvPr/>
        </p:nvSpPr>
        <p:spPr>
          <a:xfrm>
            <a:off x="534725" y="1408150"/>
            <a:ext cx="1114200" cy="1024800"/>
          </a:xfrm>
          <a:prstGeom prst="rect">
            <a:avLst/>
          </a:prstGeom>
          <a:solidFill>
            <a:srgbClr val="9E9E9E">
              <a:alpha val="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t>Zabbix Server</a:t>
            </a:r>
            <a:endParaRPr/>
          </a:p>
        </p:txBody>
      </p:sp>
      <p:cxnSp>
        <p:nvCxnSpPr>
          <p:cNvPr id="301" name="Shape 301"/>
          <p:cNvCxnSpPr>
            <a:stCxn id="300" idx="0"/>
            <a:endCxn id="293" idx="0"/>
          </p:cNvCxnSpPr>
          <p:nvPr/>
        </p:nvCxnSpPr>
        <p:spPr>
          <a:xfrm rot="-5400000" flipH="1">
            <a:off x="2822975" y="-323000"/>
            <a:ext cx="1960800" cy="5423100"/>
          </a:xfrm>
          <a:prstGeom prst="curvedConnector3">
            <a:avLst>
              <a:gd name="adj1" fmla="val -12144"/>
            </a:avLst>
          </a:prstGeom>
          <a:noFill/>
          <a:ln w="28575" cap="flat" cmpd="sng">
            <a:solidFill>
              <a:schemeClr val="dk2"/>
            </a:solidFill>
            <a:prstDash val="solid"/>
            <a:round/>
            <a:headEnd type="none" w="med" len="med"/>
            <a:tailEnd type="none" w="med" len="med"/>
          </a:ln>
        </p:spPr>
      </p:cxnSp>
      <p:sp>
        <p:nvSpPr>
          <p:cNvPr id="302" name="Shape 302"/>
          <p:cNvSpPr/>
          <p:nvPr/>
        </p:nvSpPr>
        <p:spPr>
          <a:xfrm rot="5400000">
            <a:off x="1760775" y="3440125"/>
            <a:ext cx="1149600" cy="240600"/>
          </a:xfrm>
          <a:prstGeom prst="roundRect">
            <a:avLst>
              <a:gd name="adj" fmla="val 16667"/>
            </a:avLst>
          </a:prstGeom>
          <a:solidFill>
            <a:srgbClr val="9E9E9E">
              <a:alpha val="0"/>
            </a:srgbClr>
          </a:solidFill>
          <a:ln w="28575" cap="flat" cmpd="sng">
            <a:solidFill>
              <a:srgbClr val="00FF00"/>
            </a:solidFill>
            <a:prstDash val="lg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sz="1000" b="1"/>
              <a:t>No Classifier</a:t>
            </a:r>
            <a:endParaRPr sz="1000" b="1"/>
          </a:p>
        </p:txBody>
      </p:sp>
      <p:cxnSp>
        <p:nvCxnSpPr>
          <p:cNvPr id="303" name="Shape 303"/>
          <p:cNvCxnSpPr>
            <a:stCxn id="302" idx="0"/>
            <a:endCxn id="289" idx="1"/>
          </p:cNvCxnSpPr>
          <p:nvPr/>
        </p:nvCxnSpPr>
        <p:spPr>
          <a:xfrm>
            <a:off x="2455875" y="3560425"/>
            <a:ext cx="957600" cy="338700"/>
          </a:xfrm>
          <a:prstGeom prst="curvedConnector3">
            <a:avLst>
              <a:gd name="adj1" fmla="val 49996"/>
            </a:avLst>
          </a:prstGeom>
          <a:noFill/>
          <a:ln w="19050" cap="flat" cmpd="sng">
            <a:solidFill>
              <a:srgbClr val="00FF00"/>
            </a:solidFill>
            <a:prstDash val="dash"/>
            <a:round/>
            <a:headEnd type="none" w="med" len="med"/>
            <a:tailEnd type="none" w="med" len="med"/>
          </a:ln>
        </p:spPr>
      </p:cxnSp>
      <p:cxnSp>
        <p:nvCxnSpPr>
          <p:cNvPr id="304" name="Shape 304"/>
          <p:cNvCxnSpPr>
            <a:stCxn id="289" idx="1"/>
            <a:endCxn id="297" idx="4"/>
          </p:cNvCxnSpPr>
          <p:nvPr/>
        </p:nvCxnSpPr>
        <p:spPr>
          <a:xfrm rot="10800000" flipH="1">
            <a:off x="3413400" y="3064250"/>
            <a:ext cx="324600" cy="834900"/>
          </a:xfrm>
          <a:prstGeom prst="curvedConnector4">
            <a:avLst>
              <a:gd name="adj1" fmla="val -73360"/>
              <a:gd name="adj2" fmla="val 65753"/>
            </a:avLst>
          </a:prstGeom>
          <a:noFill/>
          <a:ln w="19050" cap="flat" cmpd="sng">
            <a:solidFill>
              <a:srgbClr val="00FF00"/>
            </a:solidFill>
            <a:prstDash val="dash"/>
            <a:round/>
            <a:headEnd type="none" w="med" len="med"/>
            <a:tailEnd type="none" w="med" len="med"/>
          </a:ln>
        </p:spPr>
      </p:cxnSp>
      <p:cxnSp>
        <p:nvCxnSpPr>
          <p:cNvPr id="305" name="Shape 305"/>
          <p:cNvCxnSpPr>
            <a:stCxn id="297" idx="4"/>
            <a:endCxn id="289" idx="0"/>
          </p:cNvCxnSpPr>
          <p:nvPr/>
        </p:nvCxnSpPr>
        <p:spPr>
          <a:xfrm rot="-5400000" flipH="1">
            <a:off x="3795575" y="3006700"/>
            <a:ext cx="572100" cy="687000"/>
          </a:xfrm>
          <a:prstGeom prst="curvedConnector3">
            <a:avLst>
              <a:gd name="adj1" fmla="val 49996"/>
            </a:avLst>
          </a:prstGeom>
          <a:noFill/>
          <a:ln w="19050" cap="flat" cmpd="sng">
            <a:solidFill>
              <a:srgbClr val="00FF00"/>
            </a:solidFill>
            <a:prstDash val="dash"/>
            <a:round/>
            <a:headEnd type="none" w="med" len="med"/>
            <a:tailEnd type="none" w="med" len="med"/>
          </a:ln>
        </p:spPr>
      </p:cxnSp>
      <p:cxnSp>
        <p:nvCxnSpPr>
          <p:cNvPr id="306" name="Shape 306"/>
          <p:cNvCxnSpPr>
            <a:stCxn id="289" idx="0"/>
            <a:endCxn id="298" idx="4"/>
          </p:cNvCxnSpPr>
          <p:nvPr/>
        </p:nvCxnSpPr>
        <p:spPr>
          <a:xfrm rot="-5400000">
            <a:off x="4494600" y="2994650"/>
            <a:ext cx="572100" cy="711000"/>
          </a:xfrm>
          <a:prstGeom prst="curvedConnector3">
            <a:avLst>
              <a:gd name="adj1" fmla="val 49996"/>
            </a:avLst>
          </a:prstGeom>
          <a:noFill/>
          <a:ln w="19050" cap="flat" cmpd="sng">
            <a:solidFill>
              <a:srgbClr val="00FF00"/>
            </a:solidFill>
            <a:prstDash val="dash"/>
            <a:round/>
            <a:headEnd type="none" w="med" len="med"/>
            <a:tailEnd type="none" w="med" len="med"/>
          </a:ln>
        </p:spPr>
      </p:cxnSp>
      <p:cxnSp>
        <p:nvCxnSpPr>
          <p:cNvPr id="307" name="Shape 307"/>
          <p:cNvCxnSpPr>
            <a:stCxn id="298" idx="4"/>
            <a:endCxn id="289" idx="3"/>
          </p:cNvCxnSpPr>
          <p:nvPr/>
        </p:nvCxnSpPr>
        <p:spPr>
          <a:xfrm rot="-5400000" flipH="1">
            <a:off x="4869025" y="3331300"/>
            <a:ext cx="834900" cy="300600"/>
          </a:xfrm>
          <a:prstGeom prst="curvedConnector4">
            <a:avLst>
              <a:gd name="adj1" fmla="val 34259"/>
              <a:gd name="adj2" fmla="val 179258"/>
            </a:avLst>
          </a:prstGeom>
          <a:noFill/>
          <a:ln w="19050" cap="flat" cmpd="sng">
            <a:solidFill>
              <a:srgbClr val="00FF00"/>
            </a:solidFill>
            <a:prstDash val="dash"/>
            <a:round/>
            <a:headEnd type="none" w="med" len="med"/>
            <a:tailEnd type="none" w="med" len="med"/>
          </a:ln>
        </p:spPr>
      </p:cxnSp>
      <p:cxnSp>
        <p:nvCxnSpPr>
          <p:cNvPr id="308" name="Shape 308"/>
          <p:cNvCxnSpPr>
            <a:stCxn id="289" idx="3"/>
            <a:endCxn id="293" idx="1"/>
          </p:cNvCxnSpPr>
          <p:nvPr/>
        </p:nvCxnSpPr>
        <p:spPr>
          <a:xfrm rot="10800000" flipH="1">
            <a:off x="5436900" y="3805550"/>
            <a:ext cx="583200" cy="93600"/>
          </a:xfrm>
          <a:prstGeom prst="curvedConnector3">
            <a:avLst>
              <a:gd name="adj1" fmla="val 50011"/>
            </a:avLst>
          </a:prstGeom>
          <a:noFill/>
          <a:ln w="19050" cap="flat" cmpd="sng">
            <a:solidFill>
              <a:srgbClr val="00FF00"/>
            </a:solidFill>
            <a:prstDash val="dash"/>
            <a:round/>
            <a:headEnd type="none" w="med" len="med"/>
            <a:tailEnd type="none" w="med" len="med"/>
          </a:ln>
        </p:spPr>
      </p:cxnSp>
      <p:sp>
        <p:nvSpPr>
          <p:cNvPr id="309" name="Shape 309"/>
          <p:cNvSpPr/>
          <p:nvPr/>
        </p:nvSpPr>
        <p:spPr>
          <a:xfrm>
            <a:off x="1255475" y="38523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2536738" y="37365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3573963" y="38992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5015875" y="38992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a:off x="5648388" y="394150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6207925" y="343490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15" name="Shape 315"/>
          <p:cNvPicPr preferRelativeResize="0"/>
          <p:nvPr/>
        </p:nvPicPr>
        <p:blipFill>
          <a:blip r:embed="rId3">
            <a:alphaModFix/>
          </a:blip>
          <a:stretch>
            <a:fillRect/>
          </a:stretch>
        </p:blipFill>
        <p:spPr>
          <a:xfrm>
            <a:off x="7412850" y="1980097"/>
            <a:ext cx="687000" cy="784242"/>
          </a:xfrm>
          <a:prstGeom prst="rect">
            <a:avLst/>
          </a:prstGeom>
          <a:noFill/>
          <a:ln>
            <a:noFill/>
          </a:ln>
        </p:spPr>
      </p:pic>
      <p:sp>
        <p:nvSpPr>
          <p:cNvPr id="316" name="Shape 316"/>
          <p:cNvSpPr txBox="1"/>
          <p:nvPr/>
        </p:nvSpPr>
        <p:spPr>
          <a:xfrm>
            <a:off x="7771500" y="2082575"/>
            <a:ext cx="957600" cy="490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a:solidFill>
                  <a:srgbClr val="00DF00"/>
                </a:solidFill>
              </a:rPr>
              <a:t>HTTP WORKS</a:t>
            </a:r>
            <a:endParaRPr b="1">
              <a:solidFill>
                <a:srgbClr val="00DF00"/>
              </a:solidFill>
            </a:endParaRPr>
          </a:p>
        </p:txBody>
      </p:sp>
      <p:sp>
        <p:nvSpPr>
          <p:cNvPr id="317" name="Shape 317"/>
          <p:cNvSpPr/>
          <p:nvPr/>
        </p:nvSpPr>
        <p:spPr>
          <a:xfrm>
            <a:off x="1255475" y="368297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2538775" y="396715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3573975" y="404850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a:off x="5015875" y="404850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a:off x="5641825" y="407745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6581825" y="343490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23" name="Shape 323"/>
          <p:cNvPicPr preferRelativeResize="0"/>
          <p:nvPr/>
        </p:nvPicPr>
        <p:blipFill>
          <a:blip r:embed="rId4">
            <a:alphaModFix/>
          </a:blip>
          <a:stretch>
            <a:fillRect/>
          </a:stretch>
        </p:blipFill>
        <p:spPr>
          <a:xfrm>
            <a:off x="7354725" y="2681900"/>
            <a:ext cx="687000" cy="687000"/>
          </a:xfrm>
          <a:prstGeom prst="rect">
            <a:avLst/>
          </a:prstGeom>
          <a:noFill/>
          <a:ln>
            <a:noFill/>
          </a:ln>
        </p:spPr>
      </p:pic>
      <p:sp>
        <p:nvSpPr>
          <p:cNvPr id="324" name="Shape 324"/>
          <p:cNvSpPr txBox="1"/>
          <p:nvPr/>
        </p:nvSpPr>
        <p:spPr>
          <a:xfrm>
            <a:off x="7816475" y="2820500"/>
            <a:ext cx="793200" cy="409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200" b="1">
                <a:solidFill>
                  <a:srgbClr val="CC0000"/>
                </a:solidFill>
              </a:rPr>
              <a:t>ICMP WORKS</a:t>
            </a:r>
            <a:endParaRPr sz="1200" b="1">
              <a:solidFill>
                <a:srgbClr val="CC0000"/>
              </a:solidFill>
            </a:endParaRPr>
          </a:p>
        </p:txBody>
      </p:sp>
      <p:pic>
        <p:nvPicPr>
          <p:cNvPr id="325" name="Shape 325"/>
          <p:cNvPicPr preferRelativeResize="0"/>
          <p:nvPr/>
        </p:nvPicPr>
        <p:blipFill>
          <a:blip r:embed="rId5">
            <a:alphaModFix/>
          </a:blip>
          <a:stretch>
            <a:fillRect/>
          </a:stretch>
        </p:blipFill>
        <p:spPr>
          <a:xfrm>
            <a:off x="2215275" y="1118100"/>
            <a:ext cx="562925" cy="562925"/>
          </a:xfrm>
          <a:prstGeom prst="rect">
            <a:avLst/>
          </a:prstGeom>
          <a:noFill/>
          <a:ln>
            <a:noFill/>
          </a:ln>
        </p:spPr>
      </p:pic>
      <p:sp>
        <p:nvSpPr>
          <p:cNvPr id="326" name="Shape 326"/>
          <p:cNvSpPr txBox="1"/>
          <p:nvPr/>
        </p:nvSpPr>
        <p:spPr>
          <a:xfrm>
            <a:off x="2589475" y="1118163"/>
            <a:ext cx="1434300" cy="562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a:solidFill>
                  <a:srgbClr val="CC0000"/>
                </a:solidFill>
              </a:rPr>
              <a:t>BpS too high Drop ICMP</a:t>
            </a:r>
            <a:endParaRPr>
              <a:solidFill>
                <a:srgbClr val="CC0000"/>
              </a:solidFill>
            </a:endParaRPr>
          </a:p>
        </p:txBody>
      </p:sp>
      <p:sp>
        <p:nvSpPr>
          <p:cNvPr id="327" name="Shape 327"/>
          <p:cNvSpPr/>
          <p:nvPr/>
        </p:nvSpPr>
        <p:spPr>
          <a:xfrm rot="2243846">
            <a:off x="952240" y="2746634"/>
            <a:ext cx="1114367" cy="24055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txBox="1"/>
          <p:nvPr/>
        </p:nvSpPr>
        <p:spPr>
          <a:xfrm>
            <a:off x="160425" y="2697550"/>
            <a:ext cx="1248000" cy="490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000" b="1"/>
              <a:t>Update VNFFG Action</a:t>
            </a:r>
            <a:endParaRPr sz="1000" b="1"/>
          </a:p>
        </p:txBody>
      </p:sp>
      <p:sp>
        <p:nvSpPr>
          <p:cNvPr id="329" name="Shape 329"/>
          <p:cNvSpPr/>
          <p:nvPr/>
        </p:nvSpPr>
        <p:spPr>
          <a:xfrm>
            <a:off x="1900775" y="3732050"/>
            <a:ext cx="231600" cy="240600"/>
          </a:xfrm>
          <a:prstGeom prst="ellipse">
            <a:avLst/>
          </a:prstGeom>
          <a:solidFill>
            <a:srgbClr val="00D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30" name="Shape 330"/>
          <p:cNvCxnSpPr>
            <a:stCxn id="299" idx="3"/>
            <a:endCxn id="329" idx="2"/>
          </p:cNvCxnSpPr>
          <p:nvPr/>
        </p:nvCxnSpPr>
        <p:spPr>
          <a:xfrm>
            <a:off x="1577275" y="3803650"/>
            <a:ext cx="323400" cy="486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700"/>
                                        <p:tgtEl>
                                          <p:spTgt spid="309"/>
                                        </p:tgtEl>
                                      </p:cBhvr>
                                    </p:animEffect>
                                    <p:set>
                                      <p:cBhvr>
                                        <p:cTn id="7" dur="1" fill="hold">
                                          <p:stCondLst>
                                            <p:cond delay="700"/>
                                          </p:stCondLst>
                                        </p:cTn>
                                        <p:tgtEl>
                                          <p:spTgt spid="309"/>
                                        </p:tgtEl>
                                        <p:attrNameLst>
                                          <p:attrName>style.visibility</p:attrName>
                                        </p:attrNameLst>
                                      </p:cBhvr>
                                      <p:to>
                                        <p:strVal val="hidden"/>
                                      </p:to>
                                    </p:set>
                                  </p:childTnLst>
                                </p:cTn>
                              </p:par>
                            </p:childTnLst>
                          </p:cTn>
                        </p:par>
                        <p:par>
                          <p:cTn id="8" fill="hold">
                            <p:stCondLst>
                              <p:cond delay="700"/>
                            </p:stCondLst>
                            <p:childTnLst>
                              <p:par>
                                <p:cTn id="9" presetID="10" presetClass="exit" presetSubtype="0" fill="hold" nodeType="afterEffect">
                                  <p:stCondLst>
                                    <p:cond delay="0"/>
                                  </p:stCondLst>
                                  <p:childTnLst>
                                    <p:animEffect transition="out" filter="fade">
                                      <p:cBhvr>
                                        <p:cTn id="10" dur="600"/>
                                        <p:tgtEl>
                                          <p:spTgt spid="317"/>
                                        </p:tgtEl>
                                      </p:cBhvr>
                                    </p:animEffect>
                                    <p:set>
                                      <p:cBhvr>
                                        <p:cTn id="11" dur="1" fill="hold">
                                          <p:stCondLst>
                                            <p:cond delay="600"/>
                                          </p:stCondLst>
                                        </p:cTn>
                                        <p:tgtEl>
                                          <p:spTgt spid="317"/>
                                        </p:tgtEl>
                                        <p:attrNameLst>
                                          <p:attrName>style.visibility</p:attrName>
                                        </p:attrNameLst>
                                      </p:cBhvr>
                                      <p:to>
                                        <p:strVal val="hidden"/>
                                      </p:to>
                                    </p:set>
                                  </p:childTnLst>
                                </p:cTn>
                              </p:par>
                            </p:childTnLst>
                          </p:cTn>
                        </p:par>
                        <p:par>
                          <p:cTn id="12" fill="hold">
                            <p:stCondLst>
                              <p:cond delay="1300"/>
                            </p:stCondLst>
                            <p:childTnLst>
                              <p:par>
                                <p:cTn id="13" presetID="10" presetClass="entr" presetSubtype="0" fill="hold" nodeType="after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fade">
                                      <p:cBhvr>
                                        <p:cTn id="15" dur="700"/>
                                        <p:tgtEl>
                                          <p:spTgt spid="31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18"/>
                                        </p:tgtEl>
                                        <p:attrNameLst>
                                          <p:attrName>style.visibility</p:attrName>
                                        </p:attrNameLst>
                                      </p:cBhvr>
                                      <p:to>
                                        <p:strVal val="visible"/>
                                      </p:to>
                                    </p:set>
                                    <p:animEffect transition="in" filter="fade">
                                      <p:cBhvr>
                                        <p:cTn id="19" dur="800"/>
                                        <p:tgtEl>
                                          <p:spTgt spid="318"/>
                                        </p:tgtEl>
                                      </p:cBhvr>
                                    </p:animEffect>
                                  </p:childTnLst>
                                </p:cTn>
                              </p:par>
                            </p:childTnLst>
                          </p:cTn>
                        </p:par>
                        <p:par>
                          <p:cTn id="20" fill="hold">
                            <p:stCondLst>
                              <p:cond delay="2800"/>
                            </p:stCondLst>
                            <p:childTnLst>
                              <p:par>
                                <p:cTn id="21" presetID="10" presetClass="exit" presetSubtype="0" fill="hold" nodeType="afterEffect">
                                  <p:stCondLst>
                                    <p:cond delay="0"/>
                                  </p:stCondLst>
                                  <p:childTnLst>
                                    <p:animEffect transition="out" filter="fade">
                                      <p:cBhvr>
                                        <p:cTn id="22" dur="700"/>
                                        <p:tgtEl>
                                          <p:spTgt spid="310"/>
                                        </p:tgtEl>
                                      </p:cBhvr>
                                    </p:animEffect>
                                    <p:set>
                                      <p:cBhvr>
                                        <p:cTn id="23" dur="1" fill="hold">
                                          <p:stCondLst>
                                            <p:cond delay="700"/>
                                          </p:stCondLst>
                                        </p:cTn>
                                        <p:tgtEl>
                                          <p:spTgt spid="310"/>
                                        </p:tgtEl>
                                        <p:attrNameLst>
                                          <p:attrName>style.visibility</p:attrName>
                                        </p:attrNameLst>
                                      </p:cBhvr>
                                      <p:to>
                                        <p:strVal val="hidden"/>
                                      </p:to>
                                    </p:se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600"/>
                                        <p:tgtEl>
                                          <p:spTgt spid="318"/>
                                        </p:tgtEl>
                                      </p:cBhvr>
                                    </p:animEffect>
                                    <p:set>
                                      <p:cBhvr>
                                        <p:cTn id="27" dur="1" fill="hold">
                                          <p:stCondLst>
                                            <p:cond delay="600"/>
                                          </p:stCondLst>
                                        </p:cTn>
                                        <p:tgtEl>
                                          <p:spTgt spid="318"/>
                                        </p:tgtEl>
                                        <p:attrNameLst>
                                          <p:attrName>style.visibility</p:attrName>
                                        </p:attrNameLst>
                                      </p:cBhvr>
                                      <p:to>
                                        <p:strVal val="hidden"/>
                                      </p:to>
                                    </p:set>
                                  </p:childTnLst>
                                </p:cTn>
                              </p:par>
                            </p:childTnLst>
                          </p:cTn>
                        </p:par>
                        <p:par>
                          <p:cTn id="28" fill="hold">
                            <p:stCondLst>
                              <p:cond delay="4100"/>
                            </p:stCondLst>
                            <p:childTnLst>
                              <p:par>
                                <p:cTn id="29" presetID="10" presetClass="entr" presetSubtype="0" fill="hold" nodeType="afterEffect">
                                  <p:stCondLst>
                                    <p:cond delay="0"/>
                                  </p:stCondLst>
                                  <p:childTnLst>
                                    <p:set>
                                      <p:cBhvr>
                                        <p:cTn id="30" dur="1" fill="hold">
                                          <p:stCondLst>
                                            <p:cond delay="0"/>
                                          </p:stCondLst>
                                        </p:cTn>
                                        <p:tgtEl>
                                          <p:spTgt spid="311"/>
                                        </p:tgtEl>
                                        <p:attrNameLst>
                                          <p:attrName>style.visibility</p:attrName>
                                        </p:attrNameLst>
                                      </p:cBhvr>
                                      <p:to>
                                        <p:strVal val="visible"/>
                                      </p:to>
                                    </p:set>
                                    <p:animEffect transition="in" filter="fade">
                                      <p:cBhvr>
                                        <p:cTn id="31" dur="700"/>
                                        <p:tgtEl>
                                          <p:spTgt spid="311"/>
                                        </p:tgtEl>
                                      </p:cBhvr>
                                    </p:animEffect>
                                  </p:childTnLst>
                                </p:cTn>
                              </p:par>
                            </p:childTnLst>
                          </p:cTn>
                        </p:par>
                        <p:par>
                          <p:cTn id="32" fill="hold">
                            <p:stCondLst>
                              <p:cond delay="4800"/>
                            </p:stCondLst>
                            <p:childTnLst>
                              <p:par>
                                <p:cTn id="33" presetID="10" presetClass="entr" presetSubtype="0" fill="hold" nodeType="afterEffect">
                                  <p:stCondLst>
                                    <p:cond delay="0"/>
                                  </p:stCondLst>
                                  <p:childTnLst>
                                    <p:set>
                                      <p:cBhvr>
                                        <p:cTn id="34" dur="1" fill="hold">
                                          <p:stCondLst>
                                            <p:cond delay="0"/>
                                          </p:stCondLst>
                                        </p:cTn>
                                        <p:tgtEl>
                                          <p:spTgt spid="319"/>
                                        </p:tgtEl>
                                        <p:attrNameLst>
                                          <p:attrName>style.visibility</p:attrName>
                                        </p:attrNameLst>
                                      </p:cBhvr>
                                      <p:to>
                                        <p:strVal val="visible"/>
                                      </p:to>
                                    </p:set>
                                    <p:animEffect transition="in" filter="fade">
                                      <p:cBhvr>
                                        <p:cTn id="35" dur="600"/>
                                        <p:tgtEl>
                                          <p:spTgt spid="319"/>
                                        </p:tgtEl>
                                      </p:cBhvr>
                                    </p:animEffect>
                                  </p:childTnLst>
                                </p:cTn>
                              </p:par>
                            </p:childTnLst>
                          </p:cTn>
                        </p:par>
                        <p:par>
                          <p:cTn id="36" fill="hold">
                            <p:stCondLst>
                              <p:cond delay="5400"/>
                            </p:stCondLst>
                            <p:childTnLst>
                              <p:par>
                                <p:cTn id="37" presetID="10" presetClass="exit" presetSubtype="0" fill="hold" nodeType="afterEffect">
                                  <p:stCondLst>
                                    <p:cond delay="0"/>
                                  </p:stCondLst>
                                  <p:childTnLst>
                                    <p:animEffect transition="out" filter="fade">
                                      <p:cBhvr>
                                        <p:cTn id="38" dur="700"/>
                                        <p:tgtEl>
                                          <p:spTgt spid="311"/>
                                        </p:tgtEl>
                                      </p:cBhvr>
                                    </p:animEffect>
                                    <p:set>
                                      <p:cBhvr>
                                        <p:cTn id="39" dur="1" fill="hold">
                                          <p:stCondLst>
                                            <p:cond delay="700"/>
                                          </p:stCondLst>
                                        </p:cTn>
                                        <p:tgtEl>
                                          <p:spTgt spid="311"/>
                                        </p:tgtEl>
                                        <p:attrNameLst>
                                          <p:attrName>style.visibility</p:attrName>
                                        </p:attrNameLst>
                                      </p:cBhvr>
                                      <p:to>
                                        <p:strVal val="hidden"/>
                                      </p:to>
                                    </p:set>
                                  </p:childTnLst>
                                </p:cTn>
                              </p:par>
                            </p:childTnLst>
                          </p:cTn>
                        </p:par>
                        <p:par>
                          <p:cTn id="40" fill="hold">
                            <p:stCondLst>
                              <p:cond delay="6100"/>
                            </p:stCondLst>
                            <p:childTnLst>
                              <p:par>
                                <p:cTn id="41" presetID="10" presetClass="exit" presetSubtype="0" fill="hold" nodeType="afterEffect">
                                  <p:stCondLst>
                                    <p:cond delay="0"/>
                                  </p:stCondLst>
                                  <p:childTnLst>
                                    <p:animEffect transition="out" filter="fade">
                                      <p:cBhvr>
                                        <p:cTn id="42" dur="500"/>
                                        <p:tgtEl>
                                          <p:spTgt spid="319"/>
                                        </p:tgtEl>
                                      </p:cBhvr>
                                    </p:animEffect>
                                    <p:set>
                                      <p:cBhvr>
                                        <p:cTn id="43" dur="1" fill="hold">
                                          <p:stCondLst>
                                            <p:cond delay="500"/>
                                          </p:stCondLst>
                                        </p:cTn>
                                        <p:tgtEl>
                                          <p:spTgt spid="319"/>
                                        </p:tgtEl>
                                        <p:attrNameLst>
                                          <p:attrName>style.visibility</p:attrName>
                                        </p:attrNameLst>
                                      </p:cBhvr>
                                      <p:to>
                                        <p:strVal val="hidden"/>
                                      </p:to>
                                    </p:set>
                                  </p:childTnLst>
                                </p:cTn>
                              </p:par>
                            </p:childTnLst>
                          </p:cTn>
                        </p:par>
                        <p:par>
                          <p:cTn id="44" fill="hold">
                            <p:stCondLst>
                              <p:cond delay="6600"/>
                            </p:stCondLst>
                            <p:childTnLst>
                              <p:par>
                                <p:cTn id="45" presetID="10" presetClass="entr" presetSubtype="0" fill="hold" nodeType="afterEffect">
                                  <p:stCondLst>
                                    <p:cond delay="0"/>
                                  </p:stCondLst>
                                  <p:childTnLst>
                                    <p:set>
                                      <p:cBhvr>
                                        <p:cTn id="46" dur="1" fill="hold">
                                          <p:stCondLst>
                                            <p:cond delay="0"/>
                                          </p:stCondLst>
                                        </p:cTn>
                                        <p:tgtEl>
                                          <p:spTgt spid="312"/>
                                        </p:tgtEl>
                                        <p:attrNameLst>
                                          <p:attrName>style.visibility</p:attrName>
                                        </p:attrNameLst>
                                      </p:cBhvr>
                                      <p:to>
                                        <p:strVal val="visible"/>
                                      </p:to>
                                    </p:set>
                                    <p:animEffect transition="in" filter="fade">
                                      <p:cBhvr>
                                        <p:cTn id="47" dur="500"/>
                                        <p:tgtEl>
                                          <p:spTgt spid="312"/>
                                        </p:tgtEl>
                                      </p:cBhvr>
                                    </p:animEffect>
                                  </p:childTnLst>
                                </p:cTn>
                              </p:par>
                            </p:childTnLst>
                          </p:cTn>
                        </p:par>
                        <p:par>
                          <p:cTn id="48" fill="hold">
                            <p:stCondLst>
                              <p:cond delay="7100"/>
                            </p:stCondLst>
                            <p:childTnLst>
                              <p:par>
                                <p:cTn id="49" presetID="10" presetClass="entr" presetSubtype="0" fill="hold" nodeType="afterEffect">
                                  <p:stCondLst>
                                    <p:cond delay="0"/>
                                  </p:stCondLst>
                                  <p:childTnLst>
                                    <p:set>
                                      <p:cBhvr>
                                        <p:cTn id="50" dur="1" fill="hold">
                                          <p:stCondLst>
                                            <p:cond delay="0"/>
                                          </p:stCondLst>
                                        </p:cTn>
                                        <p:tgtEl>
                                          <p:spTgt spid="320"/>
                                        </p:tgtEl>
                                        <p:attrNameLst>
                                          <p:attrName>style.visibility</p:attrName>
                                        </p:attrNameLst>
                                      </p:cBhvr>
                                      <p:to>
                                        <p:strVal val="visible"/>
                                      </p:to>
                                    </p:set>
                                    <p:animEffect transition="in" filter="fade">
                                      <p:cBhvr>
                                        <p:cTn id="51" dur="500"/>
                                        <p:tgtEl>
                                          <p:spTgt spid="320"/>
                                        </p:tgtEl>
                                      </p:cBhvr>
                                    </p:animEffect>
                                  </p:childTnLst>
                                </p:cTn>
                              </p:par>
                            </p:childTnLst>
                          </p:cTn>
                        </p:par>
                        <p:par>
                          <p:cTn id="52" fill="hold">
                            <p:stCondLst>
                              <p:cond delay="7600"/>
                            </p:stCondLst>
                            <p:childTnLst>
                              <p:par>
                                <p:cTn id="53" presetID="10" presetClass="exit" presetSubtype="0" fill="hold" nodeType="afterEffect">
                                  <p:stCondLst>
                                    <p:cond delay="0"/>
                                  </p:stCondLst>
                                  <p:childTnLst>
                                    <p:animEffect transition="out" filter="fade">
                                      <p:cBhvr>
                                        <p:cTn id="54" dur="600"/>
                                        <p:tgtEl>
                                          <p:spTgt spid="312"/>
                                        </p:tgtEl>
                                      </p:cBhvr>
                                    </p:animEffect>
                                    <p:set>
                                      <p:cBhvr>
                                        <p:cTn id="55" dur="1" fill="hold">
                                          <p:stCondLst>
                                            <p:cond delay="600"/>
                                          </p:stCondLst>
                                        </p:cTn>
                                        <p:tgtEl>
                                          <p:spTgt spid="312"/>
                                        </p:tgtEl>
                                        <p:attrNameLst>
                                          <p:attrName>style.visibility</p:attrName>
                                        </p:attrNameLst>
                                      </p:cBhvr>
                                      <p:to>
                                        <p:strVal val="hidden"/>
                                      </p:to>
                                    </p:set>
                                  </p:childTnLst>
                                </p:cTn>
                              </p:par>
                            </p:childTnLst>
                          </p:cTn>
                        </p:par>
                        <p:par>
                          <p:cTn id="56" fill="hold">
                            <p:stCondLst>
                              <p:cond delay="8200"/>
                            </p:stCondLst>
                            <p:childTnLst>
                              <p:par>
                                <p:cTn id="57" presetID="10" presetClass="exit" presetSubtype="0" fill="hold" nodeType="afterEffect">
                                  <p:stCondLst>
                                    <p:cond delay="0"/>
                                  </p:stCondLst>
                                  <p:childTnLst>
                                    <p:animEffect transition="out" filter="fade">
                                      <p:cBhvr>
                                        <p:cTn id="58" dur="600"/>
                                        <p:tgtEl>
                                          <p:spTgt spid="320"/>
                                        </p:tgtEl>
                                      </p:cBhvr>
                                    </p:animEffect>
                                    <p:set>
                                      <p:cBhvr>
                                        <p:cTn id="59" dur="1" fill="hold">
                                          <p:stCondLst>
                                            <p:cond delay="600"/>
                                          </p:stCondLst>
                                        </p:cTn>
                                        <p:tgtEl>
                                          <p:spTgt spid="320"/>
                                        </p:tgtEl>
                                        <p:attrNameLst>
                                          <p:attrName>style.visibility</p:attrName>
                                        </p:attrNameLst>
                                      </p:cBhvr>
                                      <p:to>
                                        <p:strVal val="hidden"/>
                                      </p:to>
                                    </p:set>
                                  </p:childTnLst>
                                </p:cTn>
                              </p:par>
                            </p:childTnLst>
                          </p:cTn>
                        </p:par>
                        <p:par>
                          <p:cTn id="60" fill="hold">
                            <p:stCondLst>
                              <p:cond delay="8800"/>
                            </p:stCondLst>
                            <p:childTnLst>
                              <p:par>
                                <p:cTn id="61" presetID="10" presetClass="entr" presetSubtype="0" fill="hold" nodeType="afterEffect">
                                  <p:stCondLst>
                                    <p:cond delay="0"/>
                                  </p:stCondLst>
                                  <p:childTnLst>
                                    <p:set>
                                      <p:cBhvr>
                                        <p:cTn id="62" dur="1" fill="hold">
                                          <p:stCondLst>
                                            <p:cond delay="0"/>
                                          </p:stCondLst>
                                        </p:cTn>
                                        <p:tgtEl>
                                          <p:spTgt spid="313"/>
                                        </p:tgtEl>
                                        <p:attrNameLst>
                                          <p:attrName>style.visibility</p:attrName>
                                        </p:attrNameLst>
                                      </p:cBhvr>
                                      <p:to>
                                        <p:strVal val="visible"/>
                                      </p:to>
                                    </p:set>
                                    <p:animEffect transition="in" filter="fade">
                                      <p:cBhvr>
                                        <p:cTn id="63" dur="600"/>
                                        <p:tgtEl>
                                          <p:spTgt spid="313"/>
                                        </p:tgtEl>
                                      </p:cBhvr>
                                    </p:animEffect>
                                  </p:childTnLst>
                                </p:cTn>
                              </p:par>
                            </p:childTnLst>
                          </p:cTn>
                        </p:par>
                        <p:par>
                          <p:cTn id="64" fill="hold">
                            <p:stCondLst>
                              <p:cond delay="9400"/>
                            </p:stCondLst>
                            <p:childTnLst>
                              <p:par>
                                <p:cTn id="65" presetID="10" presetClass="entr" presetSubtype="0" fill="hold" nodeType="afterEffect">
                                  <p:stCondLst>
                                    <p:cond delay="0"/>
                                  </p:stCondLst>
                                  <p:childTnLst>
                                    <p:set>
                                      <p:cBhvr>
                                        <p:cTn id="66" dur="1" fill="hold">
                                          <p:stCondLst>
                                            <p:cond delay="0"/>
                                          </p:stCondLst>
                                        </p:cTn>
                                        <p:tgtEl>
                                          <p:spTgt spid="321"/>
                                        </p:tgtEl>
                                        <p:attrNameLst>
                                          <p:attrName>style.visibility</p:attrName>
                                        </p:attrNameLst>
                                      </p:cBhvr>
                                      <p:to>
                                        <p:strVal val="visible"/>
                                      </p:to>
                                    </p:set>
                                    <p:animEffect transition="in" filter="fade">
                                      <p:cBhvr>
                                        <p:cTn id="67" dur="600"/>
                                        <p:tgtEl>
                                          <p:spTgt spid="321"/>
                                        </p:tgtEl>
                                      </p:cBhvr>
                                    </p:animEffect>
                                  </p:childTnLst>
                                </p:cTn>
                              </p:par>
                            </p:childTnLst>
                          </p:cTn>
                        </p:par>
                        <p:par>
                          <p:cTn id="68" fill="hold">
                            <p:stCondLst>
                              <p:cond delay="10000"/>
                            </p:stCondLst>
                            <p:childTnLst>
                              <p:par>
                                <p:cTn id="69" presetID="10" presetClass="exit" presetSubtype="0" fill="hold" nodeType="afterEffect">
                                  <p:stCondLst>
                                    <p:cond delay="0"/>
                                  </p:stCondLst>
                                  <p:childTnLst>
                                    <p:animEffect transition="out" filter="fade">
                                      <p:cBhvr>
                                        <p:cTn id="70" dur="600"/>
                                        <p:tgtEl>
                                          <p:spTgt spid="313"/>
                                        </p:tgtEl>
                                      </p:cBhvr>
                                    </p:animEffect>
                                    <p:set>
                                      <p:cBhvr>
                                        <p:cTn id="71" dur="1" fill="hold">
                                          <p:stCondLst>
                                            <p:cond delay="600"/>
                                          </p:stCondLst>
                                        </p:cTn>
                                        <p:tgtEl>
                                          <p:spTgt spid="313"/>
                                        </p:tgtEl>
                                        <p:attrNameLst>
                                          <p:attrName>style.visibility</p:attrName>
                                        </p:attrNameLst>
                                      </p:cBhvr>
                                      <p:to>
                                        <p:strVal val="hidden"/>
                                      </p:to>
                                    </p:set>
                                  </p:childTnLst>
                                </p:cTn>
                              </p:par>
                            </p:childTnLst>
                          </p:cTn>
                        </p:par>
                        <p:par>
                          <p:cTn id="72" fill="hold">
                            <p:stCondLst>
                              <p:cond delay="10600"/>
                            </p:stCondLst>
                            <p:childTnLst>
                              <p:par>
                                <p:cTn id="73" presetID="10" presetClass="exit" presetSubtype="0" fill="hold" nodeType="afterEffect">
                                  <p:stCondLst>
                                    <p:cond delay="0"/>
                                  </p:stCondLst>
                                  <p:childTnLst>
                                    <p:animEffect transition="out" filter="fade">
                                      <p:cBhvr>
                                        <p:cTn id="74" dur="500"/>
                                        <p:tgtEl>
                                          <p:spTgt spid="321"/>
                                        </p:tgtEl>
                                      </p:cBhvr>
                                    </p:animEffect>
                                    <p:set>
                                      <p:cBhvr>
                                        <p:cTn id="75" dur="1" fill="hold">
                                          <p:stCondLst>
                                            <p:cond delay="500"/>
                                          </p:stCondLst>
                                        </p:cTn>
                                        <p:tgtEl>
                                          <p:spTgt spid="321"/>
                                        </p:tgtEl>
                                        <p:attrNameLst>
                                          <p:attrName>style.visibility</p:attrName>
                                        </p:attrNameLst>
                                      </p:cBhvr>
                                      <p:to>
                                        <p:strVal val="hidden"/>
                                      </p:to>
                                    </p:set>
                                  </p:childTnLst>
                                </p:cTn>
                              </p:par>
                            </p:childTnLst>
                          </p:cTn>
                        </p:par>
                        <p:par>
                          <p:cTn id="76" fill="hold">
                            <p:stCondLst>
                              <p:cond delay="11100"/>
                            </p:stCondLst>
                            <p:childTnLst>
                              <p:par>
                                <p:cTn id="77" presetID="10" presetClass="entr" presetSubtype="0" fill="hold" nodeType="afterEffect">
                                  <p:stCondLst>
                                    <p:cond delay="0"/>
                                  </p:stCondLst>
                                  <p:childTnLst>
                                    <p:set>
                                      <p:cBhvr>
                                        <p:cTn id="78" dur="1" fill="hold">
                                          <p:stCondLst>
                                            <p:cond delay="0"/>
                                          </p:stCondLst>
                                        </p:cTn>
                                        <p:tgtEl>
                                          <p:spTgt spid="314"/>
                                        </p:tgtEl>
                                        <p:attrNameLst>
                                          <p:attrName>style.visibility</p:attrName>
                                        </p:attrNameLst>
                                      </p:cBhvr>
                                      <p:to>
                                        <p:strVal val="visible"/>
                                      </p:to>
                                    </p:set>
                                    <p:animEffect transition="in" filter="fade">
                                      <p:cBhvr>
                                        <p:cTn id="79" dur="500"/>
                                        <p:tgtEl>
                                          <p:spTgt spid="314"/>
                                        </p:tgtEl>
                                      </p:cBhvr>
                                    </p:animEffect>
                                  </p:childTnLst>
                                </p:cTn>
                              </p:par>
                            </p:childTnLst>
                          </p:cTn>
                        </p:par>
                        <p:par>
                          <p:cTn id="80" fill="hold">
                            <p:stCondLst>
                              <p:cond delay="11600"/>
                            </p:stCondLst>
                            <p:childTnLst>
                              <p:par>
                                <p:cTn id="81" presetID="10" presetClass="entr" presetSubtype="0" fill="hold" nodeType="afterEffect">
                                  <p:stCondLst>
                                    <p:cond delay="0"/>
                                  </p:stCondLst>
                                  <p:childTnLst>
                                    <p:set>
                                      <p:cBhvr>
                                        <p:cTn id="82" dur="1" fill="hold">
                                          <p:stCondLst>
                                            <p:cond delay="0"/>
                                          </p:stCondLst>
                                        </p:cTn>
                                        <p:tgtEl>
                                          <p:spTgt spid="322"/>
                                        </p:tgtEl>
                                        <p:attrNameLst>
                                          <p:attrName>style.visibility</p:attrName>
                                        </p:attrNameLst>
                                      </p:cBhvr>
                                      <p:to>
                                        <p:strVal val="visible"/>
                                      </p:to>
                                    </p:set>
                                    <p:animEffect transition="in" filter="fade">
                                      <p:cBhvr>
                                        <p:cTn id="83" dur="600"/>
                                        <p:tgtEl>
                                          <p:spTgt spid="322"/>
                                        </p:tgtEl>
                                      </p:cBhvr>
                                    </p:animEffect>
                                  </p:childTnLst>
                                </p:cTn>
                              </p:par>
                            </p:childTnLst>
                          </p:cTn>
                        </p:par>
                        <p:par>
                          <p:cTn id="84" fill="hold">
                            <p:stCondLst>
                              <p:cond delay="12200"/>
                            </p:stCondLst>
                            <p:childTnLst>
                              <p:par>
                                <p:cTn id="85" presetID="1" presetClass="entr" presetSubtype="0" fill="hold" nodeType="afterEffect">
                                  <p:stCondLst>
                                    <p:cond delay="0"/>
                                  </p:stCondLst>
                                  <p:childTnLst>
                                    <p:set>
                                      <p:cBhvr>
                                        <p:cTn id="86" dur="1" fill="hold">
                                          <p:stCondLst>
                                            <p:cond delay="0"/>
                                          </p:stCondLst>
                                        </p:cTn>
                                        <p:tgtEl>
                                          <p:spTgt spid="316"/>
                                        </p:tgtEl>
                                        <p:attrNameLst>
                                          <p:attrName>style.visibility</p:attrName>
                                        </p:attrNameLst>
                                      </p:cBhvr>
                                      <p:to>
                                        <p:strVal val="visible"/>
                                      </p:to>
                                    </p:set>
                                  </p:childTnLst>
                                </p:cTn>
                              </p:par>
                            </p:childTnLst>
                          </p:cTn>
                        </p:par>
                        <p:par>
                          <p:cTn id="87" fill="hold">
                            <p:stCondLst>
                              <p:cond delay="12200"/>
                            </p:stCondLst>
                            <p:childTnLst>
                              <p:par>
                                <p:cTn id="88" presetID="1" presetClass="entr" presetSubtype="0" fill="hold" nodeType="afterEffect">
                                  <p:stCondLst>
                                    <p:cond delay="0"/>
                                  </p:stCondLst>
                                  <p:childTnLst>
                                    <p:set>
                                      <p:cBhvr>
                                        <p:cTn id="89" dur="1" fill="hold">
                                          <p:stCondLst>
                                            <p:cond delay="0"/>
                                          </p:stCondLst>
                                        </p:cTn>
                                        <p:tgtEl>
                                          <p:spTgt spid="315"/>
                                        </p:tgtEl>
                                        <p:attrNameLst>
                                          <p:attrName>style.visibility</p:attrName>
                                        </p:attrNameLst>
                                      </p:cBhvr>
                                      <p:to>
                                        <p:strVal val="visible"/>
                                      </p:to>
                                    </p:set>
                                  </p:childTnLst>
                                </p:cTn>
                              </p:par>
                            </p:childTnLst>
                          </p:cTn>
                        </p:par>
                        <p:par>
                          <p:cTn id="90" fill="hold">
                            <p:stCondLst>
                              <p:cond delay="12200"/>
                            </p:stCondLst>
                            <p:childTnLst>
                              <p:par>
                                <p:cTn id="91" presetID="1" presetClass="entr" presetSubtype="0" fill="hold" nodeType="afterEffect">
                                  <p:stCondLst>
                                    <p:cond delay="0"/>
                                  </p:stCondLst>
                                  <p:childTnLst>
                                    <p:set>
                                      <p:cBhvr>
                                        <p:cTn id="92" dur="1" fill="hold">
                                          <p:stCondLst>
                                            <p:cond delay="0"/>
                                          </p:stCondLst>
                                        </p:cTn>
                                        <p:tgtEl>
                                          <p:spTgt spid="323"/>
                                        </p:tgtEl>
                                        <p:attrNameLst>
                                          <p:attrName>style.visibility</p:attrName>
                                        </p:attrNameLst>
                                      </p:cBhvr>
                                      <p:to>
                                        <p:strVal val="visible"/>
                                      </p:to>
                                    </p:set>
                                  </p:childTnLst>
                                </p:cTn>
                              </p:par>
                            </p:childTnLst>
                          </p:cTn>
                        </p:par>
                        <p:par>
                          <p:cTn id="93" fill="hold">
                            <p:stCondLst>
                              <p:cond delay="12200"/>
                            </p:stCondLst>
                            <p:childTnLst>
                              <p:par>
                                <p:cTn id="94" presetID="1" presetClass="entr" presetSubtype="0" fill="hold" nodeType="afterEffect">
                                  <p:stCondLst>
                                    <p:cond delay="0"/>
                                  </p:stCondLst>
                                  <p:childTnLst>
                                    <p:set>
                                      <p:cBhvr>
                                        <p:cTn id="95" dur="1" fill="hold">
                                          <p:stCondLst>
                                            <p:cond delay="0"/>
                                          </p:stCondLst>
                                        </p:cTn>
                                        <p:tgtEl>
                                          <p:spTgt spid="324"/>
                                        </p:tgtEl>
                                        <p:attrNameLst>
                                          <p:attrName>style.visibility</p:attrName>
                                        </p:attrNameLst>
                                      </p:cBhvr>
                                      <p:to>
                                        <p:strVal val="visible"/>
                                      </p:to>
                                    </p:set>
                                  </p:childTnLst>
                                </p:cTn>
                              </p:par>
                            </p:childTnLst>
                          </p:cTn>
                        </p:par>
                        <p:par>
                          <p:cTn id="96" fill="hold">
                            <p:stCondLst>
                              <p:cond delay="12200"/>
                            </p:stCondLst>
                            <p:childTnLst>
                              <p:par>
                                <p:cTn id="97" presetID="10" presetClass="entr" presetSubtype="0" fill="hold" nodeType="afterEffect">
                                  <p:stCondLst>
                                    <p:cond delay="0"/>
                                  </p:stCondLst>
                                  <p:childTnLst>
                                    <p:set>
                                      <p:cBhvr>
                                        <p:cTn id="98" dur="1" fill="hold">
                                          <p:stCondLst>
                                            <p:cond delay="0"/>
                                          </p:stCondLst>
                                        </p:cTn>
                                        <p:tgtEl>
                                          <p:spTgt spid="325"/>
                                        </p:tgtEl>
                                        <p:attrNameLst>
                                          <p:attrName>style.visibility</p:attrName>
                                        </p:attrNameLst>
                                      </p:cBhvr>
                                      <p:to>
                                        <p:strVal val="visible"/>
                                      </p:to>
                                    </p:set>
                                    <p:animEffect transition="in" filter="fade">
                                      <p:cBhvr>
                                        <p:cTn id="99" dur="5000"/>
                                        <p:tgtEl>
                                          <p:spTgt spid="325"/>
                                        </p:tgtEl>
                                      </p:cBhvr>
                                    </p:animEffect>
                                  </p:childTnLst>
                                </p:cTn>
                              </p:par>
                              <p:par>
                                <p:cTn id="100" presetID="10" presetClass="entr" presetSubtype="0" fill="hold" nodeType="withEffect">
                                  <p:stCondLst>
                                    <p:cond delay="0"/>
                                  </p:stCondLst>
                                  <p:childTnLst>
                                    <p:set>
                                      <p:cBhvr>
                                        <p:cTn id="101" dur="1" fill="hold">
                                          <p:stCondLst>
                                            <p:cond delay="0"/>
                                          </p:stCondLst>
                                        </p:cTn>
                                        <p:tgtEl>
                                          <p:spTgt spid="326"/>
                                        </p:tgtEl>
                                        <p:attrNameLst>
                                          <p:attrName>style.visibility</p:attrName>
                                        </p:attrNameLst>
                                      </p:cBhvr>
                                      <p:to>
                                        <p:strVal val="visible"/>
                                      </p:to>
                                    </p:set>
                                    <p:animEffect transition="in" filter="fade">
                                      <p:cBhvr>
                                        <p:cTn id="102" dur="5000"/>
                                        <p:tgtEl>
                                          <p:spTgt spid="326"/>
                                        </p:tgtEl>
                                      </p:cBhvr>
                                    </p:animEffect>
                                  </p:childTnLst>
                                </p:cTn>
                              </p:par>
                            </p:childTnLst>
                          </p:cTn>
                        </p:par>
                        <p:par>
                          <p:cTn id="103" fill="hold">
                            <p:stCondLst>
                              <p:cond delay="17200"/>
                            </p:stCondLst>
                            <p:childTnLst>
                              <p:par>
                                <p:cTn id="104" presetID="10" presetClass="entr" presetSubtype="0" fill="hold" nodeType="afterEffect">
                                  <p:stCondLst>
                                    <p:cond delay="0"/>
                                  </p:stCondLst>
                                  <p:childTnLst>
                                    <p:set>
                                      <p:cBhvr>
                                        <p:cTn id="105" dur="1" fill="hold">
                                          <p:stCondLst>
                                            <p:cond delay="0"/>
                                          </p:stCondLst>
                                        </p:cTn>
                                        <p:tgtEl>
                                          <p:spTgt spid="327"/>
                                        </p:tgtEl>
                                        <p:attrNameLst>
                                          <p:attrName>style.visibility</p:attrName>
                                        </p:attrNameLst>
                                      </p:cBhvr>
                                      <p:to>
                                        <p:strVal val="visible"/>
                                      </p:to>
                                    </p:set>
                                    <p:animEffect transition="in" filter="fade">
                                      <p:cBhvr>
                                        <p:cTn id="106" dur="5000"/>
                                        <p:tgtEl>
                                          <p:spTgt spid="327"/>
                                        </p:tgtEl>
                                      </p:cBhvr>
                                    </p:animEffect>
                                  </p:childTnLst>
                                </p:cTn>
                              </p:par>
                              <p:par>
                                <p:cTn id="107" presetID="10"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animEffect transition="in" filter="fade">
                                      <p:cBhvr>
                                        <p:cTn id="109" dur="5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86150" y="153645"/>
            <a:ext cx="7571700"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a:t>Demo overview</a:t>
            </a:r>
            <a:endParaRPr/>
          </a:p>
        </p:txBody>
      </p:sp>
      <p:sp>
        <p:nvSpPr>
          <p:cNvPr id="336" name="Shape 336"/>
          <p:cNvSpPr/>
          <p:nvPr/>
        </p:nvSpPr>
        <p:spPr>
          <a:xfrm>
            <a:off x="2025125" y="1942875"/>
            <a:ext cx="5208600" cy="2575800"/>
          </a:xfrm>
          <a:prstGeom prst="rect">
            <a:avLst/>
          </a:prstGeom>
          <a:solidFill>
            <a:srgbClr val="9E9E9E">
              <a:alpha val="0"/>
            </a:srgbClr>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txBox="1"/>
          <p:nvPr/>
        </p:nvSpPr>
        <p:spPr>
          <a:xfrm>
            <a:off x="2067675" y="4197750"/>
            <a:ext cx="1506300" cy="24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DevStack</a:t>
            </a:r>
            <a:endParaRPr/>
          </a:p>
        </p:txBody>
      </p:sp>
      <p:sp>
        <p:nvSpPr>
          <p:cNvPr id="338" name="Shape 338"/>
          <p:cNvSpPr/>
          <p:nvPr/>
        </p:nvSpPr>
        <p:spPr>
          <a:xfrm>
            <a:off x="3413400" y="3636200"/>
            <a:ext cx="2023500" cy="5259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4150950" y="3725300"/>
            <a:ext cx="485700" cy="1605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rot="10797877">
            <a:off x="4150943" y="3908062"/>
            <a:ext cx="485700" cy="16050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txBox="1"/>
          <p:nvPr/>
        </p:nvSpPr>
        <p:spPr>
          <a:xfrm>
            <a:off x="3997200" y="4090800"/>
            <a:ext cx="793200" cy="16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OvS</a:t>
            </a:r>
            <a:endParaRPr/>
          </a:p>
        </p:txBody>
      </p:sp>
      <p:sp>
        <p:nvSpPr>
          <p:cNvPr id="342" name="Shape 342"/>
          <p:cNvSpPr/>
          <p:nvPr/>
        </p:nvSpPr>
        <p:spPr>
          <a:xfrm>
            <a:off x="6020225" y="3368900"/>
            <a:ext cx="989400" cy="8733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3" name="Shape 343"/>
          <p:cNvSpPr txBox="1"/>
          <p:nvPr/>
        </p:nvSpPr>
        <p:spPr>
          <a:xfrm>
            <a:off x="6100475" y="3497925"/>
            <a:ext cx="828900" cy="490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900" b="1">
                <a:solidFill>
                  <a:schemeClr val="lt1"/>
                </a:solidFill>
              </a:rPr>
              <a:t>Web server</a:t>
            </a:r>
            <a:endParaRPr sz="900" b="1">
              <a:solidFill>
                <a:schemeClr val="lt1"/>
              </a:solidFill>
            </a:endParaRPr>
          </a:p>
          <a:p>
            <a:pPr marL="0" lvl="0" indent="0" algn="ctr" rtl="0">
              <a:spcBef>
                <a:spcPts val="0"/>
              </a:spcBef>
              <a:spcAft>
                <a:spcPts val="0"/>
              </a:spcAft>
              <a:buNone/>
            </a:pPr>
            <a:r>
              <a:rPr lang="en-GB" sz="900" b="1">
                <a:solidFill>
                  <a:schemeClr val="lt1"/>
                </a:solidFill>
              </a:rPr>
              <a:t>+</a:t>
            </a:r>
            <a:endParaRPr sz="900" b="1">
              <a:solidFill>
                <a:schemeClr val="lt1"/>
              </a:solidFill>
            </a:endParaRPr>
          </a:p>
          <a:p>
            <a:pPr marL="0" lvl="0" indent="0" algn="ctr" rtl="0">
              <a:spcBef>
                <a:spcPts val="0"/>
              </a:spcBef>
              <a:spcAft>
                <a:spcPts val="0"/>
              </a:spcAft>
              <a:buNone/>
            </a:pPr>
            <a:r>
              <a:rPr lang="en-GB" sz="900" b="1">
                <a:solidFill>
                  <a:schemeClr val="lt1"/>
                </a:solidFill>
              </a:rPr>
              <a:t>Zabbix agent</a:t>
            </a:r>
            <a:endParaRPr sz="900" b="1">
              <a:solidFill>
                <a:schemeClr val="lt1"/>
              </a:solidFill>
            </a:endParaRPr>
          </a:p>
          <a:p>
            <a:pPr marL="0" lvl="0" indent="0" algn="ctr" rtl="0">
              <a:spcBef>
                <a:spcPts val="0"/>
              </a:spcBef>
              <a:spcAft>
                <a:spcPts val="0"/>
              </a:spcAft>
              <a:buNone/>
            </a:pPr>
            <a:endParaRPr sz="900" b="1"/>
          </a:p>
        </p:txBody>
      </p:sp>
      <p:sp>
        <p:nvSpPr>
          <p:cNvPr id="344" name="Shape 344"/>
          <p:cNvSpPr/>
          <p:nvPr/>
        </p:nvSpPr>
        <p:spPr>
          <a:xfrm>
            <a:off x="3243425" y="2021350"/>
            <a:ext cx="989400" cy="802200"/>
          </a:xfrm>
          <a:prstGeom prst="rect">
            <a:avLst/>
          </a:prstGeom>
          <a:solidFill>
            <a:srgbClr val="4A86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a:solidFill>
                  <a:schemeClr val="lt1"/>
                </a:solidFill>
              </a:rPr>
              <a:t>Suricata</a:t>
            </a:r>
            <a:endParaRPr sz="900" b="1">
              <a:solidFill>
                <a:schemeClr val="lt1"/>
              </a:solidFill>
            </a:endParaRPr>
          </a:p>
          <a:p>
            <a:pPr marL="0" lvl="0" indent="0" algn="ctr" rtl="0">
              <a:spcBef>
                <a:spcPts val="0"/>
              </a:spcBef>
              <a:spcAft>
                <a:spcPts val="0"/>
              </a:spcAft>
              <a:buNone/>
            </a:pPr>
            <a:r>
              <a:rPr lang="en-GB" sz="900" b="1">
                <a:solidFill>
                  <a:schemeClr val="lt1"/>
                </a:solidFill>
              </a:rPr>
              <a:t>(IDS)</a:t>
            </a:r>
            <a:endParaRPr sz="900" b="1">
              <a:solidFill>
                <a:schemeClr val="lt1"/>
              </a:solidFill>
            </a:endParaRPr>
          </a:p>
        </p:txBody>
      </p:sp>
      <p:sp>
        <p:nvSpPr>
          <p:cNvPr id="345" name="Shape 345"/>
          <p:cNvSpPr/>
          <p:nvPr/>
        </p:nvSpPr>
        <p:spPr>
          <a:xfrm>
            <a:off x="4641475" y="2021338"/>
            <a:ext cx="989400" cy="802200"/>
          </a:xfrm>
          <a:prstGeom prst="rect">
            <a:avLst/>
          </a:prstGeom>
          <a:solidFill>
            <a:srgbClr val="4A86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b="1">
                <a:solidFill>
                  <a:schemeClr val="lt1"/>
                </a:solidFill>
              </a:rPr>
              <a:t>OpenWRT (FW)</a:t>
            </a:r>
            <a:endParaRPr sz="900" b="1">
              <a:solidFill>
                <a:schemeClr val="lt1"/>
              </a:solidFill>
            </a:endParaRPr>
          </a:p>
        </p:txBody>
      </p:sp>
      <p:sp>
        <p:nvSpPr>
          <p:cNvPr id="346" name="Shape 346"/>
          <p:cNvSpPr/>
          <p:nvPr/>
        </p:nvSpPr>
        <p:spPr>
          <a:xfrm>
            <a:off x="3622325" y="2823550"/>
            <a:ext cx="231600" cy="240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5020375" y="2823550"/>
            <a:ext cx="231600" cy="240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320825" y="3454250"/>
            <a:ext cx="1212000" cy="702600"/>
          </a:xfrm>
          <a:prstGeom prst="roundRect">
            <a:avLst>
              <a:gd name="adj" fmla="val 16667"/>
            </a:avLst>
          </a:prstGeom>
          <a:solidFill>
            <a:srgbClr val="9E9E9E">
              <a:alpha val="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Client</a:t>
            </a:r>
            <a:endParaRPr/>
          </a:p>
        </p:txBody>
      </p:sp>
      <p:sp>
        <p:nvSpPr>
          <p:cNvPr id="349" name="Shape 349"/>
          <p:cNvSpPr/>
          <p:nvPr/>
        </p:nvSpPr>
        <p:spPr>
          <a:xfrm>
            <a:off x="534725" y="1408150"/>
            <a:ext cx="1114200" cy="1024800"/>
          </a:xfrm>
          <a:prstGeom prst="rect">
            <a:avLst/>
          </a:prstGeom>
          <a:solidFill>
            <a:srgbClr val="9E9E9E">
              <a:alpha val="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Zabbix Server</a:t>
            </a:r>
            <a:endParaRPr/>
          </a:p>
        </p:txBody>
      </p:sp>
      <p:cxnSp>
        <p:nvCxnSpPr>
          <p:cNvPr id="350" name="Shape 350"/>
          <p:cNvCxnSpPr>
            <a:stCxn id="349" idx="0"/>
            <a:endCxn id="342" idx="0"/>
          </p:cNvCxnSpPr>
          <p:nvPr/>
        </p:nvCxnSpPr>
        <p:spPr>
          <a:xfrm rot="-5400000" flipH="1">
            <a:off x="2822975" y="-323000"/>
            <a:ext cx="1960800" cy="5423100"/>
          </a:xfrm>
          <a:prstGeom prst="curvedConnector3">
            <a:avLst>
              <a:gd name="adj1" fmla="val -12144"/>
            </a:avLst>
          </a:prstGeom>
          <a:noFill/>
          <a:ln w="28575" cap="flat" cmpd="sng">
            <a:solidFill>
              <a:schemeClr val="dk2"/>
            </a:solidFill>
            <a:prstDash val="solid"/>
            <a:round/>
            <a:headEnd type="none" w="med" len="med"/>
            <a:tailEnd type="none" w="med" len="med"/>
          </a:ln>
        </p:spPr>
      </p:cxnSp>
      <p:sp>
        <p:nvSpPr>
          <p:cNvPr id="351" name="Shape 351"/>
          <p:cNvSpPr/>
          <p:nvPr/>
        </p:nvSpPr>
        <p:spPr>
          <a:xfrm rot="5400000">
            <a:off x="1760775" y="3440125"/>
            <a:ext cx="1149600" cy="240600"/>
          </a:xfrm>
          <a:prstGeom prst="roundRect">
            <a:avLst>
              <a:gd name="adj" fmla="val 16667"/>
            </a:avLst>
          </a:prstGeom>
          <a:solidFill>
            <a:srgbClr val="9E9E9E">
              <a:alpha val="0"/>
            </a:srgbClr>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b="1"/>
              <a:t>ICMP Classifier</a:t>
            </a:r>
            <a:endParaRPr sz="1000" b="1"/>
          </a:p>
        </p:txBody>
      </p:sp>
      <p:cxnSp>
        <p:nvCxnSpPr>
          <p:cNvPr id="352" name="Shape 352"/>
          <p:cNvCxnSpPr>
            <a:stCxn id="351" idx="0"/>
            <a:endCxn id="338" idx="1"/>
          </p:cNvCxnSpPr>
          <p:nvPr/>
        </p:nvCxnSpPr>
        <p:spPr>
          <a:xfrm>
            <a:off x="2455875" y="3560425"/>
            <a:ext cx="957600" cy="338700"/>
          </a:xfrm>
          <a:prstGeom prst="curvedConnector3">
            <a:avLst>
              <a:gd name="adj1" fmla="val 49996"/>
            </a:avLst>
          </a:prstGeom>
          <a:noFill/>
          <a:ln w="19050" cap="flat" cmpd="sng">
            <a:solidFill>
              <a:srgbClr val="FF0000"/>
            </a:solidFill>
            <a:prstDash val="solid"/>
            <a:round/>
            <a:headEnd type="none" w="med" len="med"/>
            <a:tailEnd type="none" w="med" len="med"/>
          </a:ln>
        </p:spPr>
      </p:cxnSp>
      <p:cxnSp>
        <p:nvCxnSpPr>
          <p:cNvPr id="353" name="Shape 353"/>
          <p:cNvCxnSpPr>
            <a:stCxn id="338" idx="1"/>
            <a:endCxn id="346" idx="4"/>
          </p:cNvCxnSpPr>
          <p:nvPr/>
        </p:nvCxnSpPr>
        <p:spPr>
          <a:xfrm rot="10800000" flipH="1">
            <a:off x="3413400" y="3064250"/>
            <a:ext cx="324600" cy="834900"/>
          </a:xfrm>
          <a:prstGeom prst="curvedConnector4">
            <a:avLst>
              <a:gd name="adj1" fmla="val -73360"/>
              <a:gd name="adj2" fmla="val 65753"/>
            </a:avLst>
          </a:prstGeom>
          <a:noFill/>
          <a:ln w="19050" cap="flat" cmpd="sng">
            <a:solidFill>
              <a:srgbClr val="FF0000"/>
            </a:solidFill>
            <a:prstDash val="solid"/>
            <a:round/>
            <a:headEnd type="none" w="med" len="med"/>
            <a:tailEnd type="none" w="med" len="med"/>
          </a:ln>
        </p:spPr>
      </p:cxnSp>
      <p:cxnSp>
        <p:nvCxnSpPr>
          <p:cNvPr id="354" name="Shape 354"/>
          <p:cNvCxnSpPr>
            <a:stCxn id="346" idx="4"/>
            <a:endCxn id="338" idx="0"/>
          </p:cNvCxnSpPr>
          <p:nvPr/>
        </p:nvCxnSpPr>
        <p:spPr>
          <a:xfrm rot="-5400000" flipH="1">
            <a:off x="3795575" y="3006700"/>
            <a:ext cx="572100" cy="687000"/>
          </a:xfrm>
          <a:prstGeom prst="curvedConnector3">
            <a:avLst>
              <a:gd name="adj1" fmla="val 49996"/>
            </a:avLst>
          </a:prstGeom>
          <a:noFill/>
          <a:ln w="19050" cap="flat" cmpd="sng">
            <a:solidFill>
              <a:srgbClr val="FF0000"/>
            </a:solidFill>
            <a:prstDash val="solid"/>
            <a:round/>
            <a:headEnd type="none" w="med" len="med"/>
            <a:tailEnd type="none" w="med" len="med"/>
          </a:ln>
        </p:spPr>
      </p:cxnSp>
      <p:cxnSp>
        <p:nvCxnSpPr>
          <p:cNvPr id="355" name="Shape 355"/>
          <p:cNvCxnSpPr>
            <a:stCxn id="338" idx="0"/>
            <a:endCxn id="347" idx="4"/>
          </p:cNvCxnSpPr>
          <p:nvPr/>
        </p:nvCxnSpPr>
        <p:spPr>
          <a:xfrm rot="-5400000">
            <a:off x="4494600" y="2994650"/>
            <a:ext cx="572100" cy="711000"/>
          </a:xfrm>
          <a:prstGeom prst="curvedConnector3">
            <a:avLst>
              <a:gd name="adj1" fmla="val 49996"/>
            </a:avLst>
          </a:prstGeom>
          <a:noFill/>
          <a:ln w="19050" cap="flat" cmpd="sng">
            <a:solidFill>
              <a:srgbClr val="FF0000"/>
            </a:solidFill>
            <a:prstDash val="solid"/>
            <a:round/>
            <a:headEnd type="none" w="med" len="med"/>
            <a:tailEnd type="none" w="med" len="med"/>
          </a:ln>
        </p:spPr>
      </p:cxnSp>
      <p:cxnSp>
        <p:nvCxnSpPr>
          <p:cNvPr id="356" name="Shape 356"/>
          <p:cNvCxnSpPr>
            <a:stCxn id="347" idx="4"/>
            <a:endCxn id="338" idx="3"/>
          </p:cNvCxnSpPr>
          <p:nvPr/>
        </p:nvCxnSpPr>
        <p:spPr>
          <a:xfrm rot="-5400000" flipH="1">
            <a:off x="4869025" y="3331300"/>
            <a:ext cx="834900" cy="300600"/>
          </a:xfrm>
          <a:prstGeom prst="curvedConnector4">
            <a:avLst>
              <a:gd name="adj1" fmla="val 34259"/>
              <a:gd name="adj2" fmla="val 179258"/>
            </a:avLst>
          </a:prstGeom>
          <a:noFill/>
          <a:ln w="19050" cap="flat" cmpd="sng">
            <a:solidFill>
              <a:srgbClr val="FF0000"/>
            </a:solidFill>
            <a:prstDash val="solid"/>
            <a:round/>
            <a:headEnd type="none" w="med" len="med"/>
            <a:tailEnd type="none" w="med" len="med"/>
          </a:ln>
        </p:spPr>
      </p:cxnSp>
      <p:cxnSp>
        <p:nvCxnSpPr>
          <p:cNvPr id="357" name="Shape 357"/>
          <p:cNvCxnSpPr>
            <a:stCxn id="338" idx="3"/>
            <a:endCxn id="342" idx="1"/>
          </p:cNvCxnSpPr>
          <p:nvPr/>
        </p:nvCxnSpPr>
        <p:spPr>
          <a:xfrm rot="10800000" flipH="1">
            <a:off x="5436900" y="3805550"/>
            <a:ext cx="583200" cy="93600"/>
          </a:xfrm>
          <a:prstGeom prst="curvedConnector3">
            <a:avLst>
              <a:gd name="adj1" fmla="val 50011"/>
            </a:avLst>
          </a:prstGeom>
          <a:noFill/>
          <a:ln w="19050" cap="flat" cmpd="sng">
            <a:solidFill>
              <a:srgbClr val="FF0000"/>
            </a:solidFill>
            <a:prstDash val="solid"/>
            <a:round/>
            <a:headEnd type="none" w="med" len="med"/>
            <a:tailEnd type="none" w="med" len="med"/>
          </a:ln>
        </p:spPr>
      </p:cxnSp>
      <p:sp>
        <p:nvSpPr>
          <p:cNvPr id="358" name="Shape 358"/>
          <p:cNvSpPr/>
          <p:nvPr/>
        </p:nvSpPr>
        <p:spPr>
          <a:xfrm>
            <a:off x="1212275" y="368297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2533425" y="368297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3175063" y="316820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3617825" y="261587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5648388" y="394150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6386175" y="343480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64" name="Shape 364"/>
          <p:cNvPicPr preferRelativeResize="0"/>
          <p:nvPr/>
        </p:nvPicPr>
        <p:blipFill>
          <a:blip r:embed="rId3">
            <a:alphaModFix/>
          </a:blip>
          <a:stretch>
            <a:fillRect/>
          </a:stretch>
        </p:blipFill>
        <p:spPr>
          <a:xfrm>
            <a:off x="7412850" y="1980097"/>
            <a:ext cx="687000" cy="784242"/>
          </a:xfrm>
          <a:prstGeom prst="rect">
            <a:avLst/>
          </a:prstGeom>
          <a:noFill/>
          <a:ln>
            <a:noFill/>
          </a:ln>
        </p:spPr>
      </p:pic>
      <p:sp>
        <p:nvSpPr>
          <p:cNvPr id="365" name="Shape 365"/>
          <p:cNvSpPr txBox="1"/>
          <p:nvPr/>
        </p:nvSpPr>
        <p:spPr>
          <a:xfrm>
            <a:off x="7771500" y="2082575"/>
            <a:ext cx="957600" cy="49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00DF00"/>
                </a:solidFill>
              </a:rPr>
              <a:t>HTTP WORKS</a:t>
            </a:r>
            <a:endParaRPr b="1">
              <a:solidFill>
                <a:srgbClr val="00DF00"/>
              </a:solidFill>
            </a:endParaRPr>
          </a:p>
        </p:txBody>
      </p:sp>
      <p:sp>
        <p:nvSpPr>
          <p:cNvPr id="366" name="Shape 366"/>
          <p:cNvSpPr/>
          <p:nvPr/>
        </p:nvSpPr>
        <p:spPr>
          <a:xfrm>
            <a:off x="3997188" y="318307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4660338" y="316820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5015863" y="261587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1212275" y="38523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1900775" y="3732050"/>
            <a:ext cx="231600" cy="240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71" name="Shape 371"/>
          <p:cNvCxnSpPr>
            <a:endCxn id="370" idx="2"/>
          </p:cNvCxnSpPr>
          <p:nvPr/>
        </p:nvCxnSpPr>
        <p:spPr>
          <a:xfrm>
            <a:off x="1532675" y="3805550"/>
            <a:ext cx="368100" cy="46800"/>
          </a:xfrm>
          <a:prstGeom prst="straightConnector1">
            <a:avLst/>
          </a:prstGeom>
          <a:noFill/>
          <a:ln w="19050" cap="flat" cmpd="sng">
            <a:solidFill>
              <a:schemeClr val="dk2"/>
            </a:solidFill>
            <a:prstDash val="solid"/>
            <a:round/>
            <a:headEnd type="none" w="med" len="med"/>
            <a:tailEnd type="none" w="med" len="med"/>
          </a:ln>
        </p:spPr>
      </p:cxnSp>
      <p:sp>
        <p:nvSpPr>
          <p:cNvPr id="372" name="Shape 372"/>
          <p:cNvSpPr/>
          <p:nvPr/>
        </p:nvSpPr>
        <p:spPr>
          <a:xfrm>
            <a:off x="2533425" y="38523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4916475" y="387675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3513975" y="3870200"/>
            <a:ext cx="240600" cy="936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3513975" y="3736550"/>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76" name="Shape 376"/>
          <p:cNvPicPr preferRelativeResize="0"/>
          <p:nvPr/>
        </p:nvPicPr>
        <p:blipFill>
          <a:blip r:embed="rId4">
            <a:alphaModFix/>
          </a:blip>
          <a:stretch>
            <a:fillRect/>
          </a:stretch>
        </p:blipFill>
        <p:spPr>
          <a:xfrm>
            <a:off x="7479500" y="2992100"/>
            <a:ext cx="445800" cy="445800"/>
          </a:xfrm>
          <a:prstGeom prst="rect">
            <a:avLst/>
          </a:prstGeom>
          <a:noFill/>
          <a:ln>
            <a:noFill/>
          </a:ln>
        </p:spPr>
      </p:pic>
      <p:sp>
        <p:nvSpPr>
          <p:cNvPr id="377" name="Shape 377"/>
          <p:cNvSpPr txBox="1"/>
          <p:nvPr/>
        </p:nvSpPr>
        <p:spPr>
          <a:xfrm>
            <a:off x="7893700" y="3006975"/>
            <a:ext cx="989400" cy="44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CC0000"/>
                </a:solidFill>
              </a:rPr>
              <a:t>ICMP DROPPED</a:t>
            </a:r>
            <a:endParaRPr/>
          </a:p>
        </p:txBody>
      </p:sp>
      <p:pic>
        <p:nvPicPr>
          <p:cNvPr id="378" name="Shape 378"/>
          <p:cNvPicPr preferRelativeResize="0"/>
          <p:nvPr/>
        </p:nvPicPr>
        <p:blipFill>
          <a:blip r:embed="rId5">
            <a:alphaModFix/>
          </a:blip>
          <a:stretch>
            <a:fillRect/>
          </a:stretch>
        </p:blipFill>
        <p:spPr>
          <a:xfrm>
            <a:off x="7702425" y="3695400"/>
            <a:ext cx="920625" cy="613750"/>
          </a:xfrm>
          <a:prstGeom prst="rect">
            <a:avLst/>
          </a:prstGeom>
          <a:noFill/>
          <a:ln>
            <a:noFill/>
          </a:ln>
        </p:spPr>
      </p:pic>
      <p:cxnSp>
        <p:nvCxnSpPr>
          <p:cNvPr id="379" name="Shape 379"/>
          <p:cNvCxnSpPr>
            <a:stCxn id="368" idx="3"/>
          </p:cNvCxnSpPr>
          <p:nvPr/>
        </p:nvCxnSpPr>
        <p:spPr>
          <a:xfrm>
            <a:off x="5256463" y="2662675"/>
            <a:ext cx="2720100" cy="1035900"/>
          </a:xfrm>
          <a:prstGeom prst="straightConnector1">
            <a:avLst/>
          </a:prstGeom>
          <a:noFill/>
          <a:ln w="19050" cap="flat" cmpd="sng">
            <a:solidFill>
              <a:schemeClr val="dk1"/>
            </a:solidFill>
            <a:prstDash val="solid"/>
            <a:round/>
            <a:headEnd type="none" w="med" len="med"/>
            <a:tailEnd type="triangle" w="med" len="med"/>
          </a:ln>
        </p:spPr>
      </p:cxnSp>
      <p:sp>
        <p:nvSpPr>
          <p:cNvPr id="380" name="Shape 380"/>
          <p:cNvSpPr/>
          <p:nvPr/>
        </p:nvSpPr>
        <p:spPr>
          <a:xfrm>
            <a:off x="8028463" y="3560425"/>
            <a:ext cx="240600" cy="93600"/>
          </a:xfrm>
          <a:prstGeom prst="roundRect">
            <a:avLst>
              <a:gd name="adj" fmla="val 1666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700"/>
                                        <p:tgtEl>
                                          <p:spTgt spid="358"/>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700"/>
                                        <p:tgtEl>
                                          <p:spTgt spid="369"/>
                                        </p:tgtEl>
                                      </p:cBhvr>
                                    </p:animEffect>
                                  </p:childTnLst>
                                </p:cTn>
                              </p:par>
                            </p:childTnLst>
                          </p:cTn>
                        </p:par>
                        <p:par>
                          <p:cTn id="12" fill="hold">
                            <p:stCondLst>
                              <p:cond delay="1400"/>
                            </p:stCondLst>
                            <p:childTnLst>
                              <p:par>
                                <p:cTn id="13" presetID="10" presetClass="exit" presetSubtype="0" fill="hold" nodeType="afterEffect">
                                  <p:stCondLst>
                                    <p:cond delay="0"/>
                                  </p:stCondLst>
                                  <p:childTnLst>
                                    <p:animEffect transition="out" filter="fade">
                                      <p:cBhvr>
                                        <p:cTn id="14" dur="600"/>
                                        <p:tgtEl>
                                          <p:spTgt spid="358"/>
                                        </p:tgtEl>
                                      </p:cBhvr>
                                    </p:animEffect>
                                    <p:set>
                                      <p:cBhvr>
                                        <p:cTn id="15" dur="1" fill="hold">
                                          <p:stCondLst>
                                            <p:cond delay="600"/>
                                          </p:stCondLst>
                                        </p:cTn>
                                        <p:tgtEl>
                                          <p:spTgt spid="358"/>
                                        </p:tgtEl>
                                        <p:attrNameLst>
                                          <p:attrName>style.visibility</p:attrName>
                                        </p:attrNameLst>
                                      </p:cBhvr>
                                      <p:to>
                                        <p:strVal val="hidden"/>
                                      </p:to>
                                    </p:set>
                                  </p:childTnLst>
                                </p:cTn>
                              </p:par>
                            </p:childTnLst>
                          </p:cTn>
                        </p:par>
                        <p:par>
                          <p:cTn id="16" fill="hold">
                            <p:stCondLst>
                              <p:cond delay="2000"/>
                            </p:stCondLst>
                            <p:childTnLst>
                              <p:par>
                                <p:cTn id="17" presetID="10" presetClass="exit" presetSubtype="0" fill="hold" nodeType="afterEffect">
                                  <p:stCondLst>
                                    <p:cond delay="0"/>
                                  </p:stCondLst>
                                  <p:childTnLst>
                                    <p:animEffect transition="out" filter="fade">
                                      <p:cBhvr>
                                        <p:cTn id="18" dur="500"/>
                                        <p:tgtEl>
                                          <p:spTgt spid="369"/>
                                        </p:tgtEl>
                                      </p:cBhvr>
                                    </p:animEffect>
                                    <p:set>
                                      <p:cBhvr>
                                        <p:cTn id="19" dur="1" fill="hold">
                                          <p:stCondLst>
                                            <p:cond delay="500"/>
                                          </p:stCondLst>
                                        </p:cTn>
                                        <p:tgtEl>
                                          <p:spTgt spid="369"/>
                                        </p:tgtEl>
                                        <p:attrNameLst>
                                          <p:attrName>style.visibility</p:attrName>
                                        </p:attrNameLst>
                                      </p:cBhvr>
                                      <p:to>
                                        <p:strVal val="hidden"/>
                                      </p:to>
                                    </p:se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59"/>
                                        </p:tgtEl>
                                        <p:attrNameLst>
                                          <p:attrName>style.visibility</p:attrName>
                                        </p:attrNameLst>
                                      </p:cBhvr>
                                      <p:to>
                                        <p:strVal val="visible"/>
                                      </p:to>
                                    </p:set>
                                    <p:animEffect transition="in" filter="fade">
                                      <p:cBhvr>
                                        <p:cTn id="23" dur="600"/>
                                        <p:tgtEl>
                                          <p:spTgt spid="359"/>
                                        </p:tgtEl>
                                      </p:cBhvr>
                                    </p:animEffect>
                                  </p:childTnLst>
                                </p:cTn>
                              </p:par>
                            </p:childTnLst>
                          </p:cTn>
                        </p:par>
                        <p:par>
                          <p:cTn id="24" fill="hold">
                            <p:stCondLst>
                              <p:cond delay="3100"/>
                            </p:stCondLst>
                            <p:childTnLst>
                              <p:par>
                                <p:cTn id="25" presetID="10" presetClass="entr" presetSubtype="0" fill="hold" nodeType="afterEffect">
                                  <p:stCondLst>
                                    <p:cond delay="0"/>
                                  </p:stCondLst>
                                  <p:childTnLst>
                                    <p:set>
                                      <p:cBhvr>
                                        <p:cTn id="26" dur="1" fill="hold">
                                          <p:stCondLst>
                                            <p:cond delay="0"/>
                                          </p:stCondLst>
                                        </p:cTn>
                                        <p:tgtEl>
                                          <p:spTgt spid="372"/>
                                        </p:tgtEl>
                                        <p:attrNameLst>
                                          <p:attrName>style.visibility</p:attrName>
                                        </p:attrNameLst>
                                      </p:cBhvr>
                                      <p:to>
                                        <p:strVal val="visible"/>
                                      </p:to>
                                    </p:set>
                                    <p:animEffect transition="in" filter="fade">
                                      <p:cBhvr>
                                        <p:cTn id="27" dur="600"/>
                                        <p:tgtEl>
                                          <p:spTgt spid="372"/>
                                        </p:tgtEl>
                                      </p:cBhvr>
                                    </p:animEffect>
                                  </p:childTnLst>
                                </p:cTn>
                              </p:par>
                            </p:childTnLst>
                          </p:cTn>
                        </p:par>
                        <p:par>
                          <p:cTn id="28" fill="hold">
                            <p:stCondLst>
                              <p:cond delay="3700"/>
                            </p:stCondLst>
                            <p:childTnLst>
                              <p:par>
                                <p:cTn id="29" presetID="10" presetClass="exit" presetSubtype="0" fill="hold" nodeType="afterEffect">
                                  <p:stCondLst>
                                    <p:cond delay="0"/>
                                  </p:stCondLst>
                                  <p:childTnLst>
                                    <p:animEffect transition="out" filter="fade">
                                      <p:cBhvr>
                                        <p:cTn id="30" dur="600"/>
                                        <p:tgtEl>
                                          <p:spTgt spid="359"/>
                                        </p:tgtEl>
                                      </p:cBhvr>
                                    </p:animEffect>
                                    <p:set>
                                      <p:cBhvr>
                                        <p:cTn id="31" dur="1" fill="hold">
                                          <p:stCondLst>
                                            <p:cond delay="600"/>
                                          </p:stCondLst>
                                        </p:cTn>
                                        <p:tgtEl>
                                          <p:spTgt spid="359"/>
                                        </p:tgtEl>
                                        <p:attrNameLst>
                                          <p:attrName>style.visibility</p:attrName>
                                        </p:attrNameLst>
                                      </p:cBhvr>
                                      <p:to>
                                        <p:strVal val="hidden"/>
                                      </p:to>
                                    </p:set>
                                  </p:childTnLst>
                                </p:cTn>
                              </p:par>
                            </p:childTnLst>
                          </p:cTn>
                        </p:par>
                        <p:par>
                          <p:cTn id="32" fill="hold">
                            <p:stCondLst>
                              <p:cond delay="4300"/>
                            </p:stCondLst>
                            <p:childTnLst>
                              <p:par>
                                <p:cTn id="33" presetID="10" presetClass="exit" presetSubtype="0" fill="hold" nodeType="afterEffect">
                                  <p:stCondLst>
                                    <p:cond delay="0"/>
                                  </p:stCondLst>
                                  <p:childTnLst>
                                    <p:animEffect transition="out" filter="fade">
                                      <p:cBhvr>
                                        <p:cTn id="34" dur="500"/>
                                        <p:tgtEl>
                                          <p:spTgt spid="372"/>
                                        </p:tgtEl>
                                      </p:cBhvr>
                                    </p:animEffect>
                                    <p:set>
                                      <p:cBhvr>
                                        <p:cTn id="35" dur="1" fill="hold">
                                          <p:stCondLst>
                                            <p:cond delay="500"/>
                                          </p:stCondLst>
                                        </p:cTn>
                                        <p:tgtEl>
                                          <p:spTgt spid="372"/>
                                        </p:tgtEl>
                                        <p:attrNameLst>
                                          <p:attrName>style.visibility</p:attrName>
                                        </p:attrNameLst>
                                      </p:cBhvr>
                                      <p:to>
                                        <p:strVal val="hidden"/>
                                      </p:to>
                                    </p:set>
                                  </p:childTnLst>
                                </p:cTn>
                              </p:par>
                            </p:childTnLst>
                          </p:cTn>
                        </p:par>
                        <p:par>
                          <p:cTn id="36" fill="hold">
                            <p:stCondLst>
                              <p:cond delay="4800"/>
                            </p:stCondLst>
                            <p:childTnLst>
                              <p:par>
                                <p:cTn id="37" presetID="10" presetClass="entr" presetSubtype="0" fill="hold" nodeType="afterEffect">
                                  <p:stCondLst>
                                    <p:cond delay="0"/>
                                  </p:stCondLst>
                                  <p:childTnLst>
                                    <p:set>
                                      <p:cBhvr>
                                        <p:cTn id="38" dur="1" fill="hold">
                                          <p:stCondLst>
                                            <p:cond delay="0"/>
                                          </p:stCondLst>
                                        </p:cTn>
                                        <p:tgtEl>
                                          <p:spTgt spid="375"/>
                                        </p:tgtEl>
                                        <p:attrNameLst>
                                          <p:attrName>style.visibility</p:attrName>
                                        </p:attrNameLst>
                                      </p:cBhvr>
                                      <p:to>
                                        <p:strVal val="visible"/>
                                      </p:to>
                                    </p:set>
                                    <p:animEffect transition="in" filter="fade">
                                      <p:cBhvr>
                                        <p:cTn id="39" dur="800"/>
                                        <p:tgtEl>
                                          <p:spTgt spid="375"/>
                                        </p:tgtEl>
                                      </p:cBhvr>
                                    </p:animEffect>
                                  </p:childTnLst>
                                </p:cTn>
                              </p:par>
                            </p:childTnLst>
                          </p:cTn>
                        </p:par>
                        <p:par>
                          <p:cTn id="40" fill="hold">
                            <p:stCondLst>
                              <p:cond delay="5600"/>
                            </p:stCondLst>
                            <p:childTnLst>
                              <p:par>
                                <p:cTn id="41" presetID="10" presetClass="entr" presetSubtype="0" fill="hold" nodeType="afterEffect">
                                  <p:stCondLst>
                                    <p:cond delay="0"/>
                                  </p:stCondLst>
                                  <p:childTnLst>
                                    <p:set>
                                      <p:cBhvr>
                                        <p:cTn id="42" dur="1" fill="hold">
                                          <p:stCondLst>
                                            <p:cond delay="0"/>
                                          </p:stCondLst>
                                        </p:cTn>
                                        <p:tgtEl>
                                          <p:spTgt spid="374"/>
                                        </p:tgtEl>
                                        <p:attrNameLst>
                                          <p:attrName>style.visibility</p:attrName>
                                        </p:attrNameLst>
                                      </p:cBhvr>
                                      <p:to>
                                        <p:strVal val="visible"/>
                                      </p:to>
                                    </p:set>
                                    <p:animEffect transition="in" filter="fade">
                                      <p:cBhvr>
                                        <p:cTn id="43" dur="600"/>
                                        <p:tgtEl>
                                          <p:spTgt spid="374"/>
                                        </p:tgtEl>
                                      </p:cBhvr>
                                    </p:animEffect>
                                  </p:childTnLst>
                                </p:cTn>
                              </p:par>
                            </p:childTnLst>
                          </p:cTn>
                        </p:par>
                        <p:par>
                          <p:cTn id="44" fill="hold">
                            <p:stCondLst>
                              <p:cond delay="6200"/>
                            </p:stCondLst>
                            <p:childTnLst>
                              <p:par>
                                <p:cTn id="45" presetID="10" presetClass="exit" presetSubtype="0" fill="hold" nodeType="afterEffect">
                                  <p:stCondLst>
                                    <p:cond delay="0"/>
                                  </p:stCondLst>
                                  <p:childTnLst>
                                    <p:animEffect transition="out" filter="fade">
                                      <p:cBhvr>
                                        <p:cTn id="46" dur="600"/>
                                        <p:tgtEl>
                                          <p:spTgt spid="375"/>
                                        </p:tgtEl>
                                      </p:cBhvr>
                                    </p:animEffect>
                                    <p:set>
                                      <p:cBhvr>
                                        <p:cTn id="47" dur="1" fill="hold">
                                          <p:stCondLst>
                                            <p:cond delay="600"/>
                                          </p:stCondLst>
                                        </p:cTn>
                                        <p:tgtEl>
                                          <p:spTgt spid="375"/>
                                        </p:tgtEl>
                                        <p:attrNameLst>
                                          <p:attrName>style.visibility</p:attrName>
                                        </p:attrNameLst>
                                      </p:cBhvr>
                                      <p:to>
                                        <p:strVal val="hidden"/>
                                      </p:to>
                                    </p:set>
                                  </p:childTnLst>
                                </p:cTn>
                              </p:par>
                            </p:childTnLst>
                          </p:cTn>
                        </p:par>
                        <p:par>
                          <p:cTn id="48" fill="hold">
                            <p:stCondLst>
                              <p:cond delay="6800"/>
                            </p:stCondLst>
                            <p:childTnLst>
                              <p:par>
                                <p:cTn id="49" presetID="10" presetClass="exit" presetSubtype="0" fill="hold" nodeType="afterEffect">
                                  <p:stCondLst>
                                    <p:cond delay="0"/>
                                  </p:stCondLst>
                                  <p:childTnLst>
                                    <p:animEffect transition="out" filter="fade">
                                      <p:cBhvr>
                                        <p:cTn id="50" dur="700"/>
                                        <p:tgtEl>
                                          <p:spTgt spid="374"/>
                                        </p:tgtEl>
                                      </p:cBhvr>
                                    </p:animEffect>
                                    <p:set>
                                      <p:cBhvr>
                                        <p:cTn id="51" dur="1" fill="hold">
                                          <p:stCondLst>
                                            <p:cond delay="700"/>
                                          </p:stCondLst>
                                        </p:cTn>
                                        <p:tgtEl>
                                          <p:spTgt spid="374"/>
                                        </p:tgtEl>
                                        <p:attrNameLst>
                                          <p:attrName>style.visibility</p:attrName>
                                        </p:attrNameLst>
                                      </p:cBhvr>
                                      <p:to>
                                        <p:strVal val="hidden"/>
                                      </p:to>
                                    </p:se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360"/>
                                        </p:tgtEl>
                                        <p:attrNameLst>
                                          <p:attrName>style.visibility</p:attrName>
                                        </p:attrNameLst>
                                      </p:cBhvr>
                                      <p:to>
                                        <p:strVal val="visible"/>
                                      </p:to>
                                    </p:set>
                                    <p:animEffect transition="in" filter="fade">
                                      <p:cBhvr>
                                        <p:cTn id="55" dur="800"/>
                                        <p:tgtEl>
                                          <p:spTgt spid="360"/>
                                        </p:tgtEl>
                                      </p:cBhvr>
                                    </p:animEffect>
                                  </p:childTnLst>
                                </p:cTn>
                              </p:par>
                              <p:par>
                                <p:cTn id="56" presetID="10" presetClass="entr" presetSubtype="0" fill="hold" nodeType="withEffect">
                                  <p:stCondLst>
                                    <p:cond delay="0"/>
                                  </p:stCondLst>
                                  <p:childTnLst>
                                    <p:set>
                                      <p:cBhvr>
                                        <p:cTn id="57" dur="1" fill="hold">
                                          <p:stCondLst>
                                            <p:cond delay="0"/>
                                          </p:stCondLst>
                                        </p:cTn>
                                        <p:tgtEl>
                                          <p:spTgt spid="373"/>
                                        </p:tgtEl>
                                        <p:attrNameLst>
                                          <p:attrName>style.visibility</p:attrName>
                                        </p:attrNameLst>
                                      </p:cBhvr>
                                      <p:to>
                                        <p:strVal val="visible"/>
                                      </p:to>
                                    </p:set>
                                    <p:animEffect transition="in" filter="fade">
                                      <p:cBhvr>
                                        <p:cTn id="58" dur="800"/>
                                        <p:tgtEl>
                                          <p:spTgt spid="373"/>
                                        </p:tgtEl>
                                      </p:cBhvr>
                                    </p:animEffect>
                                  </p:childTnLst>
                                </p:cTn>
                              </p:par>
                            </p:childTnLst>
                          </p:cTn>
                        </p:par>
                        <p:par>
                          <p:cTn id="59" fill="hold">
                            <p:stCondLst>
                              <p:cond delay="8300"/>
                            </p:stCondLst>
                            <p:childTnLst>
                              <p:par>
                                <p:cTn id="60" presetID="10" presetClass="exit" presetSubtype="0" fill="hold" nodeType="afterEffect">
                                  <p:stCondLst>
                                    <p:cond delay="0"/>
                                  </p:stCondLst>
                                  <p:childTnLst>
                                    <p:animEffect transition="out" filter="fade">
                                      <p:cBhvr>
                                        <p:cTn id="61" dur="600"/>
                                        <p:tgtEl>
                                          <p:spTgt spid="360"/>
                                        </p:tgtEl>
                                      </p:cBhvr>
                                    </p:animEffect>
                                    <p:set>
                                      <p:cBhvr>
                                        <p:cTn id="62" dur="1" fill="hold">
                                          <p:stCondLst>
                                            <p:cond delay="600"/>
                                          </p:stCondLst>
                                        </p:cTn>
                                        <p:tgtEl>
                                          <p:spTgt spid="36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700"/>
                                        <p:tgtEl>
                                          <p:spTgt spid="373"/>
                                        </p:tgtEl>
                                      </p:cBhvr>
                                    </p:animEffect>
                                    <p:set>
                                      <p:cBhvr>
                                        <p:cTn id="65" dur="1" fill="hold">
                                          <p:stCondLst>
                                            <p:cond delay="700"/>
                                          </p:stCondLst>
                                        </p:cTn>
                                        <p:tgtEl>
                                          <p:spTgt spid="373"/>
                                        </p:tgtEl>
                                        <p:attrNameLst>
                                          <p:attrName>style.visibility</p:attrName>
                                        </p:attrNameLst>
                                      </p:cBhvr>
                                      <p:to>
                                        <p:strVal val="hidden"/>
                                      </p:to>
                                    </p:set>
                                  </p:childTnLst>
                                </p:cTn>
                              </p:par>
                            </p:childTnLst>
                          </p:cTn>
                        </p:par>
                        <p:par>
                          <p:cTn id="66" fill="hold">
                            <p:stCondLst>
                              <p:cond delay="9000"/>
                            </p:stCondLst>
                            <p:childTnLst>
                              <p:par>
                                <p:cTn id="67" presetID="10" presetClass="entr" presetSubtype="0" fill="hold" nodeType="afterEffect">
                                  <p:stCondLst>
                                    <p:cond delay="0"/>
                                  </p:stCondLst>
                                  <p:childTnLst>
                                    <p:set>
                                      <p:cBhvr>
                                        <p:cTn id="68" dur="1" fill="hold">
                                          <p:stCondLst>
                                            <p:cond delay="0"/>
                                          </p:stCondLst>
                                        </p:cTn>
                                        <p:tgtEl>
                                          <p:spTgt spid="361"/>
                                        </p:tgtEl>
                                        <p:attrNameLst>
                                          <p:attrName>style.visibility</p:attrName>
                                        </p:attrNameLst>
                                      </p:cBhvr>
                                      <p:to>
                                        <p:strVal val="visible"/>
                                      </p:to>
                                    </p:set>
                                    <p:animEffect transition="in" filter="fade">
                                      <p:cBhvr>
                                        <p:cTn id="69" dur="700"/>
                                        <p:tgtEl>
                                          <p:spTgt spid="361"/>
                                        </p:tgtEl>
                                      </p:cBhvr>
                                    </p:animEffect>
                                  </p:childTnLst>
                                </p:cTn>
                              </p:par>
                              <p:par>
                                <p:cTn id="70" presetID="10" presetClass="entr" presetSubtype="0" fill="hold" nodeType="withEffect">
                                  <p:stCondLst>
                                    <p:cond delay="0"/>
                                  </p:stCondLst>
                                  <p:childTnLst>
                                    <p:set>
                                      <p:cBhvr>
                                        <p:cTn id="71" dur="1" fill="hold">
                                          <p:stCondLst>
                                            <p:cond delay="0"/>
                                          </p:stCondLst>
                                        </p:cTn>
                                        <p:tgtEl>
                                          <p:spTgt spid="362"/>
                                        </p:tgtEl>
                                        <p:attrNameLst>
                                          <p:attrName>style.visibility</p:attrName>
                                        </p:attrNameLst>
                                      </p:cBhvr>
                                      <p:to>
                                        <p:strVal val="visible"/>
                                      </p:to>
                                    </p:set>
                                    <p:animEffect transition="in" filter="fade">
                                      <p:cBhvr>
                                        <p:cTn id="72" dur="700"/>
                                        <p:tgtEl>
                                          <p:spTgt spid="362"/>
                                        </p:tgtEl>
                                      </p:cBhvr>
                                    </p:animEffect>
                                  </p:childTnLst>
                                </p:cTn>
                              </p:par>
                            </p:childTnLst>
                          </p:cTn>
                        </p:par>
                        <p:par>
                          <p:cTn id="73" fill="hold">
                            <p:stCondLst>
                              <p:cond delay="9700"/>
                            </p:stCondLst>
                            <p:childTnLst>
                              <p:par>
                                <p:cTn id="74" presetID="10" presetClass="exit" presetSubtype="0" fill="hold" nodeType="afterEffect">
                                  <p:stCondLst>
                                    <p:cond delay="0"/>
                                  </p:stCondLst>
                                  <p:childTnLst>
                                    <p:animEffect transition="out" filter="fade">
                                      <p:cBhvr>
                                        <p:cTn id="75" dur="1000"/>
                                        <p:tgtEl>
                                          <p:spTgt spid="361"/>
                                        </p:tgtEl>
                                      </p:cBhvr>
                                    </p:animEffect>
                                    <p:set>
                                      <p:cBhvr>
                                        <p:cTn id="76" dur="1" fill="hold">
                                          <p:stCondLst>
                                            <p:cond delay="1000"/>
                                          </p:stCondLst>
                                        </p:cTn>
                                        <p:tgtEl>
                                          <p:spTgt spid="36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600"/>
                                        <p:tgtEl>
                                          <p:spTgt spid="362"/>
                                        </p:tgtEl>
                                      </p:cBhvr>
                                    </p:animEffect>
                                    <p:set>
                                      <p:cBhvr>
                                        <p:cTn id="79" dur="1" fill="hold">
                                          <p:stCondLst>
                                            <p:cond delay="600"/>
                                          </p:stCondLst>
                                        </p:cTn>
                                        <p:tgtEl>
                                          <p:spTgt spid="362"/>
                                        </p:tgtEl>
                                        <p:attrNameLst>
                                          <p:attrName>style.visibility</p:attrName>
                                        </p:attrNameLst>
                                      </p:cBhvr>
                                      <p:to>
                                        <p:strVal val="hidden"/>
                                      </p:to>
                                    </p:set>
                                  </p:childTnLst>
                                </p:cTn>
                              </p:par>
                            </p:childTnLst>
                          </p:cTn>
                        </p:par>
                        <p:par>
                          <p:cTn id="80" fill="hold">
                            <p:stCondLst>
                              <p:cond delay="10700"/>
                            </p:stCondLst>
                            <p:childTnLst>
                              <p:par>
                                <p:cTn id="81" presetID="10" presetClass="entr" presetSubtype="0" fill="hold" nodeType="afterEffect">
                                  <p:stCondLst>
                                    <p:cond delay="0"/>
                                  </p:stCondLst>
                                  <p:childTnLst>
                                    <p:set>
                                      <p:cBhvr>
                                        <p:cTn id="82" dur="1" fill="hold">
                                          <p:stCondLst>
                                            <p:cond delay="0"/>
                                          </p:stCondLst>
                                        </p:cTn>
                                        <p:tgtEl>
                                          <p:spTgt spid="366"/>
                                        </p:tgtEl>
                                        <p:attrNameLst>
                                          <p:attrName>style.visibility</p:attrName>
                                        </p:attrNameLst>
                                      </p:cBhvr>
                                      <p:to>
                                        <p:strVal val="visible"/>
                                      </p:to>
                                    </p:set>
                                    <p:animEffect transition="in" filter="fade">
                                      <p:cBhvr>
                                        <p:cTn id="83" dur="700"/>
                                        <p:tgtEl>
                                          <p:spTgt spid="366"/>
                                        </p:tgtEl>
                                      </p:cBhvr>
                                    </p:animEffect>
                                  </p:childTnLst>
                                </p:cTn>
                              </p:par>
                              <p:par>
                                <p:cTn id="84" presetID="10" presetClass="entr" presetSubtype="0" fill="hold" nodeType="withEffect">
                                  <p:stCondLst>
                                    <p:cond delay="0"/>
                                  </p:stCondLst>
                                  <p:childTnLst>
                                    <p:set>
                                      <p:cBhvr>
                                        <p:cTn id="85" dur="1" fill="hold">
                                          <p:stCondLst>
                                            <p:cond delay="0"/>
                                          </p:stCondLst>
                                        </p:cTn>
                                        <p:tgtEl>
                                          <p:spTgt spid="363"/>
                                        </p:tgtEl>
                                        <p:attrNameLst>
                                          <p:attrName>style.visibility</p:attrName>
                                        </p:attrNameLst>
                                      </p:cBhvr>
                                      <p:to>
                                        <p:strVal val="visible"/>
                                      </p:to>
                                    </p:set>
                                    <p:animEffect transition="in" filter="fade">
                                      <p:cBhvr>
                                        <p:cTn id="86" dur="700"/>
                                        <p:tgtEl>
                                          <p:spTgt spid="363"/>
                                        </p:tgtEl>
                                      </p:cBhvr>
                                    </p:animEffect>
                                  </p:childTnLst>
                                </p:cTn>
                              </p:par>
                            </p:childTnLst>
                          </p:cTn>
                        </p:par>
                        <p:par>
                          <p:cTn id="87" fill="hold">
                            <p:stCondLst>
                              <p:cond delay="11400"/>
                            </p:stCondLst>
                            <p:childTnLst>
                              <p:par>
                                <p:cTn id="88" presetID="10" presetClass="exit" presetSubtype="0" fill="hold" nodeType="afterEffect">
                                  <p:stCondLst>
                                    <p:cond delay="0"/>
                                  </p:stCondLst>
                                  <p:childTnLst>
                                    <p:animEffect transition="out" filter="fade">
                                      <p:cBhvr>
                                        <p:cTn id="89" dur="600"/>
                                        <p:tgtEl>
                                          <p:spTgt spid="366"/>
                                        </p:tgtEl>
                                      </p:cBhvr>
                                    </p:animEffect>
                                    <p:set>
                                      <p:cBhvr>
                                        <p:cTn id="90" dur="1" fill="hold">
                                          <p:stCondLst>
                                            <p:cond delay="600"/>
                                          </p:stCondLst>
                                        </p:cTn>
                                        <p:tgtEl>
                                          <p:spTgt spid="366"/>
                                        </p:tgtEl>
                                        <p:attrNameLst>
                                          <p:attrName>style.visibility</p:attrName>
                                        </p:attrNameLst>
                                      </p:cBhvr>
                                      <p:to>
                                        <p:strVal val="hidden"/>
                                      </p:to>
                                    </p:set>
                                  </p:childTnLst>
                                </p:cTn>
                              </p:par>
                            </p:childTnLst>
                          </p:cTn>
                        </p:par>
                        <p:par>
                          <p:cTn id="91" fill="hold">
                            <p:stCondLst>
                              <p:cond delay="12000"/>
                            </p:stCondLst>
                            <p:childTnLst>
                              <p:par>
                                <p:cTn id="92" presetID="10" presetClass="entr" presetSubtype="0" fill="hold" nodeType="afterEffect">
                                  <p:stCondLst>
                                    <p:cond delay="0"/>
                                  </p:stCondLst>
                                  <p:childTnLst>
                                    <p:set>
                                      <p:cBhvr>
                                        <p:cTn id="93" dur="1" fill="hold">
                                          <p:stCondLst>
                                            <p:cond delay="0"/>
                                          </p:stCondLst>
                                        </p:cTn>
                                        <p:tgtEl>
                                          <p:spTgt spid="367"/>
                                        </p:tgtEl>
                                        <p:attrNameLst>
                                          <p:attrName>style.visibility</p:attrName>
                                        </p:attrNameLst>
                                      </p:cBhvr>
                                      <p:to>
                                        <p:strVal val="visible"/>
                                      </p:to>
                                    </p:set>
                                    <p:animEffect transition="in" filter="fade">
                                      <p:cBhvr>
                                        <p:cTn id="94" dur="700"/>
                                        <p:tgtEl>
                                          <p:spTgt spid="367"/>
                                        </p:tgtEl>
                                      </p:cBhvr>
                                    </p:animEffect>
                                  </p:childTnLst>
                                </p:cTn>
                              </p:par>
                            </p:childTnLst>
                          </p:cTn>
                        </p:par>
                        <p:par>
                          <p:cTn id="95" fill="hold">
                            <p:stCondLst>
                              <p:cond delay="12700"/>
                            </p:stCondLst>
                            <p:childTnLst>
                              <p:par>
                                <p:cTn id="96" presetID="10" presetClass="exit" presetSubtype="0" fill="hold" nodeType="afterEffect">
                                  <p:stCondLst>
                                    <p:cond delay="0"/>
                                  </p:stCondLst>
                                  <p:childTnLst>
                                    <p:animEffect transition="out" filter="fade">
                                      <p:cBhvr>
                                        <p:cTn id="97" dur="1000"/>
                                        <p:tgtEl>
                                          <p:spTgt spid="367"/>
                                        </p:tgtEl>
                                      </p:cBhvr>
                                    </p:animEffect>
                                    <p:set>
                                      <p:cBhvr>
                                        <p:cTn id="98" dur="1" fill="hold">
                                          <p:stCondLst>
                                            <p:cond delay="1000"/>
                                          </p:stCondLst>
                                        </p:cTn>
                                        <p:tgtEl>
                                          <p:spTgt spid="367"/>
                                        </p:tgtEl>
                                        <p:attrNameLst>
                                          <p:attrName>style.visibility</p:attrName>
                                        </p:attrNameLst>
                                      </p:cBhvr>
                                      <p:to>
                                        <p:strVal val="hidden"/>
                                      </p:to>
                                    </p:set>
                                  </p:childTnLst>
                                </p:cTn>
                              </p:par>
                            </p:childTnLst>
                          </p:cTn>
                        </p:par>
                        <p:par>
                          <p:cTn id="99" fill="hold">
                            <p:stCondLst>
                              <p:cond delay="13700"/>
                            </p:stCondLst>
                            <p:childTnLst>
                              <p:par>
                                <p:cTn id="100" presetID="10" presetClass="entr" presetSubtype="0" fill="hold" nodeType="afterEffect">
                                  <p:stCondLst>
                                    <p:cond delay="0"/>
                                  </p:stCondLst>
                                  <p:childTnLst>
                                    <p:set>
                                      <p:cBhvr>
                                        <p:cTn id="101" dur="1" fill="hold">
                                          <p:stCondLst>
                                            <p:cond delay="0"/>
                                          </p:stCondLst>
                                        </p:cTn>
                                        <p:tgtEl>
                                          <p:spTgt spid="368"/>
                                        </p:tgtEl>
                                        <p:attrNameLst>
                                          <p:attrName>style.visibility</p:attrName>
                                        </p:attrNameLst>
                                      </p:cBhvr>
                                      <p:to>
                                        <p:strVal val="visible"/>
                                      </p:to>
                                    </p:set>
                                    <p:animEffect transition="in" filter="fade">
                                      <p:cBhvr>
                                        <p:cTn id="102" dur="700"/>
                                        <p:tgtEl>
                                          <p:spTgt spid="368"/>
                                        </p:tgtEl>
                                      </p:cBhvr>
                                    </p:animEffect>
                                  </p:childTnLst>
                                </p:cTn>
                              </p:par>
                            </p:childTnLst>
                          </p:cTn>
                        </p:par>
                        <p:par>
                          <p:cTn id="103" fill="hold">
                            <p:stCondLst>
                              <p:cond delay="14400"/>
                            </p:stCondLst>
                            <p:childTnLst>
                              <p:par>
                                <p:cTn id="104" presetID="10" presetClass="exit" presetSubtype="0" fill="hold" nodeType="afterEffect">
                                  <p:stCondLst>
                                    <p:cond delay="0"/>
                                  </p:stCondLst>
                                  <p:childTnLst>
                                    <p:animEffect transition="out" filter="fade">
                                      <p:cBhvr>
                                        <p:cTn id="105" dur="600"/>
                                        <p:tgtEl>
                                          <p:spTgt spid="368"/>
                                        </p:tgtEl>
                                      </p:cBhvr>
                                    </p:animEffect>
                                    <p:set>
                                      <p:cBhvr>
                                        <p:cTn id="106" dur="1" fill="hold">
                                          <p:stCondLst>
                                            <p:cond delay="600"/>
                                          </p:stCondLst>
                                        </p:cTn>
                                        <p:tgtEl>
                                          <p:spTgt spid="368"/>
                                        </p:tgtEl>
                                        <p:attrNameLst>
                                          <p:attrName>style.visibility</p:attrName>
                                        </p:attrNameLst>
                                      </p:cBhvr>
                                      <p:to>
                                        <p:strVal val="hidden"/>
                                      </p:to>
                                    </p:set>
                                  </p:childTnLst>
                                </p:cTn>
                              </p:par>
                            </p:childTnLst>
                          </p:cTn>
                        </p:par>
                        <p:par>
                          <p:cTn id="107" fill="hold">
                            <p:stCondLst>
                              <p:cond delay="15000"/>
                            </p:stCondLst>
                            <p:childTnLst>
                              <p:par>
                                <p:cTn id="108" presetID="10" presetClass="entr" presetSubtype="0" fill="hold" nodeType="afterEffect">
                                  <p:stCondLst>
                                    <p:cond delay="0"/>
                                  </p:stCondLst>
                                  <p:childTnLst>
                                    <p:set>
                                      <p:cBhvr>
                                        <p:cTn id="109" dur="1" fill="hold">
                                          <p:stCondLst>
                                            <p:cond delay="0"/>
                                          </p:stCondLst>
                                        </p:cTn>
                                        <p:tgtEl>
                                          <p:spTgt spid="379"/>
                                        </p:tgtEl>
                                        <p:attrNameLst>
                                          <p:attrName>style.visibility</p:attrName>
                                        </p:attrNameLst>
                                      </p:cBhvr>
                                      <p:to>
                                        <p:strVal val="visible"/>
                                      </p:to>
                                    </p:set>
                                    <p:animEffect transition="in" filter="fade">
                                      <p:cBhvr>
                                        <p:cTn id="110" dur="600"/>
                                        <p:tgtEl>
                                          <p:spTgt spid="379"/>
                                        </p:tgtEl>
                                      </p:cBhvr>
                                    </p:animEffect>
                                  </p:childTnLst>
                                </p:cTn>
                              </p:par>
                              <p:par>
                                <p:cTn id="111" presetID="10" presetClass="entr" presetSubtype="0" fill="hold" nodeType="withEffect">
                                  <p:stCondLst>
                                    <p:cond delay="0"/>
                                  </p:stCondLst>
                                  <p:childTnLst>
                                    <p:set>
                                      <p:cBhvr>
                                        <p:cTn id="112" dur="1" fill="hold">
                                          <p:stCondLst>
                                            <p:cond delay="0"/>
                                          </p:stCondLst>
                                        </p:cTn>
                                        <p:tgtEl>
                                          <p:spTgt spid="380"/>
                                        </p:tgtEl>
                                        <p:attrNameLst>
                                          <p:attrName>style.visibility</p:attrName>
                                        </p:attrNameLst>
                                      </p:cBhvr>
                                      <p:to>
                                        <p:strVal val="visible"/>
                                      </p:to>
                                    </p:set>
                                    <p:animEffect transition="in" filter="fade">
                                      <p:cBhvr>
                                        <p:cTn id="113" dur="500"/>
                                        <p:tgtEl>
                                          <p:spTgt spid="380"/>
                                        </p:tgtEl>
                                      </p:cBhvr>
                                    </p:animEffect>
                                  </p:childTnLst>
                                </p:cTn>
                              </p:par>
                            </p:childTnLst>
                          </p:cTn>
                        </p:par>
                        <p:par>
                          <p:cTn id="114" fill="hold">
                            <p:stCondLst>
                              <p:cond delay="15600"/>
                            </p:stCondLst>
                            <p:childTnLst>
                              <p:par>
                                <p:cTn id="115" presetID="1" presetClass="entr" presetSubtype="0" fill="hold" nodeType="afterEffect">
                                  <p:stCondLst>
                                    <p:cond delay="0"/>
                                  </p:stCondLst>
                                  <p:childTnLst>
                                    <p:set>
                                      <p:cBhvr>
                                        <p:cTn id="116" dur="1" fill="hold">
                                          <p:stCondLst>
                                            <p:cond delay="0"/>
                                          </p:stCondLst>
                                        </p:cTn>
                                        <p:tgtEl>
                                          <p:spTgt spid="36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6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7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Tacker Update VNFFG command</a:t>
            </a:r>
            <a:endParaRPr/>
          </a:p>
        </p:txBody>
      </p:sp>
      <p:sp>
        <p:nvSpPr>
          <p:cNvPr id="386" name="Shape 386"/>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GB" sz="1400"/>
              <a:t>/usr/local/bin/tacker --os-username admin --os-password devstack --os-project-name admin --os-user-domain-name default --os-project-domain-name default --os-project-domain-id default --os-auth-url http://192.168.122.113/identity/v3 --os-region-name RegionOne vnffg-update --vnffgd-template /home/ubuntu/vnffg_block_icmp.yaml block_icmp</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p:cNvPicPr preferRelativeResize="0"/>
          <p:nvPr/>
        </p:nvPicPr>
        <p:blipFill>
          <a:blip r:embed="rId3">
            <a:alphaModFix/>
          </a:blip>
          <a:stretch>
            <a:fillRect/>
          </a:stretch>
        </p:blipFill>
        <p:spPr>
          <a:xfrm>
            <a:off x="1417950" y="1426875"/>
            <a:ext cx="6068450" cy="265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What is Tacker ?</a:t>
            </a:r>
            <a:endParaRPr/>
          </a:p>
        </p:txBody>
      </p:sp>
      <p:sp>
        <p:nvSpPr>
          <p:cNvPr id="88" name="Shape 88"/>
          <p:cNvSpPr txBox="1">
            <a:spLocks noGrp="1"/>
          </p:cNvSpPr>
          <p:nvPr>
            <p:ph type="body" idx="1"/>
          </p:nvPr>
        </p:nvSpPr>
        <p:spPr>
          <a:xfrm>
            <a:off x="-190006" y="1010720"/>
            <a:ext cx="5073922" cy="3416400"/>
          </a:xfrm>
          <a:prstGeom prst="rect">
            <a:avLst/>
          </a:prstGeom>
        </p:spPr>
        <p:txBody>
          <a:bodyPr spcFirstLastPara="1" wrap="square" lIns="91425" tIns="91425" rIns="91425" bIns="91425" anchor="t" anchorCtr="0">
            <a:noAutofit/>
          </a:bodyPr>
          <a:lstStyle/>
          <a:p>
            <a:pPr marL="914400" lvl="0" indent="-381000" rtl="0">
              <a:lnSpc>
                <a:spcPct val="200000"/>
              </a:lnSpc>
              <a:spcBef>
                <a:spcPts val="600"/>
              </a:spcBef>
              <a:spcAft>
                <a:spcPts val="0"/>
              </a:spcAft>
              <a:buSzPts val="2400"/>
              <a:buChar char="◎"/>
            </a:pPr>
            <a:r>
              <a:rPr lang="en-GB" sz="2400"/>
              <a:t>Is an official OpenStack project</a:t>
            </a:r>
            <a:endParaRPr sz="2400"/>
          </a:p>
          <a:p>
            <a:pPr marL="914400" lvl="0" indent="-381000" rtl="0">
              <a:lnSpc>
                <a:spcPct val="200000"/>
              </a:lnSpc>
              <a:spcBef>
                <a:spcPts val="0"/>
              </a:spcBef>
              <a:spcAft>
                <a:spcPts val="0"/>
              </a:spcAft>
              <a:buSzPts val="2400"/>
              <a:buChar char="◎"/>
            </a:pPr>
            <a:r>
              <a:rPr lang="en-GB" sz="2400"/>
              <a:t>Is a VNFM and a NFVO</a:t>
            </a:r>
            <a:endParaRPr sz="2400"/>
          </a:p>
          <a:p>
            <a:pPr marL="914400" lvl="0" indent="-381000">
              <a:lnSpc>
                <a:spcPct val="200000"/>
              </a:lnSpc>
              <a:spcBef>
                <a:spcPts val="0"/>
              </a:spcBef>
              <a:spcAft>
                <a:spcPts val="0"/>
              </a:spcAft>
              <a:buSzPts val="2400"/>
              <a:buChar char="◎"/>
            </a:pPr>
            <a:r>
              <a:rPr lang="en-GB" sz="2400"/>
              <a:t>Is based on ETSI MANO architecture</a:t>
            </a:r>
            <a:endParaRPr sz="2400"/>
          </a:p>
        </p:txBody>
      </p:sp>
      <p:pic>
        <p:nvPicPr>
          <p:cNvPr id="4" name="Shape 93"/>
          <p:cNvPicPr preferRelativeResize="0"/>
          <p:nvPr/>
        </p:nvPicPr>
        <p:blipFill>
          <a:blip r:embed="rId3">
            <a:alphaModFix/>
          </a:blip>
          <a:stretch>
            <a:fillRect/>
          </a:stretch>
        </p:blipFill>
        <p:spPr>
          <a:xfrm>
            <a:off x="4883916" y="1010720"/>
            <a:ext cx="3948384" cy="3373312"/>
          </a:xfrm>
          <a:prstGeom prst="rect">
            <a:avLst/>
          </a:prstGeom>
          <a:noFill/>
          <a:ln>
            <a:noFill/>
          </a:ln>
        </p:spPr>
      </p:pic>
      <p:sp>
        <p:nvSpPr>
          <p:cNvPr id="5" name="Shape 94"/>
          <p:cNvSpPr txBox="1"/>
          <p:nvPr/>
        </p:nvSpPr>
        <p:spPr>
          <a:xfrm>
            <a:off x="7579752" y="1191429"/>
            <a:ext cx="1086900" cy="1762164"/>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 name="Shape 96"/>
          <p:cNvSpPr txBox="1"/>
          <p:nvPr/>
        </p:nvSpPr>
        <p:spPr>
          <a:xfrm>
            <a:off x="6778974" y="726375"/>
            <a:ext cx="1424100" cy="7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a:spcBef>
                <a:spcPts val="0"/>
              </a:spcBef>
              <a:spcAft>
                <a:spcPts val="0"/>
              </a:spcAft>
              <a:buNone/>
            </a:pPr>
            <a:r>
              <a:rPr lang="en-GB" sz="1800">
                <a:solidFill>
                  <a:srgbClr val="4A86E8"/>
                </a:solidFill>
                <a:latin typeface="Impact"/>
                <a:ea typeface="Impact"/>
                <a:cs typeface="Impact"/>
                <a:sym typeface="Impact"/>
              </a:rPr>
              <a:t>Tacker</a:t>
            </a:r>
            <a:endParaRPr sz="1800">
              <a:solidFill>
                <a:srgbClr val="4A86E8"/>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55175" y="3362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VNNFG steers traffic among VNFs</a:t>
            </a:r>
            <a:endParaRPr/>
          </a:p>
        </p:txBody>
      </p:sp>
      <p:sp>
        <p:nvSpPr>
          <p:cNvPr id="103" name="Shape 103"/>
          <p:cNvSpPr txBox="1">
            <a:spLocks noGrp="1"/>
          </p:cNvSpPr>
          <p:nvPr>
            <p:ph type="body" idx="1"/>
          </p:nvPr>
        </p:nvSpPr>
        <p:spPr>
          <a:xfrm>
            <a:off x="141519" y="1038820"/>
            <a:ext cx="3999506" cy="3416400"/>
          </a:xfrm>
          <a:prstGeom prst="rect">
            <a:avLst/>
          </a:prstGeom>
        </p:spPr>
        <p:txBody>
          <a:bodyPr spcFirstLastPara="1" wrap="square" lIns="91425" tIns="91425" rIns="91425" bIns="91425" anchor="t" anchorCtr="0">
            <a:noAutofit/>
          </a:bodyPr>
          <a:lstStyle/>
          <a:p>
            <a:pPr marL="457200" lvl="0" indent="-342900" rtl="0">
              <a:lnSpc>
                <a:spcPct val="200000"/>
              </a:lnSpc>
              <a:spcBef>
                <a:spcPts val="600"/>
              </a:spcBef>
              <a:spcAft>
                <a:spcPts val="0"/>
              </a:spcAft>
              <a:buSzPts val="1800"/>
              <a:buChar char="◎"/>
            </a:pPr>
            <a:r>
              <a:rPr lang="en-GB" sz="1600"/>
              <a:t>VNFFG stands for VNF Forwarding Graph</a:t>
            </a:r>
            <a:r>
              <a:rPr lang="zh-CN" altLang="en-US" sz="1600"/>
              <a:t>，</a:t>
            </a:r>
            <a:r>
              <a:rPr lang="en-US" altLang="zh-CN" sz="1600"/>
              <a:t>can be contained in a network service</a:t>
            </a:r>
            <a:endParaRPr sz="1600"/>
          </a:p>
          <a:p>
            <a:pPr marL="457200" lvl="0" indent="-342900" rtl="0">
              <a:lnSpc>
                <a:spcPct val="200000"/>
              </a:lnSpc>
              <a:spcBef>
                <a:spcPts val="0"/>
              </a:spcBef>
              <a:spcAft>
                <a:spcPts val="0"/>
              </a:spcAft>
              <a:buSzPts val="1800"/>
              <a:buChar char="◎"/>
            </a:pPr>
            <a:r>
              <a:rPr lang="en-GB" sz="1600"/>
              <a:t>Orchestrates and Manages traffic through VNFs</a:t>
            </a:r>
            <a:endParaRPr sz="1600"/>
          </a:p>
          <a:p>
            <a:pPr marL="457200" lvl="0" indent="-342900" rtl="0">
              <a:lnSpc>
                <a:spcPct val="200000"/>
              </a:lnSpc>
              <a:spcBef>
                <a:spcPts val="0"/>
              </a:spcBef>
              <a:spcAft>
                <a:spcPts val="0"/>
              </a:spcAft>
              <a:buSzPts val="1800"/>
              <a:buChar char="◎"/>
            </a:pPr>
            <a:r>
              <a:rPr lang="en-GB" sz="1600"/>
              <a:t>VNFFG consists of one or multiple NFPs (Network Forwarding Paths)</a:t>
            </a:r>
            <a:endParaRPr sz="1600"/>
          </a:p>
        </p:txBody>
      </p:sp>
      <p:pic>
        <p:nvPicPr>
          <p:cNvPr id="2" name="Picture 1"/>
          <p:cNvPicPr>
            <a:picLocks noChangeAspect="1"/>
          </p:cNvPicPr>
          <p:nvPr/>
        </p:nvPicPr>
        <p:blipFill>
          <a:blip r:embed="rId3"/>
          <a:stretch>
            <a:fillRect/>
          </a:stretch>
        </p:blipFill>
        <p:spPr>
          <a:xfrm>
            <a:off x="3931633" y="1176791"/>
            <a:ext cx="5129728" cy="29648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What is a NFP?</a:t>
            </a:r>
            <a:endParaRPr/>
          </a:p>
        </p:txBody>
      </p:sp>
      <p:sp>
        <p:nvSpPr>
          <p:cNvPr id="109" name="Shape 109"/>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p>
            <a:pPr marL="457200" lvl="0" indent="-342900" rtl="0">
              <a:lnSpc>
                <a:spcPct val="150000"/>
              </a:lnSpc>
              <a:spcBef>
                <a:spcPts val="600"/>
              </a:spcBef>
              <a:spcAft>
                <a:spcPts val="0"/>
              </a:spcAft>
              <a:buSzPts val="1800"/>
              <a:buChar char="◎"/>
            </a:pPr>
            <a:r>
              <a:rPr lang="en-GB" sz="1800"/>
              <a:t>NFP stands for Network Forwarding Path</a:t>
            </a:r>
            <a:endParaRPr sz="1800"/>
          </a:p>
          <a:p>
            <a:pPr marL="457200" lvl="0" indent="-342900" rtl="0">
              <a:lnSpc>
                <a:spcPct val="150000"/>
              </a:lnSpc>
              <a:spcBef>
                <a:spcPts val="0"/>
              </a:spcBef>
              <a:spcAft>
                <a:spcPts val="0"/>
              </a:spcAft>
              <a:buSzPts val="1800"/>
              <a:buChar char="◎"/>
            </a:pPr>
            <a:r>
              <a:rPr lang="en-GB" sz="1800"/>
              <a:t>Describes the path of the actual traffic flows on the virtual links</a:t>
            </a:r>
            <a:endParaRPr sz="1800"/>
          </a:p>
          <a:p>
            <a:pPr marL="457200" lvl="0" indent="-342900" rtl="0">
              <a:lnSpc>
                <a:spcPct val="150000"/>
              </a:lnSpc>
              <a:spcBef>
                <a:spcPts val="0"/>
              </a:spcBef>
              <a:spcAft>
                <a:spcPts val="0"/>
              </a:spcAft>
              <a:buSzPts val="1800"/>
              <a:buChar char="◎"/>
            </a:pPr>
            <a:r>
              <a:rPr lang="en-GB" sz="1800"/>
              <a:t>Consists of one or many classifiers and a path of one or many VNFs.</a:t>
            </a:r>
            <a:endParaRPr sz="1800"/>
          </a:p>
          <a:p>
            <a:pPr marL="457200" lvl="0" indent="-342900" rtl="0">
              <a:lnSpc>
                <a:spcPct val="150000"/>
              </a:lnSpc>
              <a:spcBef>
                <a:spcPts val="0"/>
              </a:spcBef>
              <a:spcAft>
                <a:spcPts val="0"/>
              </a:spcAft>
              <a:buSzPts val="1800"/>
              <a:buChar char="◎"/>
            </a:pPr>
            <a:r>
              <a:rPr lang="en-GB" sz="1800"/>
              <a:t>NFP is a subset of a VNF-FG</a:t>
            </a:r>
            <a:endParaRPr sz="1800"/>
          </a:p>
          <a:p>
            <a:pPr marL="0" lvl="0" indent="0" rtl="0">
              <a:lnSpc>
                <a:spcPct val="150000"/>
              </a:lnSpc>
              <a:spcBef>
                <a:spcPts val="600"/>
              </a:spcBef>
              <a:spcAft>
                <a:spcPts val="0"/>
              </a:spcAft>
              <a:buNone/>
            </a:pPr>
            <a:endParaRPr sz="1800"/>
          </a:p>
          <a:p>
            <a:pPr marL="0" lvl="0" indent="0" rtl="0">
              <a:lnSpc>
                <a:spcPct val="150000"/>
              </a:lnSpc>
              <a:spcBef>
                <a:spcPts val="600"/>
              </a:spcBef>
              <a:spcAft>
                <a:spcPts val="0"/>
              </a:spcAft>
              <a:buNone/>
            </a:pPr>
            <a:r>
              <a:rPr lang="en-GB" sz="1800"/>
              <a:t>E.g : </a:t>
            </a:r>
            <a:endParaRPr sz="1800"/>
          </a:p>
          <a:p>
            <a:pPr marL="0" lvl="0" indent="0" rtl="0">
              <a:lnSpc>
                <a:spcPct val="150000"/>
              </a:lnSpc>
              <a:spcBef>
                <a:spcPts val="600"/>
              </a:spcBef>
              <a:spcAft>
                <a:spcPts val="0"/>
              </a:spcAft>
              <a:buNone/>
            </a:pPr>
            <a:endParaRPr sz="1800"/>
          </a:p>
        </p:txBody>
      </p:sp>
      <p:sp>
        <p:nvSpPr>
          <p:cNvPr id="110" name="Shape 110"/>
          <p:cNvSpPr/>
          <p:nvPr/>
        </p:nvSpPr>
        <p:spPr>
          <a:xfrm>
            <a:off x="1356200" y="3235150"/>
            <a:ext cx="749400" cy="1107900"/>
          </a:xfrm>
          <a:prstGeom prst="lef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txBox="1"/>
          <p:nvPr/>
        </p:nvSpPr>
        <p:spPr>
          <a:xfrm>
            <a:off x="2245875" y="3048000"/>
            <a:ext cx="4857300" cy="70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u="sng"/>
              <a:t>Control Traffic NFPs</a:t>
            </a:r>
            <a:r>
              <a:rPr lang="en-GB"/>
              <a:t>: </a:t>
            </a:r>
            <a:endParaRPr/>
          </a:p>
          <a:p>
            <a:pPr marL="457200" lvl="0" indent="0">
              <a:spcBef>
                <a:spcPts val="0"/>
              </a:spcBef>
              <a:spcAft>
                <a:spcPts val="0"/>
              </a:spcAft>
              <a:buNone/>
            </a:pPr>
            <a:r>
              <a:rPr lang="en-GB" sz="1300"/>
              <a:t>Handles the control traffic which flows in a datacenter.</a:t>
            </a:r>
            <a:endParaRPr sz="1300"/>
          </a:p>
        </p:txBody>
      </p:sp>
      <p:sp>
        <p:nvSpPr>
          <p:cNvPr id="112" name="Shape 112"/>
          <p:cNvSpPr txBox="1"/>
          <p:nvPr/>
        </p:nvSpPr>
        <p:spPr>
          <a:xfrm>
            <a:off x="2245875" y="4099650"/>
            <a:ext cx="4714500" cy="56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u="sng"/>
              <a:t>User Traffic NFPs</a:t>
            </a:r>
            <a:r>
              <a:rPr lang="en-GB"/>
              <a:t>:</a:t>
            </a:r>
            <a:endParaRPr/>
          </a:p>
          <a:p>
            <a:pPr marL="457200" lvl="0" indent="0">
              <a:spcBef>
                <a:spcPts val="0"/>
              </a:spcBef>
              <a:spcAft>
                <a:spcPts val="0"/>
              </a:spcAft>
              <a:buNone/>
            </a:pPr>
            <a:r>
              <a:rPr lang="en-GB"/>
              <a:t>Handles the User traffic which flows in a datacenter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380050" y="217875"/>
            <a:ext cx="8602134" cy="4838701"/>
          </a:xfrm>
          <a:prstGeom prst="rect">
            <a:avLst/>
          </a:prstGeom>
          <a:noFill/>
          <a:ln>
            <a:noFill/>
          </a:ln>
        </p:spPr>
      </p:pic>
      <p:sp>
        <p:nvSpPr>
          <p:cNvPr id="128" name="Shape 128"/>
          <p:cNvSpPr txBox="1"/>
          <p:nvPr/>
        </p:nvSpPr>
        <p:spPr>
          <a:xfrm>
            <a:off x="5407425" y="2488075"/>
            <a:ext cx="2522400" cy="1469700"/>
          </a:xfrm>
          <a:prstGeom prst="rect">
            <a:avLst/>
          </a:prstGeom>
          <a:noFill/>
          <a:ln w="76200" cap="flat" cmpd="sng">
            <a:solidFill>
              <a:srgbClr val="FF0000"/>
            </a:solidFill>
            <a:prstDash val="dash"/>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p:nvPr/>
        </p:nvSpPr>
        <p:spPr>
          <a:xfrm>
            <a:off x="2393500" y="1556875"/>
            <a:ext cx="443700" cy="1054800"/>
          </a:xfrm>
          <a:prstGeom prst="rect">
            <a:avLst/>
          </a:prstGeom>
          <a:solidFill>
            <a:srgbClr val="4A86E8"/>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GB" sz="600" b="1">
                <a:solidFill>
                  <a:srgbClr val="FFFFFF"/>
                </a:solidFill>
              </a:rPr>
              <a:t>VIM</a:t>
            </a:r>
            <a:endParaRPr sz="600" b="1">
              <a:solidFill>
                <a:srgbClr val="FFFFFF"/>
              </a:solidFill>
            </a:endParaRPr>
          </a:p>
          <a:p>
            <a:pPr marL="0" lvl="0" indent="0">
              <a:spcBef>
                <a:spcPts val="0"/>
              </a:spcBef>
              <a:spcAft>
                <a:spcPts val="0"/>
              </a:spcAft>
              <a:buNone/>
            </a:pPr>
            <a:endParaRPr sz="600" b="1">
              <a:solidFill>
                <a:srgbClr val="FFFFFF"/>
              </a:solidFill>
            </a:endParaRPr>
          </a:p>
          <a:p>
            <a:pPr marL="0" lvl="0" indent="0">
              <a:spcBef>
                <a:spcPts val="0"/>
              </a:spcBef>
              <a:spcAft>
                <a:spcPts val="0"/>
              </a:spcAft>
              <a:buNone/>
            </a:pPr>
            <a:r>
              <a:rPr lang="en-GB" sz="600" b="1">
                <a:solidFill>
                  <a:srgbClr val="FFFFFF"/>
                </a:solidFill>
              </a:rPr>
              <a:t>driver</a:t>
            </a:r>
            <a:endParaRPr sz="600" b="1">
              <a:solidFill>
                <a:srgbClr val="FFFFFF"/>
              </a:solidFill>
            </a:endParaRPr>
          </a:p>
        </p:txBody>
      </p:sp>
      <p:sp>
        <p:nvSpPr>
          <p:cNvPr id="130" name="Shape 130"/>
          <p:cNvSpPr/>
          <p:nvPr/>
        </p:nvSpPr>
        <p:spPr>
          <a:xfrm>
            <a:off x="5470500" y="2488075"/>
            <a:ext cx="968100" cy="327300"/>
          </a:xfrm>
          <a:prstGeom prst="rect">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networking-sfc</a:t>
            </a:r>
            <a:endParaRPr sz="800" b="1">
              <a:solidFill>
                <a:srgbClr val="FFFFFF"/>
              </a:solidFill>
            </a:endParaRPr>
          </a:p>
        </p:txBody>
      </p:sp>
      <p:sp>
        <p:nvSpPr>
          <p:cNvPr id="131" name="Shape 131"/>
          <p:cNvSpPr/>
          <p:nvPr/>
        </p:nvSpPr>
        <p:spPr>
          <a:xfrm>
            <a:off x="6925125" y="2996950"/>
            <a:ext cx="968100" cy="327300"/>
          </a:xfrm>
          <a:prstGeom prst="rect">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800" b="1">
                <a:solidFill>
                  <a:srgbClr val="FFFFFF"/>
                </a:solidFill>
              </a:rPr>
              <a:t>OVS driver</a:t>
            </a:r>
            <a:endParaRPr sz="800" b="1">
              <a:solidFill>
                <a:srgbClr val="FFFFFF"/>
              </a:solidFill>
            </a:endParaRPr>
          </a:p>
        </p:txBody>
      </p:sp>
      <p:cxnSp>
        <p:nvCxnSpPr>
          <p:cNvPr id="132" name="Shape 132"/>
          <p:cNvCxnSpPr>
            <a:stCxn id="130" idx="2"/>
            <a:endCxn id="131" idx="0"/>
          </p:cNvCxnSpPr>
          <p:nvPr/>
        </p:nvCxnSpPr>
        <p:spPr>
          <a:xfrm>
            <a:off x="5954550" y="2815375"/>
            <a:ext cx="1454700" cy="181500"/>
          </a:xfrm>
          <a:prstGeom prst="straightConnector1">
            <a:avLst/>
          </a:prstGeom>
          <a:noFill/>
          <a:ln w="9525" cap="flat" cmpd="sng">
            <a:solidFill>
              <a:schemeClr val="dk2"/>
            </a:solidFill>
            <a:prstDash val="solid"/>
            <a:round/>
            <a:headEnd type="none" w="med" len="med"/>
            <a:tailEnd type="triangle" w="med" len="med"/>
          </a:ln>
        </p:spPr>
      </p:cxnSp>
      <p:cxnSp>
        <p:nvCxnSpPr>
          <p:cNvPr id="133" name="Shape 133"/>
          <p:cNvCxnSpPr>
            <a:stCxn id="131" idx="2"/>
          </p:cNvCxnSpPr>
          <p:nvPr/>
        </p:nvCxnSpPr>
        <p:spPr>
          <a:xfrm flipH="1">
            <a:off x="6867675" y="3324250"/>
            <a:ext cx="541500" cy="378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How to create VNFFG</a:t>
            </a:r>
            <a:endParaRPr/>
          </a:p>
        </p:txBody>
      </p:sp>
      <p:sp>
        <p:nvSpPr>
          <p:cNvPr id="184" name="Shape 184"/>
          <p:cNvSpPr txBox="1"/>
          <p:nvPr/>
        </p:nvSpPr>
        <p:spPr>
          <a:xfrm>
            <a:off x="786150" y="1455025"/>
            <a:ext cx="2699100" cy="90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Prepare a VNFFGD using your favorite editor</a:t>
            </a:r>
            <a:endParaRPr/>
          </a:p>
          <a:p>
            <a:pPr marL="0" lvl="0" indent="0">
              <a:spcBef>
                <a:spcPts val="0"/>
              </a:spcBef>
              <a:spcAft>
                <a:spcPts val="0"/>
              </a:spcAft>
              <a:buNone/>
            </a:pPr>
            <a:r>
              <a:rPr lang="en-GB"/>
              <a:t>E.g. </a:t>
            </a:r>
            <a:r>
              <a:rPr lang="en-GB" b="1">
                <a:solidFill>
                  <a:srgbClr val="FF0000"/>
                </a:solidFill>
              </a:rPr>
              <a:t>vim demo-vnffgd.yml</a:t>
            </a:r>
            <a:endParaRPr b="1">
              <a:solidFill>
                <a:srgbClr val="FF0000"/>
              </a:solidFill>
            </a:endParaRPr>
          </a:p>
        </p:txBody>
      </p:sp>
      <p:sp>
        <p:nvSpPr>
          <p:cNvPr id="185" name="Shape 185"/>
          <p:cNvSpPr txBox="1"/>
          <p:nvPr/>
        </p:nvSpPr>
        <p:spPr>
          <a:xfrm>
            <a:off x="1840225" y="2473150"/>
            <a:ext cx="3805200" cy="90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upload the VNFFGD to tacker catalogue using openstack tacker command</a:t>
            </a:r>
            <a:endParaRPr/>
          </a:p>
          <a:p>
            <a:pPr marL="0" lvl="0" indent="0" rtl="0">
              <a:spcBef>
                <a:spcPts val="0"/>
              </a:spcBef>
              <a:spcAft>
                <a:spcPts val="0"/>
              </a:spcAft>
              <a:buNone/>
            </a:pPr>
            <a:r>
              <a:rPr lang="en-GB"/>
              <a:t>E.g. </a:t>
            </a:r>
            <a:r>
              <a:rPr lang="en-GB" sz="1000" b="1">
                <a:solidFill>
                  <a:srgbClr val="FF0000"/>
                </a:solidFill>
              </a:rPr>
              <a:t>openstack vnf </a:t>
            </a:r>
            <a:r>
              <a:rPr lang="en-GB" sz="1000" b="1">
                <a:solidFill>
                  <a:srgbClr val="FF0000"/>
                </a:solidFill>
                <a:highlight>
                  <a:srgbClr val="FFFFFF"/>
                </a:highlight>
                <a:latin typeface="Verdana"/>
                <a:ea typeface="Verdana"/>
                <a:cs typeface="Verdana"/>
                <a:sym typeface="Verdana"/>
              </a:rPr>
              <a:t>graph descriptor create demo-vnffgd --vnffgd-file demo-vnffgd.yml</a:t>
            </a:r>
            <a:endParaRPr sz="1000" b="1">
              <a:solidFill>
                <a:srgbClr val="FF0000"/>
              </a:solidFill>
            </a:endParaRPr>
          </a:p>
        </p:txBody>
      </p:sp>
      <p:sp>
        <p:nvSpPr>
          <p:cNvPr id="186" name="Shape 186"/>
          <p:cNvSpPr txBox="1"/>
          <p:nvPr/>
        </p:nvSpPr>
        <p:spPr>
          <a:xfrm>
            <a:off x="3956900" y="3694975"/>
            <a:ext cx="3911100" cy="75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start a VNFFG using the VNFFGD</a:t>
            </a:r>
            <a:endParaRPr/>
          </a:p>
          <a:p>
            <a:pPr marL="0" lvl="0" indent="0" rtl="0">
              <a:spcBef>
                <a:spcPts val="0"/>
              </a:spcBef>
              <a:spcAft>
                <a:spcPts val="0"/>
              </a:spcAft>
              <a:buNone/>
            </a:pPr>
            <a:r>
              <a:rPr lang="en-GB"/>
              <a:t>E.g. </a:t>
            </a:r>
            <a:r>
              <a:rPr lang="en-GB" sz="900" b="1">
                <a:solidFill>
                  <a:srgbClr val="FF0000"/>
                </a:solidFill>
              </a:rPr>
              <a:t>openstack vnf graph create demo-vnffg </a:t>
            </a:r>
            <a:r>
              <a:rPr lang="en-GB" sz="900" b="1">
                <a:solidFill>
                  <a:srgbClr val="FF0000"/>
                </a:solidFill>
                <a:highlight>
                  <a:srgbClr val="FFFFFF"/>
                </a:highlight>
                <a:latin typeface="Verdana"/>
                <a:ea typeface="Verdana"/>
                <a:cs typeface="Verdana"/>
                <a:sym typeface="Verdana"/>
              </a:rPr>
              <a:t>--vnffgd-name demo-vnffgd</a:t>
            </a:r>
            <a:endParaRPr sz="900" b="1">
              <a:solidFill>
                <a:srgbClr val="FF0000"/>
              </a:solidFill>
            </a:endParaRPr>
          </a:p>
        </p:txBody>
      </p:sp>
      <p:sp>
        <p:nvSpPr>
          <p:cNvPr id="2" name="Heptagon 1"/>
          <p:cNvSpPr/>
          <p:nvPr/>
        </p:nvSpPr>
        <p:spPr>
          <a:xfrm>
            <a:off x="262393" y="1685677"/>
            <a:ext cx="373711" cy="32600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7" name="Heptagon 6"/>
          <p:cNvSpPr/>
          <p:nvPr/>
        </p:nvSpPr>
        <p:spPr>
          <a:xfrm>
            <a:off x="1368949" y="2764798"/>
            <a:ext cx="373711" cy="32600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8" name="Heptagon 7"/>
          <p:cNvSpPr/>
          <p:nvPr/>
        </p:nvSpPr>
        <p:spPr>
          <a:xfrm>
            <a:off x="3445493" y="3910723"/>
            <a:ext cx="373711" cy="32600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12225" y="111370"/>
            <a:ext cx="7571700" cy="70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What does a VNFFGD look like in tacker TOSCA template?</a:t>
            </a:r>
            <a:endParaRPr/>
          </a:p>
        </p:txBody>
      </p:sp>
      <p:sp>
        <p:nvSpPr>
          <p:cNvPr id="192" name="Shape 192"/>
          <p:cNvSpPr txBox="1"/>
          <p:nvPr/>
        </p:nvSpPr>
        <p:spPr>
          <a:xfrm>
            <a:off x="412225" y="991100"/>
            <a:ext cx="8525700" cy="377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93" name="Shape 193"/>
          <p:cNvPicPr preferRelativeResize="0"/>
          <p:nvPr/>
        </p:nvPicPr>
        <p:blipFill>
          <a:blip r:embed="rId3">
            <a:alphaModFix/>
          </a:blip>
          <a:stretch>
            <a:fillRect/>
          </a:stretch>
        </p:blipFill>
        <p:spPr>
          <a:xfrm>
            <a:off x="2248143" y="710553"/>
            <a:ext cx="3532131" cy="4350680"/>
          </a:xfrm>
          <a:prstGeom prst="rect">
            <a:avLst/>
          </a:prstGeom>
          <a:noFill/>
          <a:ln>
            <a:noFill/>
          </a:ln>
        </p:spPr>
      </p:pic>
      <p:sp>
        <p:nvSpPr>
          <p:cNvPr id="194" name="Shape 194"/>
          <p:cNvSpPr/>
          <p:nvPr/>
        </p:nvSpPr>
        <p:spPr>
          <a:xfrm>
            <a:off x="1677025" y="1038075"/>
            <a:ext cx="749400" cy="3625800"/>
          </a:xfrm>
          <a:prstGeom prst="lef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txBox="1"/>
          <p:nvPr/>
        </p:nvSpPr>
        <p:spPr>
          <a:xfrm>
            <a:off x="412225" y="2595350"/>
            <a:ext cx="1105500" cy="562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a:t>VNFFG</a:t>
            </a:r>
            <a:endParaRPr b="1"/>
          </a:p>
          <a:p>
            <a:pPr marL="0" lvl="0" indent="0" algn="ctr">
              <a:spcBef>
                <a:spcPts val="0"/>
              </a:spcBef>
              <a:spcAft>
                <a:spcPts val="0"/>
              </a:spcAft>
              <a:buNone/>
            </a:pPr>
            <a:r>
              <a:rPr lang="en-GB" b="1"/>
              <a:t>Descriptor</a:t>
            </a:r>
            <a:endParaRPr b="1"/>
          </a:p>
        </p:txBody>
      </p:sp>
      <p:sp>
        <p:nvSpPr>
          <p:cNvPr id="196" name="Shape 196"/>
          <p:cNvSpPr/>
          <p:nvPr/>
        </p:nvSpPr>
        <p:spPr>
          <a:xfrm>
            <a:off x="5883650" y="2227925"/>
            <a:ext cx="215400" cy="1086900"/>
          </a:xfrm>
          <a:prstGeom prst="righ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b="1"/>
          </a:p>
        </p:txBody>
      </p:sp>
      <p:sp>
        <p:nvSpPr>
          <p:cNvPr id="197" name="Shape 197"/>
          <p:cNvSpPr txBox="1"/>
          <p:nvPr/>
        </p:nvSpPr>
        <p:spPr>
          <a:xfrm>
            <a:off x="6136825" y="2539125"/>
            <a:ext cx="1188000" cy="299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a:t>Classifiers</a:t>
            </a:r>
            <a:endParaRPr b="1"/>
          </a:p>
        </p:txBody>
      </p:sp>
      <p:sp>
        <p:nvSpPr>
          <p:cNvPr id="198" name="Shape 198"/>
          <p:cNvSpPr/>
          <p:nvPr/>
        </p:nvSpPr>
        <p:spPr>
          <a:xfrm>
            <a:off x="3780250" y="3509113"/>
            <a:ext cx="150000" cy="440400"/>
          </a:xfrm>
          <a:prstGeom prst="righ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txBox="1"/>
          <p:nvPr/>
        </p:nvSpPr>
        <p:spPr>
          <a:xfrm>
            <a:off x="4063011" y="3480845"/>
            <a:ext cx="749400" cy="18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b="1"/>
              <a:t>Chain</a:t>
            </a:r>
            <a:endParaRPr b="1"/>
          </a:p>
        </p:txBody>
      </p:sp>
      <p:sp>
        <p:nvSpPr>
          <p:cNvPr id="200" name="Shape 200"/>
          <p:cNvSpPr/>
          <p:nvPr/>
        </p:nvSpPr>
        <p:spPr>
          <a:xfrm>
            <a:off x="7401375" y="1726775"/>
            <a:ext cx="290400" cy="2089200"/>
          </a:xfrm>
          <a:prstGeom prst="righ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txBox="1"/>
          <p:nvPr/>
        </p:nvSpPr>
        <p:spPr>
          <a:xfrm>
            <a:off x="7768325" y="2509025"/>
            <a:ext cx="603000" cy="524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a:t>NFP</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786150" y="308124"/>
            <a:ext cx="7571700" cy="538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VNFFG classifier-chain</a:t>
            </a:r>
            <a:endParaRPr/>
          </a:p>
        </p:txBody>
      </p:sp>
      <p:pic>
        <p:nvPicPr>
          <p:cNvPr id="207" name="Shape 207"/>
          <p:cNvPicPr preferRelativeResize="0"/>
          <p:nvPr/>
        </p:nvPicPr>
        <p:blipFill>
          <a:blip r:embed="rId3">
            <a:alphaModFix/>
          </a:blip>
          <a:stretch>
            <a:fillRect/>
          </a:stretch>
        </p:blipFill>
        <p:spPr>
          <a:xfrm>
            <a:off x="287050" y="1492000"/>
            <a:ext cx="5167276" cy="3154200"/>
          </a:xfrm>
          <a:prstGeom prst="rect">
            <a:avLst/>
          </a:prstGeom>
          <a:noFill/>
          <a:ln>
            <a:noFill/>
          </a:ln>
        </p:spPr>
      </p:pic>
      <p:sp>
        <p:nvSpPr>
          <p:cNvPr id="208" name="Shape 208"/>
          <p:cNvSpPr txBox="1"/>
          <p:nvPr/>
        </p:nvSpPr>
        <p:spPr>
          <a:xfrm>
            <a:off x="445625" y="935775"/>
            <a:ext cx="3333300" cy="422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u="sng"/>
              <a:t>Classifier</a:t>
            </a:r>
            <a:endParaRPr b="1" u="sng"/>
          </a:p>
        </p:txBody>
      </p:sp>
      <p:pic>
        <p:nvPicPr>
          <p:cNvPr id="209" name="Shape 209"/>
          <p:cNvPicPr preferRelativeResize="0"/>
          <p:nvPr/>
        </p:nvPicPr>
        <p:blipFill>
          <a:blip r:embed="rId4">
            <a:alphaModFix/>
          </a:blip>
          <a:stretch>
            <a:fillRect/>
          </a:stretch>
        </p:blipFill>
        <p:spPr>
          <a:xfrm>
            <a:off x="5498775" y="1623463"/>
            <a:ext cx="3537775" cy="1771775"/>
          </a:xfrm>
          <a:prstGeom prst="rect">
            <a:avLst/>
          </a:prstGeom>
          <a:noFill/>
          <a:ln>
            <a:noFill/>
          </a:ln>
        </p:spPr>
      </p:pic>
      <p:sp>
        <p:nvSpPr>
          <p:cNvPr id="210" name="Shape 210"/>
          <p:cNvSpPr txBox="1"/>
          <p:nvPr/>
        </p:nvSpPr>
        <p:spPr>
          <a:xfrm>
            <a:off x="6189313" y="953625"/>
            <a:ext cx="2156700" cy="386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b="1" u="sng"/>
              <a:t>Chain</a:t>
            </a:r>
            <a:endParaRPr b="1" u="sng"/>
          </a:p>
        </p:txBody>
      </p:sp>
    </p:spTree>
  </p:cSld>
  <p:clrMapOvr>
    <a:masterClrMapping/>
  </p:clrMapOvr>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927</Words>
  <Application>Microsoft Macintosh PowerPoint</Application>
  <PresentationFormat>On-screen Show (16:9)</PresentationFormat>
  <Paragraphs>190</Paragraphs>
  <Slides>23</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Impact</vt:lpstr>
      <vt:lpstr>Roboto Slab</vt:lpstr>
      <vt:lpstr>Source Sans Pro</vt:lpstr>
      <vt:lpstr>Verdana</vt:lpstr>
      <vt:lpstr>Cordelia template</vt:lpstr>
      <vt:lpstr>Dynamic SFC from Tacker to incept specific traffic of VM</vt:lpstr>
      <vt:lpstr>PowerPoint Presentation</vt:lpstr>
      <vt:lpstr>What is Tacker ?</vt:lpstr>
      <vt:lpstr>VNNFG steers traffic among VNFs</vt:lpstr>
      <vt:lpstr>What is a NFP?</vt:lpstr>
      <vt:lpstr>PowerPoint Presentation</vt:lpstr>
      <vt:lpstr>How to create VNFFG</vt:lpstr>
      <vt:lpstr>What does a VNFFGD look like in tacker TOSCA template?</vt:lpstr>
      <vt:lpstr>VNFFG classifier-chain</vt:lpstr>
      <vt:lpstr>VNF-FG Properties</vt:lpstr>
      <vt:lpstr>Example Topology</vt:lpstr>
      <vt:lpstr>Example Topology</vt:lpstr>
      <vt:lpstr>Networking-sfc OvS driver</vt:lpstr>
      <vt:lpstr>Networking-sfc ODL driver</vt:lpstr>
      <vt:lpstr>Until Pike</vt:lpstr>
      <vt:lpstr>Dynamicly steer traffic through VNFs via VNFFG</vt:lpstr>
      <vt:lpstr>PowerPoint Presentation</vt:lpstr>
      <vt:lpstr>Demo components</vt:lpstr>
      <vt:lpstr>Demo components</vt:lpstr>
      <vt:lpstr>Demo overview</vt:lpstr>
      <vt:lpstr>Demo overview</vt:lpstr>
      <vt:lpstr>Tacker Update VNFFG command</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SFC from Tacker to incept specific traffic of VM</dc:title>
  <cp:lastModifiedBy>yong sheng gong</cp:lastModifiedBy>
  <cp:revision>12</cp:revision>
  <dcterms:modified xsi:type="dcterms:W3CDTF">2018-05-22T06:08:45Z</dcterms:modified>
</cp:coreProperties>
</file>