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7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8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4" r:id="rId3"/>
    <p:sldMasterId id="2147483684" r:id="rId4"/>
    <p:sldMasterId id="2147483709" r:id="rId5"/>
    <p:sldMasterId id="2147483736" r:id="rId6"/>
    <p:sldMasterId id="2147483763" r:id="rId7"/>
    <p:sldMasterId id="2147483810" r:id="rId8"/>
    <p:sldMasterId id="2147483836" r:id="rId9"/>
  </p:sldMasterIdLst>
  <p:notesMasterIdLst>
    <p:notesMasterId r:id="rId31"/>
  </p:notesMasterIdLst>
  <p:sldIdLst>
    <p:sldId id="256" r:id="rId10"/>
    <p:sldId id="257" r:id="rId11"/>
    <p:sldId id="262" r:id="rId12"/>
    <p:sldId id="263" r:id="rId13"/>
    <p:sldId id="264" r:id="rId14"/>
    <p:sldId id="277" r:id="rId15"/>
    <p:sldId id="265" r:id="rId16"/>
    <p:sldId id="274" r:id="rId17"/>
    <p:sldId id="267" r:id="rId18"/>
    <p:sldId id="283" r:id="rId19"/>
    <p:sldId id="269" r:id="rId20"/>
    <p:sldId id="276" r:id="rId21"/>
    <p:sldId id="271" r:id="rId22"/>
    <p:sldId id="272" r:id="rId23"/>
    <p:sldId id="278" r:id="rId24"/>
    <p:sldId id="273" r:id="rId25"/>
    <p:sldId id="279" r:id="rId26"/>
    <p:sldId id="280" r:id="rId27"/>
    <p:sldId id="281" r:id="rId28"/>
    <p:sldId id="282" r:id="rId29"/>
    <p:sldId id="26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87" autoAdjust="0"/>
    <p:restoredTop sz="84885"/>
  </p:normalViewPr>
  <p:slideViewPr>
    <p:cSldViewPr snapToGrid="0" showGuides="1">
      <p:cViewPr varScale="1">
        <p:scale>
          <a:sx n="95" d="100"/>
          <a:sy n="95" d="100"/>
        </p:scale>
        <p:origin x="54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399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1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CA997-40CA-49A6-A747-EE2E3B2A8398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19E69-9F10-4846-A178-1ADF6F9B7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0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19E69-9F10-4846-A178-1ADF6F9B7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2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19E69-9F10-4846-A178-1ADF6F9B7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40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5073"/>
                </a:solidFill>
                <a:ea typeface="Apple LiGothic Medium"/>
              </a:rPr>
              <a:t>Towards a Cloud Native Common Virtualization Platform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Power </a:t>
            </a:r>
            <a:r>
              <a:rPr lang="en-US" dirty="0"/>
              <a:t>of SP is in footprint</a:t>
            </a:r>
          </a:p>
          <a:p>
            <a:r>
              <a:rPr lang="en-US" dirty="0"/>
              <a:t>NFV can get to places no-one else can get</a:t>
            </a:r>
          </a:p>
          <a:p>
            <a:r>
              <a:rPr lang="en-US" dirty="0"/>
              <a:t>Multiple locations, potentially hundreds or thousands, needed to take full advantage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51F6E-56D9-4243-96AE-807AD9A8EA1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48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7388"/>
            <a:ext cx="6092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latin typeface="Arial" pitchFamily="34" charset="0"/>
                <a:ea typeface="+mn-ea"/>
                <a:cs typeface="+mn-cs"/>
              </a:rPr>
              <a:t>Present the questions, don’t give the answers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5C7-0E8E-5945-B34B-9BABBA519AD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51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7388"/>
            <a:ext cx="6092825" cy="34274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5C7-0E8E-5945-B34B-9BABBA519AD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58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09417">
              <a:defRPr/>
            </a:pPr>
            <a:fld id="{F97A1FA6-25DE-9E4E-A34D-CF67DE7DBDC7}" type="slidenum">
              <a:rPr lang="en-US" smtClean="0">
                <a:solidFill>
                  <a:prstClr val="black"/>
                </a:solidFill>
                <a:latin typeface="CiscoSansTT ExtraLight"/>
              </a:rPr>
              <a:pPr defTabSz="609417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iscoSansTT ExtraLight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defTabSz="609417">
              <a:defRPr/>
            </a:pPr>
            <a:r>
              <a:rPr lang="en-US">
                <a:solidFill>
                  <a:prstClr val="black"/>
                </a:solidFill>
                <a:latin typeface="CiscoSansTT ExtraLight"/>
              </a:rPr>
              <a:t>Cisco Live 2017</a:t>
            </a:r>
            <a:endParaRPr lang="en-US" dirty="0">
              <a:solidFill>
                <a:prstClr val="black"/>
              </a:solidFill>
              <a:latin typeface="CiscoSansTT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925026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7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png"/><Relationship Id="rId3" Type="http://schemas.openxmlformats.org/officeDocument/2006/relationships/image" Target="../media/image27.pn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0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8.emf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8.emf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9.jpeg"/><Relationship Id="rId3" Type="http://schemas.openxmlformats.org/officeDocument/2006/relationships/image" Target="../media/image20.png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0.png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6" Type="http://schemas.openxmlformats.org/officeDocument/2006/relationships/image" Target="../media/image25.jpeg"/><Relationship Id="rId7" Type="http://schemas.openxmlformats.org/officeDocument/2006/relationships/image" Target="../media/image26.png"/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1.png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0.png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0.pn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jp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15.png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6" Type="http://schemas.openxmlformats.org/officeDocument/2006/relationships/image" Target="../media/image25.jpeg"/><Relationship Id="rId7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22" y="3602500"/>
            <a:ext cx="8933706" cy="3343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474" y="1148156"/>
            <a:ext cx="9144000" cy="1688038"/>
          </a:xfrm>
        </p:spPr>
        <p:txBody>
          <a:bodyPr anchor="b">
            <a:normAutofit/>
          </a:bodyPr>
          <a:lstStyle>
            <a:lvl1pPr algn="l">
              <a:lnSpc>
                <a:spcPts val="6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474" y="2808694"/>
            <a:ext cx="9144000" cy="103028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973" y="6201417"/>
            <a:ext cx="3503967" cy="213133"/>
          </a:xfrm>
        </p:spPr>
        <p:txBody>
          <a:bodyPr lIns="91440" tIns="45720" rIns="91440" bIns="45720"/>
          <a:lstStyle>
            <a:lvl1pPr algn="l">
              <a:lnSpc>
                <a:spcPts val="2500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April 29,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2018 Cisco and/or its affiliates.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7A7DD7-2DF3-4619-9DF3-C453B14287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82099" y="5493287"/>
            <a:ext cx="3510842" cy="694381"/>
          </a:xfrm>
        </p:spPr>
        <p:txBody>
          <a:bodyPr anchor="b">
            <a:noAutofit/>
          </a:bodyPr>
          <a:lstStyle>
            <a:lvl1pPr marL="0" indent="0">
              <a:lnSpc>
                <a:spcPts val="25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CiscoSansTT" panose="020B0503020201020303" pitchFamily="34" charset="0"/>
                <a:cs typeface="CiscoSansTT" panose="020B0503020201020303" pitchFamily="34" charset="0"/>
              </a:defRPr>
            </a:lvl1pPr>
            <a:lvl2pPr marL="0" indent="0">
              <a:lnSpc>
                <a:spcPts val="25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CiscoSansTT" panose="020B0503020201020303" pitchFamily="34" charset="0"/>
                <a:cs typeface="CiscoSansTT" panose="020B0503020201020303" pitchFamily="34" charset="0"/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CiscoSansTT" panose="020B0503020201020303" pitchFamily="34" charset="0"/>
                <a:cs typeface="CiscoSansTT" panose="020B0503020201020303" pitchFamily="34" charset="0"/>
              </a:defRPr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CiscoSansTT" panose="020B0503020201020303" pitchFamily="34" charset="0"/>
                <a:cs typeface="CiscoSansTT" panose="020B0503020201020303" pitchFamily="34" charset="0"/>
              </a:defRPr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CiscoSansTT" panose="020B0503020201020303" pitchFamily="34" charset="0"/>
                <a:cs typeface="CiscoSansTT" panose="020B05030202010203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24" y="525949"/>
            <a:ext cx="1082042" cy="58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0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7E9CC1-199F-4A76-BEB5-41D924488E91}" type="datetimeFigureOut">
              <a:rPr lang="en-US" smtClean="0"/>
              <a:pPr/>
              <a:t>5/31/18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2018 Cisco and/or its affiliates.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7A7DD7-2DF3-4619-9DF3-C453B1428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2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392911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spc="27" dirty="0">
                <a:solidFill>
                  <a:srgbClr val="00BCEB">
                    <a:lumMod val="75000"/>
                  </a:srgbClr>
                </a:solidFill>
                <a:cs typeface="CiscoSans Thin"/>
              </a:rPr>
              <a:t>© 2018  Cisco and/or its affiliates. All rights reserved.   Cisco Confidential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06790" y="0"/>
            <a:ext cx="6085209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39926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spc="27" dirty="0">
                <a:solidFill>
                  <a:srgbClr val="00BCEB">
                    <a:lumMod val="75000"/>
                  </a:srgbClr>
                </a:solidFill>
                <a:cs typeface="CiscoSans Thin"/>
              </a:rPr>
              <a:t>© 2018  Cisco and/or its affiliates. All rights reserved.   Cisco Confidential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239895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spc="27" dirty="0">
                <a:solidFill>
                  <a:srgbClr val="00BCEB">
                    <a:lumMod val="75000"/>
                  </a:srgbClr>
                </a:solidFill>
                <a:cs typeface="CiscoSans Thin"/>
              </a:rPr>
              <a:t>© 2018  Cisco and/or its affiliates. All rights reserved.   Cisco Confidential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54270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spc="27" dirty="0">
                <a:solidFill>
                  <a:srgbClr val="00BCEB">
                    <a:lumMod val="75000"/>
                  </a:srgbClr>
                </a:solidFill>
                <a:cs typeface="CiscoSans Thin"/>
              </a:rPr>
              <a:t>© 2018  Cisco and/or its affiliates. All rights reserved.   Cisco Confidential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5073"/>
              </a:solidFill>
            </a:endParaRPr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5017326" y="2838769"/>
            <a:ext cx="2157349" cy="114609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5073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/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gradFill>
          <a:gsLst>
            <a:gs pos="0">
              <a:schemeClr val="bg2"/>
            </a:gs>
            <a:gs pos="100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7" y="431801"/>
            <a:ext cx="1255184" cy="7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25997" y="5057601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67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45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625997" y="5377597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625997" y="5697593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7725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rgbClr val="FFFFFE"/>
                </a:solidFill>
                <a:latin typeface="+mj-lt"/>
              </a:defRPr>
            </a:lvl1pPr>
            <a:lvl2pPr marL="406263" indent="0">
              <a:buNone/>
              <a:defRPr/>
            </a:lvl2pPr>
            <a:lvl3pPr marL="569712" indent="0">
              <a:buNone/>
              <a:defRPr/>
            </a:lvl3pPr>
            <a:lvl4pPr marL="688736" indent="0">
              <a:buNone/>
              <a:defRPr/>
            </a:lvl4pPr>
            <a:lvl5pPr marL="8014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567688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932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553" y="4279403"/>
            <a:ext cx="6246491" cy="384175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91408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399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702" y="3282704"/>
            <a:ext cx="6283409" cy="1022351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91408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932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7387175" y="1917703"/>
            <a:ext cx="3568700" cy="2889251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/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gradFill rotWithShape="0">
          <a:gsLst>
            <a:gs pos="0">
              <a:schemeClr val="bg2"/>
            </a:gs>
            <a:gs pos="100000">
              <a:schemeClr val="accent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11354673" y="6323899"/>
            <a:ext cx="290824" cy="2060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3" tIns="41045" rIns="82093" bIns="41045" anchor="b">
            <a:spAutoFit/>
          </a:bodyPr>
          <a:lstStyle/>
          <a:p>
            <a:pPr algn="r" defTabSz="814102" eaLnBrk="0" hangingPunct="0">
              <a:defRPr/>
            </a:pPr>
            <a:fld id="{509F5890-BE05-4D5D-AADF-DD6FDB4C472B}" type="slidenum">
              <a:rPr lang="en-US" sz="800">
                <a:solidFill>
                  <a:srgbClr val="FFFFFF">
                    <a:alpha val="60000"/>
                  </a:srgbClr>
                </a:solidFill>
                <a:ea typeface="ＭＳ Ｐゴシック" panose="020B0600070205080204" pitchFamily="34" charset="-128"/>
                <a:cs typeface="CiscoSans Thin"/>
              </a:rPr>
              <a:pPr algn="r" defTabSz="814102" eaLnBrk="0" hangingPunct="0">
                <a:defRPr/>
              </a:pPr>
              <a:t>‹#›</a:t>
            </a:fld>
            <a:endParaRPr lang="en-US" sz="800" dirty="0">
              <a:solidFill>
                <a:srgbClr val="FFFFFF">
                  <a:alpha val="60000"/>
                </a:srgbClr>
              </a:solidFill>
              <a:ea typeface="ＭＳ Ｐゴシック" panose="020B0600070205080204" pitchFamily="34" charset="-128"/>
              <a:cs typeface="CiscoSans Thin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7823345" y="6322228"/>
            <a:ext cx="3544024" cy="20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93" tIns="41045" rIns="82093" bIns="41045" anchor="b">
            <a:spAutoFit/>
          </a:bodyPr>
          <a:lstStyle/>
          <a:p>
            <a:pPr defTabSz="814102" eaLnBrk="0" hangingPunct="0">
              <a:defRPr/>
            </a:pPr>
            <a:r>
              <a:rPr lang="en-US" sz="800" dirty="0">
                <a:solidFill>
                  <a:srgbClr val="FFFFFF">
                    <a:alpha val="60000"/>
                  </a:srgbClr>
                </a:solidFill>
                <a:ea typeface="ＭＳ Ｐゴシック" panose="020B0600070205080204" pitchFamily="34" charset="-128"/>
                <a:cs typeface="CiscoSans Thin"/>
              </a:rPr>
              <a:t>© 2016  Cisco and/or its affiliates. All rights reserved.   Cisco Confidential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55233" y="1220547"/>
            <a:ext cx="10130723" cy="34265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2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alphaModFix amt="6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905" y="6167967"/>
            <a:ext cx="565573" cy="35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11354673" y="6323899"/>
            <a:ext cx="290824" cy="2060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3" tIns="41045" rIns="82093" bIns="41045" anchor="b">
            <a:spAutoFit/>
          </a:bodyPr>
          <a:lstStyle/>
          <a:p>
            <a:pPr algn="r" defTabSz="814102" eaLnBrk="0" hangingPunct="0">
              <a:defRPr/>
            </a:pPr>
            <a:fld id="{4ABDCABE-3F10-B64C-92F1-862014417034}" type="slidenum">
              <a:rPr lang="en-US" sz="800">
                <a:solidFill>
                  <a:srgbClr val="FFFFFF">
                    <a:alpha val="60000"/>
                  </a:srgbClr>
                </a:solidFill>
                <a:ea typeface="ＭＳ Ｐゴシック" panose="020B0600070205080204" pitchFamily="34" charset="-128"/>
                <a:cs typeface="CiscoSans Thin"/>
              </a:rPr>
              <a:pPr algn="r" defTabSz="814102" eaLnBrk="0" hangingPunct="0">
                <a:defRPr/>
              </a:pPr>
              <a:t>‹#›</a:t>
            </a:fld>
            <a:endParaRPr lang="en-US" sz="800" dirty="0">
              <a:solidFill>
                <a:srgbClr val="FFFFFF">
                  <a:alpha val="60000"/>
                </a:srgbClr>
              </a:solidFill>
              <a:ea typeface="ＭＳ Ｐゴシック" panose="020B0600070205080204" pitchFamily="34" charset="-128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7823345" y="6322228"/>
            <a:ext cx="3544024" cy="20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93" tIns="41045" rIns="82093" bIns="41045" anchor="b">
            <a:spAutoFit/>
          </a:bodyPr>
          <a:lstStyle/>
          <a:p>
            <a:pPr defTabSz="814102" eaLnBrk="0" hangingPunct="0">
              <a:defRPr/>
            </a:pPr>
            <a:r>
              <a:rPr lang="en-US" sz="800" dirty="0">
                <a:solidFill>
                  <a:srgbClr val="FFFFFF">
                    <a:alpha val="60000"/>
                  </a:srgbClr>
                </a:solidFill>
                <a:ea typeface="ＭＳ Ｐゴシック" panose="020B0600070205080204" pitchFamily="34" charset="-128"/>
                <a:cs typeface="CiscoSans Thin"/>
              </a:rPr>
              <a:t>© 2015  Cisco and/or its affiliates. All rights reserved.   Cisco Confidential</a:t>
            </a:r>
          </a:p>
        </p:txBody>
      </p:sp>
      <p:pic>
        <p:nvPicPr>
          <p:cNvPr id="9" name="Picture 2" descr="C:\Users\spius\Pictures\cisco logo blue gradient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35" y="6167697"/>
            <a:ext cx="575083" cy="35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  <p:transition spd="slow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Segu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7"/>
            <a:ext cx="10130723" cy="34265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2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11354673" y="6323899"/>
            <a:ext cx="290824" cy="2060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3" tIns="41045" rIns="82093" bIns="41045" anchor="b">
            <a:spAutoFit/>
          </a:bodyPr>
          <a:lstStyle/>
          <a:p>
            <a:pPr algn="r" defTabSz="814102" eaLnBrk="0" hangingPunct="0">
              <a:defRPr/>
            </a:pPr>
            <a:fld id="{4ABDCABE-3F10-B64C-92F1-862014417034}" type="slidenum">
              <a:rPr lang="en-US" sz="800">
                <a:solidFill>
                  <a:srgbClr val="FFFFFF">
                    <a:alpha val="60000"/>
                  </a:srgbClr>
                </a:solidFill>
                <a:ea typeface="ＭＳ Ｐゴシック" panose="020B0600070205080204" pitchFamily="34" charset="-128"/>
                <a:cs typeface="CiscoSans Thin"/>
              </a:rPr>
              <a:pPr algn="r" defTabSz="814102" eaLnBrk="0" hangingPunct="0">
                <a:defRPr/>
              </a:pPr>
              <a:t>‹#›</a:t>
            </a:fld>
            <a:endParaRPr lang="en-US" sz="800" dirty="0">
              <a:solidFill>
                <a:srgbClr val="FFFFFF">
                  <a:alpha val="60000"/>
                </a:srgbClr>
              </a:solidFill>
              <a:ea typeface="ＭＳ Ｐゴシック" panose="020B0600070205080204" pitchFamily="34" charset="-128"/>
              <a:cs typeface="CiscoSans Thin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7823345" y="6322228"/>
            <a:ext cx="3544024" cy="20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93" tIns="41045" rIns="82093" bIns="41045" anchor="b">
            <a:spAutoFit/>
          </a:bodyPr>
          <a:lstStyle/>
          <a:p>
            <a:pPr defTabSz="814102" eaLnBrk="0" hangingPunct="0">
              <a:defRPr/>
            </a:pPr>
            <a:r>
              <a:rPr lang="en-US" sz="800" dirty="0">
                <a:solidFill>
                  <a:srgbClr val="FFFFFF">
                    <a:alpha val="60000"/>
                  </a:srgbClr>
                </a:solidFill>
                <a:ea typeface="ＭＳ Ｐゴシック" panose="020B0600070205080204" pitchFamily="34" charset="-128"/>
                <a:cs typeface="CiscoSans Thin"/>
              </a:rPr>
              <a:t>© 2016  Cisco and/or its affiliates. All rights reserved.   Cisco Confidential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alphaModFix amt="6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905" y="6167967"/>
            <a:ext cx="565573" cy="35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  <p:transition spd="slow"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55233" y="1220547"/>
            <a:ext cx="10130723" cy="34265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2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622" y="1068927"/>
            <a:ext cx="7863856" cy="4596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16" y="2424534"/>
            <a:ext cx="2423165" cy="128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2885" y="1797053"/>
            <a:ext cx="11040076" cy="4098595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80816" marR="0" indent="-380816" algn="ctr" defTabSz="6093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455086"/>
            <a:ext cx="11127319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3689" y="1797051"/>
            <a:ext cx="11127319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74468" indent="-298307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Arial"/>
              <a:buChar char="•"/>
              <a:defRPr sz="4932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77007" indent="-287727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399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996470" indent="-228490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1214380" indent="-228490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442871" indent="-22425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455086"/>
            <a:ext cx="11127319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3689" y="1797051"/>
            <a:ext cx="11127319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76161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None/>
              <a:defRPr sz="4932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389280" indent="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None/>
              <a:defRPr sz="2399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67979" indent="0">
              <a:buClr>
                <a:schemeClr val="tx1"/>
              </a:buClr>
              <a:buSzPct val="80000"/>
              <a:buFont typeface="Arial"/>
              <a:buNone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85889" indent="0">
              <a:buClr>
                <a:schemeClr val="tx1"/>
              </a:buClr>
              <a:buSzPct val="80000"/>
              <a:buFont typeface="Arial"/>
              <a:buNone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218612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455086"/>
            <a:ext cx="11127319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9547" y="1194135"/>
            <a:ext cx="11198319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76161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None/>
              <a:defRPr sz="4932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389280" indent="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None/>
              <a:defRPr sz="2399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67979" indent="0">
              <a:buClr>
                <a:schemeClr val="tx1"/>
              </a:buClr>
              <a:buSzPct val="80000"/>
              <a:buFont typeface="Arial"/>
              <a:buNone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85889" indent="0">
              <a:buClr>
                <a:schemeClr val="tx1"/>
              </a:buClr>
              <a:buSzPct val="80000"/>
              <a:buFont typeface="Arial"/>
              <a:buNone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218612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04852" y="1168479"/>
            <a:ext cx="11013016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3122" indent="-523056">
              <a:lnSpc>
                <a:spcPts val="5919"/>
              </a:lnSpc>
              <a:spcBef>
                <a:spcPts val="0"/>
              </a:spcBef>
              <a:buClr>
                <a:schemeClr val="tx2"/>
              </a:buClr>
              <a:buSzPct val="80000"/>
              <a:buFont typeface="Arial"/>
              <a:buChar char="•"/>
              <a:defRPr sz="4932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77007" indent="-287727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399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996470" indent="-228490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1214380" indent="-228490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442871" indent="-22425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6403" y="1797051"/>
            <a:ext cx="11036459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74468" indent="-298307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Arial"/>
              <a:buChar char="•"/>
              <a:defRPr sz="2667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77007" indent="-287727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/>
              <a:buChar char="•"/>
              <a:defRPr sz="2399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996470" indent="-228490">
              <a:buClr>
                <a:schemeClr val="tx2"/>
              </a:buClr>
              <a:buSzPct val="80000"/>
              <a:buFont typeface="Arial"/>
              <a:buChar char="•"/>
              <a:defRPr sz="2133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214380" indent="-228490">
              <a:buClr>
                <a:schemeClr val="tx2"/>
              </a:buClr>
              <a:buSzPct val="80000"/>
              <a:buFont typeface="Arial"/>
              <a:buChar char="•"/>
              <a:defRPr sz="1867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442871" indent="-224258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455086"/>
            <a:ext cx="11127319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3689" y="1797051"/>
            <a:ext cx="5201499" cy="411079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656" indent="-228490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Arial"/>
              <a:buChar char="•"/>
              <a:defRPr sz="2667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09306" indent="-287727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/>
              <a:buChar char="•"/>
              <a:defRPr sz="2399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837796" indent="-228490">
              <a:buClr>
                <a:schemeClr val="tx2"/>
              </a:buClr>
              <a:buSzPct val="80000"/>
              <a:buFont typeface="Arial"/>
              <a:buChar char="•"/>
              <a:defRPr sz="2133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066285" indent="-228490">
              <a:buClr>
                <a:schemeClr val="tx2"/>
              </a:buClr>
              <a:buSzPct val="80000"/>
              <a:buFont typeface="Arial"/>
              <a:buChar char="•"/>
              <a:defRPr sz="1867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94774" indent="-228490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86393" y="1797051"/>
            <a:ext cx="5624615" cy="411079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656" indent="-228490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Arial"/>
              <a:buChar char="•"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09306" indent="-287727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/>
              <a:buChar char="•"/>
              <a:defRPr sz="2399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837796" indent="-228490">
              <a:buClr>
                <a:schemeClr val="tx2"/>
              </a:buClr>
              <a:buSzPct val="80000"/>
              <a:buFont typeface="Arial"/>
              <a:buChar char="•"/>
              <a:defRPr sz="2133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066285" indent="-228490">
              <a:buClr>
                <a:schemeClr val="tx2"/>
              </a:buClr>
              <a:buSzPct val="80000"/>
              <a:buFont typeface="Arial"/>
              <a:buChar char="•"/>
              <a:defRPr sz="1867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94774" indent="-228490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455086"/>
            <a:ext cx="11127319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87533" y="812802"/>
            <a:ext cx="0" cy="5312833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06" y="403344"/>
            <a:ext cx="4954660" cy="1101929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914042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4267" b="0" i="0" kern="1200" spc="-100" baseline="0" dirty="0" smtClean="0">
                <a:solidFill>
                  <a:schemeClr val="tx2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541287" y="403341"/>
            <a:ext cx="4954660" cy="1101928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91404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267" b="0" i="0" kern="1200" spc="-100" baseline="0" dirty="0">
                <a:solidFill>
                  <a:schemeClr val="tx2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3906" y="1797051"/>
            <a:ext cx="4954660" cy="411079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656" indent="-228490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Arial"/>
              <a:buChar char="•"/>
              <a:defRPr sz="2667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09306" indent="-287727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/>
              <a:buChar char="•"/>
              <a:defRPr sz="2399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837796" indent="-228490">
              <a:buClr>
                <a:schemeClr val="tx2"/>
              </a:buClr>
              <a:buSzPct val="80000"/>
              <a:buFont typeface="Arial"/>
              <a:buChar char="•"/>
              <a:defRPr sz="2133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066285" indent="-228490">
              <a:buClr>
                <a:schemeClr val="tx2"/>
              </a:buClr>
              <a:buSzPct val="80000"/>
              <a:buFont typeface="Arial"/>
              <a:buChar char="•"/>
              <a:defRPr sz="1867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94774" indent="-228490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541287" y="1797051"/>
            <a:ext cx="4954660" cy="411079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656" indent="-228490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Arial"/>
              <a:buChar char="•"/>
              <a:defRPr sz="2667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09306" indent="-287727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/>
              <a:buChar char="•"/>
              <a:defRPr sz="2399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837796" indent="-228490">
              <a:buClr>
                <a:schemeClr val="tx2"/>
              </a:buClr>
              <a:buSzPct val="80000"/>
              <a:buFont typeface="Arial"/>
              <a:buChar char="•"/>
              <a:defRPr sz="2133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066285" indent="-228490">
              <a:buClr>
                <a:schemeClr val="tx2"/>
              </a:buClr>
              <a:buSzPct val="80000"/>
              <a:buFont typeface="Arial"/>
              <a:buChar char="•"/>
              <a:defRPr sz="1867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94774" indent="-228490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  <p:hf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093633" y="812802"/>
            <a:ext cx="0" cy="5312833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49684" y="812802"/>
            <a:ext cx="0" cy="5312833"/>
          </a:xfrm>
          <a:prstGeom prst="line">
            <a:avLst/>
          </a:prstGeom>
          <a:ln w="3810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615953" y="304428"/>
            <a:ext cx="3116145" cy="102728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91404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333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4503640" y="303788"/>
            <a:ext cx="3116145" cy="102728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91404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333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8473086" y="293974"/>
            <a:ext cx="3116145" cy="102728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914042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333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5951" y="1601459"/>
            <a:ext cx="3116147" cy="441987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11003" indent="-228490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Arial"/>
              <a:buChar char="•"/>
              <a:defRPr sz="2133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575722" indent="-228490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4503639" y="1600428"/>
            <a:ext cx="3116147" cy="441987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11003" indent="-228490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Arial"/>
              <a:buChar char="•"/>
              <a:defRPr sz="2133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575722" indent="-228490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8473083" y="1600428"/>
            <a:ext cx="3116147" cy="441987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11003" indent="-228490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Arial"/>
              <a:buChar char="•"/>
              <a:defRPr sz="2133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575722" indent="-228490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760635" y="1773770"/>
            <a:ext cx="4950884" cy="413596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3" tIns="60931" rIns="121863" bIns="60931" anchor="ctr"/>
          <a:lstStyle/>
          <a:p>
            <a:pPr algn="ctr" defTabSz="609478" eaLnBrk="0" hangingPunct="0">
              <a:defRPr/>
            </a:pPr>
            <a:endParaRPr lang="en-US" sz="2400">
              <a:solidFill>
                <a:srgbClr val="58585B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864941" y="1975668"/>
            <a:ext cx="4501216" cy="2212024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14260" indent="-114260" algn="l" defTabSz="914042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chemeClr val="tx2"/>
                </a:solidFill>
                <a:latin typeface="+mn-lt"/>
                <a:ea typeface="+mn-ea"/>
                <a:cs typeface="CiscoSans ExtraLight"/>
              </a:defRPr>
            </a:lvl1pPr>
            <a:lvl2pPr marL="114260" indent="-114260" algn="l" defTabSz="914042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260" indent="-114260" algn="l" defTabSz="914042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260" indent="-114260" algn="l" defTabSz="914042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260" indent="-114260" algn="l" defTabSz="914042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6864944" y="4736592"/>
            <a:ext cx="4674993" cy="3383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>
              <a:buClr>
                <a:schemeClr val="tx2"/>
              </a:buClr>
              <a:buFontTx/>
              <a:buNone/>
              <a:defRPr sz="160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3689" y="1797051"/>
            <a:ext cx="5201499" cy="411079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656" indent="-228490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Arial"/>
              <a:buChar char="•"/>
              <a:defRPr sz="2667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09306" indent="-287727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/>
              <a:buChar char="•"/>
              <a:defRPr sz="2399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837796" indent="-228490">
              <a:buClr>
                <a:schemeClr val="tx2"/>
              </a:buClr>
              <a:buSzPct val="80000"/>
              <a:buFont typeface="Arial"/>
              <a:buChar char="•"/>
              <a:defRPr sz="2133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066285" indent="-228490">
              <a:buClr>
                <a:schemeClr val="tx2"/>
              </a:buClr>
              <a:buSzPct val="80000"/>
              <a:buFont typeface="Arial"/>
              <a:buChar char="•"/>
              <a:defRPr sz="1867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94774" indent="-228490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455086"/>
            <a:ext cx="11127319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46800" y="812801"/>
            <a:ext cx="0" cy="5312833"/>
          </a:xfrm>
          <a:prstGeom prst="line">
            <a:avLst/>
          </a:prstGeom>
          <a:ln w="38100" cap="flat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8351" y="1918747"/>
            <a:ext cx="5093797" cy="3020519"/>
          </a:xfrm>
        </p:spPr>
        <p:txBody>
          <a:bodyPr lIns="61715" tIns="34288" rIns="61715" bIns="34288" rtlCol="0">
            <a:noAutofit/>
          </a:bodyPr>
          <a:lstStyle>
            <a:lvl1pPr marL="0" indent="0" algn="l" defTabSz="91430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63360" y="872691"/>
            <a:ext cx="5154507" cy="512064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2133" baseline="0">
                <a:solidFill>
                  <a:schemeClr val="tx1"/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455086"/>
            <a:ext cx="11127319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545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72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33" indent="-533144" algn="l">
              <a:lnSpc>
                <a:spcPct val="90000"/>
              </a:lnSpc>
              <a:defRPr sz="6132" b="0" i="1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46800" y="812802"/>
            <a:ext cx="0" cy="5312833"/>
          </a:xfrm>
          <a:prstGeom prst="line">
            <a:avLst/>
          </a:prstGeom>
          <a:ln w="38100" cap="flat" cmpd="sng">
            <a:solidFill>
              <a:srgbClr val="004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8351" y="1918750"/>
            <a:ext cx="5093799" cy="3020519"/>
          </a:xfrm>
        </p:spPr>
        <p:txBody>
          <a:bodyPr lIns="61715" tIns="34288" rIns="61715" bIns="34288" rtlCol="0">
            <a:noAutofit/>
          </a:bodyPr>
          <a:lstStyle>
            <a:lvl1pPr marL="0" indent="0" algn="l" defTabSz="91408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999" b="0" kern="1200" spc="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63360" y="872691"/>
            <a:ext cx="5154507" cy="512064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2133" baseline="0">
                <a:solidFill>
                  <a:schemeClr val="tx2"/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83689" y="1797053"/>
            <a:ext cx="11127319" cy="3544971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667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4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545">
              <a:lnSpc>
                <a:spcPct val="100000"/>
              </a:lnSpc>
              <a:spcBef>
                <a:spcPct val="50000"/>
              </a:spcBef>
              <a:buNone/>
              <a:defRPr sz="2133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455086"/>
            <a:ext cx="11127319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83689" y="1799168"/>
            <a:ext cx="11127319" cy="3547533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667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4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545">
              <a:lnSpc>
                <a:spcPct val="100000"/>
              </a:lnSpc>
              <a:spcBef>
                <a:spcPct val="50000"/>
              </a:spcBef>
              <a:buNone/>
              <a:defRPr sz="2133" b="0" i="0">
                <a:solidFill>
                  <a:schemeClr val="tx2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455086"/>
            <a:ext cx="11127319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_Chart_an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83691" y="1799275"/>
            <a:ext cx="5342668" cy="4054364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3199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6279879" y="1799169"/>
            <a:ext cx="5431128" cy="4052529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667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455086"/>
            <a:ext cx="11127319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83690" y="1799139"/>
            <a:ext cx="5338660" cy="405450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3199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277480" y="1799167"/>
            <a:ext cx="5433525" cy="4054944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667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455086"/>
            <a:ext cx="11127319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8113186" y="2163236"/>
            <a:ext cx="3092449" cy="309033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63533" y="2163236"/>
            <a:ext cx="3092451" cy="30903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18120" y="2163236"/>
            <a:ext cx="3092449" cy="30903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1036648" y="3733526"/>
            <a:ext cx="3056181" cy="8048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4581927" y="3730929"/>
            <a:ext cx="3056181" cy="8048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8131108" y="3730929"/>
            <a:ext cx="3056181" cy="8048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027767" y="2857372"/>
            <a:ext cx="1051984" cy="105198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603827" y="2870412"/>
            <a:ext cx="1051984" cy="105198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9122480" y="2857372"/>
            <a:ext cx="1051984" cy="105198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Oval 11"/>
          <p:cNvSpPr/>
          <p:nvPr userDrawn="1"/>
        </p:nvSpPr>
        <p:spPr>
          <a:xfrm>
            <a:off x="8113489" y="2163195"/>
            <a:ext cx="3091419" cy="3091419"/>
          </a:xfrm>
          <a:prstGeom prst="ellipse">
            <a:avLst/>
          </a:prstGeom>
          <a:solidFill>
            <a:srgbClr val="32B2D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4564308" y="2163195"/>
            <a:ext cx="3091419" cy="3091419"/>
          </a:xfrm>
          <a:prstGeom prst="ellipse">
            <a:avLst/>
          </a:prstGeom>
          <a:solidFill>
            <a:srgbClr val="21479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1019028" y="2163195"/>
            <a:ext cx="3091419" cy="3091419"/>
          </a:xfrm>
          <a:prstGeom prst="ellipse">
            <a:avLst/>
          </a:prstGeom>
          <a:solidFill>
            <a:srgbClr val="57B74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cs typeface="Arial"/>
            </a:endParaRPr>
          </a:p>
        </p:txBody>
      </p:sp>
    </p:spTree>
    <p:extLst/>
  </p:cSld>
  <p:clrMapOvr>
    <a:masterClrMapping/>
  </p:clrMapOvr>
  <p:transition spd="slow">
    <p:wip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032935" y="2163236"/>
            <a:ext cx="3075517" cy="3075517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2" tIns="45707" rIns="91412" bIns="4570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1218864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4563534" y="2163236"/>
            <a:ext cx="3075517" cy="3075517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2" tIns="45707" rIns="91412" bIns="4570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1218864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8117417" y="2163236"/>
            <a:ext cx="3073400" cy="3075517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2" tIns="45707" rIns="91412" bIns="45707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defTabSz="1218864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455086"/>
            <a:ext cx="11127319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033287" y="2163193"/>
            <a:ext cx="3074624" cy="307462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733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4563983" y="2163193"/>
            <a:ext cx="3074624" cy="307462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73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8116671" y="2163193"/>
            <a:ext cx="3074624" cy="307462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73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051731" y="5164188"/>
            <a:ext cx="3056181" cy="8048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4582425" y="5161592"/>
            <a:ext cx="3056181" cy="8048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8135115" y="5161592"/>
            <a:ext cx="3056181" cy="8048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1033095" y="2163193"/>
            <a:ext cx="3075003" cy="3074624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412" tIns="45707" rIns="91412" bIns="45707" anchor="ctr"/>
          <a:lstStyle/>
          <a:p>
            <a:pPr algn="ctr" defTabSz="1218864" eaLnBrk="0" hangingPunct="0">
              <a:defRPr/>
            </a:pPr>
            <a:endParaRPr lang="en-US" sz="2399" kern="0" dirty="0">
              <a:solidFill>
                <a:prstClr val="white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4563789" y="2163193"/>
            <a:ext cx="3075003" cy="3074624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412" tIns="45707" rIns="91412" bIns="45707" anchor="ctr"/>
          <a:lstStyle/>
          <a:p>
            <a:pPr algn="ctr" defTabSz="1218864" eaLnBrk="0" hangingPunct="0">
              <a:defRPr/>
            </a:pPr>
            <a:endParaRPr lang="en-US" sz="2399" kern="0" dirty="0">
              <a:solidFill>
                <a:prstClr val="white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8116479" y="2163193"/>
            <a:ext cx="3075003" cy="3074624"/>
          </a:xfrm>
          <a:prstGeom prst="ellipse">
            <a:avLst/>
          </a:prstGeom>
          <a:solidFill>
            <a:sysClr val="windowText" lastClr="000000">
              <a:alpha val="30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412" tIns="45707" rIns="91412" bIns="45707" anchor="ctr"/>
          <a:lstStyle/>
          <a:p>
            <a:pPr algn="ctr" defTabSz="1218864" eaLnBrk="0" hangingPunct="0">
              <a:defRPr/>
            </a:pPr>
            <a:endParaRPr lang="en-US" sz="2399" kern="0" dirty="0">
              <a:solidFill>
                <a:prstClr val="white"/>
              </a:solidFill>
              <a:ea typeface="ＭＳ Ｐゴシック" panose="020B0600070205080204" pitchFamily="34" charset="-128"/>
            </a:endParaRPr>
          </a:p>
        </p:txBody>
      </p:sp>
    </p:spTree>
    <p:extLst/>
  </p:cSld>
  <p:clrMapOvr>
    <a:masterClrMapping/>
  </p:clrMapOvr>
  <p:transition spd="slow">
    <p:wip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67481" y="3403401"/>
            <a:ext cx="931499" cy="931499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332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7481" y="1902144"/>
            <a:ext cx="931499" cy="931499"/>
          </a:xfrm>
          <a:prstGeom prst="ellipse">
            <a:avLst/>
          </a:prstGeom>
          <a:noFill/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332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67481" y="4870793"/>
            <a:ext cx="931499" cy="931499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332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820333" y="1910031"/>
            <a:ext cx="7298267" cy="924508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820333" y="3410391"/>
            <a:ext cx="7298267" cy="924508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820333" y="4870791"/>
            <a:ext cx="7298267" cy="924508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67483" y="1900270"/>
            <a:ext cx="931499" cy="924508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5332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767481" y="3388918"/>
            <a:ext cx="931499" cy="924508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5332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767483" y="4877783"/>
            <a:ext cx="931499" cy="924508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5332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</p:spTree>
    <p:extLst/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767481" y="3403401"/>
            <a:ext cx="931499" cy="931499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332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7481" y="1902144"/>
            <a:ext cx="931499" cy="931499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332" dirty="0">
              <a:ln>
                <a:solidFill>
                  <a:srgbClr val="049FD9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67481" y="4870793"/>
            <a:ext cx="931499" cy="931499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332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820333" y="1910031"/>
            <a:ext cx="7298267" cy="924508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820333" y="3410391"/>
            <a:ext cx="7298267" cy="924508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820333" y="4870791"/>
            <a:ext cx="7298267" cy="924508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767481" y="3403402"/>
            <a:ext cx="931499" cy="924508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5332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767483" y="4868187"/>
            <a:ext cx="931499" cy="924508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5332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767481" y="1902999"/>
            <a:ext cx="931499" cy="924508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5332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/>
  </p:cSld>
  <p:clrMapOvr>
    <a:masterClrMapping/>
  </p:clrMapOvr>
  <p:transition spd="slow">
    <p:wip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67484" y="2639094"/>
            <a:ext cx="619753" cy="619753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332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7482" y="1771906"/>
            <a:ext cx="619753" cy="619753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332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67484" y="3503265"/>
            <a:ext cx="619753" cy="619753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332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563179" y="1779791"/>
            <a:ext cx="7571664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563180" y="2646085"/>
            <a:ext cx="7571664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563180" y="3503265"/>
            <a:ext cx="7571664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67484" y="1770031"/>
            <a:ext cx="619753" cy="615103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767484" y="2639094"/>
            <a:ext cx="619753" cy="615103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767485" y="3500661"/>
            <a:ext cx="619753" cy="615103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767485" y="4366112"/>
            <a:ext cx="619753" cy="619753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332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563181" y="4366111"/>
            <a:ext cx="7571664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767486" y="4363507"/>
            <a:ext cx="619753" cy="615103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767486" y="5228958"/>
            <a:ext cx="619753" cy="619753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332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563183" y="5228958"/>
            <a:ext cx="7571664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767488" y="5226354"/>
            <a:ext cx="619753" cy="615103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/>
  </p:cSld>
  <p:clrMapOvr>
    <a:masterClrMapping/>
  </p:clrMapOvr>
  <p:transition spd="slow">
    <p:wip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767484" y="2639094"/>
            <a:ext cx="619753" cy="619753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332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7482" y="1771906"/>
            <a:ext cx="619753" cy="619753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332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67484" y="3503265"/>
            <a:ext cx="619753" cy="619753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332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563179" y="1779791"/>
            <a:ext cx="7571664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563180" y="2646085"/>
            <a:ext cx="7571664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563180" y="3503265"/>
            <a:ext cx="7571664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67484" y="1770031"/>
            <a:ext cx="619753" cy="615103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767484" y="2639094"/>
            <a:ext cx="619753" cy="615103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767485" y="3500661"/>
            <a:ext cx="619753" cy="615103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767485" y="4366112"/>
            <a:ext cx="619753" cy="619753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332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563181" y="4366111"/>
            <a:ext cx="7571664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767486" y="4363507"/>
            <a:ext cx="619753" cy="615103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767486" y="5228958"/>
            <a:ext cx="619753" cy="619753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332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563183" y="5228958"/>
            <a:ext cx="7571664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767488" y="5226354"/>
            <a:ext cx="619753" cy="615103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/>
  </p:cSld>
  <p:clrMapOvr>
    <a:masterClrMapping/>
  </p:clrMapOvr>
  <p:transition spd="slow">
    <p:wip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767484" y="2639094"/>
            <a:ext cx="619753" cy="619753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7482" y="1771906"/>
            <a:ext cx="619753" cy="619753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67484" y="3503265"/>
            <a:ext cx="619753" cy="619753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563178" y="1779791"/>
            <a:ext cx="2901183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399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563181" y="2646085"/>
            <a:ext cx="2901183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399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563181" y="3503265"/>
            <a:ext cx="2901183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399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67484" y="1770031"/>
            <a:ext cx="619753" cy="615103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767484" y="2639094"/>
            <a:ext cx="619753" cy="615103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767485" y="3500661"/>
            <a:ext cx="619753" cy="615103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767485" y="4366112"/>
            <a:ext cx="619753" cy="619753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563182" y="4366111"/>
            <a:ext cx="2901183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399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767486" y="4363507"/>
            <a:ext cx="619753" cy="615103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767486" y="5228958"/>
            <a:ext cx="619753" cy="619753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563182" y="5228958"/>
            <a:ext cx="2901183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399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767488" y="5226354"/>
            <a:ext cx="619753" cy="615103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chemeClr val="bg2"/>
                  </a:solidFill>
                </a:ln>
                <a:solidFill>
                  <a:schemeClr val="accent5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0" name="Oval 19"/>
          <p:cNvSpPr/>
          <p:nvPr/>
        </p:nvSpPr>
        <p:spPr>
          <a:xfrm>
            <a:off x="5886104" y="2644116"/>
            <a:ext cx="619753" cy="619753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886102" y="1776928"/>
            <a:ext cx="619753" cy="619753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886104" y="3508286"/>
            <a:ext cx="619753" cy="619753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681799" y="1784814"/>
            <a:ext cx="2901183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399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681800" y="2651106"/>
            <a:ext cx="2901183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399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6681800" y="3508286"/>
            <a:ext cx="2901183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399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5886104" y="1775053"/>
            <a:ext cx="619753" cy="615103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5886104" y="2644115"/>
            <a:ext cx="619753" cy="615103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3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5886105" y="3505682"/>
            <a:ext cx="619753" cy="615103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36" name="Oval 35"/>
          <p:cNvSpPr/>
          <p:nvPr/>
        </p:nvSpPr>
        <p:spPr>
          <a:xfrm>
            <a:off x="5886105" y="4371133"/>
            <a:ext cx="619753" cy="619753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3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6681802" y="4371133"/>
            <a:ext cx="2901183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399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5886106" y="4368529"/>
            <a:ext cx="619753" cy="615103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39" name="Oval 38"/>
          <p:cNvSpPr/>
          <p:nvPr/>
        </p:nvSpPr>
        <p:spPr>
          <a:xfrm>
            <a:off x="5886106" y="5233980"/>
            <a:ext cx="619753" cy="619753"/>
          </a:xfrm>
          <a:prstGeom prst="ellipse">
            <a:avLst/>
          </a:prstGeom>
          <a:noFill/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6681803" y="5233979"/>
            <a:ext cx="2901183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399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5886108" y="5231375"/>
            <a:ext cx="619753" cy="615103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chemeClr val="bg2"/>
                  </a:solidFill>
                </a:ln>
                <a:solidFill>
                  <a:srgbClr val="049FD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/>
  </p:cSld>
  <p:clrMapOvr>
    <a:masterClrMapping/>
  </p:clrMapOvr>
  <p:transition spd="slow">
    <p:wip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767484" y="2639094"/>
            <a:ext cx="619753" cy="619753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67482" y="1771906"/>
            <a:ext cx="619753" cy="619753"/>
          </a:xfrm>
          <a:prstGeom prst="ellipse">
            <a:avLst/>
          </a:prstGeom>
          <a:solidFill>
            <a:schemeClr val="bg2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ln>
                <a:solidFill>
                  <a:srgbClr val="049FD9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67484" y="3503265"/>
            <a:ext cx="619753" cy="619753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563178" y="1779791"/>
            <a:ext cx="2901183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399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563181" y="2646085"/>
            <a:ext cx="2901183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399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563181" y="3503265"/>
            <a:ext cx="2901183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399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67484" y="1770031"/>
            <a:ext cx="619753" cy="615103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767484" y="2639094"/>
            <a:ext cx="619753" cy="615103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767485" y="3500661"/>
            <a:ext cx="619753" cy="615103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767485" y="4366112"/>
            <a:ext cx="619753" cy="619753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563182" y="4366111"/>
            <a:ext cx="2901183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399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767486" y="4363507"/>
            <a:ext cx="619753" cy="615103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767486" y="5228958"/>
            <a:ext cx="619753" cy="619753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563182" y="5228958"/>
            <a:ext cx="2901183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399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767488" y="5226354"/>
            <a:ext cx="619753" cy="615103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5886104" y="2644116"/>
            <a:ext cx="619753" cy="619753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5886102" y="1776928"/>
            <a:ext cx="619753" cy="619753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5886104" y="3508286"/>
            <a:ext cx="619753" cy="619753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681799" y="1784814"/>
            <a:ext cx="2901183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399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6681800" y="2651106"/>
            <a:ext cx="2901183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399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6681800" y="3508286"/>
            <a:ext cx="2901183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399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5886104" y="1775053"/>
            <a:ext cx="619753" cy="615103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5886104" y="2644115"/>
            <a:ext cx="619753" cy="615103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5886105" y="3505682"/>
            <a:ext cx="619753" cy="615103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5886105" y="4371133"/>
            <a:ext cx="619753" cy="619753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6681802" y="4371133"/>
            <a:ext cx="2901183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399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5886106" y="4368529"/>
            <a:ext cx="619753" cy="615103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5886106" y="5233980"/>
            <a:ext cx="619753" cy="619753"/>
          </a:xfrm>
          <a:prstGeom prst="ellipse">
            <a:avLst/>
          </a:prstGeom>
          <a:solidFill>
            <a:srgbClr val="049FD9"/>
          </a:solidFill>
          <a:ln w="19050">
            <a:solidFill>
              <a:srgbClr val="049F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888" rtlCol="0" anchor="ctr" anchorCtr="0"/>
          <a:lstStyle/>
          <a:p>
            <a:pPr algn="ctr" defTabSz="6094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67" dirty="0">
              <a:ln>
                <a:solidFill>
                  <a:srgbClr val="049FD9"/>
                </a:solidFill>
              </a:ln>
              <a:solidFill>
                <a:srgbClr val="049FD9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6681803" y="5233979"/>
            <a:ext cx="2901183" cy="615103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399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5886108" y="5231375"/>
            <a:ext cx="619753" cy="615103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/>
  </p:cSld>
  <p:clrMapOvr>
    <a:masterClrMapping/>
  </p:clrMapOvr>
  <p:transition spd="slow">
    <p:wip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86" y="6172204"/>
            <a:ext cx="977900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66752" y="4635533"/>
            <a:ext cx="10852149" cy="694207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230337" indent="0">
              <a:lnSpc>
                <a:spcPts val="4905"/>
              </a:lnSpc>
              <a:spcBef>
                <a:spcPts val="0"/>
              </a:spcBef>
              <a:buNone/>
              <a:defRPr sz="3199" i="1">
                <a:solidFill>
                  <a:srgbClr val="5858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0685" y="401386"/>
            <a:ext cx="11417563" cy="3389567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8380" y="4072693"/>
            <a:ext cx="11152315" cy="71615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4267" baseline="0">
                <a:solidFill>
                  <a:srgbClr val="5858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86" y="6172204"/>
            <a:ext cx="977900" cy="4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6464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121962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11354673" y="6323899"/>
            <a:ext cx="290824" cy="2060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3" tIns="41045" rIns="82093" bIns="41045" anchor="b">
            <a:spAutoFit/>
          </a:bodyPr>
          <a:lstStyle/>
          <a:p>
            <a:pPr algn="r" defTabSz="814102" eaLnBrk="0" hangingPunct="0">
              <a:defRPr/>
            </a:pPr>
            <a:fld id="{E6ADCC75-5E05-4D7E-970D-6B4505B4F777}" type="slidenum">
              <a:rPr lang="en-US" sz="800">
                <a:solidFill>
                  <a:srgbClr val="FFFFFF">
                    <a:alpha val="60000"/>
                  </a:srgbClr>
                </a:solidFill>
                <a:ea typeface="ＭＳ Ｐゴシック" panose="020B0600070205080204" pitchFamily="34" charset="-128"/>
                <a:cs typeface="CiscoSans Thin"/>
              </a:rPr>
              <a:pPr algn="r" defTabSz="814102" eaLnBrk="0" hangingPunct="0">
                <a:defRPr/>
              </a:pPr>
              <a:t>‹#›</a:t>
            </a:fld>
            <a:endParaRPr lang="en-US" sz="800" dirty="0">
              <a:solidFill>
                <a:srgbClr val="FFFFFF">
                  <a:alpha val="60000"/>
                </a:srgbClr>
              </a:solidFill>
              <a:ea typeface="ＭＳ Ｐゴシック" panose="020B0600070205080204" pitchFamily="34" charset="-128"/>
              <a:cs typeface="CiscoSans Thin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7823345" y="6322228"/>
            <a:ext cx="3544024" cy="20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93" tIns="41045" rIns="82093" bIns="41045" anchor="b">
            <a:spAutoFit/>
          </a:bodyPr>
          <a:lstStyle/>
          <a:p>
            <a:pPr defTabSz="814102" eaLnBrk="0" hangingPunct="0">
              <a:defRPr/>
            </a:pPr>
            <a:r>
              <a:rPr lang="en-US" sz="800" dirty="0">
                <a:solidFill>
                  <a:srgbClr val="FFFFFF">
                    <a:alpha val="60000"/>
                  </a:srgbClr>
                </a:solidFill>
                <a:ea typeface="ＭＳ Ｐゴシック" panose="020B0600070205080204" pitchFamily="34" charset="-128"/>
                <a:cs typeface="CiscoSans Thin"/>
              </a:rPr>
              <a:t>© 2016  Cisco and/or its affiliates. All rights reserved.   Cisco Confidential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666752" y="4622133"/>
            <a:ext cx="10852149" cy="695347"/>
          </a:xfrm>
          <a:prstGeom prst="rect">
            <a:avLst/>
          </a:prstGeom>
          <a:solidFill>
            <a:schemeClr val="bg1">
              <a:alpha val="70000"/>
            </a:schemeClr>
          </a:solidFill>
          <a:extLst/>
        </p:spPr>
        <p:txBody>
          <a:bodyPr wrap="square" lIns="108000" tIns="0" rIns="91440" bIns="45720" numCol="1" anchor="b" anchorCtr="0" compatLnSpc="1">
            <a:prstTxWarp prst="textNoShape">
              <a:avLst/>
            </a:prstTxWarp>
            <a:spAutoFit/>
          </a:bodyPr>
          <a:lstStyle>
            <a:lvl1pPr marL="230337" indent="-239934">
              <a:lnSpc>
                <a:spcPts val="4905"/>
              </a:lnSpc>
              <a:spcBef>
                <a:spcPts val="0"/>
              </a:spcBef>
              <a:buNone/>
              <a:defRPr sz="4267" i="1">
                <a:solidFill>
                  <a:srgbClr val="58585B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905" y="6167967"/>
            <a:ext cx="565573" cy="35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0683" y="320844"/>
            <a:ext cx="11307184" cy="5688861"/>
          </a:xfrm>
          <a:prstGeom prst="rect">
            <a:avLst/>
          </a:prstGeom>
        </p:spPr>
        <p:txBody>
          <a:bodyPr vert="horz" lIns="91424" tIns="45712" rIns="91424" bIns="45712"/>
          <a:lstStyle>
            <a:lvl1pPr marL="0" indent="0" algn="ctr">
              <a:buNone/>
              <a:defRPr sz="200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851" y="2194985"/>
            <a:ext cx="26543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844118"/>
            <a:ext cx="12192000" cy="12276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9" rIns="121915" bIns="60959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4834" y="5475817"/>
            <a:ext cx="1007533" cy="85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8200" y="5475817"/>
            <a:ext cx="1009651" cy="85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9351" y="5475817"/>
            <a:ext cx="1007533" cy="85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jenowens\Documents\0 WW Sales &amp; Partner Training\Branding\AJ816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5801" y="5475817"/>
            <a:ext cx="1005417" cy="85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0634" y="6000751"/>
            <a:ext cx="187536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049320" y="5326960"/>
            <a:ext cx="2316681" cy="463336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3067" y="795868"/>
            <a:ext cx="7131051" cy="400473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defTabSz="609478" eaLnBrk="0" hangingPunct="0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3068" y="4794252"/>
            <a:ext cx="7128933" cy="996949"/>
          </a:xfrm>
          <a:prstGeom prst="rect">
            <a:avLst/>
          </a:prstGeom>
          <a:noFill/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defTabSz="609478" eaLnBrk="0" hangingPunct="0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2533651" y="795528"/>
            <a:ext cx="7105651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754496" y="4873439"/>
            <a:ext cx="6765427" cy="838200"/>
          </a:xfrm>
        </p:spPr>
        <p:txBody>
          <a:bodyPr/>
          <a:lstStyle>
            <a:lvl1pPr>
              <a:defRPr sz="2667">
                <a:solidFill>
                  <a:srgbClr val="58585B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2370" y="311154"/>
            <a:ext cx="4364567" cy="245956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defTabSz="609478" eaLnBrk="0" hangingPunct="0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733323" y="310896"/>
            <a:ext cx="4364736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676767"/>
            </a:solidFill>
          </a:ln>
          <a:effectLst/>
        </p:spPr>
        <p:txBody>
          <a:bodyPr vert="horz" lIns="68577" tIns="34289" rIns="68577" bIns="34289" rtlCol="0" anchor="ctr" anchorCtr="0">
            <a:normAutofit/>
          </a:bodyPr>
          <a:lstStyle>
            <a:lvl1pPr marL="0" indent="0" algn="ctr" defTabSz="914118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74581" y="3307594"/>
            <a:ext cx="8973155" cy="2152559"/>
          </a:xfrm>
        </p:spPr>
        <p:txBody>
          <a:bodyPr>
            <a:noAutofit/>
          </a:bodyPr>
          <a:lstStyle>
            <a:lvl1pPr marL="0" marR="0" indent="0" algn="l" defTabSz="914118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999">
                <a:solidFill>
                  <a:srgbClr val="58585B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56919" y="728137"/>
            <a:ext cx="4840816" cy="516043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7" rIns="91412" bIns="45707" anchor="ctr"/>
          <a:lstStyle/>
          <a:p>
            <a:pPr algn="ctr" defTabSz="609478" eaLnBrk="0" hangingPunct="0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6656832" y="728980"/>
            <a:ext cx="4840224" cy="515975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2968AF"/>
            </a:solidFill>
          </a:ln>
          <a:effectLst/>
        </p:spPr>
        <p:txBody>
          <a:bodyPr lIns="91424" tIns="45712" rIns="91424" bIns="45712" anchor="ctr" anchorCtr="0"/>
          <a:lstStyle>
            <a:lvl1pPr algn="ctr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83559" y="728982"/>
            <a:ext cx="5799891" cy="1085313"/>
          </a:xfrm>
        </p:spPr>
        <p:txBody>
          <a:bodyPr wrap="none" anchor="t">
            <a:noAutofit/>
          </a:bodyPr>
          <a:lstStyle>
            <a:lvl1pPr>
              <a:lnSpc>
                <a:spcPct val="90000"/>
              </a:lnSpc>
              <a:defRPr sz="3333">
                <a:solidFill>
                  <a:srgbClr val="58585B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91617" y="311154"/>
            <a:ext cx="4358216" cy="266064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anchor="ctr"/>
          <a:lstStyle/>
          <a:p>
            <a:pPr algn="ctr" defTabSz="609478" eaLnBrk="0" hangingPunct="0">
              <a:defRPr/>
            </a:pPr>
            <a:endParaRPr lang="en-US" sz="2400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6617" y="311154"/>
            <a:ext cx="4383616" cy="266064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anchor="ctr"/>
          <a:lstStyle/>
          <a:p>
            <a:pPr algn="ctr" defTabSz="609478" eaLnBrk="0" hangingPunct="0">
              <a:defRPr/>
            </a:pPr>
            <a:endParaRPr lang="en-US" sz="2400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06986" y="311151"/>
            <a:ext cx="2451100" cy="13081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anchor="ctr"/>
          <a:lstStyle/>
          <a:p>
            <a:pPr algn="ctr" defTabSz="609478" eaLnBrk="0" hangingPunct="0">
              <a:defRPr/>
            </a:pPr>
            <a:endParaRPr lang="en-US" sz="2400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6621" y="3028954"/>
            <a:ext cx="3363383" cy="345863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anchor="ctr"/>
          <a:lstStyle/>
          <a:p>
            <a:pPr algn="ctr" defTabSz="609478" eaLnBrk="0" hangingPunct="0">
              <a:defRPr/>
            </a:pPr>
            <a:endParaRPr lang="en-US" sz="2400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1968" y="3028954"/>
            <a:ext cx="5367867" cy="345863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anchor="ctr"/>
          <a:lstStyle/>
          <a:p>
            <a:pPr algn="ctr" defTabSz="609478" eaLnBrk="0" hangingPunct="0">
              <a:defRPr/>
            </a:pPr>
            <a:endParaRPr lang="en-US" sz="2400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06986" y="1682751"/>
            <a:ext cx="2451100" cy="344381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anchor="ctr"/>
          <a:lstStyle/>
          <a:p>
            <a:pPr algn="ctr" defTabSz="609478" eaLnBrk="0" hangingPunct="0">
              <a:defRPr/>
            </a:pPr>
            <a:endParaRPr lang="en-US" sz="2400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06986" y="5183719"/>
            <a:ext cx="2451100" cy="130386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anchor="ctr"/>
          <a:lstStyle/>
          <a:p>
            <a:pPr algn="ctr" defTabSz="609478" eaLnBrk="0" hangingPunct="0">
              <a:defRPr/>
            </a:pPr>
            <a:endParaRPr lang="en-US" sz="2400">
              <a:solidFill>
                <a:srgbClr val="FFFFFF"/>
              </a:solidFill>
              <a:latin typeface="CiscoSans"/>
              <a:cs typeface="CiscoSans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4891995" y="311151"/>
            <a:ext cx="4357148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91408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baseline="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427773" y="311151"/>
            <a:ext cx="4402668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91408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9306444" y="311151"/>
            <a:ext cx="2451640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91408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/>
          </p:nvPr>
        </p:nvSpPr>
        <p:spPr>
          <a:xfrm>
            <a:off x="427765" y="3028961"/>
            <a:ext cx="3383227" cy="345893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91408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3877780" y="3028961"/>
            <a:ext cx="5371355" cy="345893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91408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/>
          </p:nvPr>
        </p:nvSpPr>
        <p:spPr>
          <a:xfrm>
            <a:off x="9306444" y="1676403"/>
            <a:ext cx="2451640" cy="344941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91408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/>
          </p:nvPr>
        </p:nvSpPr>
        <p:spPr>
          <a:xfrm>
            <a:off x="9306444" y="5182966"/>
            <a:ext cx="2451640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/>
        </p:spPr>
        <p:txBody>
          <a:bodyPr vert="horz" lIns="68574" tIns="34288" rIns="68574" bIns="34288" rtlCol="0" anchor="ctr" anchorCtr="0">
            <a:normAutofit/>
          </a:bodyPr>
          <a:lstStyle>
            <a:lvl1pPr marL="0" indent="0" algn="ctr" defTabSz="91408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b="0" i="0" kern="1200" dirty="0">
                <a:solidFill>
                  <a:schemeClr val="tx1"/>
                </a:solidFill>
                <a:latin typeface="+mn-lt"/>
                <a:ea typeface="+mn-ea"/>
                <a:cs typeface="Broadway" panose="04040905080B02020502" pitchFamily="82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 scre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edia Placeholder 39"/>
          <p:cNvSpPr>
            <a:spLocks noGrp="1"/>
          </p:cNvSpPr>
          <p:nvPr>
            <p:ph type="media" sz="quarter" idx="11"/>
          </p:nvPr>
        </p:nvSpPr>
        <p:spPr>
          <a:xfrm>
            <a:off x="704854" y="777240"/>
            <a:ext cx="10886575" cy="442569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91408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67" kern="1200" baseline="0" smtClean="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/>
              <a:t>Click icon to add media</a:t>
            </a:r>
            <a:endParaRPr lang="en-US" noProof="0" dirty="0"/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edia Placeholder 20"/>
          <p:cNvSpPr>
            <a:spLocks noGrp="1"/>
          </p:cNvSpPr>
          <p:nvPr>
            <p:ph type="media" sz="quarter" idx="10"/>
          </p:nvPr>
        </p:nvSpPr>
        <p:spPr>
          <a:xfrm>
            <a:off x="2905785" y="778669"/>
            <a:ext cx="5899416" cy="442569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74" tIns="34288" rIns="68574" bIns="34288" rtlCol="0" anchor="ctr">
            <a:normAutofit/>
          </a:bodyPr>
          <a:lstStyle>
            <a:lvl1pPr marL="0" indent="0" algn="ctr" defTabSz="91408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67" kern="1200">
                <a:solidFill>
                  <a:schemeClr val="lt1"/>
                </a:solidFill>
                <a:latin typeface="+mn-lt"/>
                <a:ea typeface="+mn-ea"/>
                <a:cs typeface="CiscoSans"/>
              </a:defRPr>
            </a:lvl1pPr>
          </a:lstStyle>
          <a:p>
            <a:pPr lvl="0"/>
            <a:r>
              <a:rPr lang="en-US" noProof="0"/>
              <a:t>Click icon to add media</a:t>
            </a:r>
            <a:endParaRPr lang="en-US" noProof="0" dirty="0"/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gradFill rotWithShape="1">
          <a:gsLst>
            <a:gs pos="0">
              <a:schemeClr val="bg2"/>
            </a:gs>
            <a:gs pos="100000">
              <a:schemeClr val="accent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3" y="2194986"/>
            <a:ext cx="26543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  <p:transition spd="slow">
    <p:wip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7" y="315753"/>
            <a:ext cx="11087100" cy="95249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463041"/>
            <a:ext cx="11094720" cy="4713923"/>
          </a:xfrm>
          <a:prstGeom prst="rect">
            <a:avLst/>
          </a:prstGeom>
        </p:spPr>
        <p:txBody>
          <a:bodyPr lIns="91415" tIns="45707" rIns="91415" bIns="45707"/>
          <a:lstStyle>
            <a:lvl1pPr marL="342774" indent="-342774">
              <a:buClr>
                <a:schemeClr val="accent3"/>
              </a:buClr>
              <a:defRPr/>
            </a:lvl1pPr>
            <a:lvl2pPr marL="685550" indent="-228517"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3" y="6667503"/>
            <a:ext cx="11982473" cy="190500"/>
          </a:xfrm>
          <a:prstGeom prst="rect">
            <a:avLst/>
          </a:prstGeom>
        </p:spPr>
        <p:txBody>
          <a:bodyPr vert="horz" lIns="91411" tIns="45711" rIns="91411" bIns="45711" rtlCol="0" anchor="ctr"/>
          <a:lstStyle>
            <a:defPPr>
              <a:defRPr lang="en-US"/>
            </a:defPPr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" kern="120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7" dirty="0">
                <a:solidFill>
                  <a:srgbClr val="7B7B7B"/>
                </a:solidFill>
              </a:rPr>
              <a:t>Cisco Confidential</a:t>
            </a:r>
          </a:p>
        </p:txBody>
      </p:sp>
    </p:spTree>
    <p:extLst/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3"/>
          <p:cNvSpPr>
            <a:spLocks noGrp="1"/>
          </p:cNvSpPr>
          <p:nvPr>
            <p:ph type="title"/>
          </p:nvPr>
        </p:nvSpPr>
        <p:spPr>
          <a:xfrm>
            <a:off x="290278" y="241980"/>
            <a:ext cx="10972801" cy="1143000"/>
          </a:xfrm>
          <a:prstGeom prst="rect">
            <a:avLst/>
          </a:prstGeom>
        </p:spPr>
        <p:txBody>
          <a:bodyPr vert="horz" lIns="91424" tIns="45712" rIns="91424" bIns="45712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67" y="291929"/>
            <a:ext cx="11350752" cy="1020576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70567" y="1437218"/>
            <a:ext cx="11350752" cy="45317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12945" y="6513319"/>
            <a:ext cx="4795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fld id="{96A97DD0-5BE7-4856-A2A9-C42C6688E607}" type="slidenum">
              <a:rPr lang="uk-UA" smtClean="0"/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63378" y="6616601"/>
            <a:ext cx="955817" cy="18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8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81430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>
                <a:ea typeface="ＭＳ Ｐゴシック" charset="0"/>
              </a:rPr>
              <a:t>BRKSDN-2410</a:t>
            </a:r>
          </a:p>
        </p:txBody>
      </p:sp>
    </p:spTree>
    <p:extLst/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7" y="431800"/>
            <a:ext cx="1255184" cy="7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-12700" y="1"/>
            <a:ext cx="12192000" cy="2681817"/>
            <a:chOff x="-9339" y="0"/>
            <a:chExt cx="9144000" cy="2012111"/>
          </a:xfrm>
        </p:grpSpPr>
        <p:sp>
          <p:nvSpPr>
            <p:cNvPr id="9" name="Rectangle 8"/>
            <p:cNvSpPr/>
            <p:nvPr/>
          </p:nvSpPr>
          <p:spPr>
            <a:xfrm>
              <a:off x="-9339" y="0"/>
              <a:ext cx="9144000" cy="2012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161" y="31762"/>
              <a:ext cx="1344613" cy="9925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9" rIns="91436" bIns="45719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11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18" y="244748"/>
              <a:ext cx="941388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449574" y="1067197"/>
              <a:ext cx="2951162" cy="8750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9" rIns="91436" bIns="45719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13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4" y="1066801"/>
              <a:ext cx="1348984" cy="875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31988"/>
              <a:ext cx="2839732" cy="1910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168" y="31988"/>
              <a:ext cx="2949991" cy="996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" descr="C:\Users\jenowens\Documents\0 WW Sales &amp; Partner Training\Branding\AJ8163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959" y="31988"/>
              <a:ext cx="1752600" cy="1910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1" y="1458385"/>
            <a:ext cx="3378200" cy="109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25995" y="5057598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67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625995" y="5377594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625995" y="569759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7723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rgbClr val="FFFFFE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4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slow">
    <p:wip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9649938" y="6323876"/>
            <a:ext cx="290868" cy="20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5" tIns="41056" rIns="82115" bIns="41056" anchor="b">
            <a:spAutoFit/>
          </a:bodyPr>
          <a:lstStyle/>
          <a:p>
            <a:pPr algn="r" defTabSz="814305">
              <a:defRPr/>
            </a:pPr>
            <a:fld id="{9D0E4CDE-323C-4F44-9B2F-000ABB332CCC}" type="slidenum">
              <a:rPr lang="en-US" sz="800">
                <a:solidFill>
                  <a:srgbClr val="FFFFFF">
                    <a:alpha val="60000"/>
                  </a:srgbClr>
                </a:solidFill>
                <a:cs typeface="CiscoSans Thin"/>
              </a:rPr>
              <a:pPr algn="r" defTabSz="814305">
                <a:defRPr/>
              </a:pPr>
              <a:t>‹#›</a:t>
            </a:fld>
            <a:endParaRPr lang="en-US" sz="800" dirty="0">
              <a:solidFill>
                <a:srgbClr val="FFFFFF">
                  <a:alpha val="60000"/>
                </a:srgbClr>
              </a:solidFill>
              <a:cs typeface="CiscoSans Thin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6118655" y="6322205"/>
            <a:ext cx="3544024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2016  Cisco and/or its affiliates. All rights reserved.   Cisco Confidential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7" y="6167967"/>
            <a:ext cx="565149" cy="35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82218"/>
            <a:ext cx="12192000" cy="12276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9" rIns="121915" bIns="60959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slow">
    <p:wip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gu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7" y="6167967"/>
            <a:ext cx="565149" cy="35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882218"/>
            <a:ext cx="12192000" cy="12276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9" rIns="121915" bIns="60959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9649938" y="6323876"/>
            <a:ext cx="290868" cy="20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5" tIns="41056" rIns="82115" bIns="41056" anchor="b">
            <a:spAutoFit/>
          </a:bodyPr>
          <a:lstStyle/>
          <a:p>
            <a:pPr algn="r" defTabSz="814305">
              <a:defRPr/>
            </a:pPr>
            <a:fld id="{9D76EB9A-20CE-4E22-AB47-25A459B57E7C}" type="slidenum">
              <a:rPr lang="en-US" sz="800">
                <a:solidFill>
                  <a:srgbClr val="FFFFFF">
                    <a:alpha val="60000"/>
                  </a:srgbClr>
                </a:solidFill>
                <a:cs typeface="CiscoSans Thin"/>
              </a:rPr>
              <a:pPr algn="r" defTabSz="814305">
                <a:defRPr/>
              </a:pPr>
              <a:t>‹#›</a:t>
            </a:fld>
            <a:endParaRPr lang="en-US" sz="800" dirty="0">
              <a:solidFill>
                <a:srgbClr val="FFFFFF">
                  <a:alpha val="60000"/>
                </a:srgbClr>
              </a:solidFill>
              <a:cs typeface="CiscoSans Thin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6118655" y="6322205"/>
            <a:ext cx="3544024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2016  Cisco and/or its affiliates. All rights reserved.   Cisco Confidential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slow">
    <p:wip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2883" y="1797051"/>
            <a:ext cx="11040076" cy="4098595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80910" marR="0" indent="-380910" algn="ctr" defTabSz="6094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2615" y="850131"/>
            <a:ext cx="11070167" cy="398668"/>
          </a:xfrm>
          <a:prstGeom prst="rect">
            <a:avLst/>
          </a:prstGeom>
        </p:spPr>
        <p:txBody>
          <a:bodyPr lIns="91420" tIns="45710" rIns="91420" bIns="45710" anchor="ctr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chemeClr val="tx1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579" y="31703"/>
            <a:ext cx="11120203" cy="8596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267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3688" y="1797051"/>
            <a:ext cx="11127317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463539" indent="-387341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3733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77176" indent="-28779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996719" indent="-228548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2615" y="850131"/>
            <a:ext cx="11070167" cy="398668"/>
          </a:xfrm>
          <a:prstGeom prst="rect">
            <a:avLst/>
          </a:prstGeom>
        </p:spPr>
        <p:txBody>
          <a:bodyPr lIns="91420" tIns="45710" rIns="91420" bIns="45710" anchor="ctr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chemeClr val="tx1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579" y="31703"/>
            <a:ext cx="11120203" cy="8596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267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3688" y="1797051"/>
            <a:ext cx="11127317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76179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None/>
              <a:defRPr sz="4267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389377" indent="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None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68171" indent="0">
              <a:buClr>
                <a:schemeClr val="tx1"/>
              </a:buClr>
              <a:buSzPct val="80000"/>
              <a:buFont typeface="Arial"/>
              <a:buNone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86135" indent="0">
              <a:buClr>
                <a:schemeClr val="tx1"/>
              </a:buClr>
              <a:buSzPct val="80000"/>
              <a:buFont typeface="Arial"/>
              <a:buNone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218916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2615" y="850131"/>
            <a:ext cx="11070167" cy="398668"/>
          </a:xfrm>
          <a:prstGeom prst="rect">
            <a:avLst/>
          </a:prstGeom>
        </p:spPr>
        <p:txBody>
          <a:bodyPr lIns="91420" tIns="45710" rIns="91420" bIns="45710" anchor="ctr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chemeClr val="tx1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579" y="31703"/>
            <a:ext cx="11120203" cy="8596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267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9547" y="1194135"/>
            <a:ext cx="11198319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76179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None/>
              <a:defRPr sz="4933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389377" indent="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None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68171" indent="0">
              <a:buClr>
                <a:schemeClr val="tx1"/>
              </a:buClr>
              <a:buSzPct val="80000"/>
              <a:buFont typeface="Arial"/>
              <a:buNone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86135" indent="0">
              <a:buClr>
                <a:schemeClr val="tx1"/>
              </a:buClr>
              <a:buSzPct val="80000"/>
              <a:buFont typeface="Arial"/>
              <a:buNone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218916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04852" y="1168479"/>
            <a:ext cx="11013016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3193" indent="-523187">
              <a:lnSpc>
                <a:spcPts val="592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4933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77176" indent="-28779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996719" indent="-228548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6401" y="1797051"/>
            <a:ext cx="11036459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74561" indent="-298382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667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77176" indent="-287799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996719" indent="-228548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33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214683" indent="-228548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67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443231" indent="-22431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2615" y="850131"/>
            <a:ext cx="11070167" cy="398668"/>
          </a:xfrm>
          <a:prstGeom prst="rect">
            <a:avLst/>
          </a:prstGeom>
        </p:spPr>
        <p:txBody>
          <a:bodyPr lIns="91420" tIns="45710" rIns="91420" bIns="45710" anchor="ctr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chemeClr val="tx1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579" y="31703"/>
            <a:ext cx="11120203" cy="8596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267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12192000" cy="177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7" rIns="91432" bIns="45717" anchor="ctr"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8585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12192000" cy="177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7" rIns="91432" bIns="45717" anchor="ctr"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8585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3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rgbClr val="4D4D4D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933" b="0" i="0" spc="0" baseline="0">
                <a:solidFill>
                  <a:srgbClr val="4D4D4D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5" y="5057598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67" b="0" i="0">
                <a:solidFill>
                  <a:srgbClr val="676767"/>
                </a:solidFill>
                <a:latin typeface="+mn-lt"/>
                <a:cs typeface="CiscoSans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6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5" y="5377594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rgbClr val="676767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7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5" y="569759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rgbClr val="676767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-11501" y="1"/>
            <a:ext cx="10003596" cy="246140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89754" y="1"/>
            <a:ext cx="4402233" cy="246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21" y="177800"/>
            <a:ext cx="897147" cy="4736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18" y="1641104"/>
            <a:ext cx="4549852" cy="798733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3689" y="1797051"/>
            <a:ext cx="5201497" cy="411079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92" indent="-230712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667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702649" indent="-380990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990449" indent="-38099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33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218995" indent="-38099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67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95144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86392" y="1797051"/>
            <a:ext cx="5624613" cy="411079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32" indent="-228548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09458" indent="-287799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838006" indent="-228548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33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066552" indent="-228548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67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95097" indent="-228548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2615" y="850131"/>
            <a:ext cx="11070167" cy="398668"/>
          </a:xfrm>
          <a:prstGeom prst="rect">
            <a:avLst/>
          </a:prstGeom>
        </p:spPr>
        <p:txBody>
          <a:bodyPr lIns="91420" tIns="45710" rIns="91420" bIns="45710" anchor="ctr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chemeClr val="tx1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2579" y="31703"/>
            <a:ext cx="11120203" cy="8596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267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87533" y="812801"/>
            <a:ext cx="0" cy="5312833"/>
          </a:xfrm>
          <a:prstGeom prst="line">
            <a:avLst/>
          </a:prstGeom>
          <a:ln w="38100" cap="flat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05" y="346894"/>
            <a:ext cx="4954660" cy="1101929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9142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733" b="0" i="0" kern="1200" spc="-100" baseline="0" dirty="0" smtClean="0">
                <a:solidFill>
                  <a:schemeClr val="tx2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541286" y="346895"/>
            <a:ext cx="4954660" cy="1101928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91427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733" b="0" i="0" kern="1200" spc="-100" baseline="0" dirty="0">
                <a:solidFill>
                  <a:schemeClr val="tx2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3905" y="1797051"/>
            <a:ext cx="4954660" cy="411079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32" indent="-228548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Arial"/>
              <a:buChar char="•"/>
              <a:defRPr sz="2667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09458" indent="-287799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/>
              <a:buChar char="•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838006" indent="-228548">
              <a:buClr>
                <a:schemeClr val="tx2"/>
              </a:buClr>
              <a:buSzPct val="80000"/>
              <a:buFont typeface="Arial"/>
              <a:buChar char="•"/>
              <a:defRPr sz="2133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066552" indent="-228548">
              <a:buClr>
                <a:schemeClr val="tx2"/>
              </a:buClr>
              <a:buSzPct val="80000"/>
              <a:buFont typeface="Arial"/>
              <a:buChar char="•"/>
              <a:defRPr sz="1867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95097" indent="-228548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541286" y="1797051"/>
            <a:ext cx="4954660" cy="411079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32" indent="-228548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Arial"/>
              <a:buChar char="•"/>
              <a:defRPr sz="2667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09458" indent="-287799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/>
              <a:buChar char="•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838006" indent="-228548">
              <a:buClr>
                <a:schemeClr val="tx2"/>
              </a:buClr>
              <a:buSzPct val="80000"/>
              <a:buFont typeface="Arial"/>
              <a:buChar char="•"/>
              <a:defRPr sz="2133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066552" indent="-228548">
              <a:buClr>
                <a:schemeClr val="tx2"/>
              </a:buClr>
              <a:buSzPct val="80000"/>
              <a:buFont typeface="Arial"/>
              <a:buChar char="•"/>
              <a:defRPr sz="1867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95097" indent="-228548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  <p:hf hdr="0" ftr="0" dt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093633" y="812801"/>
            <a:ext cx="0" cy="5312833"/>
          </a:xfrm>
          <a:prstGeom prst="line">
            <a:avLst/>
          </a:prstGeom>
          <a:ln w="38100" cap="flat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49684" y="812801"/>
            <a:ext cx="0" cy="5312833"/>
          </a:xfrm>
          <a:prstGeom prst="line">
            <a:avLst/>
          </a:prstGeom>
          <a:ln w="38100" cap="flat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615952" y="304425"/>
            <a:ext cx="3116145" cy="102728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91427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4503638" y="303785"/>
            <a:ext cx="3116145" cy="102728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91427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8473085" y="293972"/>
            <a:ext cx="3116145" cy="102728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91427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5951" y="1601459"/>
            <a:ext cx="3116147" cy="441987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11080" indent="-228548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Arial"/>
              <a:buChar char="•"/>
              <a:defRPr sz="2133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575866" indent="-228548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4503637" y="1600428"/>
            <a:ext cx="3116147" cy="441987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11080" indent="-228548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Arial"/>
              <a:buChar char="•"/>
              <a:defRPr sz="2133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575866" indent="-228548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8473083" y="1600428"/>
            <a:ext cx="3116147" cy="441987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11080" indent="-228548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Arial"/>
              <a:buChar char="•"/>
              <a:defRPr sz="2133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575866" indent="-228548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2615" y="850131"/>
            <a:ext cx="11070167" cy="398668"/>
          </a:xfrm>
          <a:prstGeom prst="rect">
            <a:avLst/>
          </a:prstGeom>
        </p:spPr>
        <p:txBody>
          <a:bodyPr lIns="91420" tIns="45710" rIns="91420" bIns="45710" anchor="ctr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chemeClr val="tx1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2579" y="31703"/>
            <a:ext cx="11120203" cy="8596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267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6133" b="0" i="1" spc="0" baseline="0">
                <a:solidFill>
                  <a:schemeClr val="accent6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46800" y="812801"/>
            <a:ext cx="0" cy="5312833"/>
          </a:xfrm>
          <a:prstGeom prst="line">
            <a:avLst/>
          </a:prstGeom>
          <a:ln w="38100" cap="flat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8351" y="1918747"/>
            <a:ext cx="5093797" cy="3020519"/>
          </a:xfrm>
        </p:spPr>
        <p:txBody>
          <a:bodyPr lIns="61715" tIns="34288" rIns="61715" bIns="34288" rtlCol="0">
            <a:noAutofit/>
          </a:bodyPr>
          <a:lstStyle>
            <a:lvl1pPr marL="0" indent="0" algn="l" defTabSz="91430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63360" y="872691"/>
            <a:ext cx="5154507" cy="512064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2133" baseline="0">
                <a:solidFill>
                  <a:schemeClr val="tx1"/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>
    <p:wip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8113185" y="2163234"/>
            <a:ext cx="3092449" cy="309033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63533" y="2163234"/>
            <a:ext cx="3092451" cy="30903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18118" y="2163234"/>
            <a:ext cx="3092449" cy="30903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1036647" y="3733524"/>
            <a:ext cx="3056181" cy="8048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4581926" y="3730928"/>
            <a:ext cx="3056181" cy="8048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8131107" y="3730928"/>
            <a:ext cx="3056181" cy="8048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027767" y="2857372"/>
            <a:ext cx="1051984" cy="105198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603827" y="2870412"/>
            <a:ext cx="1051984" cy="105198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9122480" y="2857372"/>
            <a:ext cx="1051984" cy="105198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2615" y="850131"/>
            <a:ext cx="11070167" cy="398668"/>
          </a:xfrm>
          <a:prstGeom prst="rect">
            <a:avLst/>
          </a:prstGeom>
        </p:spPr>
        <p:txBody>
          <a:bodyPr lIns="91420" tIns="45710" rIns="91420" bIns="45710" anchor="ctr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chemeClr val="tx1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2579" y="31703"/>
            <a:ext cx="11120203" cy="8596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267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slow">
    <p:wip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032934" y="2163234"/>
            <a:ext cx="3075517" cy="3075517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9" rIns="91436" bIns="4571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4563534" y="2163234"/>
            <a:ext cx="3075517" cy="3075517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9" rIns="91436" bIns="4571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8117417" y="2163234"/>
            <a:ext cx="3073400" cy="3075517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9" rIns="91436" bIns="4571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033287" y="2163193"/>
            <a:ext cx="3074624" cy="307462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733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4563981" y="2163193"/>
            <a:ext cx="3074624" cy="307462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73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8116671" y="2163193"/>
            <a:ext cx="3074624" cy="307462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73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051730" y="5164185"/>
            <a:ext cx="3056181" cy="8048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4582424" y="5161589"/>
            <a:ext cx="3056181" cy="8048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8135114" y="5161589"/>
            <a:ext cx="3056181" cy="8048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2615" y="850131"/>
            <a:ext cx="11070167" cy="398668"/>
          </a:xfrm>
          <a:prstGeom prst="rect">
            <a:avLst/>
          </a:prstGeom>
        </p:spPr>
        <p:txBody>
          <a:bodyPr lIns="91420" tIns="45710" rIns="91420" bIns="45710" anchor="ctr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chemeClr val="tx1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2579" y="31703"/>
            <a:ext cx="11120203" cy="8596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267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slow">
    <p:wip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768351" y="3403600"/>
            <a:ext cx="931333" cy="931333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333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8351" y="1902884"/>
            <a:ext cx="931333" cy="931333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333" dirty="0">
              <a:ln>
                <a:solidFill>
                  <a:srgbClr val="049FD9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8351" y="4870451"/>
            <a:ext cx="931333" cy="931333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333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820333" y="1910030"/>
            <a:ext cx="7298267" cy="924508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820333" y="3410391"/>
            <a:ext cx="7298267" cy="924508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820333" y="4870791"/>
            <a:ext cx="7298267" cy="924508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767480" y="3403401"/>
            <a:ext cx="931499" cy="924508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5333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767481" y="4868187"/>
            <a:ext cx="931499" cy="924508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5333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67480" y="1902998"/>
            <a:ext cx="931499" cy="924508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5333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2615" y="850131"/>
            <a:ext cx="11070167" cy="398668"/>
          </a:xfrm>
          <a:prstGeom prst="rect">
            <a:avLst/>
          </a:prstGeom>
        </p:spPr>
        <p:txBody>
          <a:bodyPr lIns="91420" tIns="45710" rIns="91420" bIns="45710" anchor="ctr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chemeClr val="tx1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2579" y="31703"/>
            <a:ext cx="11120203" cy="8596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267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slow">
    <p:wip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gu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9649938" y="6323876"/>
            <a:ext cx="290868" cy="20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5" tIns="41056" rIns="82115" bIns="41056" anchor="b">
            <a:spAutoFit/>
          </a:bodyPr>
          <a:lstStyle/>
          <a:p>
            <a:pPr algn="r" defTabSz="814305">
              <a:defRPr/>
            </a:pPr>
            <a:fld id="{9D0E4CDE-323C-4F44-9B2F-000ABB332CCC}" type="slidenum">
              <a:rPr lang="en-US" sz="800">
                <a:solidFill>
                  <a:srgbClr val="FFFFFF">
                    <a:alpha val="60000"/>
                  </a:srgbClr>
                </a:solidFill>
                <a:cs typeface="CiscoSans Thin"/>
              </a:rPr>
              <a:pPr algn="r" defTabSz="814305">
                <a:defRPr/>
              </a:pPr>
              <a:t>‹#›</a:t>
            </a:fld>
            <a:endParaRPr lang="en-US" sz="800" dirty="0">
              <a:solidFill>
                <a:srgbClr val="FFFFFF">
                  <a:alpha val="60000"/>
                </a:srgbClr>
              </a:solidFill>
              <a:cs typeface="CiscoSans Thin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6118655" y="6322205"/>
            <a:ext cx="3544024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2016  Cisco and/or its affiliates. All rights reserved.   Cisco Confidential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7" y="6167967"/>
            <a:ext cx="565149" cy="35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82218"/>
            <a:ext cx="12192000" cy="12276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9" rIns="121915" bIns="60959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634" y="6165851"/>
            <a:ext cx="187536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slow">
    <p:wip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1" y="2194985"/>
            <a:ext cx="26543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844118"/>
            <a:ext cx="12192000" cy="12276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9" rIns="121915" bIns="60959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4834" y="5475817"/>
            <a:ext cx="1007533" cy="85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8200" y="5475817"/>
            <a:ext cx="1009651" cy="85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9351" y="5475817"/>
            <a:ext cx="1007533" cy="85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jenowens\Documents\0 WW Sales &amp; Partner Training\Branding\AJ816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5801" y="5475817"/>
            <a:ext cx="1005417" cy="85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34" y="6000751"/>
            <a:ext cx="187536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049320" y="5326960"/>
            <a:ext cx="2316681" cy="463336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67" y="291929"/>
            <a:ext cx="11350752" cy="1020576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70567" y="1437218"/>
            <a:ext cx="11350752" cy="45317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12945" y="6513319"/>
            <a:ext cx="4795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fld id="{96A97DD0-5BE7-4856-A2A9-C42C6688E607}" type="slidenum">
              <a:rPr lang="uk-UA" smtClean="0"/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63378" y="6616601"/>
            <a:ext cx="955817" cy="18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8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81430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>
                <a:ea typeface="ＭＳ Ｐゴシック" charset="0"/>
              </a:rPr>
              <a:t>BRKSDN-2410</a:t>
            </a:r>
          </a:p>
        </p:txBody>
      </p:sp>
    </p:spTree>
    <p:extLst/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3" y="1797051"/>
            <a:ext cx="11036459" cy="4224280"/>
          </a:xfrm>
          <a:prstGeom prst="rect">
            <a:avLst/>
          </a:prstGeom>
        </p:spPr>
        <p:txBody>
          <a:bodyPr lIns="121872" tIns="60936" rIns="121872" bIns="60936">
            <a:noAutofit/>
          </a:bodyPr>
          <a:lstStyle>
            <a:lvl1pPr marL="374496" indent="-29833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677058" indent="-28774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996546" indent="-228508">
              <a:buClr>
                <a:schemeClr val="tx1"/>
              </a:buClr>
              <a:buSzPct val="80000"/>
              <a:buFont typeface="Arial"/>
              <a:buChar char="•"/>
              <a:defRPr sz="21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1214471" indent="-228508">
              <a:buClr>
                <a:schemeClr val="tx1"/>
              </a:buClr>
              <a:buSzPct val="80000"/>
              <a:buFont typeface="Arial"/>
              <a:buChar char="•"/>
              <a:defRPr sz="19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442979" indent="-224276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6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7" tIns="60939" rIns="121877" bIns="609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3688" y="1797051"/>
            <a:ext cx="11127317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76177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None/>
              <a:defRPr sz="4933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389368" indent="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None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68151" indent="0">
              <a:buClr>
                <a:schemeClr val="tx1"/>
              </a:buClr>
              <a:buSzPct val="80000"/>
              <a:buFont typeface="Arial"/>
              <a:buNone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86110" indent="0">
              <a:buClr>
                <a:schemeClr val="tx1"/>
              </a:buClr>
              <a:buSzPct val="80000"/>
              <a:buFont typeface="Arial"/>
              <a:buNone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218886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6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9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xmlns:p14="http://schemas.microsoft.com/office/powerpoint/2010/main" advClick="0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5" y="5158358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5" y="5478354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5" y="579835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3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333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/>
        </p:nvSpPr>
        <p:spPr bwMode="auto">
          <a:xfrm>
            <a:off x="625995" y="521745"/>
            <a:ext cx="1060704" cy="563500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4241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5949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0306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26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3688" y="1797051"/>
            <a:ext cx="11127317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76179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None/>
              <a:defRPr sz="2667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389377" indent="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None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68171" indent="0">
              <a:buClr>
                <a:schemeClr val="tx1"/>
              </a:buClr>
              <a:buSzPct val="80000"/>
              <a:buFont typeface="Arial"/>
              <a:buNone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86135" indent="0">
              <a:buClr>
                <a:schemeClr val="tx1"/>
              </a:buClr>
              <a:buSzPct val="80000"/>
              <a:buFont typeface="Arial"/>
              <a:buNone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218916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2647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66751" y="5222857"/>
            <a:ext cx="10852149" cy="684803"/>
          </a:xfrm>
          <a:prstGeom prst="rect">
            <a:avLst/>
          </a:prstGeom>
          <a:noFill/>
          <a:extLst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3867"/>
              </a:lnSpc>
              <a:spcBef>
                <a:spcPts val="0"/>
              </a:spcBef>
              <a:buNone/>
              <a:defRPr sz="32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36428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12401551" cy="3790949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8380" y="4072691"/>
            <a:ext cx="11152315" cy="71615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4267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55601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6464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119441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2426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636906" y="6322205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0683" y="320842"/>
            <a:ext cx="11307184" cy="5688861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1231591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602317"/>
            <a:ext cx="11036459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92" indent="-228594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09585" indent="-220128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914377" indent="-146047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16577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1199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41155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08620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35822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6399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711200" y="1797051"/>
            <a:ext cx="10820400" cy="3544971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66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308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67" y="291929"/>
            <a:ext cx="11350752" cy="1020576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70567" y="1437218"/>
            <a:ext cx="11350752" cy="45317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12945" y="6513319"/>
            <a:ext cx="4795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A97DD0-5BE7-4856-A2A9-C42C6688E607}" type="slidenum">
              <a:rPr lang="uk-UA" smtClean="0"/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63378" y="6616601"/>
            <a:ext cx="955817" cy="18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8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8143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>
                <a:ea typeface="ＭＳ Ｐゴシック" charset="0"/>
              </a:rPr>
              <a:t>BRKSDN-2410</a:t>
            </a:r>
          </a:p>
        </p:txBody>
      </p:sp>
    </p:spTree>
    <p:extLst/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711200" y="1602318"/>
            <a:ext cx="10820400" cy="3744383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5328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2883" y="1797051"/>
            <a:ext cx="11040076" cy="4098595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80910" marR="0" indent="-380910" algn="ctr" defTabSz="6094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96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2220243"/>
            <a:ext cx="4882699" cy="3901157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60000"/>
              <a:buFont typeface="Arial"/>
              <a:buChar char="•"/>
              <a:defRPr sz="2667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60000"/>
              <a:buFont typeface="Arial"/>
              <a:buChar char="•"/>
              <a:defRPr sz="24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537620" indent="-152396">
              <a:buClr>
                <a:schemeClr val="tx2"/>
              </a:buClr>
              <a:buSzPct val="60000"/>
              <a:buFont typeface="Arial"/>
              <a:buChar char="•"/>
              <a:defRPr sz="2133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690016" indent="-152396">
              <a:buClr>
                <a:schemeClr val="tx2"/>
              </a:buClr>
              <a:buSzPct val="60000"/>
              <a:buFont typeface="Arial"/>
              <a:buChar char="•"/>
              <a:defRPr sz="1867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842412" indent="-152396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455085"/>
            <a:ext cx="4915412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05" y="6322205"/>
            <a:ext cx="47578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904713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58801" y="2209800"/>
            <a:ext cx="5103284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709083"/>
            <a:ext cx="4734983" cy="5412316"/>
          </a:xfrm>
          <a:prstGeom prst="rect">
            <a:avLst/>
          </a:prstGeom>
        </p:spPr>
        <p:txBody>
          <a:bodyPr lIns="0" rIns="0" anchor="ctr" anchorCtr="0"/>
          <a:lstStyle>
            <a:lvl1pPr marL="226478" indent="-226478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304792" algn="l"/>
              </a:tabLst>
              <a:defRPr sz="3200"/>
            </a:lvl1pPr>
            <a:lvl2pPr marL="461422" indent="-228594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3200"/>
            </a:lvl2pPr>
            <a:lvl3pPr marL="609585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667"/>
            </a:lvl3pPr>
            <a:lvl4pPr marL="766214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2400"/>
            </a:lvl4pPr>
            <a:lvl5pPr marL="992693" indent="-15028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636906" y="6322205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574777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680720"/>
            <a:ext cx="5078396" cy="8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680720"/>
            <a:ext cx="4734983" cy="5440680"/>
          </a:xfrm>
          <a:prstGeom prst="rect">
            <a:avLst/>
          </a:prstGeom>
        </p:spPr>
        <p:txBody>
          <a:bodyPr lIns="0" rIns="0"/>
          <a:lstStyle>
            <a:lvl1pPr marL="152396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1pPr>
            <a:lvl2pPr marL="304792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2pPr>
            <a:lvl3pPr marL="457189" indent="-152396">
              <a:lnSpc>
                <a:spcPct val="100000"/>
              </a:lnSpc>
              <a:buClr>
                <a:schemeClr val="tx1"/>
              </a:buClr>
              <a:buSzPct val="60000"/>
              <a:defRPr sz="2400"/>
            </a:lvl3pPr>
            <a:lvl4pPr marL="609585" indent="-165096">
              <a:lnSpc>
                <a:spcPct val="100000"/>
              </a:lnSpc>
              <a:buClr>
                <a:schemeClr val="tx1"/>
              </a:buClr>
              <a:buSzPct val="60000"/>
              <a:defRPr sz="2133"/>
            </a:lvl4pPr>
            <a:lvl5pPr marL="766214" indent="-156629">
              <a:lnSpc>
                <a:spcPct val="100000"/>
              </a:lnSpc>
              <a:buClr>
                <a:schemeClr val="tx1"/>
              </a:buClr>
              <a:buSzPct val="60000"/>
              <a:defRPr sz="2133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83689" y="2213123"/>
            <a:ext cx="5078396" cy="3908277"/>
          </a:xfrm>
          <a:prstGeom prst="rect">
            <a:avLst/>
          </a:prstGeom>
        </p:spPr>
        <p:txBody>
          <a:bodyPr/>
          <a:lstStyle>
            <a:lvl1pPr marL="152396" indent="-152396">
              <a:buClr>
                <a:schemeClr val="tx2"/>
              </a:buClr>
              <a:buSzPct val="60000"/>
              <a:defRPr lang="en-US" sz="2667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 marL="304792" indent="-152396">
              <a:buClr>
                <a:schemeClr val="tx2"/>
              </a:buClr>
              <a:buSzPct val="60000"/>
              <a:defRPr sz="2667">
                <a:solidFill>
                  <a:schemeClr val="bg1"/>
                </a:solidFill>
              </a:defRPr>
            </a:lvl2pPr>
            <a:lvl3pPr marL="457189" indent="-152396">
              <a:buClr>
                <a:schemeClr val="tx2"/>
              </a:buClr>
              <a:buSzPct val="60000"/>
              <a:defRPr sz="2400">
                <a:solidFill>
                  <a:schemeClr val="bg1"/>
                </a:solidFill>
              </a:defRPr>
            </a:lvl3pPr>
            <a:lvl4pPr marL="609585" indent="-165096">
              <a:buClr>
                <a:schemeClr val="tx2"/>
              </a:buClr>
              <a:buSzPct val="60000"/>
              <a:defRPr sz="2133">
                <a:solidFill>
                  <a:schemeClr val="bg1"/>
                </a:solidFill>
              </a:defRPr>
            </a:lvl4pPr>
            <a:lvl5pPr marL="766214" indent="-156629">
              <a:buClr>
                <a:schemeClr val="tx2"/>
              </a:buClr>
              <a:buSzPct val="60000"/>
              <a:defRPr sz="21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05" y="6322205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47582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448646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86034" y="5416468"/>
            <a:ext cx="4745567" cy="700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636906" y="6322205"/>
            <a:ext cx="38175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855257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541231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05" y="6322205"/>
            <a:ext cx="43514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7903508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05" y="6322205"/>
            <a:ext cx="392911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820211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06790" y="0"/>
            <a:ext cx="6085209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05" y="6322205"/>
            <a:ext cx="439926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932540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05" y="6322205"/>
            <a:ext cx="4239895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73283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843" y="1407231"/>
            <a:ext cx="7349623" cy="1425348"/>
          </a:xfrm>
        </p:spPr>
        <p:txBody>
          <a:bodyPr anchor="t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7E9CC1-199F-4A76-BEB5-41D924488E91}" type="datetimeFigureOut">
              <a:rPr lang="en-US" smtClean="0"/>
              <a:pPr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2018 Cisco and/or its affiliates.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7A7DD7-2DF3-4619-9DF3-C453B14287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40" y="2878261"/>
            <a:ext cx="9692660" cy="335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5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46800" y="812801"/>
            <a:ext cx="0" cy="5312833"/>
          </a:xfrm>
          <a:prstGeom prst="line">
            <a:avLst/>
          </a:prstGeom>
          <a:ln w="38100" cap="flat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8351" y="1918747"/>
            <a:ext cx="5093797" cy="3020519"/>
          </a:xfrm>
        </p:spPr>
        <p:txBody>
          <a:bodyPr lIns="61715" tIns="34288" rIns="61715" bIns="34288" rtlCol="0">
            <a:noAutofit/>
          </a:bodyPr>
          <a:lstStyle>
            <a:lvl1pPr marL="0" indent="0" algn="l" defTabSz="91430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63360" y="872691"/>
            <a:ext cx="5154507" cy="512064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2133" baseline="0">
                <a:solidFill>
                  <a:schemeClr val="tx1"/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>
    <p:wip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05" y="6322205"/>
            <a:ext cx="454270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7561029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Freeform 6"/>
          <p:cNvSpPr>
            <a:spLocks noChangeAspect="1" noEditPoints="1"/>
          </p:cNvSpPr>
          <p:nvPr/>
        </p:nvSpPr>
        <p:spPr bwMode="auto">
          <a:xfrm>
            <a:off x="5017326" y="2838769"/>
            <a:ext cx="2157349" cy="114609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50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8851" y="2194985"/>
            <a:ext cx="26543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844118"/>
            <a:ext cx="12192000" cy="12276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9" rIns="121915" bIns="60959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4834" y="5475817"/>
            <a:ext cx="1007533" cy="85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8200" y="5475817"/>
            <a:ext cx="1009651" cy="85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9351" y="5475817"/>
            <a:ext cx="1007533" cy="85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jenowens\Documents\0 WW Sales &amp; Partner Training\Branding\AJ816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5801" y="5475817"/>
            <a:ext cx="1005417" cy="85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0634" y="6000751"/>
            <a:ext cx="187536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049320" y="5326960"/>
            <a:ext cx="2316681" cy="463336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12192000" cy="177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7" rIns="91432" bIns="45717" anchor="ctr"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8585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hidden">
          <a:xfrm>
            <a:off x="0" y="0"/>
            <a:ext cx="12192000" cy="177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2" tIns="45717" rIns="91432" bIns="45717" anchor="ctr"/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8585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3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rgbClr val="4D4D4D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933" b="0" i="0" spc="0" baseline="0">
                <a:solidFill>
                  <a:srgbClr val="4D4D4D"/>
                </a:solidFill>
                <a:latin typeface="+mj-lt"/>
                <a:cs typeface="CiscoSans Thin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5" y="5057598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67" b="0" i="0">
                <a:solidFill>
                  <a:srgbClr val="676767"/>
                </a:solidFill>
                <a:latin typeface="+mn-lt"/>
                <a:cs typeface="CiscoSans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6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5" y="5377594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rgbClr val="676767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7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5" y="569759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rgbClr val="676767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-11501" y="1"/>
            <a:ext cx="10003596" cy="246140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89754" y="1"/>
            <a:ext cx="4402233" cy="246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421" y="177800"/>
            <a:ext cx="897147" cy="4736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18" y="1641104"/>
            <a:ext cx="4549852" cy="798733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gu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9649938" y="6323876"/>
            <a:ext cx="290868" cy="20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5" tIns="41056" rIns="82115" bIns="41056" anchor="b">
            <a:spAutoFit/>
          </a:bodyPr>
          <a:lstStyle/>
          <a:p>
            <a:pPr algn="r" defTabSz="814305">
              <a:defRPr/>
            </a:pPr>
            <a:fld id="{9D0E4CDE-323C-4F44-9B2F-000ABB332CCC}" type="slidenum">
              <a:rPr lang="en-US" sz="800">
                <a:solidFill>
                  <a:srgbClr val="FFFFFF">
                    <a:alpha val="60000"/>
                  </a:srgbClr>
                </a:solidFill>
                <a:cs typeface="CiscoSans Thin"/>
              </a:rPr>
              <a:pPr algn="r" defTabSz="814305">
                <a:defRPr/>
              </a:pPr>
              <a:t>‹#›</a:t>
            </a:fld>
            <a:endParaRPr lang="en-US" sz="800" dirty="0">
              <a:solidFill>
                <a:srgbClr val="FFFFFF">
                  <a:alpha val="60000"/>
                </a:srgbClr>
              </a:solidFill>
              <a:cs typeface="CiscoSans Thin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6118655" y="6322205"/>
            <a:ext cx="3544024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2016  Cisco and/or its affiliates. All rights reserved.   Cisco Confidential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7" y="6167967"/>
            <a:ext cx="565149" cy="35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82218"/>
            <a:ext cx="12192000" cy="12276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9" rIns="121915" bIns="60959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634" y="6165851"/>
            <a:ext cx="187536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3688" y="1797051"/>
            <a:ext cx="11127317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76179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None/>
              <a:defRPr sz="2667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389377" indent="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None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68171" indent="0">
              <a:buClr>
                <a:schemeClr val="tx1"/>
              </a:buClr>
              <a:buSzPct val="80000"/>
              <a:buFont typeface="Arial"/>
              <a:buNone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86135" indent="0">
              <a:buClr>
                <a:schemeClr val="tx1"/>
              </a:buClr>
              <a:buSzPct val="80000"/>
              <a:buFont typeface="Arial"/>
              <a:buNone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218916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12945" y="6513319"/>
            <a:ext cx="4795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A97DD0-5BE7-4856-A2A9-C42C6688E607}" type="slidenum">
              <a:rPr lang="uk-UA" smtClean="0"/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63378" y="6616601"/>
            <a:ext cx="955817" cy="18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8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8143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>
                <a:ea typeface="ＭＳ Ｐゴシック" charset="0"/>
              </a:rPr>
              <a:t>BRKSDN-2410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75488" y="290287"/>
            <a:ext cx="11350752" cy="1020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67" y="291929"/>
            <a:ext cx="11350752" cy="1020576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70567" y="1437218"/>
            <a:ext cx="11350752" cy="45317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12945" y="6513319"/>
            <a:ext cx="4795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A97DD0-5BE7-4856-A2A9-C42C6688E607}" type="slidenum">
              <a:rPr lang="uk-UA" smtClean="0"/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63378" y="6616601"/>
            <a:ext cx="955817" cy="18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8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81430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b-NO">
                <a:ea typeface="ＭＳ Ｐゴシック" charset="0"/>
              </a:rPr>
              <a:t>BRKSDN-2410</a:t>
            </a:r>
          </a:p>
        </p:txBody>
      </p:sp>
    </p:spTree>
    <p:extLst/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-animated gradient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7" y="431800"/>
            <a:ext cx="1255184" cy="7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-12700" y="1"/>
            <a:ext cx="12192000" cy="2681817"/>
            <a:chOff x="-9339" y="0"/>
            <a:chExt cx="9144000" cy="2012111"/>
          </a:xfrm>
        </p:grpSpPr>
        <p:sp>
          <p:nvSpPr>
            <p:cNvPr id="9" name="Rectangle 8"/>
            <p:cNvSpPr/>
            <p:nvPr/>
          </p:nvSpPr>
          <p:spPr>
            <a:xfrm>
              <a:off x="-9339" y="0"/>
              <a:ext cx="9144000" cy="20121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161" y="31762"/>
              <a:ext cx="1344613" cy="9925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9" rIns="91436" bIns="45719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11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18" y="244748"/>
              <a:ext cx="941388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449574" y="1067197"/>
              <a:ext cx="2951162" cy="8750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9" rIns="91436" bIns="45719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pic>
          <p:nvPicPr>
            <p:cNvPr id="13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4" y="1066801"/>
              <a:ext cx="1348984" cy="875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163" y="31988"/>
              <a:ext cx="2839732" cy="1910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168" y="31988"/>
              <a:ext cx="2949991" cy="996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" descr="C:\Users\jenowens\Documents\0 WW Sales &amp; Partner Training\Branding\AJ81636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959" y="31988"/>
              <a:ext cx="1752600" cy="1910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1" y="1458385"/>
            <a:ext cx="3378200" cy="109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25995" y="5057598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67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625995" y="5377594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625995" y="569759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7723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rgbClr val="FFFFFE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400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968" y="1269728"/>
            <a:ext cx="7349623" cy="1425348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7E9CC1-199F-4A76-BEB5-41D924488E91}" type="datetimeFigureOut">
              <a:rPr lang="en-US" smtClean="0"/>
              <a:pPr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2018 Cisco and/or its affiliates.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7A7DD7-2DF3-4619-9DF3-C453B14287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3952222"/>
            <a:ext cx="12188952" cy="17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3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gu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ltGray">
          <a:xfrm>
            <a:off x="9649938" y="6323876"/>
            <a:ext cx="290868" cy="20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5" tIns="41056" rIns="82115" bIns="41056" anchor="b">
            <a:spAutoFit/>
          </a:bodyPr>
          <a:lstStyle/>
          <a:p>
            <a:pPr algn="r" defTabSz="814305">
              <a:defRPr/>
            </a:pPr>
            <a:fld id="{9D0E4CDE-323C-4F44-9B2F-000ABB332CCC}" type="slidenum">
              <a:rPr lang="en-US" sz="800">
                <a:solidFill>
                  <a:srgbClr val="FFFFFF">
                    <a:alpha val="60000"/>
                  </a:srgbClr>
                </a:solidFill>
                <a:cs typeface="CiscoSans Thin"/>
              </a:rPr>
              <a:pPr algn="r" defTabSz="814305">
                <a:defRPr/>
              </a:pPr>
              <a:t>‹#›</a:t>
            </a:fld>
            <a:endParaRPr lang="en-US" sz="800" dirty="0">
              <a:solidFill>
                <a:srgbClr val="FFFFFF">
                  <a:alpha val="60000"/>
                </a:srgbClr>
              </a:solidFill>
              <a:cs typeface="CiscoSans Thin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6118655" y="6322205"/>
            <a:ext cx="3544024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2016  Cisco and/or its affiliates. All rights reserved.   Cisco Confidential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7" y="6167967"/>
            <a:ext cx="565149" cy="35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82218"/>
            <a:ext cx="12192000" cy="12276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9" rIns="121915" bIns="60959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gu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7" y="6167967"/>
            <a:ext cx="565149" cy="35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882218"/>
            <a:ext cx="12192000" cy="12276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9" rIns="121915" bIns="60959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ltGray">
          <a:xfrm>
            <a:off x="9649938" y="6323876"/>
            <a:ext cx="290868" cy="20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5" tIns="41056" rIns="82115" bIns="41056" anchor="b">
            <a:spAutoFit/>
          </a:bodyPr>
          <a:lstStyle/>
          <a:p>
            <a:pPr algn="r" defTabSz="814305">
              <a:defRPr/>
            </a:pPr>
            <a:fld id="{9D76EB9A-20CE-4E22-AB47-25A459B57E7C}" type="slidenum">
              <a:rPr lang="en-US" sz="800">
                <a:solidFill>
                  <a:srgbClr val="FFFFFF">
                    <a:alpha val="60000"/>
                  </a:srgbClr>
                </a:solidFill>
                <a:cs typeface="CiscoSans Thin"/>
              </a:rPr>
              <a:pPr algn="r" defTabSz="814305">
                <a:defRPr/>
              </a:pPr>
              <a:t>‹#›</a:t>
            </a:fld>
            <a:endParaRPr lang="en-US" sz="800" dirty="0">
              <a:solidFill>
                <a:srgbClr val="FFFFFF">
                  <a:alpha val="60000"/>
                </a:srgbClr>
              </a:solidFill>
              <a:cs typeface="CiscoSans Thin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6118655" y="6322205"/>
            <a:ext cx="3544024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dirty="0">
                <a:solidFill>
                  <a:srgbClr val="FFFFFF">
                    <a:alpha val="60000"/>
                  </a:srgbClr>
                </a:solidFill>
                <a:cs typeface="CiscoSans Thin"/>
              </a:rPr>
              <a:t>© 2016  Cisco and/or its affiliates. All rights reserved.   Cisco Confidential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2883" y="1797051"/>
            <a:ext cx="11040076" cy="4098595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80910" marR="0" indent="-380910" algn="ctr" defTabSz="6094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2615" y="850131"/>
            <a:ext cx="11070167" cy="398668"/>
          </a:xfrm>
          <a:prstGeom prst="rect">
            <a:avLst/>
          </a:prstGeom>
        </p:spPr>
        <p:txBody>
          <a:bodyPr lIns="91420" tIns="45710" rIns="91420" bIns="45710" anchor="ctr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chemeClr val="tx1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579" y="31703"/>
            <a:ext cx="11120203" cy="8596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267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3688" y="1797051"/>
            <a:ext cx="11127317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463539" indent="-387341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3733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77176" indent="-28779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996719" indent="-228548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2615" y="850131"/>
            <a:ext cx="11070167" cy="398668"/>
          </a:xfrm>
          <a:prstGeom prst="rect">
            <a:avLst/>
          </a:prstGeom>
        </p:spPr>
        <p:txBody>
          <a:bodyPr lIns="91420" tIns="45710" rIns="91420" bIns="45710" anchor="ctr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chemeClr val="tx1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579" y="31703"/>
            <a:ext cx="11120203" cy="8596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267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3688" y="1797051"/>
            <a:ext cx="11127317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76179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None/>
              <a:defRPr sz="4267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389377" indent="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None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68171" indent="0">
              <a:buClr>
                <a:schemeClr val="tx1"/>
              </a:buClr>
              <a:buSzPct val="80000"/>
              <a:buFont typeface="Arial"/>
              <a:buNone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86135" indent="0">
              <a:buClr>
                <a:schemeClr val="tx1"/>
              </a:buClr>
              <a:buSzPct val="80000"/>
              <a:buFont typeface="Arial"/>
              <a:buNone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218916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2615" y="850131"/>
            <a:ext cx="11070167" cy="398668"/>
          </a:xfrm>
          <a:prstGeom prst="rect">
            <a:avLst/>
          </a:prstGeom>
        </p:spPr>
        <p:txBody>
          <a:bodyPr lIns="91420" tIns="45710" rIns="91420" bIns="45710" anchor="ctr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chemeClr val="tx1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579" y="31703"/>
            <a:ext cx="11120203" cy="8596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267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9547" y="1194135"/>
            <a:ext cx="11198319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76179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None/>
              <a:defRPr sz="4933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389377" indent="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None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68171" indent="0">
              <a:buClr>
                <a:schemeClr val="tx1"/>
              </a:buClr>
              <a:buSzPct val="80000"/>
              <a:buFont typeface="Arial"/>
              <a:buNone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86135" indent="0">
              <a:buClr>
                <a:schemeClr val="tx1"/>
              </a:buClr>
              <a:buSzPct val="80000"/>
              <a:buFont typeface="Arial"/>
              <a:buNone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218916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04852" y="1168479"/>
            <a:ext cx="11013016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3193" indent="-523187">
              <a:lnSpc>
                <a:spcPts val="592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4933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77176" indent="-28779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996719" indent="-228548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16401" y="1797051"/>
            <a:ext cx="11036459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74561" indent="-298382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667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77176" indent="-287799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996719" indent="-228548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33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214683" indent="-228548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67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443231" indent="-22431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2615" y="850131"/>
            <a:ext cx="11070167" cy="398668"/>
          </a:xfrm>
          <a:prstGeom prst="rect">
            <a:avLst/>
          </a:prstGeom>
        </p:spPr>
        <p:txBody>
          <a:bodyPr lIns="91420" tIns="45710" rIns="91420" bIns="45710" anchor="ctr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chemeClr val="tx1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579" y="31703"/>
            <a:ext cx="11120203" cy="8596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267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3689" y="1797051"/>
            <a:ext cx="5201497" cy="411079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92" indent="-230712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667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702649" indent="-380990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990449" indent="-38099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33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218995" indent="-38099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67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95144" indent="-228594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86392" y="1797051"/>
            <a:ext cx="5624613" cy="411079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32" indent="-228548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09458" indent="-287799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838006" indent="-228548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133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066552" indent="-228548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867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95097" indent="-228548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2615" y="850131"/>
            <a:ext cx="11070167" cy="398668"/>
          </a:xfrm>
          <a:prstGeom prst="rect">
            <a:avLst/>
          </a:prstGeom>
        </p:spPr>
        <p:txBody>
          <a:bodyPr lIns="91420" tIns="45710" rIns="91420" bIns="45710" anchor="ctr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chemeClr val="tx1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2579" y="31703"/>
            <a:ext cx="11120203" cy="8596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267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87533" y="812801"/>
            <a:ext cx="0" cy="5312833"/>
          </a:xfrm>
          <a:prstGeom prst="line">
            <a:avLst/>
          </a:prstGeom>
          <a:ln w="38100" cap="flat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05" y="346894"/>
            <a:ext cx="4954660" cy="1101929"/>
          </a:xfrm>
          <a:prstGeom prst="rect">
            <a:avLst/>
          </a:prstGeom>
        </p:spPr>
        <p:txBody>
          <a:bodyPr lIns="61712" tIns="34286" rIns="61712" bIns="34286" rtlCol="0">
            <a:noAutofit/>
          </a:bodyPr>
          <a:lstStyle>
            <a:lvl1pPr algn="l" defTabSz="9142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733" b="0" i="0" kern="1200" spc="-100" baseline="0" dirty="0" smtClean="0">
                <a:solidFill>
                  <a:schemeClr val="tx2"/>
                </a:solidFill>
                <a:latin typeface="+mj-lt"/>
                <a:ea typeface="+mj-ea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541286" y="346895"/>
            <a:ext cx="4954660" cy="1101928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marR="0" indent="0" algn="l" defTabSz="91427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733" b="0" i="0" kern="1200" spc="-100" baseline="0" dirty="0">
                <a:solidFill>
                  <a:schemeClr val="tx2"/>
                </a:solidFill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3905" y="1797051"/>
            <a:ext cx="4954660" cy="411079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32" indent="-228548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Arial"/>
              <a:buChar char="•"/>
              <a:defRPr sz="2667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09458" indent="-287799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/>
              <a:buChar char="•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838006" indent="-228548">
              <a:buClr>
                <a:schemeClr val="tx2"/>
              </a:buClr>
              <a:buSzPct val="80000"/>
              <a:buFont typeface="Arial"/>
              <a:buChar char="•"/>
              <a:defRPr sz="2133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066552" indent="-228548">
              <a:buClr>
                <a:schemeClr val="tx2"/>
              </a:buClr>
              <a:buSzPct val="80000"/>
              <a:buFont typeface="Arial"/>
              <a:buChar char="•"/>
              <a:defRPr sz="1867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95097" indent="-228548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541286" y="1797051"/>
            <a:ext cx="4954660" cy="411079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32" indent="-228548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Arial"/>
              <a:buChar char="•"/>
              <a:defRPr sz="2667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609458" indent="-287799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buFont typeface="Arial"/>
              <a:buChar char="•"/>
              <a:defRPr sz="2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838006" indent="-228548">
              <a:buClr>
                <a:schemeClr val="tx2"/>
              </a:buClr>
              <a:buSzPct val="80000"/>
              <a:buFont typeface="Arial"/>
              <a:buChar char="•"/>
              <a:defRPr sz="2133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1066552" indent="-228548">
              <a:buClr>
                <a:schemeClr val="tx2"/>
              </a:buClr>
              <a:buSzPct val="80000"/>
              <a:buFont typeface="Arial"/>
              <a:buChar char="•"/>
              <a:defRPr sz="1867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295097" indent="-228548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9CC1-199F-4A76-BEB5-41D924488E91}" type="datetimeFigureOut">
              <a:rPr lang="en-US" smtClean="0"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Cisco and/or its affiliates.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7DD7-2DF3-4619-9DF3-C453B142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0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093633" y="812801"/>
            <a:ext cx="0" cy="5312833"/>
          </a:xfrm>
          <a:prstGeom prst="line">
            <a:avLst/>
          </a:prstGeom>
          <a:ln w="38100" cap="flat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49684" y="812801"/>
            <a:ext cx="0" cy="5312833"/>
          </a:xfrm>
          <a:prstGeom prst="line">
            <a:avLst/>
          </a:prstGeom>
          <a:ln w="38100" cap="flat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615952" y="304425"/>
            <a:ext cx="3116145" cy="102728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91427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4503638" y="303785"/>
            <a:ext cx="3116145" cy="102728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91427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8473085" y="293972"/>
            <a:ext cx="3116145" cy="102728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marR="0" indent="0" algn="l" defTabSz="91427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CiscoSans Thi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5951" y="1601459"/>
            <a:ext cx="3116147" cy="441987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11080" indent="-228548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Arial"/>
              <a:buChar char="•"/>
              <a:defRPr sz="2133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575866" indent="-228548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4503637" y="1600428"/>
            <a:ext cx="3116147" cy="441987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11080" indent="-228548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Arial"/>
              <a:buChar char="•"/>
              <a:defRPr sz="2133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575866" indent="-228548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8473083" y="1600428"/>
            <a:ext cx="3116147" cy="441987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11080" indent="-228548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80000"/>
              <a:buFont typeface="Arial"/>
              <a:buChar char="•"/>
              <a:defRPr sz="2133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575866" indent="-228548">
              <a:buClr>
                <a:schemeClr val="tx2"/>
              </a:buClr>
              <a:buSzPct val="8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>
              <a:buClr>
                <a:schemeClr val="tx2"/>
              </a:buClr>
              <a:buSzPct val="80000"/>
              <a:defRPr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2615" y="850131"/>
            <a:ext cx="11070167" cy="398668"/>
          </a:xfrm>
          <a:prstGeom prst="rect">
            <a:avLst/>
          </a:prstGeom>
        </p:spPr>
        <p:txBody>
          <a:bodyPr lIns="91420" tIns="45710" rIns="91420" bIns="45710" anchor="ctr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chemeClr val="tx1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2579" y="31703"/>
            <a:ext cx="11120203" cy="8596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267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tx1"/>
                </a:solidFill>
                <a:latin typeface="+mj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6133" b="0" i="1" spc="0" baseline="0">
                <a:solidFill>
                  <a:schemeClr val="accent6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46800" y="812801"/>
            <a:ext cx="0" cy="5312833"/>
          </a:xfrm>
          <a:prstGeom prst="line">
            <a:avLst/>
          </a:prstGeom>
          <a:ln w="38100" cap="flat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8351" y="1918747"/>
            <a:ext cx="5093797" cy="3020519"/>
          </a:xfrm>
        </p:spPr>
        <p:txBody>
          <a:bodyPr lIns="61715" tIns="34288" rIns="61715" bIns="34288" rtlCol="0">
            <a:noAutofit/>
          </a:bodyPr>
          <a:lstStyle>
            <a:lvl1pPr marL="0" indent="0" algn="l" defTabSz="914308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baseline="0" dirty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63360" y="872691"/>
            <a:ext cx="5154507" cy="512064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2133" baseline="0">
                <a:solidFill>
                  <a:schemeClr val="tx1"/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8113185" y="2163234"/>
            <a:ext cx="3092449" cy="3090333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63533" y="2163234"/>
            <a:ext cx="3092451" cy="30903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18118" y="2163234"/>
            <a:ext cx="3092449" cy="30903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1036647" y="3733524"/>
            <a:ext cx="3056181" cy="8048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4581926" y="3730928"/>
            <a:ext cx="3056181" cy="8048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8131107" y="3730928"/>
            <a:ext cx="3056181" cy="8048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027767" y="2857372"/>
            <a:ext cx="1051984" cy="105198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603827" y="2870412"/>
            <a:ext cx="1051984" cy="105198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9122480" y="2857372"/>
            <a:ext cx="1051984" cy="105198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2615" y="850131"/>
            <a:ext cx="11070167" cy="398668"/>
          </a:xfrm>
          <a:prstGeom prst="rect">
            <a:avLst/>
          </a:prstGeom>
        </p:spPr>
        <p:txBody>
          <a:bodyPr lIns="91420" tIns="45710" rIns="91420" bIns="45710" anchor="ctr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chemeClr val="tx1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2579" y="31703"/>
            <a:ext cx="11120203" cy="8596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267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032934" y="2163234"/>
            <a:ext cx="3075517" cy="3075517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9" rIns="91436" bIns="4571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4563534" y="2163234"/>
            <a:ext cx="3075517" cy="3075517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9" rIns="91436" bIns="4571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8117417" y="2163234"/>
            <a:ext cx="3073400" cy="3075517"/>
          </a:xfrm>
          <a:prstGeom prst="ellipse">
            <a:avLst/>
          </a:pr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9" rIns="91436" bIns="45719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35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1033287" y="2163193"/>
            <a:ext cx="3074624" cy="307462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733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4563981" y="2163193"/>
            <a:ext cx="3074624" cy="307462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73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9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8116671" y="2163193"/>
            <a:ext cx="3074624" cy="3074624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lIns="91424" tIns="45712" rIns="91424" bIns="45712" anchor="ctr" anchorCtr="0"/>
          <a:lstStyle>
            <a:lvl1pPr algn="l">
              <a:buFontTx/>
              <a:buNone/>
              <a:defRPr sz="1733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051730" y="5164185"/>
            <a:ext cx="3056181" cy="8048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4582424" y="5161589"/>
            <a:ext cx="3056181" cy="8048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8135114" y="5161589"/>
            <a:ext cx="3056181" cy="8048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72615" y="850131"/>
            <a:ext cx="11070167" cy="398668"/>
          </a:xfrm>
          <a:prstGeom prst="rect">
            <a:avLst/>
          </a:prstGeom>
        </p:spPr>
        <p:txBody>
          <a:bodyPr lIns="91420" tIns="45710" rIns="91420" bIns="45710" anchor="ctr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chemeClr val="tx1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2579" y="31703"/>
            <a:ext cx="11120203" cy="8596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267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768351" y="3403600"/>
            <a:ext cx="931333" cy="931333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333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68351" y="1902884"/>
            <a:ext cx="931333" cy="931333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333" dirty="0">
              <a:ln>
                <a:solidFill>
                  <a:srgbClr val="049FD9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8351" y="4870451"/>
            <a:ext cx="931333" cy="931333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333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820333" y="1910030"/>
            <a:ext cx="7298267" cy="924508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820333" y="3410391"/>
            <a:ext cx="7298267" cy="924508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820333" y="4870791"/>
            <a:ext cx="7298267" cy="924508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667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767480" y="3403401"/>
            <a:ext cx="931499" cy="924508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5333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767481" y="4868187"/>
            <a:ext cx="931499" cy="924508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5333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767480" y="1902998"/>
            <a:ext cx="931499" cy="924508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5333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2615" y="850131"/>
            <a:ext cx="11070167" cy="398668"/>
          </a:xfrm>
          <a:prstGeom prst="rect">
            <a:avLst/>
          </a:prstGeom>
        </p:spPr>
        <p:txBody>
          <a:bodyPr lIns="91420" tIns="45710" rIns="91420" bIns="45710" anchor="ctr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chemeClr val="tx1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22579" y="31703"/>
            <a:ext cx="11120203" cy="85964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267" b="0" i="0" spc="0" baseline="0">
                <a:solidFill>
                  <a:schemeClr val="tx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93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1" y="2194985"/>
            <a:ext cx="26543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844118"/>
            <a:ext cx="12192000" cy="12276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9" rIns="121915" bIns="60959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4834" y="5475817"/>
            <a:ext cx="1007533" cy="85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8200" y="5475817"/>
            <a:ext cx="1009651" cy="85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9351" y="5475817"/>
            <a:ext cx="1007533" cy="85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jenowens\Documents\0 WW Sales &amp; Partner Training\Branding\AJ816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5801" y="5475817"/>
            <a:ext cx="1005417" cy="85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34" y="6000751"/>
            <a:ext cx="187536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049320" y="5326960"/>
            <a:ext cx="2316681" cy="463336"/>
          </a:xfrm>
          <a:prstGeom prst="rect">
            <a:avLst/>
          </a:prstGeom>
        </p:spPr>
      </p:pic>
    </p:spTree>
    <p:extLst/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98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998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9CC1-199F-4A76-BEB5-41D924488E91}" type="datetimeFigureOut">
              <a:rPr lang="en-US" smtClean="0"/>
              <a:t>5/31/18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Cisco and/or its affiliates.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7DD7-2DF3-4619-9DF3-C453B142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67" y="291929"/>
            <a:ext cx="11350752" cy="1020576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70567" y="1437218"/>
            <a:ext cx="11350752" cy="45317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212945" y="6513319"/>
            <a:ext cx="47955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smtClean="0">
                <a:solidFill>
                  <a:srgbClr val="000000"/>
                </a:solidFill>
                <a:latin typeface="+mn-lt"/>
                <a:ea typeface="+mn-ea"/>
                <a:cs typeface="CiscoSans Thin"/>
              </a:defRPr>
            </a:lvl1pPr>
          </a:lstStyle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fld id="{96A97DD0-5BE7-4856-A2A9-C42C6688E607}" type="slidenum">
              <a:rPr lang="uk-UA" smtClean="0"/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63378" y="6616601"/>
            <a:ext cx="955817" cy="18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>
            <a:lvl1pPr algn="l">
              <a:defRPr lang="en-US" sz="800" dirty="0">
                <a:solidFill>
                  <a:srgbClr val="000000"/>
                </a:solidFill>
                <a:cs typeface="CiscoSans Thin"/>
              </a:defRPr>
            </a:lvl1pPr>
          </a:lstStyle>
          <a:p>
            <a:pPr defTabSz="81430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>
                <a:ea typeface="ＭＳ Ｐゴシック" charset="0"/>
              </a:rPr>
              <a:t>BRKSDN-2410</a:t>
            </a:r>
          </a:p>
        </p:txBody>
      </p:sp>
    </p:spTree>
    <p:extLst/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3" y="1797051"/>
            <a:ext cx="11036459" cy="4224280"/>
          </a:xfrm>
          <a:prstGeom prst="rect">
            <a:avLst/>
          </a:prstGeom>
        </p:spPr>
        <p:txBody>
          <a:bodyPr lIns="121872" tIns="60936" rIns="121872" bIns="60936">
            <a:noAutofit/>
          </a:bodyPr>
          <a:lstStyle>
            <a:lvl1pPr marL="374496" indent="-29833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677058" indent="-28774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996546" indent="-228508">
              <a:buClr>
                <a:schemeClr val="tx1"/>
              </a:buClr>
              <a:buSzPct val="80000"/>
              <a:buFont typeface="Arial"/>
              <a:buChar char="•"/>
              <a:defRPr sz="21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1214471" indent="-228508">
              <a:buClr>
                <a:schemeClr val="tx1"/>
              </a:buClr>
              <a:buSzPct val="80000"/>
              <a:buFont typeface="Arial"/>
              <a:buChar char="•"/>
              <a:defRPr sz="19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442979" indent="-224276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6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7" tIns="60939" rIns="121877" bIns="609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83688" y="1797051"/>
            <a:ext cx="11127317" cy="42242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76177" indent="0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None/>
              <a:defRPr sz="4933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389368" indent="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None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768151" indent="0">
              <a:buClr>
                <a:schemeClr val="tx1"/>
              </a:buClr>
              <a:buSzPct val="80000"/>
              <a:buFont typeface="Arial"/>
              <a:buNone/>
              <a:defRPr sz="2133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986110" indent="0">
              <a:buClr>
                <a:schemeClr val="tx1"/>
              </a:buClr>
              <a:buSzPct val="80000"/>
              <a:buFont typeface="Arial"/>
              <a:buNone/>
              <a:defRPr sz="1867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218886" indent="0">
              <a:buClr>
                <a:schemeClr val="tx1"/>
              </a:buClr>
              <a:buSzPct val="80000"/>
              <a:buFont typeface="Arial"/>
              <a:buNone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6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5" y="5142315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24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TT ExtraLight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5" y="5430226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4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5" y="579835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4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3" y="4058205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="0" i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296223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333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625995" y="521745"/>
            <a:ext cx="1060704" cy="563500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5073">
                  <a:lumMod val="75000"/>
                </a:srgb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5073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5073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5073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5073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66751" y="5222857"/>
            <a:ext cx="10852149" cy="684803"/>
          </a:xfrm>
          <a:prstGeom prst="rect">
            <a:avLst/>
          </a:prstGeom>
          <a:noFill/>
          <a:extLst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3867"/>
              </a:lnSpc>
              <a:spcBef>
                <a:spcPts val="0"/>
              </a:spcBef>
              <a:buNone/>
              <a:defRPr sz="32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12401551" cy="3790949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8380" y="4072691"/>
            <a:ext cx="11152315" cy="71615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4267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9CC1-199F-4A76-BEB5-41D924488E91}" type="datetimeFigureOut">
              <a:rPr lang="en-US" smtClean="0"/>
              <a:t>5/31/18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Cisco and/or its affiliates.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7DD7-2DF3-4619-9DF3-C453B142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6464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2426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5073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636906" y="6322205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spc="27" dirty="0">
                <a:solidFill>
                  <a:srgbClr val="00BCEB">
                    <a:lumMod val="75000"/>
                  </a:srgbClr>
                </a:solidFill>
                <a:cs typeface="CiscoSans Thin"/>
              </a:rPr>
              <a:t>© 2018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0683" y="320842"/>
            <a:ext cx="11307184" cy="5688861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602317"/>
            <a:ext cx="11036459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92" indent="-228594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09585" indent="-220128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914377" indent="-146047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1199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41155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711200" y="1797051"/>
            <a:ext cx="10820400" cy="3544971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66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711200" y="1602318"/>
            <a:ext cx="10820400" cy="3744383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2883" y="1797051"/>
            <a:ext cx="11040076" cy="4098595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80910" marR="0" indent="-380910" algn="ctr" defTabSz="6094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507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2220243"/>
            <a:ext cx="4882699" cy="3901157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60000"/>
              <a:buFont typeface="Arial"/>
              <a:buChar char="•"/>
              <a:defRPr sz="2667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60000"/>
              <a:buFont typeface="Arial"/>
              <a:buChar char="•"/>
              <a:defRPr sz="24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537620" indent="-152396">
              <a:buClr>
                <a:schemeClr val="tx2"/>
              </a:buClr>
              <a:buSzPct val="60000"/>
              <a:buFont typeface="Arial"/>
              <a:buChar char="•"/>
              <a:defRPr sz="2133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690016" indent="-152396">
              <a:buClr>
                <a:schemeClr val="tx2"/>
              </a:buClr>
              <a:buSzPct val="60000"/>
              <a:buFont typeface="Arial"/>
              <a:buChar char="•"/>
              <a:defRPr sz="1867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842412" indent="-152396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455085"/>
            <a:ext cx="4915412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4267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7578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spc="27" dirty="0">
                <a:solidFill>
                  <a:srgbClr val="00BCEB">
                    <a:lumMod val="75000"/>
                  </a:srgbClr>
                </a:solidFill>
                <a:cs typeface="CiscoSans Thin"/>
              </a:rPr>
              <a:t>© 2018  Cisco and/or its affiliates. All rights reserved.   Cisco Confidential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9CC1-199F-4A76-BEB5-41D924488E91}" type="datetimeFigureOut">
              <a:rPr lang="en-US" smtClean="0"/>
              <a:t>5/31/18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Cisco and/or its affiliates.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7DD7-2DF3-4619-9DF3-C453B142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7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58801" y="2209800"/>
            <a:ext cx="5103284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709083"/>
            <a:ext cx="4734983" cy="5412316"/>
          </a:xfrm>
          <a:prstGeom prst="rect">
            <a:avLst/>
          </a:prstGeom>
        </p:spPr>
        <p:txBody>
          <a:bodyPr lIns="0" rIns="0" anchor="ctr" anchorCtr="0"/>
          <a:lstStyle>
            <a:lvl1pPr marL="226478" indent="-226478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304792" algn="l"/>
              </a:tabLst>
              <a:defRPr sz="3200"/>
            </a:lvl1pPr>
            <a:lvl2pPr marL="461422" indent="-228594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3200"/>
            </a:lvl2pPr>
            <a:lvl3pPr marL="609585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667"/>
            </a:lvl3pPr>
            <a:lvl4pPr marL="766214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2400"/>
            </a:lvl4pPr>
            <a:lvl5pPr marL="992693" indent="-15028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636906" y="6322205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spc="27" dirty="0">
                <a:solidFill>
                  <a:srgbClr val="00BCEB">
                    <a:lumMod val="75000"/>
                  </a:srgbClr>
                </a:solidFill>
                <a:cs typeface="CiscoSans Thin"/>
              </a:rPr>
              <a:t>© 2018  Cisco and/or its affiliates. All rights reserved.   Cisco Confidential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680720"/>
            <a:ext cx="5078396" cy="8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680720"/>
            <a:ext cx="4734983" cy="5440680"/>
          </a:xfrm>
          <a:prstGeom prst="rect">
            <a:avLst/>
          </a:prstGeom>
        </p:spPr>
        <p:txBody>
          <a:bodyPr lIns="0" rIns="0"/>
          <a:lstStyle>
            <a:lvl1pPr marL="152396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1pPr>
            <a:lvl2pPr marL="304792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2pPr>
            <a:lvl3pPr marL="457189" indent="-152396">
              <a:lnSpc>
                <a:spcPct val="100000"/>
              </a:lnSpc>
              <a:buClr>
                <a:schemeClr val="tx1"/>
              </a:buClr>
              <a:buSzPct val="60000"/>
              <a:defRPr sz="2400"/>
            </a:lvl3pPr>
            <a:lvl4pPr marL="609585" indent="-165096">
              <a:lnSpc>
                <a:spcPct val="100000"/>
              </a:lnSpc>
              <a:buClr>
                <a:schemeClr val="tx1"/>
              </a:buClr>
              <a:buSzPct val="60000"/>
              <a:defRPr sz="2133"/>
            </a:lvl4pPr>
            <a:lvl5pPr marL="766214" indent="-156629">
              <a:lnSpc>
                <a:spcPct val="100000"/>
              </a:lnSpc>
              <a:buClr>
                <a:schemeClr val="tx1"/>
              </a:buClr>
              <a:buSzPct val="60000"/>
              <a:defRPr sz="21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83689" y="2213123"/>
            <a:ext cx="5078396" cy="3908277"/>
          </a:xfrm>
          <a:prstGeom prst="rect">
            <a:avLst/>
          </a:prstGeom>
        </p:spPr>
        <p:txBody>
          <a:bodyPr/>
          <a:lstStyle>
            <a:lvl1pPr marL="152396" indent="-152396">
              <a:buClr>
                <a:schemeClr val="tx2"/>
              </a:buClr>
              <a:buSzPct val="60000"/>
              <a:defRPr lang="en-US" sz="2667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1pPr>
            <a:lvl2pPr marL="304792" indent="-152396">
              <a:buClr>
                <a:schemeClr val="tx2"/>
              </a:buClr>
              <a:buSzPct val="60000"/>
              <a:defRPr sz="2667">
                <a:solidFill>
                  <a:schemeClr val="bg1">
                    <a:lumMod val="75000"/>
                  </a:schemeClr>
                </a:solidFill>
              </a:defRPr>
            </a:lvl2pPr>
            <a:lvl3pPr marL="457189" indent="-152396">
              <a:buClr>
                <a:schemeClr val="tx2"/>
              </a:buClr>
              <a:buSzPct val="60000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609585" indent="-165096">
              <a:buClr>
                <a:schemeClr val="tx2"/>
              </a:buClr>
              <a:buSzPct val="60000"/>
              <a:defRPr sz="2133">
                <a:solidFill>
                  <a:schemeClr val="bg1">
                    <a:lumMod val="75000"/>
                  </a:schemeClr>
                </a:solidFill>
              </a:defRPr>
            </a:lvl4pPr>
            <a:lvl5pPr marL="766214" indent="-156629">
              <a:buClr>
                <a:schemeClr val="tx2"/>
              </a:buClr>
              <a:buSzPct val="60000"/>
              <a:defRPr sz="2133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spc="27" dirty="0">
                <a:solidFill>
                  <a:srgbClr val="00BCEB">
                    <a:lumMod val="75000"/>
                  </a:srgbClr>
                </a:solidFill>
                <a:cs typeface="CiscoSans Thin"/>
              </a:rPr>
              <a:t>© 2018  Cisco and/or its affiliates. All rights reserved.   Cisco Confidential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448646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86034" y="5416468"/>
            <a:ext cx="4745567" cy="700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636906" y="6322205"/>
            <a:ext cx="38175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spc="27" dirty="0">
                <a:solidFill>
                  <a:srgbClr val="00BCEB">
                    <a:lumMod val="75000"/>
                  </a:srgbClr>
                </a:solidFill>
                <a:cs typeface="CiscoSans Thin"/>
              </a:rPr>
              <a:t>© 2018  Cisco and/or its affiliates. All rights reserved.   Cisco Confidential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541231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3514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spc="27" dirty="0">
                <a:solidFill>
                  <a:srgbClr val="00BCEB">
                    <a:lumMod val="75000"/>
                  </a:srgbClr>
                </a:solidFill>
                <a:cs typeface="CiscoSans Thin"/>
              </a:rPr>
              <a:t>© 2018  Cisco and/or its affiliates. All rights reserved.   Cisco Confidential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392911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spc="27" dirty="0">
                <a:solidFill>
                  <a:srgbClr val="00BCEB">
                    <a:lumMod val="75000"/>
                  </a:srgbClr>
                </a:solidFill>
                <a:cs typeface="CiscoSans Thin"/>
              </a:rPr>
              <a:t>© 2018  Cisco and/or its affiliates. All rights reserved.   Cisco Confidential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06790" y="0"/>
            <a:ext cx="6085209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39926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spc="27" dirty="0">
                <a:solidFill>
                  <a:srgbClr val="00BCEB">
                    <a:lumMod val="75000"/>
                  </a:srgbClr>
                </a:solidFill>
                <a:cs typeface="CiscoSans Thin"/>
              </a:rPr>
              <a:t>© 2018  Cisco and/or its affiliates. All rights reserved.   Cisco Confidential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239895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spc="27" dirty="0">
                <a:solidFill>
                  <a:srgbClr val="00BCEB">
                    <a:lumMod val="75000"/>
                  </a:srgbClr>
                </a:solidFill>
                <a:cs typeface="CiscoSans Thin"/>
              </a:rPr>
              <a:t>© 2018  Cisco and/or its affiliates. All rights reserved.   Cisco Confidential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54270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spc="27" dirty="0">
                <a:solidFill>
                  <a:srgbClr val="00BCEB">
                    <a:lumMod val="75000"/>
                  </a:srgbClr>
                </a:solidFill>
                <a:cs typeface="CiscoSans Thin"/>
              </a:rPr>
              <a:t>© 2018  Cisco and/or its affiliates. All rights reserved.   Cisco Confidential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5073"/>
              </a:solidFill>
            </a:endParaRPr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5017326" y="2838769"/>
            <a:ext cx="2157349" cy="114609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5073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/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5" y="5142315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24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TT ExtraLight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5" y="5430226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4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5" y="579835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4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3" y="4058205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="0" i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296223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333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625995" y="521745"/>
            <a:ext cx="1060704" cy="563500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5073">
                  <a:lumMod val="75000"/>
                </a:srgb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9CC1-199F-4A76-BEB5-41D924488E91}" type="datetimeFigureOut">
              <a:rPr lang="en-US" smtClean="0"/>
              <a:t>5/31/18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Cisco and/or its affiliates.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7DD7-2DF3-4619-9DF3-C453B142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5073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5073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5073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5073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66751" y="5222857"/>
            <a:ext cx="10852149" cy="684803"/>
          </a:xfrm>
          <a:prstGeom prst="rect">
            <a:avLst/>
          </a:prstGeom>
          <a:noFill/>
          <a:extLst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3867"/>
              </a:lnSpc>
              <a:spcBef>
                <a:spcPts val="0"/>
              </a:spcBef>
              <a:buNone/>
              <a:defRPr sz="32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12401551" cy="3790949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8380" y="4072691"/>
            <a:ext cx="11152315" cy="71615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4267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6464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/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2426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5073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636906" y="6322205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spc="27" dirty="0">
                <a:solidFill>
                  <a:srgbClr val="00BCEB">
                    <a:lumMod val="75000"/>
                  </a:srgbClr>
                </a:solidFill>
                <a:cs typeface="CiscoSans Thin"/>
              </a:rPr>
              <a:t>© 2018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0683" y="320842"/>
            <a:ext cx="11307184" cy="5688861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602317"/>
            <a:ext cx="11036459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92" indent="-228594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09585" indent="-220128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914377" indent="-146047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1199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41155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7E9CC1-199F-4A76-BEB5-41D924488E91}" type="datetimeFigureOut">
              <a:rPr lang="en-US" smtClean="0"/>
              <a:pPr/>
              <a:t>5/31/18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2018 Cisco and/or its affiliates.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7A7DD7-2DF3-4619-9DF3-C453B14287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2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711200" y="1797051"/>
            <a:ext cx="10820400" cy="3544971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66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711200" y="1602318"/>
            <a:ext cx="10820400" cy="3744383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2883" y="1797051"/>
            <a:ext cx="11040076" cy="4098595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80910" marR="0" indent="-380910" algn="ctr" defTabSz="6094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507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2220243"/>
            <a:ext cx="4882699" cy="3901157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60000"/>
              <a:buFont typeface="Arial"/>
              <a:buChar char="•"/>
              <a:defRPr sz="2667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60000"/>
              <a:buFont typeface="Arial"/>
              <a:buChar char="•"/>
              <a:defRPr sz="24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537620" indent="-152396">
              <a:buClr>
                <a:schemeClr val="tx2"/>
              </a:buClr>
              <a:buSzPct val="60000"/>
              <a:buFont typeface="Arial"/>
              <a:buChar char="•"/>
              <a:defRPr sz="2133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690016" indent="-152396">
              <a:buClr>
                <a:schemeClr val="tx2"/>
              </a:buClr>
              <a:buSzPct val="60000"/>
              <a:buFont typeface="Arial"/>
              <a:buChar char="•"/>
              <a:defRPr sz="1867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842412" indent="-152396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455085"/>
            <a:ext cx="4915412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4267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7578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spc="27" dirty="0">
                <a:solidFill>
                  <a:srgbClr val="00BCEB">
                    <a:lumMod val="75000"/>
                  </a:srgbClr>
                </a:solidFill>
                <a:cs typeface="CiscoSans Thin"/>
              </a:rPr>
              <a:t>© 2018  Cisco and/or its affiliates. All rights reserved.   Cisco Confidential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58801" y="2209800"/>
            <a:ext cx="5103284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709083"/>
            <a:ext cx="4734983" cy="5412316"/>
          </a:xfrm>
          <a:prstGeom prst="rect">
            <a:avLst/>
          </a:prstGeom>
        </p:spPr>
        <p:txBody>
          <a:bodyPr lIns="0" rIns="0" anchor="ctr" anchorCtr="0"/>
          <a:lstStyle>
            <a:lvl1pPr marL="226478" indent="-226478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304792" algn="l"/>
              </a:tabLst>
              <a:defRPr sz="3200"/>
            </a:lvl1pPr>
            <a:lvl2pPr marL="461422" indent="-228594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3200"/>
            </a:lvl2pPr>
            <a:lvl3pPr marL="609585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667"/>
            </a:lvl3pPr>
            <a:lvl4pPr marL="766214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2400"/>
            </a:lvl4pPr>
            <a:lvl5pPr marL="992693" indent="-15028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636906" y="6322205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spc="27" dirty="0">
                <a:solidFill>
                  <a:srgbClr val="00BCEB">
                    <a:lumMod val="75000"/>
                  </a:srgbClr>
                </a:solidFill>
                <a:cs typeface="CiscoSans Thin"/>
              </a:rPr>
              <a:t>© 2018  Cisco and/or its affiliates. All rights reserved.   Cisco Confidential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680720"/>
            <a:ext cx="5078396" cy="8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680720"/>
            <a:ext cx="4734983" cy="5440680"/>
          </a:xfrm>
          <a:prstGeom prst="rect">
            <a:avLst/>
          </a:prstGeom>
        </p:spPr>
        <p:txBody>
          <a:bodyPr lIns="0" rIns="0"/>
          <a:lstStyle>
            <a:lvl1pPr marL="152396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1pPr>
            <a:lvl2pPr marL="304792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2pPr>
            <a:lvl3pPr marL="457189" indent="-152396">
              <a:lnSpc>
                <a:spcPct val="100000"/>
              </a:lnSpc>
              <a:buClr>
                <a:schemeClr val="tx1"/>
              </a:buClr>
              <a:buSzPct val="60000"/>
              <a:defRPr sz="2400"/>
            </a:lvl3pPr>
            <a:lvl4pPr marL="609585" indent="-165096">
              <a:lnSpc>
                <a:spcPct val="100000"/>
              </a:lnSpc>
              <a:buClr>
                <a:schemeClr val="tx1"/>
              </a:buClr>
              <a:buSzPct val="60000"/>
              <a:defRPr sz="2133"/>
            </a:lvl4pPr>
            <a:lvl5pPr marL="766214" indent="-156629">
              <a:lnSpc>
                <a:spcPct val="100000"/>
              </a:lnSpc>
              <a:buClr>
                <a:schemeClr val="tx1"/>
              </a:buClr>
              <a:buSzPct val="60000"/>
              <a:defRPr sz="21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83689" y="2213123"/>
            <a:ext cx="5078396" cy="3908277"/>
          </a:xfrm>
          <a:prstGeom prst="rect">
            <a:avLst/>
          </a:prstGeom>
        </p:spPr>
        <p:txBody>
          <a:bodyPr/>
          <a:lstStyle>
            <a:lvl1pPr marL="152396" indent="-152396">
              <a:buClr>
                <a:schemeClr val="tx2"/>
              </a:buClr>
              <a:buSzPct val="60000"/>
              <a:defRPr lang="en-US" sz="2667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1pPr>
            <a:lvl2pPr marL="304792" indent="-152396">
              <a:buClr>
                <a:schemeClr val="tx2"/>
              </a:buClr>
              <a:buSzPct val="60000"/>
              <a:defRPr sz="2667">
                <a:solidFill>
                  <a:schemeClr val="bg1">
                    <a:lumMod val="75000"/>
                  </a:schemeClr>
                </a:solidFill>
              </a:defRPr>
            </a:lvl2pPr>
            <a:lvl3pPr marL="457189" indent="-152396">
              <a:buClr>
                <a:schemeClr val="tx2"/>
              </a:buClr>
              <a:buSzPct val="60000"/>
              <a:defRPr sz="2400">
                <a:solidFill>
                  <a:schemeClr val="bg1">
                    <a:lumMod val="75000"/>
                  </a:schemeClr>
                </a:solidFill>
              </a:defRPr>
            </a:lvl3pPr>
            <a:lvl4pPr marL="609585" indent="-165096">
              <a:buClr>
                <a:schemeClr val="tx2"/>
              </a:buClr>
              <a:buSzPct val="60000"/>
              <a:defRPr sz="2133">
                <a:solidFill>
                  <a:schemeClr val="bg1">
                    <a:lumMod val="75000"/>
                  </a:schemeClr>
                </a:solidFill>
              </a:defRPr>
            </a:lvl4pPr>
            <a:lvl5pPr marL="766214" indent="-156629">
              <a:buClr>
                <a:schemeClr val="tx2"/>
              </a:buClr>
              <a:buSzPct val="60000"/>
              <a:defRPr sz="2133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spc="27" dirty="0">
                <a:solidFill>
                  <a:srgbClr val="00BCEB">
                    <a:lumMod val="75000"/>
                  </a:srgbClr>
                </a:solidFill>
                <a:cs typeface="CiscoSans Thin"/>
              </a:rPr>
              <a:t>© 2018  Cisco and/or its affiliates. All rights reserved.   Cisco Confidential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448646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86034" y="5416468"/>
            <a:ext cx="4745567" cy="700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636906" y="6322205"/>
            <a:ext cx="38175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spc="27" dirty="0">
                <a:solidFill>
                  <a:srgbClr val="00BCEB">
                    <a:lumMod val="75000"/>
                  </a:srgbClr>
                </a:solidFill>
                <a:cs typeface="CiscoSans Thin"/>
              </a:rPr>
              <a:t>© 2018  Cisco and/or its affiliates. All rights reserved.   Cisco Confidential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endParaRPr lang="en-US" sz="1467" dirty="0">
              <a:solidFill>
                <a:srgbClr val="005073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541231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3514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spc="27" dirty="0">
                <a:solidFill>
                  <a:srgbClr val="00BCEB">
                    <a:lumMod val="75000"/>
                  </a:srgbClr>
                </a:solidFill>
                <a:cs typeface="CiscoSans Thin"/>
              </a:rPr>
              <a:t>© 2018  Cisco and/or its affiliates. All rights reserved.   Cisco Confidential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52.xml"/><Relationship Id="rId25" Type="http://schemas.openxmlformats.org/officeDocument/2006/relationships/theme" Target="../theme/theme4.xml"/><Relationship Id="rId26" Type="http://schemas.openxmlformats.org/officeDocument/2006/relationships/image" Target="../media/image9.png"/><Relationship Id="rId10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78.xml"/><Relationship Id="rId27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04.xml"/><Relationship Id="rId27" Type="http://schemas.openxmlformats.org/officeDocument/2006/relationships/theme" Target="../theme/theme6.xml"/><Relationship Id="rId10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150.xml"/><Relationship Id="rId47" Type="http://schemas.openxmlformats.org/officeDocument/2006/relationships/theme" Target="../theme/theme7.xml"/><Relationship Id="rId48" Type="http://schemas.openxmlformats.org/officeDocument/2006/relationships/image" Target="../media/image20.png"/><Relationship Id="rId20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28.xml"/><Relationship Id="rId25" Type="http://schemas.openxmlformats.org/officeDocument/2006/relationships/slideLayout" Target="../slideLayouts/slideLayout129.xml"/><Relationship Id="rId26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2.xml"/><Relationship Id="rId29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9.xml"/><Relationship Id="rId3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35.xml"/><Relationship Id="rId32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Relationship Id="rId33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38.xml"/><Relationship Id="rId35" Type="http://schemas.openxmlformats.org/officeDocument/2006/relationships/slideLayout" Target="../slideLayouts/slideLayout139.xml"/><Relationship Id="rId36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123.xml"/><Relationship Id="rId37" Type="http://schemas.openxmlformats.org/officeDocument/2006/relationships/slideLayout" Target="../slideLayouts/slideLayout141.xml"/><Relationship Id="rId38" Type="http://schemas.openxmlformats.org/officeDocument/2006/relationships/slideLayout" Target="../slideLayouts/slideLayout142.xml"/><Relationship Id="rId39" Type="http://schemas.openxmlformats.org/officeDocument/2006/relationships/slideLayout" Target="../slideLayouts/slideLayout143.xml"/><Relationship Id="rId4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45.xml"/><Relationship Id="rId42" Type="http://schemas.openxmlformats.org/officeDocument/2006/relationships/slideLayout" Target="../slideLayouts/slideLayout146.xml"/><Relationship Id="rId43" Type="http://schemas.openxmlformats.org/officeDocument/2006/relationships/slideLayout" Target="../slideLayouts/slideLayout147.xml"/><Relationship Id="rId44" Type="http://schemas.openxmlformats.org/officeDocument/2006/relationships/slideLayout" Target="../slideLayouts/slideLayout148.xml"/><Relationship Id="rId45" Type="http://schemas.openxmlformats.org/officeDocument/2006/relationships/slideLayout" Target="../slideLayouts/slideLayout149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9.xml"/><Relationship Id="rId20" Type="http://schemas.openxmlformats.org/officeDocument/2006/relationships/slideLayout" Target="../slideLayouts/slideLayout170.xml"/><Relationship Id="rId21" Type="http://schemas.openxmlformats.org/officeDocument/2006/relationships/slideLayout" Target="../slideLayouts/slideLayout171.xml"/><Relationship Id="rId22" Type="http://schemas.openxmlformats.org/officeDocument/2006/relationships/slideLayout" Target="../slideLayouts/slideLayout172.xml"/><Relationship Id="rId23" Type="http://schemas.openxmlformats.org/officeDocument/2006/relationships/slideLayout" Target="../slideLayouts/slideLayout173.xml"/><Relationship Id="rId24" Type="http://schemas.openxmlformats.org/officeDocument/2006/relationships/slideLayout" Target="../slideLayouts/slideLayout174.xml"/><Relationship Id="rId25" Type="http://schemas.openxmlformats.org/officeDocument/2006/relationships/slideLayout" Target="../slideLayouts/slideLayout175.xml"/><Relationship Id="rId26" Type="http://schemas.openxmlformats.org/officeDocument/2006/relationships/theme" Target="../theme/theme8.xml"/><Relationship Id="rId27" Type="http://schemas.openxmlformats.org/officeDocument/2006/relationships/image" Target="../media/image9.png"/><Relationship Id="rId10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65.xml"/><Relationship Id="rId16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68.xml"/><Relationship Id="rId19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57.xml"/><Relationship Id="rId8" Type="http://schemas.openxmlformats.org/officeDocument/2006/relationships/slideLayout" Target="../slideLayouts/slideLayout158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4.xml"/><Relationship Id="rId20" Type="http://schemas.openxmlformats.org/officeDocument/2006/relationships/slideLayout" Target="../slideLayouts/slideLayout195.xml"/><Relationship Id="rId21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198.xml"/><Relationship Id="rId24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1.xml"/><Relationship Id="rId27" Type="http://schemas.openxmlformats.org/officeDocument/2006/relationships/theme" Target="../theme/theme9.xml"/><Relationship Id="rId10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190.xml"/><Relationship Id="rId16" Type="http://schemas.openxmlformats.org/officeDocument/2006/relationships/slideLayout" Target="../slideLayouts/slideLayout191.xml"/><Relationship Id="rId17" Type="http://schemas.openxmlformats.org/officeDocument/2006/relationships/slideLayout" Target="../slideLayouts/slideLayout192.xml"/><Relationship Id="rId18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2.xml"/><Relationship Id="rId8" Type="http://schemas.openxmlformats.org/officeDocument/2006/relationships/slideLayout" Target="../slideLayouts/slideLayout1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983" y="513042"/>
            <a:ext cx="10515600" cy="898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155" y="160374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92941" y="6365346"/>
            <a:ext cx="2743200" cy="1856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lnSpc>
                <a:spcPts val="800"/>
              </a:lnSpc>
              <a:defRPr sz="700">
                <a:solidFill>
                  <a:schemeClr val="bg2"/>
                </a:solidFill>
                <a:latin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fld id="{A67E9CC1-199F-4A76-BEB5-41D924488E91}" type="datetimeFigureOut">
              <a:rPr lang="en-US" smtClean="0"/>
              <a:pPr/>
              <a:t>5/31/18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35212" y="6365346"/>
            <a:ext cx="4114800" cy="1856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800"/>
              </a:lnSpc>
              <a:defRPr sz="700">
                <a:solidFill>
                  <a:schemeClr val="bg2"/>
                </a:solidFill>
                <a:latin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r>
              <a:rPr lang="en-US"/>
              <a:t>© 2018 Cisco and/or its affiliates.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0310" y="6365346"/>
            <a:ext cx="314842" cy="1856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800"/>
              </a:lnSpc>
              <a:defRPr sz="700">
                <a:solidFill>
                  <a:schemeClr val="bg2"/>
                </a:solidFill>
                <a:latin typeface="CiscoSansTT" panose="020B0503020201020303" pitchFamily="34" charset="0"/>
                <a:cs typeface="CiscoSansTT" panose="020B0503020201020303" pitchFamily="34" charset="0"/>
              </a:defRPr>
            </a:lvl1pPr>
          </a:lstStyle>
          <a:p>
            <a:fld id="{307A7DD7-2DF3-4619-9DF3-C453B14287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7" y="6246854"/>
            <a:ext cx="469393" cy="2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7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63" r:id="rId9"/>
    <p:sldLayoutId id="2147483662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4200" kern="1200">
          <a:solidFill>
            <a:schemeClr val="tx2"/>
          </a:solidFill>
          <a:latin typeface="CiscoSansTT ExtraLight" panose="020B0303020201020303" pitchFamily="34" charset="0"/>
          <a:ea typeface="+mj-ea"/>
          <a:cs typeface="CiscoSansTT ExtraLight" panose="020B0303020201020303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880"/>
        </a:lnSpc>
        <a:spcBef>
          <a:spcPts val="0"/>
        </a:spcBef>
        <a:spcAft>
          <a:spcPts val="600"/>
        </a:spcAft>
        <a:buSzPct val="70000"/>
        <a:buFont typeface="Wingdings" panose="05000000000000000000" pitchFamily="2" charset="2"/>
        <a:buChar char="§"/>
        <a:tabLst/>
        <a:defRPr sz="2400" kern="1200">
          <a:solidFill>
            <a:schemeClr val="bg2"/>
          </a:solidFill>
          <a:latin typeface="CiscoSansTT ExtraLight" panose="020B0303020201020303" pitchFamily="34" charset="0"/>
          <a:ea typeface="+mn-ea"/>
          <a:cs typeface="CiscoSansTT ExtraLight" panose="020B0303020201020303" pitchFamily="34" charset="0"/>
        </a:defRPr>
      </a:lvl1pPr>
      <a:lvl2pPr marL="457200" indent="-228600" algn="l" defTabSz="914400" rtl="0" eaLnBrk="1" latinLnBrk="0" hangingPunct="1">
        <a:lnSpc>
          <a:spcPts val="2880"/>
        </a:lnSpc>
        <a:spcBef>
          <a:spcPts val="0"/>
        </a:spcBef>
        <a:spcAft>
          <a:spcPts val="600"/>
        </a:spcAft>
        <a:buSzPct val="70000"/>
        <a:buFont typeface="Wingdings" panose="05000000000000000000" pitchFamily="2" charset="2"/>
        <a:buChar char="§"/>
        <a:tabLst/>
        <a:defRPr sz="2400" kern="1200">
          <a:solidFill>
            <a:schemeClr val="bg2"/>
          </a:solidFill>
          <a:latin typeface="CiscoSansTT ExtraLight" panose="020B0303020201020303" pitchFamily="34" charset="0"/>
          <a:ea typeface="+mn-ea"/>
          <a:cs typeface="CiscoSansTT ExtraLight" panose="020B0303020201020303" pitchFamily="34" charset="0"/>
        </a:defRPr>
      </a:lvl2pPr>
      <a:lvl3pPr marL="685800" indent="-228600" algn="l" defTabSz="914400" rtl="0" eaLnBrk="1" latinLnBrk="0" hangingPunct="1">
        <a:lnSpc>
          <a:spcPts val="2880"/>
        </a:lnSpc>
        <a:spcBef>
          <a:spcPts val="0"/>
        </a:spcBef>
        <a:spcAft>
          <a:spcPts val="600"/>
        </a:spcAft>
        <a:buSzPct val="70000"/>
        <a:buFont typeface="Wingdings" panose="05000000000000000000" pitchFamily="2" charset="2"/>
        <a:buChar char="§"/>
        <a:tabLst/>
        <a:defRPr sz="2400" kern="1200">
          <a:solidFill>
            <a:schemeClr val="bg2"/>
          </a:solidFill>
          <a:latin typeface="CiscoSansTT ExtraLight" panose="020B0303020201020303" pitchFamily="34" charset="0"/>
          <a:ea typeface="+mn-ea"/>
          <a:cs typeface="CiscoSansTT ExtraLight" panose="020B0303020201020303" pitchFamily="34" charset="0"/>
        </a:defRPr>
      </a:lvl3pPr>
      <a:lvl4pPr marL="914400" indent="-228600" algn="l" defTabSz="914400" rtl="0" eaLnBrk="1" latinLnBrk="0" hangingPunct="1">
        <a:lnSpc>
          <a:spcPts val="2880"/>
        </a:lnSpc>
        <a:spcBef>
          <a:spcPts val="0"/>
        </a:spcBef>
        <a:spcAft>
          <a:spcPts val="600"/>
        </a:spcAft>
        <a:buSzPct val="70000"/>
        <a:buFont typeface="Wingdings" panose="05000000000000000000" pitchFamily="2" charset="2"/>
        <a:buChar char="§"/>
        <a:tabLst/>
        <a:defRPr sz="2400" kern="1200">
          <a:solidFill>
            <a:schemeClr val="bg2"/>
          </a:solidFill>
          <a:latin typeface="CiscoSansTT ExtraLight" panose="020B0303020201020303" pitchFamily="34" charset="0"/>
          <a:ea typeface="+mn-ea"/>
          <a:cs typeface="CiscoSansTT ExtraLight" panose="020B0303020201020303" pitchFamily="34" charset="0"/>
        </a:defRPr>
      </a:lvl4pPr>
      <a:lvl5pPr marL="1143000" indent="-228600" algn="l" defTabSz="914400" rtl="0" eaLnBrk="1" latinLnBrk="0" hangingPunct="1">
        <a:lnSpc>
          <a:spcPts val="2880"/>
        </a:lnSpc>
        <a:spcBef>
          <a:spcPts val="0"/>
        </a:spcBef>
        <a:spcAft>
          <a:spcPts val="600"/>
        </a:spcAft>
        <a:buSzPct val="70000"/>
        <a:buFont typeface="Wingdings" panose="05000000000000000000" pitchFamily="2" charset="2"/>
        <a:buChar char="§"/>
        <a:tabLst/>
        <a:defRPr sz="2400" kern="1200">
          <a:solidFill>
            <a:schemeClr val="bg2"/>
          </a:solidFill>
          <a:latin typeface="CiscoSansTT ExtraLight" panose="020B0303020201020303" pitchFamily="34" charset="0"/>
          <a:ea typeface="+mn-ea"/>
          <a:cs typeface="CiscoSansTT ExtraLight" panose="020B03030202010203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4200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9582202" y="6323876"/>
            <a:ext cx="290868" cy="20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5" tIns="41056" rIns="82115" bIns="41056" anchor="b">
            <a:spAutoFit/>
          </a:bodyPr>
          <a:lstStyle/>
          <a:p>
            <a:pPr algn="r" defTabSz="814305">
              <a:defRPr/>
            </a:pPr>
            <a:fld id="{E929D1B0-96A1-4BC8-8FD0-23CFA2B08110}" type="slidenum">
              <a:rPr lang="en-US" sz="800">
                <a:solidFill>
                  <a:srgbClr val="000000">
                    <a:alpha val="25000"/>
                  </a:srgbClr>
                </a:solidFill>
                <a:cs typeface="CiscoSans Thin"/>
              </a:rPr>
              <a:pPr algn="r" defTabSz="814305">
                <a:defRPr/>
              </a:pPr>
              <a:t>‹#›</a:t>
            </a:fld>
            <a:endParaRPr lang="en-US" sz="800" dirty="0">
              <a:solidFill>
                <a:srgbClr val="000000">
                  <a:alpha val="25000"/>
                </a:srgbClr>
              </a:solidFill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6050919" y="6322205"/>
            <a:ext cx="3544024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dirty="0">
                <a:solidFill>
                  <a:srgbClr val="000000">
                    <a:alpha val="25000"/>
                  </a:srgbClr>
                </a:solidFill>
                <a:cs typeface="CiscoSans Thin"/>
              </a:rPr>
              <a:t>© 2016  Cisco and/or its affiliates. All rights reserved.   Cisco Confidential</a:t>
            </a:r>
          </a:p>
        </p:txBody>
      </p:sp>
      <p:pic>
        <p:nvPicPr>
          <p:cNvPr id="1029" name="Picture 15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0285" y="6123517"/>
            <a:ext cx="187536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1" y="6284384"/>
            <a:ext cx="461433" cy="24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9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3" r:id="rId8"/>
  </p:sldLayoutIdLst>
  <p:transition spd="slow">
    <p:wipe/>
  </p:transition>
  <p:txStyles>
    <p:titleStyle>
      <a:lvl1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4267" kern="1200" dirty="0">
          <a:solidFill>
            <a:schemeClr val="tx2"/>
          </a:solidFill>
          <a:latin typeface="+mj-lt"/>
          <a:ea typeface="ＭＳ Ｐゴシック" charset="0"/>
          <a:cs typeface="CiscoSans"/>
        </a:defRPr>
      </a:lvl1pPr>
      <a:lvl2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  <a:ea typeface="ＭＳ Ｐゴシック" charset="0"/>
          <a:cs typeface="CiscoSans" pitchFamily="34" charset="0"/>
        </a:defRPr>
      </a:lvl5pPr>
      <a:lvl6pPr marL="609585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70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54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339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8" indent="-226478" algn="l" defTabSz="912261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55" indent="-287859" algn="l" defTabSz="912261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19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67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panose="020B0604020202020204" pitchFamily="34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214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panose="020B0604020202020204" pitchFamily="34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79" indent="-228588" algn="l" defTabSz="914346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61" indent="-228557" algn="l" defTabSz="914346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213" indent="0" algn="l" defTabSz="91434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4" indent="-228588" algn="l" defTabSz="914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4200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9582202" y="6323876"/>
            <a:ext cx="290868" cy="20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5" tIns="41056" rIns="82115" bIns="41056" anchor="b">
            <a:spAutoFit/>
          </a:bodyPr>
          <a:lstStyle/>
          <a:p>
            <a:pPr algn="r" defTabSz="814305">
              <a:defRPr/>
            </a:pPr>
            <a:fld id="{E929D1B0-96A1-4BC8-8FD0-23CFA2B08110}" type="slidenum">
              <a:rPr lang="en-US" sz="800">
                <a:solidFill>
                  <a:srgbClr val="000000">
                    <a:alpha val="25000"/>
                  </a:srgbClr>
                </a:solidFill>
                <a:cs typeface="CiscoSans Thin"/>
              </a:rPr>
              <a:pPr algn="r" defTabSz="814305">
                <a:defRPr/>
              </a:pPr>
              <a:t>‹#›</a:t>
            </a:fld>
            <a:endParaRPr lang="en-US" sz="800" dirty="0">
              <a:solidFill>
                <a:srgbClr val="000000">
                  <a:alpha val="25000"/>
                </a:srgbClr>
              </a:solidFill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6050919" y="6322205"/>
            <a:ext cx="3544024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dirty="0">
                <a:solidFill>
                  <a:srgbClr val="000000">
                    <a:alpha val="25000"/>
                  </a:srgbClr>
                </a:solidFill>
                <a:cs typeface="CiscoSans Thin"/>
              </a:rPr>
              <a:t>© 2016  Cisco and/or its affiliates. All rights reserved.   Cisco Confidential</a:t>
            </a:r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1" y="6284384"/>
            <a:ext cx="461433" cy="24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28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ransition spd="slow">
    <p:wipe/>
  </p:transition>
  <p:txStyles>
    <p:titleStyle>
      <a:lvl1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4267" kern="1200" dirty="0">
          <a:solidFill>
            <a:schemeClr val="tx2"/>
          </a:solidFill>
          <a:latin typeface="+mj-lt"/>
          <a:ea typeface="ＭＳ Ｐゴシック" charset="0"/>
          <a:cs typeface="CiscoSans"/>
        </a:defRPr>
      </a:lvl1pPr>
      <a:lvl2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  <a:ea typeface="ＭＳ Ｐゴシック" charset="0"/>
          <a:cs typeface="CiscoSans" pitchFamily="34" charset="0"/>
        </a:defRPr>
      </a:lvl5pPr>
      <a:lvl6pPr marL="609585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70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54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339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8" indent="-226478" algn="l" defTabSz="912261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55" indent="-287859" algn="l" defTabSz="912261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19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67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panose="020B0604020202020204" pitchFamily="34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214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panose="020B0604020202020204" pitchFamily="34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79" indent="-228588" algn="l" defTabSz="914346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61" indent="-228557" algn="l" defTabSz="914346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213" indent="0" algn="l" defTabSz="91434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4" indent="-228588" algn="l" defTabSz="914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4200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9582202" y="6323876"/>
            <a:ext cx="290868" cy="20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5" tIns="41056" rIns="82115" bIns="41056" anchor="b">
            <a:spAutoFit/>
          </a:bodyPr>
          <a:lstStyle/>
          <a:p>
            <a:pPr algn="r" defTabSz="814305">
              <a:defRPr/>
            </a:pPr>
            <a:fld id="{E929D1B0-96A1-4BC8-8FD0-23CFA2B08110}" type="slidenum">
              <a:rPr lang="en-US" sz="800">
                <a:solidFill>
                  <a:srgbClr val="000000">
                    <a:alpha val="25000"/>
                  </a:srgbClr>
                </a:solidFill>
                <a:cs typeface="CiscoSans Thin"/>
              </a:rPr>
              <a:pPr algn="r" defTabSz="814305">
                <a:defRPr/>
              </a:pPr>
              <a:t>‹#›</a:t>
            </a:fld>
            <a:endParaRPr lang="en-US" sz="800" dirty="0">
              <a:solidFill>
                <a:srgbClr val="000000">
                  <a:alpha val="25000"/>
                </a:srgbClr>
              </a:solidFill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6050919" y="6322205"/>
            <a:ext cx="3544024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dirty="0">
                <a:solidFill>
                  <a:srgbClr val="000000">
                    <a:alpha val="25000"/>
                  </a:srgbClr>
                </a:solidFill>
                <a:cs typeface="CiscoSans Thin"/>
              </a:rPr>
              <a:t>© 2017 Cisco and/or its affiliates. All rights reserved.   Cisco Confidential</a:t>
            </a:r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6284384"/>
            <a:ext cx="461433" cy="24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92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</p:sldLayoutIdLst>
  <p:transition spd="slow">
    <p:wipe/>
  </p:transition>
  <p:txStyles>
    <p:titleStyle>
      <a:lvl1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4267" kern="1200" dirty="0">
          <a:solidFill>
            <a:schemeClr val="tx2"/>
          </a:solidFill>
          <a:latin typeface="+mj-lt"/>
          <a:ea typeface="ＭＳ Ｐゴシック" charset="0"/>
          <a:cs typeface="CiscoSans"/>
        </a:defRPr>
      </a:lvl1pPr>
      <a:lvl2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  <a:ea typeface="ＭＳ Ｐゴシック" charset="0"/>
          <a:cs typeface="CiscoSans" pitchFamily="34" charset="0"/>
        </a:defRPr>
      </a:lvl5pPr>
      <a:lvl6pPr marL="609585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70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54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339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8" indent="-226478" algn="l" defTabSz="912261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55" indent="-287859" algn="l" defTabSz="912261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19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67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panose="020B0604020202020204" pitchFamily="34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214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panose="020B0604020202020204" pitchFamily="34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79" indent="-228588" algn="l" defTabSz="914346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61" indent="-228557" algn="l" defTabSz="914346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213" indent="0" algn="l" defTabSz="91434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4" indent="-228588" algn="l" defTabSz="914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636906" y="6322205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spc="27" dirty="0">
                <a:solidFill>
                  <a:srgbClr val="FFFFFF">
                    <a:lumMod val="65000"/>
                  </a:srgbClr>
                </a:solidFill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3450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</p:sldLayoutIdLst>
  <p:txStyles>
    <p:titleStyle>
      <a:lvl1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733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2pPr>
      <a:lvl3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3pPr>
      <a:lvl4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4pPr>
      <a:lvl5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5pPr>
      <a:lvl6pPr marL="609585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70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54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339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8" indent="-226478" algn="l" defTabSz="912261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55" indent="-287859" algn="l" defTabSz="912261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19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67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214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79" indent="-228588" algn="l" defTabSz="914346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61" indent="-228557" algn="l" defTabSz="914346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213" indent="0" algn="l" defTabSz="91434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4" indent="-228588" algn="l" defTabSz="914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636906" y="6322205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spc="27" dirty="0">
                <a:solidFill>
                  <a:srgbClr val="FFFFFF">
                    <a:lumMod val="65000"/>
                  </a:srgbClr>
                </a:solidFill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3456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</p:sldLayoutIdLst>
  <p:txStyles>
    <p:titleStyle>
      <a:lvl1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733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2pPr>
      <a:lvl3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3pPr>
      <a:lvl4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4pPr>
      <a:lvl5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5pPr>
      <a:lvl6pPr marL="609585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70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54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339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8" indent="-226478" algn="l" defTabSz="912261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55" indent="-287859" algn="l" defTabSz="912261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19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67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214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79" indent="-228588" algn="l" defTabSz="914346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61" indent="-228557" algn="l" defTabSz="914346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213" indent="0" algn="l" defTabSz="91434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4" indent="-228588" algn="l" defTabSz="914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4201" y="455086"/>
            <a:ext cx="11127319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11354673" y="6323899"/>
            <a:ext cx="290824" cy="2060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093" tIns="41045" rIns="82093" bIns="41045" anchor="b">
            <a:spAutoFit/>
          </a:bodyPr>
          <a:lstStyle/>
          <a:p>
            <a:pPr algn="r" defTabSz="814102" eaLnBrk="0" hangingPunct="0">
              <a:defRPr/>
            </a:pPr>
            <a:fld id="{6A1E46DC-7EF6-4EA2-B285-14272867D133}" type="slidenum">
              <a:rPr lang="en-US" sz="800">
                <a:solidFill>
                  <a:srgbClr val="000000">
                    <a:alpha val="25000"/>
                  </a:srgbClr>
                </a:solidFill>
                <a:ea typeface="ＭＳ Ｐゴシック" panose="020B0600070205080204" pitchFamily="34" charset="-128"/>
                <a:cs typeface="CiscoSans Thin"/>
              </a:rPr>
              <a:pPr algn="r" defTabSz="814102" eaLnBrk="0" hangingPunct="0">
                <a:defRPr/>
              </a:pPr>
              <a:t>‹#›</a:t>
            </a:fld>
            <a:endParaRPr lang="en-US" sz="800" dirty="0">
              <a:solidFill>
                <a:srgbClr val="000000">
                  <a:alpha val="25000"/>
                </a:srgbClr>
              </a:solidFill>
              <a:ea typeface="ＭＳ Ｐゴシック" panose="020B0600070205080204" pitchFamily="34" charset="-128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7823345" y="6322228"/>
            <a:ext cx="3544024" cy="20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93" tIns="41045" rIns="82093" bIns="41045" anchor="b">
            <a:spAutoFit/>
          </a:bodyPr>
          <a:lstStyle/>
          <a:p>
            <a:pPr defTabSz="814102" eaLnBrk="0" hangingPunct="0">
              <a:defRPr/>
            </a:pPr>
            <a:r>
              <a:rPr lang="en-US" sz="800" dirty="0">
                <a:solidFill>
                  <a:srgbClr val="000000">
                    <a:alpha val="25000"/>
                  </a:srgbClr>
                </a:solidFill>
                <a:ea typeface="ＭＳ Ｐゴシック" panose="020B0600070205080204" pitchFamily="34" charset="-128"/>
                <a:cs typeface="CiscoSans Thin"/>
              </a:rPr>
              <a:t>© 2016  Cisco and/or its affiliates. All rights reserved.   Cisco Confidential</a:t>
            </a: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905" y="6167967"/>
            <a:ext cx="565573" cy="35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38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  <p:sldLayoutId id="2147483791" r:id="rId28"/>
    <p:sldLayoutId id="2147483792" r:id="rId29"/>
    <p:sldLayoutId id="2147483793" r:id="rId30"/>
    <p:sldLayoutId id="2147483794" r:id="rId31"/>
    <p:sldLayoutId id="2147483795" r:id="rId32"/>
    <p:sldLayoutId id="2147483796" r:id="rId33"/>
    <p:sldLayoutId id="2147483797" r:id="rId34"/>
    <p:sldLayoutId id="2147483798" r:id="rId35"/>
    <p:sldLayoutId id="2147483799" r:id="rId36"/>
    <p:sldLayoutId id="2147483800" r:id="rId37"/>
    <p:sldLayoutId id="2147483801" r:id="rId38"/>
    <p:sldLayoutId id="2147483802" r:id="rId39"/>
    <p:sldLayoutId id="2147483803" r:id="rId40"/>
    <p:sldLayoutId id="2147483804" r:id="rId41"/>
    <p:sldLayoutId id="2147483805" r:id="rId42"/>
    <p:sldLayoutId id="2147483806" r:id="rId43"/>
    <p:sldLayoutId id="2147483807" r:id="rId44"/>
    <p:sldLayoutId id="2147483808" r:id="rId45"/>
    <p:sldLayoutId id="2147483809" r:id="rId46"/>
  </p:sldLayoutIdLst>
  <p:transition spd="slow">
    <p:wipe/>
  </p:transition>
  <p:txStyles>
    <p:titleStyle>
      <a:lvl1pPr algn="l" defTabSz="91203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4267" kern="1200" dirty="0">
          <a:solidFill>
            <a:schemeClr val="tx2"/>
          </a:solidFill>
          <a:latin typeface="+mj-lt"/>
          <a:ea typeface="ＭＳ Ｐゴシック" charset="0"/>
          <a:cs typeface="CiscoSans"/>
        </a:defRPr>
      </a:lvl1pPr>
      <a:lvl2pPr algn="l" defTabSz="91203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91203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91203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91203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609433" algn="l" defTabSz="91203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8864" algn="l" defTabSz="91203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297" algn="l" defTabSz="91203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7730" algn="l" defTabSz="91203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21" indent="-226421" algn="l" defTabSz="912033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235" indent="-287787" algn="l" defTabSz="912033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575" indent="-226421" algn="l" defTabSz="912033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799" indent="-226421" algn="l" defTabSz="912033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024" indent="-226421" algn="l" defTabSz="912033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491" indent="-228530" algn="l" defTabSz="914118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449" indent="-228501" algn="l" defTabSz="914118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99413" indent="0" algn="l" defTabSz="914118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02" indent="-228530" algn="l" defTabSz="914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055" algn="l" defTabSz="9141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9141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6" algn="l" defTabSz="9141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7" algn="l" defTabSz="9141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4" algn="l" defTabSz="9141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5" algn="l" defTabSz="9141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3" algn="l" defTabSz="9141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5" algn="l" defTabSz="9141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4200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9582202" y="6323876"/>
            <a:ext cx="290868" cy="20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15" tIns="41056" rIns="82115" bIns="41056" anchor="b">
            <a:spAutoFit/>
          </a:bodyPr>
          <a:lstStyle/>
          <a:p>
            <a:pPr algn="r" defTabSz="814305">
              <a:defRPr/>
            </a:pPr>
            <a:fld id="{E929D1B0-96A1-4BC8-8FD0-23CFA2B08110}" type="slidenum">
              <a:rPr lang="en-US" sz="800">
                <a:solidFill>
                  <a:srgbClr val="000000">
                    <a:alpha val="25000"/>
                  </a:srgbClr>
                </a:solidFill>
                <a:cs typeface="CiscoSans Thin"/>
              </a:rPr>
              <a:pPr algn="r" defTabSz="814305">
                <a:defRPr/>
              </a:pPr>
              <a:t>‹#›</a:t>
            </a:fld>
            <a:endParaRPr lang="en-US" sz="800" dirty="0">
              <a:solidFill>
                <a:srgbClr val="000000">
                  <a:alpha val="25000"/>
                </a:srgbClr>
              </a:solidFill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6050919" y="6322205"/>
            <a:ext cx="3544024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15" tIns="41056" rIns="82115" bIns="41056" anchor="b">
            <a:spAutoFit/>
          </a:bodyPr>
          <a:lstStyle/>
          <a:p>
            <a:pPr defTabSz="814305">
              <a:defRPr/>
            </a:pPr>
            <a:r>
              <a:rPr lang="en-US" sz="800" dirty="0">
                <a:solidFill>
                  <a:srgbClr val="000000">
                    <a:alpha val="25000"/>
                  </a:srgbClr>
                </a:solidFill>
                <a:cs typeface="CiscoSans Thin"/>
              </a:rPr>
              <a:t>© 2017 Cisco and/or its affiliates. All rights reserved.   Cisco Confidential</a:t>
            </a:r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6284384"/>
            <a:ext cx="461433" cy="24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46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  <p:sldLayoutId id="2147483833" r:id="rId23"/>
    <p:sldLayoutId id="2147483834" r:id="rId24"/>
    <p:sldLayoutId id="2147483835" r:id="rId25"/>
  </p:sldLayoutIdLst>
  <p:transition spd="slow">
    <p:wipe/>
  </p:transition>
  <p:txStyles>
    <p:titleStyle>
      <a:lvl1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4267" kern="1200" dirty="0">
          <a:solidFill>
            <a:schemeClr val="tx2"/>
          </a:solidFill>
          <a:latin typeface="+mj-lt"/>
          <a:ea typeface="ＭＳ Ｐゴシック" charset="0"/>
          <a:cs typeface="CiscoSans"/>
        </a:defRPr>
      </a:lvl1pPr>
      <a:lvl2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Arial" charset="0"/>
          <a:ea typeface="ＭＳ Ｐゴシック" charset="0"/>
          <a:cs typeface="CiscoSans" pitchFamily="34" charset="0"/>
        </a:defRPr>
      </a:lvl5pPr>
      <a:lvl6pPr marL="609585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70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54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339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8" indent="-226478" algn="l" defTabSz="912261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55" indent="-287859" algn="l" defTabSz="912261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19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67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panose="020B0604020202020204" pitchFamily="34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214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panose="020B0604020202020204" pitchFamily="34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79" indent="-228588" algn="l" defTabSz="914346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61" indent="-228557" algn="l" defTabSz="914346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213" indent="0" algn="l" defTabSz="91434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4" indent="-228588" algn="l" defTabSz="914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636906" y="6322205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8755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858" r:id="rId22"/>
    <p:sldLayoutId id="2147483859" r:id="rId23"/>
    <p:sldLayoutId id="2147483860" r:id="rId24"/>
    <p:sldLayoutId id="2147483861" r:id="rId25"/>
    <p:sldLayoutId id="2147483862" r:id="rId26"/>
  </p:sldLayoutIdLst>
  <p:txStyles>
    <p:titleStyle>
      <a:lvl1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733" b="0" i="0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2pPr>
      <a:lvl3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3pPr>
      <a:lvl4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4pPr>
      <a:lvl5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5pPr>
      <a:lvl6pPr marL="609585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70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54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339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8" indent="-226478" algn="l" defTabSz="912261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55" indent="-287859" algn="l" defTabSz="912261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19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67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214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79" indent="-228588" algn="l" defTabSz="914346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61" indent="-228557" algn="l" defTabSz="914346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213" indent="0" algn="l" defTabSz="91434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4" indent="-228588" algn="l" defTabSz="914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5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Relationship Id="rId2" Type="http://schemas.openxmlformats.org/officeDocument/2006/relationships/image" Target="../media/image5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png"/><Relationship Id="rId6" Type="http://schemas.openxmlformats.org/officeDocument/2006/relationships/image" Target="../media/image33.tiff"/><Relationship Id="rId7" Type="http://schemas.openxmlformats.org/officeDocument/2006/relationships/image" Target="../media/image34.tiff"/><Relationship Id="rId8" Type="http://schemas.openxmlformats.org/officeDocument/2006/relationships/image" Target="../media/image35.png"/><Relationship Id="rId9" Type="http://schemas.openxmlformats.org/officeDocument/2006/relationships/image" Target="../media/image36.jpeg"/><Relationship Id="rId10" Type="http://schemas.openxmlformats.org/officeDocument/2006/relationships/image" Target="../media/image37.png"/><Relationship Id="rId11" Type="http://schemas.openxmlformats.org/officeDocument/2006/relationships/image" Target="../media/image38.emf"/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tiff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1" Type="http://schemas.openxmlformats.org/officeDocument/2006/relationships/image" Target="../media/image49.png"/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Clouds Work for </a:t>
            </a:r>
            <a:r>
              <a:rPr lang="en-US" dirty="0" err="1" smtClean="0"/>
              <a:t>Telcos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Core to Edge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098" y="5493287"/>
            <a:ext cx="5525191" cy="694381"/>
          </a:xfrm>
        </p:spPr>
        <p:txBody>
          <a:bodyPr/>
          <a:lstStyle/>
          <a:p>
            <a:r>
              <a:rPr lang="en-US" dirty="0"/>
              <a:t>Ian Wells, Distinguished Engineer</a:t>
            </a:r>
          </a:p>
          <a:p>
            <a:r>
              <a:rPr lang="en-US" dirty="0"/>
              <a:t>Chandra </a:t>
            </a:r>
            <a:r>
              <a:rPr lang="en-US" dirty="0" err="1"/>
              <a:t>Ganguly</a:t>
            </a:r>
            <a:r>
              <a:rPr lang="en-US" dirty="0"/>
              <a:t>, Director Engineering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May 22, 2018</a:t>
            </a:r>
          </a:p>
        </p:txBody>
      </p:sp>
    </p:spTree>
    <p:extLst>
      <p:ext uri="{BB962C8B-B14F-4D97-AF65-F5344CB8AC3E}">
        <p14:creationId xmlns:p14="http://schemas.microsoft.com/office/powerpoint/2010/main" val="23576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1668981" y="5847901"/>
            <a:ext cx="8600500" cy="41985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402" eaLnBrk="0" hangingPunct="0"/>
            <a:endParaRPr lang="en-US" sz="3199" dirty="0">
              <a:solidFill>
                <a:srgbClr val="FFFF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6561" y="131972"/>
            <a:ext cx="11121523" cy="975529"/>
          </a:xfrm>
        </p:spPr>
        <p:txBody>
          <a:bodyPr/>
          <a:lstStyle/>
          <a:p>
            <a:r>
              <a:rPr lang="en-US" sz="3599" dirty="0">
                <a:solidFill>
                  <a:srgbClr val="0070C0"/>
                </a:solidFill>
              </a:rPr>
              <a:t>Cisco NFVI Powered by Cisco VIM</a:t>
            </a:r>
            <a:br>
              <a:rPr lang="en-US" sz="3599" dirty="0">
                <a:solidFill>
                  <a:srgbClr val="0070C0"/>
                </a:solidFill>
              </a:rPr>
            </a:br>
            <a:r>
              <a:rPr lang="en-US" sz="2667" dirty="0">
                <a:solidFill>
                  <a:srgbClr val="0070C0"/>
                </a:solidFill>
              </a:rPr>
              <a:t>Carrier Grade NFV Platform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668979" y="4770755"/>
            <a:ext cx="8600500" cy="556216"/>
          </a:xfrm>
          <a:prstGeom prst="rect">
            <a:avLst/>
          </a:prstGeom>
          <a:noFill/>
          <a:ln w="12700" cap="flat" cmpd="sng" algn="ctr">
            <a:solidFill>
              <a:srgbClr val="097DBC"/>
            </a:solidFill>
            <a:prstDash val="solid"/>
          </a:ln>
          <a:effectLst/>
        </p:spPr>
        <p:txBody>
          <a:bodyPr lIns="121835" tIns="60917" rIns="121835" bIns="60917" rtlCol="0" anchor="ctr" anchorCtr="0"/>
          <a:lstStyle/>
          <a:p>
            <a:pPr algn="ctr" defTabSz="608803" eaLnBrk="0" hangingPunct="0">
              <a:defRPr/>
            </a:pPr>
            <a:r>
              <a:rPr lang="en-US" sz="1100" kern="0" dirty="0">
                <a:solidFill>
                  <a:srgbClr val="58585B">
                    <a:lumMod val="50000"/>
                  </a:srgbClr>
                </a:solidFill>
                <a:ea typeface="ＭＳ Ｐゴシック" panose="020B0600070205080204" pitchFamily="34" charset="-128"/>
              </a:rPr>
              <a:t>Red Hat Enterprise Linux OpenStack Platform (RHEL OSP)</a:t>
            </a:r>
          </a:p>
          <a:p>
            <a:pPr algn="ctr" defTabSz="608803" eaLnBrk="0" hangingPunct="0">
              <a:defRPr/>
            </a:pPr>
            <a:r>
              <a:rPr lang="en-US" sz="1100" kern="0" dirty="0">
                <a:solidFill>
                  <a:srgbClr val="58585B">
                    <a:lumMod val="50000"/>
                  </a:srgbClr>
                </a:solidFill>
                <a:ea typeface="ＭＳ Ｐゴシック" panose="020B0600070205080204" pitchFamily="34" charset="-128"/>
              </a:rPr>
              <a:t>Red Hat Ceph Storage Solution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668981" y="4438401"/>
            <a:ext cx="8605649" cy="27435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rgbClr val="049FD9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04" eaLnBrk="0" hangingPunct="0">
              <a:defRPr/>
            </a:pPr>
            <a:r>
              <a:rPr lang="en-US" sz="1400" b="1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Fully Automated Installer</a:t>
            </a:r>
            <a:r>
              <a:rPr lang="en-US" sz="1400" b="1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		</a:t>
            </a:r>
            <a:r>
              <a:rPr lang="en-US" sz="110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(1-click, Modular, Robust)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707051" y="5866838"/>
            <a:ext cx="993320" cy="390001"/>
          </a:xfrm>
          <a:prstGeom prst="rect">
            <a:avLst/>
          </a:prstGeom>
          <a:solidFill>
            <a:srgbClr val="58585B"/>
          </a:solidFill>
          <a:ln w="12700" cap="flat" cmpd="sng" algn="ctr">
            <a:solidFill>
              <a:srgbClr val="049FD9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4" eaLnBrk="0" hangingPunct="0">
              <a:defRPr/>
            </a:pPr>
            <a:r>
              <a:rPr lang="en-US" sz="110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Cisco UCS Compute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668981" y="5389295"/>
            <a:ext cx="8600499" cy="361731"/>
          </a:xfrm>
          <a:prstGeom prst="rect">
            <a:avLst/>
          </a:prstGeom>
          <a:noFill/>
          <a:ln w="12700" cap="flat" cmpd="sng" algn="ctr">
            <a:solidFill>
              <a:srgbClr val="097DBC"/>
            </a:solidFill>
            <a:prstDash val="solid"/>
          </a:ln>
          <a:effectLst/>
        </p:spPr>
        <p:txBody>
          <a:bodyPr lIns="121835" tIns="60917" rIns="121835" bIns="60917" rtlCol="0" anchor="ctr" anchorCtr="0"/>
          <a:lstStyle/>
          <a:p>
            <a:pPr algn="ctr" defTabSz="608803" eaLnBrk="0" hangingPunct="0">
              <a:defRPr/>
            </a:pPr>
            <a:r>
              <a:rPr lang="en-US" sz="1100" kern="0" dirty="0">
                <a:solidFill>
                  <a:srgbClr val="58585B">
                    <a:lumMod val="50000"/>
                  </a:srgbClr>
                </a:solidFill>
                <a:ea typeface="ＭＳ Ｐゴシック" panose="020B0600070205080204" pitchFamily="34" charset="-128"/>
              </a:rPr>
              <a:t>Operating Systems –       Red Hat Enterprise Linux (RHEL) and Cisco NX-OS / IOS-XR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677483" y="5866909"/>
            <a:ext cx="994765" cy="390001"/>
          </a:xfrm>
          <a:prstGeom prst="rect">
            <a:avLst/>
          </a:prstGeom>
          <a:solidFill>
            <a:srgbClr val="58585B"/>
          </a:solidFill>
          <a:ln w="12700" cap="flat" cmpd="sng" algn="ctr">
            <a:solidFill>
              <a:srgbClr val="049FD9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4" eaLnBrk="0" hangingPunct="0">
              <a:defRPr/>
            </a:pPr>
            <a:r>
              <a:rPr lang="en-US" sz="110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Cisco Nexus 9000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628306" y="5878138"/>
            <a:ext cx="814501" cy="362809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rgbClr val="049FD9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4" eaLnBrk="0" hangingPunct="0">
              <a:defRPr/>
            </a:pPr>
            <a:r>
              <a:rPr lang="en-US" sz="110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       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716409" y="5869017"/>
            <a:ext cx="860009" cy="390001"/>
          </a:xfrm>
          <a:prstGeom prst="rect">
            <a:avLst/>
          </a:prstGeom>
          <a:solidFill>
            <a:srgbClr val="58585B"/>
          </a:solidFill>
          <a:ln w="12700" cap="flat" cmpd="sng" algn="ctr">
            <a:solidFill>
              <a:srgbClr val="049FD9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4" eaLnBrk="0" hangingPunct="0">
              <a:defRPr/>
            </a:pPr>
            <a:r>
              <a:rPr lang="en-US" sz="1100" kern="0">
                <a:solidFill>
                  <a:srgbClr val="FFFFFF"/>
                </a:solidFill>
                <a:ea typeface="ＭＳ Ｐゴシック" panose="020B0600070205080204" pitchFamily="34" charset="-128"/>
              </a:rPr>
              <a:t>          VIC</a:t>
            </a:r>
            <a:endParaRPr lang="en-US" sz="1100" kern="0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668981" y="4118969"/>
            <a:ext cx="8605649" cy="27435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rgbClr val="049FD9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04" eaLnBrk="0" hangingPunct="0">
              <a:defRPr/>
            </a:pPr>
            <a:r>
              <a:rPr lang="en-US" sz="1400" b="1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Containerized Deployment                           </a:t>
            </a:r>
            <a:r>
              <a:rPr lang="en-US" sz="1400" b="1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	</a:t>
            </a:r>
            <a:r>
              <a:rPr lang="en-US" sz="110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(Release and version management)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671749" y="1529711"/>
            <a:ext cx="8605649" cy="27435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rgbClr val="049FD9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04" eaLnBrk="0" hangingPunct="0">
              <a:defRPr/>
            </a:pPr>
            <a:r>
              <a:rPr lang="en-US" sz="1400" b="1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Lifecycle Manager</a:t>
            </a:r>
            <a:r>
              <a:rPr lang="en-US" sz="1400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                                        </a:t>
            </a:r>
            <a:r>
              <a:rPr lang="en-US" sz="140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	</a:t>
            </a:r>
            <a:r>
              <a:rPr lang="en-US" sz="110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(Day N operations – Pod Mgmt, Update/Upgrades, </a:t>
            </a:r>
            <a:r>
              <a:rPr lang="en-US" sz="1100" kern="0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Reconfig</a:t>
            </a:r>
            <a:r>
              <a:rPr lang="en-US" sz="110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, Power </a:t>
            </a:r>
            <a:r>
              <a:rPr lang="en-US" sz="1100" kern="0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Mgmt</a:t>
            </a:r>
            <a:r>
              <a:rPr lang="en-US" sz="110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663830" y="2823275"/>
            <a:ext cx="8605649" cy="27435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rgbClr val="049FD9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04" eaLnBrk="0" hangingPunct="0">
              <a:defRPr/>
            </a:pPr>
            <a:r>
              <a:rPr lang="en-US" sz="1400" b="1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Control and Data Plane HA                           </a:t>
            </a:r>
            <a:r>
              <a:rPr lang="en-US" sz="1400" b="1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	</a:t>
            </a:r>
            <a:r>
              <a:rPr lang="en-US" sz="110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(Compute, Network &amp; Storage)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663830" y="3147301"/>
            <a:ext cx="8605649" cy="27435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rgbClr val="049FD9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04" eaLnBrk="0" hangingPunct="0">
              <a:defRPr/>
            </a:pPr>
            <a:r>
              <a:rPr lang="en-US" sz="1400" b="1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Ubiquitous Security</a:t>
            </a:r>
            <a:r>
              <a:rPr lang="en-US" sz="1100" b="1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                                                 </a:t>
            </a:r>
            <a:r>
              <a:rPr lang="en-US" sz="1100" b="1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	</a:t>
            </a:r>
            <a:r>
              <a:rPr lang="en-US" sz="110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(TLS, SELinux, non-root, RBAC, etc. 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663830" y="2499758"/>
            <a:ext cx="8605649" cy="27435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rgbClr val="049FD9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04" eaLnBrk="0" hangingPunct="0">
              <a:defRPr/>
            </a:pPr>
            <a:r>
              <a:rPr lang="en-US" sz="1400" b="1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Health Checks &amp; Failure Recovery              </a:t>
            </a:r>
            <a:r>
              <a:rPr lang="en-US" sz="1400" b="1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	</a:t>
            </a:r>
            <a:r>
              <a:rPr lang="en-US" sz="110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(</a:t>
            </a:r>
            <a:r>
              <a:rPr lang="en-US" sz="1100" kern="0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CloudPulse</a:t>
            </a:r>
            <a:r>
              <a:rPr lang="en-US" sz="110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, Cloud Recovery, REST)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668981" y="2176029"/>
            <a:ext cx="8605649" cy="27435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rgbClr val="049FD9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04" eaLnBrk="0" hangingPunct="0">
              <a:defRPr/>
            </a:pPr>
            <a:r>
              <a:rPr lang="en-US" sz="1400" b="1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Logging &amp; Assurance</a:t>
            </a:r>
            <a:r>
              <a:rPr lang="en-US" sz="1400" b="1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		</a:t>
            </a:r>
            <a:r>
              <a:rPr lang="en-US" sz="110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(EFK stack, Zenoss, …)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668981" y="1847849"/>
            <a:ext cx="8605649" cy="27435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rgbClr val="049FD9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04" eaLnBrk="0" hangingPunct="0">
              <a:defRPr/>
            </a:pPr>
            <a:r>
              <a:rPr lang="en-US" sz="1400" b="1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Integrated Tools                                             </a:t>
            </a:r>
            <a:r>
              <a:rPr lang="en-US" sz="1400" b="1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	</a:t>
            </a:r>
            <a:r>
              <a:rPr lang="en-US" sz="110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(Benchmarking: Networking, Storage, Compute) 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868733" y="4972269"/>
            <a:ext cx="188040" cy="156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649831" y="5500605"/>
            <a:ext cx="188040" cy="156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Picture 2" descr="D:\Project_Basics\December15\09-12-15\681001\DesignDev\Intel-Logo-PNG-02531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430" y="5956894"/>
            <a:ext cx="306447" cy="201865"/>
          </a:xfrm>
          <a:prstGeom prst="rect">
            <a:avLst/>
          </a:prstGeom>
          <a:solidFill>
            <a:schemeClr val="accent2">
              <a:lumMod val="75000"/>
            </a:schemeClr>
          </a:solidFill>
          <a:extLst/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573" y="5973937"/>
            <a:ext cx="368299" cy="194049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1667817" y="1196475"/>
            <a:ext cx="8605649" cy="27435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rgbClr val="049FD9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04" eaLnBrk="0" hangingPunct="0">
              <a:defRPr/>
            </a:pPr>
            <a:r>
              <a:rPr lang="en-US" sz="1400" b="1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Unified Management System                        </a:t>
            </a:r>
            <a:r>
              <a:rPr lang="en-US" sz="1400" b="1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	</a:t>
            </a:r>
            <a:r>
              <a:rPr lang="en-US" sz="110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(Multi-Pod &amp; Multi-Site, Single Pane of Glass, RBAC, GUI, REST API</a:t>
            </a:r>
            <a:r>
              <a:rPr lang="en-US" sz="140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667817" y="3801207"/>
            <a:ext cx="8605649" cy="27435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rgbClr val="049FD9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04" eaLnBrk="0" hangingPunct="0">
              <a:defRPr/>
            </a:pPr>
            <a:r>
              <a:rPr lang="en-US" sz="1400" b="1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Integrated SDN Controller                            </a:t>
            </a:r>
            <a:r>
              <a:rPr lang="en-US" sz="1400" b="1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	</a:t>
            </a:r>
            <a:r>
              <a:rPr lang="en-US" sz="110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(SP-centric networking)</a:t>
            </a:r>
          </a:p>
        </p:txBody>
      </p:sp>
      <p:sp>
        <p:nvSpPr>
          <p:cNvPr id="2" name="Right Brace 1"/>
          <p:cNvSpPr/>
          <p:nvPr/>
        </p:nvSpPr>
        <p:spPr>
          <a:xfrm>
            <a:off x="10331673" y="4101202"/>
            <a:ext cx="232681" cy="650383"/>
          </a:xfrm>
          <a:prstGeom prst="rightBrac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402" eaLnBrk="0" hangingPunct="0"/>
            <a:endParaRPr lang="en-US" sz="3199" b="1">
              <a:solidFill>
                <a:srgbClr val="58585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955" y="4163358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 eaLnBrk="0" hangingPunct="0"/>
            <a:r>
              <a:rPr lang="en-US" sz="1200" b="1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Day 0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505955" y="2464481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 eaLnBrk="0" hangingPunct="0"/>
            <a:r>
              <a:rPr lang="en-US" sz="1200" b="1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Day N</a:t>
            </a:r>
          </a:p>
        </p:txBody>
      </p:sp>
      <p:sp>
        <p:nvSpPr>
          <p:cNvPr id="71" name="Right Brace 70"/>
          <p:cNvSpPr/>
          <p:nvPr/>
        </p:nvSpPr>
        <p:spPr>
          <a:xfrm>
            <a:off x="10312535" y="1196475"/>
            <a:ext cx="251819" cy="2850604"/>
          </a:xfrm>
          <a:prstGeom prst="rightBrac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402" eaLnBrk="0" hangingPunct="0"/>
            <a:endParaRPr lang="en-US" sz="3199" b="1">
              <a:solidFill>
                <a:srgbClr val="58585B"/>
              </a:solidFill>
            </a:endParaRPr>
          </a:p>
        </p:txBody>
      </p:sp>
      <p:sp>
        <p:nvSpPr>
          <p:cNvPr id="65" name="Right Brace 64"/>
          <p:cNvSpPr/>
          <p:nvPr/>
        </p:nvSpPr>
        <p:spPr>
          <a:xfrm>
            <a:off x="10363945" y="4782489"/>
            <a:ext cx="185079" cy="955191"/>
          </a:xfrm>
          <a:prstGeom prst="rightBrace">
            <a:avLst>
              <a:gd name="adj1" fmla="val 8333"/>
              <a:gd name="adj2" fmla="val 49011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402" eaLnBrk="0" hangingPunct="0"/>
            <a:endParaRPr lang="en-US" sz="3199" b="1">
              <a:solidFill>
                <a:srgbClr val="58585B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496864" y="5033681"/>
            <a:ext cx="1366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402" eaLnBrk="0" hangingPunct="0"/>
            <a:r>
              <a:rPr lang="en-US" sz="1200" b="1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OpenStack</a:t>
            </a:r>
            <a:r>
              <a:rPr lang="en-US" sz="1200" b="1">
                <a:solidFill>
                  <a:srgbClr val="58585B"/>
                </a:solidFill>
                <a:ea typeface="ＭＳ Ｐゴシック" panose="020B0600070205080204" pitchFamily="34" charset="-128"/>
              </a:rPr>
              <a:t>, </a:t>
            </a:r>
          </a:p>
          <a:p>
            <a:pPr algn="ctr" defTabSz="609402" eaLnBrk="0" hangingPunct="0"/>
            <a:r>
              <a:rPr lang="en-US" sz="1200" b="1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Linux &amp; Storage</a:t>
            </a:r>
          </a:p>
          <a:p>
            <a:pPr algn="ctr" defTabSz="609402" eaLnBrk="0" hangingPunct="0"/>
            <a:r>
              <a:rPr lang="en-US" sz="1200" b="1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Distribution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974944" y="4770301"/>
            <a:ext cx="363157" cy="30177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Rectangle 72"/>
          <p:cNvSpPr/>
          <p:nvPr/>
        </p:nvSpPr>
        <p:spPr>
          <a:xfrm>
            <a:off x="6480533" y="5866070"/>
            <a:ext cx="779459" cy="390001"/>
          </a:xfrm>
          <a:prstGeom prst="rect">
            <a:avLst/>
          </a:prstGeom>
          <a:solidFill>
            <a:srgbClr val="58585B"/>
          </a:solidFill>
          <a:ln w="12700" cap="flat" cmpd="sng" algn="ctr">
            <a:solidFill>
              <a:srgbClr val="049FD9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4" eaLnBrk="0" hangingPunct="0">
              <a:defRPr/>
            </a:pPr>
            <a:r>
              <a:rPr lang="en-US" sz="110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Cisco UCS FI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307280" y="5862782"/>
            <a:ext cx="989233" cy="390001"/>
          </a:xfrm>
          <a:prstGeom prst="rect">
            <a:avLst/>
          </a:prstGeom>
          <a:solidFill>
            <a:srgbClr val="58585B"/>
          </a:solidFill>
          <a:ln w="12700" cap="flat" cmpd="sng" algn="ctr">
            <a:solidFill>
              <a:srgbClr val="049FD9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4" eaLnBrk="0" hangingPunct="0">
              <a:defRPr/>
            </a:pPr>
            <a:r>
              <a:rPr lang="en-US" sz="110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Cisco NCS5000</a:t>
            </a:r>
          </a:p>
        </p:txBody>
      </p:sp>
      <p:sp>
        <p:nvSpPr>
          <p:cNvPr id="78" name="Rectangle 77"/>
          <p:cNvSpPr/>
          <p:nvPr/>
        </p:nvSpPr>
        <p:spPr>
          <a:xfrm>
            <a:off x="9068278" y="5862782"/>
            <a:ext cx="1026191" cy="390001"/>
          </a:xfrm>
          <a:prstGeom prst="rect">
            <a:avLst/>
          </a:prstGeom>
          <a:solidFill>
            <a:srgbClr val="58585B"/>
          </a:solidFill>
          <a:ln w="12700" cap="flat" cmpd="sng" algn="ctr">
            <a:solidFill>
              <a:srgbClr val="049FD9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4" eaLnBrk="0" hangingPunct="0">
              <a:defRPr/>
            </a:pPr>
            <a:r>
              <a:rPr lang="en-US" sz="110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H/W Accelerator*</a:t>
            </a:r>
          </a:p>
        </p:txBody>
      </p:sp>
      <p:sp>
        <p:nvSpPr>
          <p:cNvPr id="8" name="Rectangle 7"/>
          <p:cNvSpPr/>
          <p:nvPr/>
        </p:nvSpPr>
        <p:spPr>
          <a:xfrm>
            <a:off x="5970232" y="5897205"/>
            <a:ext cx="4491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04" eaLnBrk="0" hangingPunct="0">
              <a:defRPr/>
            </a:pPr>
            <a:r>
              <a:rPr lang="en-US" sz="1200" kern="0" dirty="0">
                <a:solidFill>
                  <a:srgbClr val="4993C7"/>
                </a:solidFill>
                <a:ea typeface="ＭＳ Ｐゴシック" panose="020B0600070205080204" pitchFamily="34" charset="-128"/>
              </a:rPr>
              <a:t>NIC</a:t>
            </a:r>
          </a:p>
        </p:txBody>
      </p:sp>
      <p:sp>
        <p:nvSpPr>
          <p:cNvPr id="81" name="Right Brace 80"/>
          <p:cNvSpPr/>
          <p:nvPr/>
        </p:nvSpPr>
        <p:spPr>
          <a:xfrm flipH="1">
            <a:off x="1242943" y="1196475"/>
            <a:ext cx="374533" cy="4498436"/>
          </a:xfrm>
          <a:prstGeom prst="rightBrac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402" eaLnBrk="0" hangingPunct="0"/>
            <a:endParaRPr lang="en-US" sz="3199" b="1">
              <a:solidFill>
                <a:srgbClr val="58585B"/>
              </a:solidFill>
            </a:endParaRPr>
          </a:p>
        </p:txBody>
      </p:sp>
      <p:sp>
        <p:nvSpPr>
          <p:cNvPr id="83" name="Right Brace 82"/>
          <p:cNvSpPr/>
          <p:nvPr/>
        </p:nvSpPr>
        <p:spPr>
          <a:xfrm flipH="1">
            <a:off x="1288436" y="5829913"/>
            <a:ext cx="337905" cy="435321"/>
          </a:xfrm>
          <a:prstGeom prst="rightBrac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402" eaLnBrk="0" hangingPunct="0"/>
            <a:endParaRPr lang="en-US" sz="3199" b="1">
              <a:solidFill>
                <a:srgbClr val="58585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810" y="5872777"/>
            <a:ext cx="84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 eaLnBrk="0" hangingPunct="0"/>
            <a:r>
              <a:rPr lang="en-US" sz="1200">
                <a:solidFill>
                  <a:srgbClr val="58585B"/>
                </a:solidFill>
                <a:ea typeface="ＭＳ Ｐゴシック" panose="020B0600070205080204" pitchFamily="34" charset="-128"/>
              </a:rPr>
              <a:t>Hardware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29963" y="3066519"/>
            <a:ext cx="10198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eaLnBrk="0" hangingPunct="0">
              <a:defRPr sz="1050" b="1">
                <a:solidFill>
                  <a:srgbClr val="00B050"/>
                </a:solidFill>
                <a:latin typeface="Arial"/>
                <a:ea typeface="ＭＳ Ｐゴシック" panose="020B0600070205080204" pitchFamily="34" charset="-128"/>
                <a:cs typeface="+mn-cs"/>
              </a:defRPr>
            </a:lvl1pPr>
          </a:lstStyle>
          <a:p>
            <a:pPr defTabSz="609402"/>
            <a:r>
              <a:rPr lang="en-US" sz="1400" dirty="0"/>
              <a:t>Turn Key </a:t>
            </a:r>
          </a:p>
          <a:p>
            <a:pPr defTabSz="609402"/>
            <a:r>
              <a:rPr lang="en-US" sz="1400" dirty="0"/>
              <a:t>Packaged</a:t>
            </a:r>
          </a:p>
          <a:p>
            <a:pPr defTabSz="609402"/>
            <a:r>
              <a:rPr lang="en-US" sz="1400" dirty="0"/>
              <a:t>Software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676020" y="3480717"/>
            <a:ext cx="8605649" cy="27435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rgbClr val="049FD9"/>
            </a:solidFill>
            <a:prstDash val="solid"/>
          </a:ln>
          <a:effectLst/>
        </p:spPr>
        <p:txBody>
          <a:bodyPr rot="0" spcFirstLastPara="0" vertOverflow="overflow" horzOverflow="overflow" vert="horz" wrap="square" lIns="121883" tIns="60941" rIns="121883" bIns="609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104" eaLnBrk="0" hangingPunct="0">
              <a:defRPr/>
            </a:pPr>
            <a:r>
              <a:rPr lang="en-US" sz="1400" b="1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Performance Enhancement</a:t>
            </a:r>
            <a:r>
              <a:rPr lang="en-US" sz="1400" kern="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                           </a:t>
            </a:r>
            <a:r>
              <a:rPr lang="en-US" sz="110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(</a:t>
            </a:r>
            <a:r>
              <a:rPr lang="en-US" sz="1100" kern="0" dirty="0" err="1">
                <a:solidFill>
                  <a:srgbClr val="FFFFFF"/>
                </a:solidFill>
                <a:ea typeface="ＭＳ Ｐゴシック" panose="020B0600070205080204" pitchFamily="34" charset="-128"/>
              </a:rPr>
              <a:t>FD.io</a:t>
            </a:r>
            <a:r>
              <a:rPr lang="en-US" sz="1100" kern="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 VPP, tuning – CPU pinning, NUMA and many more)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1170753" y="2805177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 eaLnBrk="0" hangingPunct="0"/>
            <a:r>
              <a:rPr lang="en-US" sz="1400" b="1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Cisco VIM</a:t>
            </a:r>
          </a:p>
        </p:txBody>
      </p:sp>
      <p:sp>
        <p:nvSpPr>
          <p:cNvPr id="48" name="Right Brace 47"/>
          <p:cNvSpPr/>
          <p:nvPr/>
        </p:nvSpPr>
        <p:spPr>
          <a:xfrm>
            <a:off x="11012531" y="1204414"/>
            <a:ext cx="218125" cy="3499839"/>
          </a:xfrm>
          <a:prstGeom prst="rightBrac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402" eaLnBrk="0" hangingPunct="0"/>
            <a:endParaRPr lang="en-US" sz="3199" b="1">
              <a:solidFill>
                <a:srgbClr val="5858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00"/>
                            </p:stCondLst>
                            <p:childTnLst>
                              <p:par>
                                <p:cTn id="66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00"/>
                            </p:stCondLst>
                            <p:childTnLst>
                              <p:par>
                                <p:cTn id="7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4" grpId="0" animBg="1"/>
      <p:bldP spid="70" grpId="0" animBg="1"/>
      <p:bldP spid="2" grpId="0" animBg="1"/>
      <p:bldP spid="4" grpId="0"/>
      <p:bldP spid="68" grpId="0"/>
      <p:bldP spid="71" grpId="0" animBg="1"/>
      <p:bldP spid="81" grpId="0" animBg="1"/>
      <p:bldP spid="83" grpId="1" animBg="1"/>
      <p:bldP spid="9" grpId="1"/>
      <p:bldP spid="85" grpId="0"/>
      <p:bldP spid="86" grpId="0" animBg="1"/>
      <p:bldP spid="46" grpId="0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88" y="196659"/>
            <a:ext cx="11127317" cy="975783"/>
          </a:xfrm>
        </p:spPr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Footprint </a:t>
            </a:r>
            <a:r>
              <a:rPr lang="en-US" dirty="0">
                <a:solidFill>
                  <a:srgbClr val="0070C0"/>
                </a:solidFill>
              </a:rPr>
              <a:t>Evolution of Cisco NFVI PODs</a:t>
            </a:r>
            <a:endParaRPr lang="en-US" sz="2667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89" y="2154404"/>
            <a:ext cx="2986041" cy="3681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289" y="2162241"/>
            <a:ext cx="2966079" cy="3673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4927" y="2154404"/>
            <a:ext cx="2966079" cy="28572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3686" y="1532441"/>
            <a:ext cx="2020105" cy="5436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Full / Standard POD</a:t>
            </a: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(Central / Regional DC)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4954" y="1521457"/>
            <a:ext cx="2364750" cy="5436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Hyper-Converged POD</a:t>
            </a: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(Central / Regional DC / CO)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73124" y="1521457"/>
            <a:ext cx="1909690" cy="5436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Micro-POD</a:t>
            </a:r>
          </a:p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(CO / Agg / MSO / HE)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4608" y="5809604"/>
            <a:ext cx="236314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914377" eaLnBrk="0" hangingPunct="0"/>
            <a:r>
              <a:rPr lang="en-US" sz="1600" dirty="0">
                <a:solidFill>
                  <a:srgbClr val="58585B"/>
                </a:solidFill>
                <a:ea typeface="Apple LiGothic Medium"/>
                <a:cs typeface="Apple LiGothic Medium"/>
              </a:rPr>
              <a:t>30% Footprint reduction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46392" y="5809604"/>
            <a:ext cx="236314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914377" eaLnBrk="0" hangingPunct="0"/>
            <a:r>
              <a:rPr lang="en-US" sz="1600" dirty="0">
                <a:solidFill>
                  <a:srgbClr val="58585B"/>
                </a:solidFill>
                <a:ea typeface="Apple LiGothic Medium"/>
                <a:cs typeface="Apple LiGothic Medium"/>
              </a:rPr>
              <a:t>60% Footprint reduction</a:t>
            </a:r>
          </a:p>
        </p:txBody>
      </p:sp>
    </p:spTree>
    <p:extLst>
      <p:ext uri="{BB962C8B-B14F-4D97-AF65-F5344CB8AC3E}">
        <p14:creationId xmlns:p14="http://schemas.microsoft.com/office/powerpoint/2010/main" val="13693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968" y="1269728"/>
            <a:ext cx="10141478" cy="1425348"/>
          </a:xfrm>
        </p:spPr>
        <p:txBody>
          <a:bodyPr>
            <a:normAutofit/>
          </a:bodyPr>
          <a:lstStyle/>
          <a:p>
            <a:r>
              <a:rPr lang="en-US"/>
              <a:t>CVIM Unified Management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Cisco and/or its affiliates.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7DD7-2DF3-4619-9DF3-C453B14287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3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5125" y="229626"/>
            <a:ext cx="11124420" cy="975783"/>
          </a:xfrm>
        </p:spPr>
        <p:txBody>
          <a:bodyPr/>
          <a:lstStyle/>
          <a:p>
            <a:r>
              <a:rPr lang="en-US" sz="3600" dirty="0"/>
              <a:t>Cisco VIM Unified Management (UM)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686033" y="1577888"/>
            <a:ext cx="10028468" cy="3666619"/>
            <a:chOff x="1085576" y="1326307"/>
            <a:chExt cx="7521351" cy="2749964"/>
          </a:xfrm>
        </p:grpSpPr>
        <p:grpSp>
          <p:nvGrpSpPr>
            <p:cNvPr id="11" name="Group 10"/>
            <p:cNvGrpSpPr/>
            <p:nvPr/>
          </p:nvGrpSpPr>
          <p:grpSpPr>
            <a:xfrm>
              <a:off x="1085576" y="1326307"/>
              <a:ext cx="7469037" cy="2749964"/>
              <a:chOff x="1247006" y="2117337"/>
              <a:chExt cx="7469037" cy="1878262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250869" y="3578328"/>
                <a:ext cx="6452055" cy="41727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txBody>
              <a:bodyPr lIns="121867" tIns="60933" rIns="121867" bIns="60933" rtlCol="0" anchor="ctr" anchorCtr="0"/>
              <a:lstStyle/>
              <a:p>
                <a:pPr algn="ctr" defTabSz="608955" eaLnBrk="0" hangingPunct="0">
                  <a:defRPr/>
                </a:pPr>
                <a:endParaRPr lang="en-US" sz="1100" kern="0" dirty="0">
                  <a:solidFill>
                    <a:srgbClr val="58585B">
                      <a:lumMod val="50000"/>
                    </a:srgbClr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50869" y="3328997"/>
                <a:ext cx="6455918" cy="20581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rgbClr val="049FD9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21915" tIns="60957" rIns="121915" bIns="609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332" eaLnBrk="0" hangingPunct="0">
                  <a:defRPr/>
                </a:pPr>
                <a:r>
                  <a:rPr lang="en-US" sz="1400" b="1" kern="0" dirty="0">
                    <a:solidFill>
                      <a:srgbClr val="FFFF00"/>
                    </a:solidFill>
                    <a:ea typeface="ＭＳ Ｐゴシック" panose="020B0600070205080204" pitchFamily="34" charset="-128"/>
                  </a:rPr>
                  <a:t>Containerized Deployment</a:t>
                </a:r>
                <a:r>
                  <a:rPr lang="en-US" sz="1400" b="1" kern="0" dirty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		</a:t>
                </a:r>
                <a:r>
                  <a:rPr lang="en-US" sz="1100" kern="0" dirty="0" smtClean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(Easy to update </a:t>
                </a:r>
                <a:r>
                  <a:rPr lang="en-US" sz="1100" kern="0" dirty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and upgrade)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250869" y="3089361"/>
                <a:ext cx="6455918" cy="20581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rgbClr val="049FD9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21915" tIns="60957" rIns="121915" bIns="609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332" eaLnBrk="0" hangingPunct="0">
                  <a:defRPr/>
                </a:pPr>
                <a:r>
                  <a:rPr lang="en-US" sz="1400" b="1" kern="0" dirty="0">
                    <a:solidFill>
                      <a:srgbClr val="FFFF00"/>
                    </a:solidFill>
                    <a:ea typeface="ＭＳ Ｐゴシック" panose="020B0600070205080204" pitchFamily="34" charset="-128"/>
                  </a:rPr>
                  <a:t>Multi-Site and Multi-Pod                           </a:t>
                </a:r>
                <a:r>
                  <a:rPr lang="en-US" sz="1400" b="1" kern="0" dirty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	</a:t>
                </a:r>
                <a:r>
                  <a:rPr lang="en-US" sz="1100" kern="0" dirty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(Single Pane of Glass to Deploy and Manage Distributed deployments)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247006" y="2117338"/>
                <a:ext cx="6455918" cy="20581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rgbClr val="049FD9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21915" tIns="60957" rIns="121915" bIns="609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332" eaLnBrk="0" hangingPunct="0">
                  <a:defRPr/>
                </a:pPr>
                <a:r>
                  <a:rPr lang="en-US" sz="1400" b="1" kern="0" dirty="0">
                    <a:solidFill>
                      <a:srgbClr val="FFFF00"/>
                    </a:solidFill>
                    <a:ea typeface="ＭＳ Ｐゴシック" panose="020B0600070205080204" pitchFamily="34" charset="-128"/>
                  </a:rPr>
                  <a:t>Intuitive GUI                         </a:t>
                </a:r>
                <a:r>
                  <a:rPr lang="en-US" sz="1400" b="1" kern="0" dirty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		</a:t>
                </a:r>
                <a:r>
                  <a:rPr lang="en-US" sz="1100" kern="0" dirty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(Intuitive Graphical User Interface)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247006" y="2360420"/>
                <a:ext cx="6455918" cy="20581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rgbClr val="049FD9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21915" tIns="60957" rIns="121915" bIns="609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332" eaLnBrk="0" hangingPunct="0">
                  <a:defRPr/>
                </a:pPr>
                <a:r>
                  <a:rPr lang="en-US" sz="1400" b="1" kern="0" dirty="0">
                    <a:solidFill>
                      <a:srgbClr val="FFFF00"/>
                    </a:solidFill>
                    <a:ea typeface="ＭＳ Ｐゴシック" panose="020B0600070205080204" pitchFamily="34" charset="-128"/>
                  </a:rPr>
                  <a:t>Ubiquitous Security</a:t>
                </a:r>
                <a:r>
                  <a:rPr lang="en-US" sz="1100" b="1" kern="0" dirty="0">
                    <a:solidFill>
                      <a:srgbClr val="FFFF00"/>
                    </a:solidFill>
                    <a:ea typeface="ＭＳ Ｐゴシック" panose="020B0600070205080204" pitchFamily="34" charset="-128"/>
                  </a:rPr>
                  <a:t>                                                  </a:t>
                </a:r>
                <a:r>
                  <a:rPr lang="en-US" sz="1100" b="1" kern="0" dirty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	</a:t>
                </a:r>
                <a:r>
                  <a:rPr lang="en-US" sz="1100" kern="0" dirty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(TLS, SELinux, non-root, Certificate Management RBAC, etc. )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249997" y="2850978"/>
                <a:ext cx="6455918" cy="20581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rgbClr val="049FD9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21915" tIns="60957" rIns="121915" bIns="609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332" eaLnBrk="0" hangingPunct="0">
                  <a:defRPr/>
                </a:pPr>
                <a:r>
                  <a:rPr lang="en-US" sz="1400" b="1" kern="0" dirty="0">
                    <a:solidFill>
                      <a:srgbClr val="FFFF00"/>
                    </a:solidFill>
                    <a:ea typeface="ＭＳ Ｐゴシック" panose="020B0600070205080204" pitchFamily="34" charset="-128"/>
                  </a:rPr>
                  <a:t>Multi-User and RBAC                           </a:t>
                </a:r>
                <a:r>
                  <a:rPr lang="en-US" sz="1400" b="1" kern="0" dirty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	</a:t>
                </a:r>
                <a:r>
                  <a:rPr lang="en-US" sz="1100" kern="0" dirty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(Multiple concurrent sessions and RBAC for security)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873024" y="2651352"/>
                <a:ext cx="843019" cy="3310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srgbClr val="58585B"/>
                    </a:solidFill>
                    <a:ea typeface="ＭＳ Ｐゴシック" panose="020B0600070205080204" pitchFamily="34" charset="-128"/>
                  </a:rPr>
                  <a:t> Cisco VIM</a:t>
                </a:r>
              </a:p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srgbClr val="58585B"/>
                    </a:solidFill>
                    <a:ea typeface="ＭＳ Ｐゴシック" panose="020B0600070205080204" pitchFamily="34" charset="-128"/>
                  </a:rPr>
                  <a:t>Unified</a:t>
                </a:r>
              </a:p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srgbClr val="58585B"/>
                    </a:solidFill>
                    <a:ea typeface="ＭＳ Ｐゴシック" panose="020B0600070205080204" pitchFamily="34" charset="-128"/>
                  </a:rPr>
                  <a:t>Management</a:t>
                </a:r>
              </a:p>
            </p:txBody>
          </p:sp>
          <p:sp>
            <p:nvSpPr>
              <p:cNvPr id="71" name="Right Brace 70"/>
              <p:cNvSpPr/>
              <p:nvPr/>
            </p:nvSpPr>
            <p:spPr>
              <a:xfrm>
                <a:off x="7778896" y="2117337"/>
                <a:ext cx="188913" cy="1417475"/>
              </a:xfrm>
              <a:prstGeom prst="rightBrac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b="1">
                  <a:solidFill>
                    <a:srgbClr val="58585B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256150" y="2610547"/>
                <a:ext cx="6455918" cy="20581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rgbClr val="049FD9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21915" tIns="60957" rIns="121915" bIns="6095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14332" eaLnBrk="0" hangingPunct="0">
                  <a:defRPr/>
                </a:pPr>
                <a:r>
                  <a:rPr lang="en-US" sz="1400" b="1" kern="0" dirty="0">
                    <a:solidFill>
                      <a:srgbClr val="FFFF00"/>
                    </a:solidFill>
                    <a:ea typeface="ＭＳ Ｐゴシック" panose="020B0600070205080204" pitchFamily="34" charset="-128"/>
                  </a:rPr>
                  <a:t>Highly Scalable                                               </a:t>
                </a:r>
                <a:r>
                  <a:rPr lang="en-US" sz="1100" kern="0" dirty="0">
                    <a:solidFill>
                      <a:srgbClr val="FFFFFF"/>
                    </a:solidFill>
                    <a:ea typeface="ＭＳ Ｐゴシック" panose="020B0600070205080204" pitchFamily="34" charset="-128"/>
                  </a:rPr>
                  <a:t>(Light Weight , stateless and REST API driven)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142617" y="3706915"/>
                <a:ext cx="3092819" cy="194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585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867" b="1" dirty="0">
                    <a:solidFill>
                      <a:srgbClr val="FFFFFF"/>
                    </a:solidFill>
                    <a:ea typeface="ＭＳ Ｐゴシック" charset="0"/>
                  </a:rPr>
                  <a:t> Virtualized Infrastructure Manager</a:t>
                </a:r>
              </a:p>
            </p:txBody>
          </p:sp>
        </p:grpSp>
        <p:sp>
          <p:nvSpPr>
            <p:cNvPr id="48" name="Right Brace 47"/>
            <p:cNvSpPr/>
            <p:nvPr/>
          </p:nvSpPr>
          <p:spPr>
            <a:xfrm>
              <a:off x="7615977" y="3465344"/>
              <a:ext cx="236138" cy="610927"/>
            </a:xfrm>
            <a:prstGeom prst="rightBrac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58585B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916594" y="3654028"/>
              <a:ext cx="690333" cy="207749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58585B"/>
                  </a:solidFill>
                  <a:ea typeface="ＭＳ Ｐゴシック" panose="020B0600070205080204" pitchFamily="34" charset="-128"/>
                </a:rPr>
                <a:t>Cisco VIM</a:t>
              </a:r>
            </a:p>
          </p:txBody>
        </p:sp>
      </p:grpSp>
      <p:pic>
        <p:nvPicPr>
          <p:cNvPr id="77" name="Picture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24" y="5974598"/>
            <a:ext cx="368395" cy="1941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756" y="4635997"/>
            <a:ext cx="1046472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 xmlns:p14="http://schemas.microsoft.com/office/powerpoint/2010/main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129" y="96506"/>
            <a:ext cx="11127319" cy="975783"/>
          </a:xfrm>
        </p:spPr>
        <p:txBody>
          <a:bodyPr/>
          <a:lstStyle/>
          <a:p>
            <a:r>
              <a:rPr lang="en-US" dirty="0"/>
              <a:t>Cisco VIM Unified Management</a:t>
            </a:r>
            <a:br>
              <a:rPr lang="en-US" dirty="0"/>
            </a:br>
            <a:r>
              <a:rPr lang="en-US" sz="3200" dirty="0"/>
              <a:t>Deployment Models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124054" y="1271085"/>
            <a:ext cx="5213468" cy="5259451"/>
            <a:chOff x="915939" y="1504765"/>
            <a:chExt cx="5213468" cy="5259451"/>
          </a:xfrm>
        </p:grpSpPr>
        <p:sp>
          <p:nvSpPr>
            <p:cNvPr id="2" name="Rectangle 1"/>
            <p:cNvSpPr/>
            <p:nvPr/>
          </p:nvSpPr>
          <p:spPr>
            <a:xfrm>
              <a:off x="915939" y="4791845"/>
              <a:ext cx="1289279" cy="1972371"/>
            </a:xfrm>
            <a:prstGeom prst="rect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33" dirty="0">
                <a:solidFill>
                  <a:srgbClr val="FFFFFF"/>
                </a:solidFill>
              </a:endParaRPr>
            </a:p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33" dirty="0">
                <a:solidFill>
                  <a:srgbClr val="FFFFFF"/>
                </a:solidFill>
              </a:endParaRPr>
            </a:p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33" dirty="0">
                <a:solidFill>
                  <a:srgbClr val="FFFFFF"/>
                </a:solidFill>
              </a:endParaRPr>
            </a:p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33" dirty="0">
                <a:solidFill>
                  <a:srgbClr val="FFFFFF"/>
                </a:solidFill>
              </a:endParaRPr>
            </a:p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33" dirty="0">
                  <a:solidFill>
                    <a:srgbClr val="FFFFFF"/>
                  </a:solidFill>
                </a:rPr>
                <a:t>Pod 1</a:t>
              </a:r>
            </a:p>
          </p:txBody>
        </p:sp>
        <p:cxnSp>
          <p:nvCxnSpPr>
            <p:cNvPr id="103" name="Straight Connector 102"/>
            <p:cNvCxnSpPr>
              <a:stCxn id="86" idx="2"/>
              <a:endCxn id="99" idx="0"/>
            </p:cNvCxnSpPr>
            <p:nvPr/>
          </p:nvCxnSpPr>
          <p:spPr>
            <a:xfrm>
              <a:off x="4003040" y="5448124"/>
              <a:ext cx="0" cy="123421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85" idx="2"/>
              <a:endCxn id="98" idx="0"/>
            </p:cNvCxnSpPr>
            <p:nvPr/>
          </p:nvCxnSpPr>
          <p:spPr>
            <a:xfrm>
              <a:off x="2788424" y="5471481"/>
              <a:ext cx="3144" cy="100064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68" idx="2"/>
              <a:endCxn id="97" idx="0"/>
            </p:cNvCxnSpPr>
            <p:nvPr/>
          </p:nvCxnSpPr>
          <p:spPr>
            <a:xfrm>
              <a:off x="1570928" y="5483160"/>
              <a:ext cx="704" cy="100064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endCxn id="68" idx="0"/>
            </p:cNvCxnSpPr>
            <p:nvPr/>
          </p:nvCxnSpPr>
          <p:spPr>
            <a:xfrm flipH="1">
              <a:off x="1570928" y="4374812"/>
              <a:ext cx="651667" cy="503024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endCxn id="86" idx="0"/>
            </p:cNvCxnSpPr>
            <p:nvPr/>
          </p:nvCxnSpPr>
          <p:spPr>
            <a:xfrm>
              <a:off x="3286570" y="4332280"/>
              <a:ext cx="716471" cy="51052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781072" y="4406153"/>
              <a:ext cx="0" cy="565112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1698790" y="3211367"/>
              <a:ext cx="2273037" cy="1272736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b="1" dirty="0">
                  <a:solidFill>
                    <a:srgbClr val="FFFFFF"/>
                  </a:solidFill>
                </a:rPr>
                <a:t>Cisco VIM UM Node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014446" y="4877837"/>
              <a:ext cx="1112964" cy="605324"/>
            </a:xfrm>
            <a:prstGeom prst="rect">
              <a:avLst/>
            </a:prstGeom>
            <a:solidFill>
              <a:srgbClr val="42424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67" dirty="0">
                  <a:solidFill>
                    <a:srgbClr val="64BBE3">
                      <a:lumMod val="75000"/>
                    </a:srgbClr>
                  </a:solidFill>
                </a:rPr>
                <a:t>CVIM Pod 1</a:t>
              </a:r>
            </a:p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 err="1">
                  <a:solidFill>
                    <a:srgbClr val="FFFFFF"/>
                  </a:solidFill>
                </a:rPr>
                <a:t>Mgmt</a:t>
              </a:r>
              <a:r>
                <a:rPr lang="en-US" sz="800" dirty="0">
                  <a:solidFill>
                    <a:srgbClr val="FFFFFF"/>
                  </a:solidFill>
                </a:rPr>
                <a:t> Node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272746" y="1504765"/>
              <a:ext cx="4262705" cy="379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867" dirty="0">
                  <a:solidFill>
                    <a:srgbClr val="049FD9">
                      <a:lumMod val="75000"/>
                    </a:srgbClr>
                  </a:solidFill>
                  <a:ea typeface="ＭＳ Ｐゴシック" charset="0"/>
                </a:rPr>
                <a:t>Cisco VIM UM on Dedicated UM Node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801078" y="3291856"/>
              <a:ext cx="1079692" cy="681821"/>
            </a:xfrm>
            <a:prstGeom prst="roundRect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srgbClr val="FFFFFF"/>
                  </a:solidFill>
                </a:rPr>
                <a:t>Cisco VIM UM SW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751688" y="2188615"/>
              <a:ext cx="1164117" cy="772732"/>
            </a:xfrm>
            <a:prstGeom prst="rect">
              <a:avLst/>
            </a:prstGeom>
            <a:solidFill>
              <a:srgbClr val="36A4D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srgbClr val="FFFFFF"/>
                  </a:solidFill>
                </a:rPr>
                <a:t>Cisco VIM UM</a:t>
              </a:r>
            </a:p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srgbClr val="FFFFFF"/>
                  </a:solidFill>
                </a:rPr>
                <a:t>Portal</a:t>
              </a:r>
            </a:p>
          </p:txBody>
        </p:sp>
        <p:sp>
          <p:nvSpPr>
            <p:cNvPr id="72" name="Right Brace 71"/>
            <p:cNvSpPr/>
            <p:nvPr/>
          </p:nvSpPr>
          <p:spPr>
            <a:xfrm>
              <a:off x="4029764" y="3211366"/>
              <a:ext cx="338731" cy="1272737"/>
            </a:xfrm>
            <a:prstGeom prst="rightBrac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58585B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459378" y="3584569"/>
              <a:ext cx="1670029" cy="297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srgbClr val="58585B"/>
                  </a:solidFill>
                  <a:ea typeface="ＭＳ Ｐゴシック" charset="0"/>
                </a:rPr>
                <a:t>Dedicated Node</a:t>
              </a:r>
            </a:p>
          </p:txBody>
        </p:sp>
        <p:cxnSp>
          <p:nvCxnSpPr>
            <p:cNvPr id="75" name="Straight Connector 74"/>
            <p:cNvCxnSpPr>
              <a:stCxn id="71" idx="2"/>
              <a:endCxn id="70" idx="0"/>
            </p:cNvCxnSpPr>
            <p:nvPr/>
          </p:nvCxnSpPr>
          <p:spPr>
            <a:xfrm>
              <a:off x="2333748" y="2961347"/>
              <a:ext cx="7177" cy="330509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Picture 75" descr="enduser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445" y="2188615"/>
              <a:ext cx="722295" cy="722295"/>
            </a:xfrm>
            <a:prstGeom prst="rect">
              <a:avLst/>
            </a:prstGeom>
          </p:spPr>
        </p:pic>
        <p:sp>
          <p:nvSpPr>
            <p:cNvPr id="77" name="Right Brace 76"/>
            <p:cNvSpPr/>
            <p:nvPr/>
          </p:nvSpPr>
          <p:spPr>
            <a:xfrm>
              <a:off x="4032253" y="2186068"/>
              <a:ext cx="338731" cy="794275"/>
            </a:xfrm>
            <a:prstGeom prst="rightBrac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095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b="1">
                <a:solidFill>
                  <a:srgbClr val="58585B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528520" y="2348987"/>
              <a:ext cx="1087048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srgbClr val="58585B"/>
                  </a:solidFill>
                  <a:ea typeface="ＭＳ Ｐゴシック" charset="0"/>
                </a:rPr>
                <a:t>Cisco VIM UM Portal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231942" y="4866158"/>
              <a:ext cx="1112964" cy="60532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67" dirty="0">
                  <a:solidFill>
                    <a:srgbClr val="ABC233">
                      <a:lumMod val="60000"/>
                      <a:lumOff val="40000"/>
                    </a:srgbClr>
                  </a:solidFill>
                </a:rPr>
                <a:t>CVIM Pod 2</a:t>
              </a:r>
            </a:p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 err="1">
                  <a:solidFill>
                    <a:srgbClr val="FFFFFF"/>
                  </a:solidFill>
                </a:rPr>
                <a:t>Mgmt</a:t>
              </a:r>
              <a:r>
                <a:rPr lang="en-US" sz="800" dirty="0">
                  <a:solidFill>
                    <a:srgbClr val="FFFFFF"/>
                  </a:solidFill>
                </a:rPr>
                <a:t> Node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446558" y="4842801"/>
              <a:ext cx="1112964" cy="605324"/>
            </a:xfrm>
            <a:prstGeom prst="rect">
              <a:avLst/>
            </a:prstGeom>
            <a:solidFill>
              <a:srgbClr val="42424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67" dirty="0">
                  <a:solidFill>
                    <a:srgbClr val="FF6600"/>
                  </a:solidFill>
                </a:rPr>
                <a:t>CVIM Pod N*</a:t>
              </a:r>
            </a:p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 err="1">
                  <a:solidFill>
                    <a:srgbClr val="FFFFFF"/>
                  </a:solidFill>
                </a:rPr>
                <a:t>Mgmt</a:t>
              </a:r>
              <a:r>
                <a:rPr lang="en-US" sz="800" dirty="0">
                  <a:solidFill>
                    <a:srgbClr val="FFFFFF"/>
                  </a:solidFill>
                </a:rPr>
                <a:t> Node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015150" y="5583225"/>
              <a:ext cx="1112964" cy="605324"/>
            </a:xfrm>
            <a:prstGeom prst="rect">
              <a:avLst/>
            </a:prstGeom>
            <a:solidFill>
              <a:srgbClr val="42424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Control, Compute &amp; Storage servers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235086" y="5571546"/>
              <a:ext cx="1112964" cy="60532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67" dirty="0">
                  <a:solidFill>
                    <a:srgbClr val="CFDE81"/>
                  </a:solidFill>
                </a:rPr>
                <a:t>CVIM Pod 2</a:t>
              </a:r>
            </a:p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Control, Compute &amp; Storage servers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446558" y="5571546"/>
              <a:ext cx="1112964" cy="605324"/>
            </a:xfrm>
            <a:prstGeom prst="rect">
              <a:avLst/>
            </a:prstGeom>
            <a:solidFill>
              <a:srgbClr val="42424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67" dirty="0">
                  <a:solidFill>
                    <a:srgbClr val="FF6600"/>
                  </a:solidFill>
                </a:rPr>
                <a:t>CVIM Pod N*</a:t>
              </a:r>
            </a:p>
            <a:p>
              <a:pPr algn="ctr"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dirty="0">
                  <a:solidFill>
                    <a:srgbClr val="FFFFFF"/>
                  </a:solidFill>
                </a:rPr>
                <a:t>Control, Compute &amp; Storage servers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56508" y="4418126"/>
              <a:ext cx="1087048" cy="297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58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33" dirty="0">
                  <a:solidFill>
                    <a:srgbClr val="58585B"/>
                  </a:solidFill>
                  <a:ea typeface="ＭＳ Ｐゴシック" charset="0"/>
                </a:rPr>
                <a:t>REST API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E9391C8-E560-7E4D-9344-3F8DF5C1340A}"/>
              </a:ext>
            </a:extLst>
          </p:cNvPr>
          <p:cNvSpPr txBox="1"/>
          <p:nvPr/>
        </p:nvSpPr>
        <p:spPr>
          <a:xfrm>
            <a:off x="8868697" y="2536723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Management in NOC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57E852-123A-BB43-A2DA-1EA032E4AA63}"/>
              </a:ext>
            </a:extLst>
          </p:cNvPr>
          <p:cNvSpPr txBox="1"/>
          <p:nvPr/>
        </p:nvSpPr>
        <p:spPr>
          <a:xfrm>
            <a:off x="8996937" y="516487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Intelligence on site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DA43BB01-DB28-B543-9514-7E51701A0EA5}"/>
              </a:ext>
            </a:extLst>
          </p:cNvPr>
          <p:cNvCxnSpPr/>
          <p:nvPr/>
        </p:nvCxnSpPr>
        <p:spPr>
          <a:xfrm>
            <a:off x="8337522" y="4392644"/>
            <a:ext cx="32645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749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968" y="1269728"/>
            <a:ext cx="10141478" cy="14253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CVIM Orchestration Evolution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© 2018 Cisco and/or its affiliates.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7DD7-2DF3-4619-9DF3-C453B1428712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2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67" y="102711"/>
            <a:ext cx="11350752" cy="1020576"/>
          </a:xfrm>
        </p:spPr>
        <p:txBody>
          <a:bodyPr/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Cisco VIM Evolution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200" y="1027289"/>
            <a:ext cx="116586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Bring more back to the NOC</a:t>
            </a:r>
          </a:p>
          <a:p>
            <a:pPr marL="838190" lvl="1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No deployment hardware at the site</a:t>
            </a:r>
          </a:p>
          <a:p>
            <a:pPr marL="380990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400" dirty="0" smtClean="0">
              <a:solidFill>
                <a:srgbClr val="58585B"/>
              </a:solidFill>
              <a:ea typeface="ＭＳ Ｐゴシック" panose="020B0600070205080204" pitchFamily="34" charset="-128"/>
            </a:endParaRPr>
          </a:p>
          <a:p>
            <a:pPr marL="380990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Centralize </a:t>
            </a:r>
            <a:r>
              <a:rPr lang="en-US" sz="24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all </a:t>
            </a:r>
            <a:r>
              <a:rPr lang="en-US" sz="24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Management </a:t>
            </a:r>
            <a:r>
              <a:rPr lang="en-US" sz="24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F</a:t>
            </a:r>
            <a:r>
              <a:rPr lang="en-US" sz="24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unctionality</a:t>
            </a:r>
            <a:endParaRPr lang="en-US" sz="2400" dirty="0">
              <a:solidFill>
                <a:srgbClr val="58585B"/>
              </a:solidFill>
              <a:ea typeface="ＭＳ Ｐゴシック" panose="020B0600070205080204" pitchFamily="34" charset="-128"/>
            </a:endParaRPr>
          </a:p>
          <a:p>
            <a:pPr marL="838190" lvl="1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Deployment across WAN with minimum of site intervention</a:t>
            </a:r>
          </a:p>
          <a:p>
            <a:pPr marL="1295390" lvl="2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Low-touch at site; make deployment and repair non-technical</a:t>
            </a:r>
          </a:p>
          <a:p>
            <a:pPr marL="838190" lvl="1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Logging, monitoring, metrics and alerting</a:t>
            </a:r>
          </a:p>
          <a:p>
            <a:pPr marL="838190" lvl="1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400" dirty="0">
              <a:solidFill>
                <a:srgbClr val="58585B"/>
              </a:solidFill>
              <a:ea typeface="ＭＳ Ｐゴシック" panose="020B0600070205080204" pitchFamily="34" charset="-128"/>
            </a:endParaRPr>
          </a:p>
          <a:p>
            <a:pPr marL="380990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Work with multiple cloud </a:t>
            </a:r>
            <a:r>
              <a:rPr lang="en-US" sz="24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types and software versions</a:t>
            </a:r>
            <a:endParaRPr lang="en-US" sz="2400" dirty="0">
              <a:solidFill>
                <a:srgbClr val="58585B"/>
              </a:solidFill>
              <a:ea typeface="ＭＳ Ｐゴシック" panose="020B0600070205080204" pitchFamily="34" charset="-128"/>
            </a:endParaRPr>
          </a:p>
          <a:p>
            <a:pPr marL="838190" lvl="1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Lightweight edges with containerized NFV as well as today’s VM based NFV</a:t>
            </a:r>
          </a:p>
          <a:p>
            <a:pPr marL="838190" lvl="1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Management through a single interface in the </a:t>
            </a:r>
            <a:r>
              <a:rPr lang="en-US" sz="24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NOC</a:t>
            </a:r>
          </a:p>
          <a:p>
            <a:pPr marL="838190" lvl="1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Inventory management to uniquely identify servers across the clouds </a:t>
            </a:r>
            <a:endParaRPr lang="en-US" sz="2400" dirty="0">
              <a:solidFill>
                <a:srgbClr val="58585B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649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67" y="102711"/>
            <a:ext cx="11350752" cy="1020576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Summary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2490" y="1027289"/>
            <a:ext cx="112663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Even when centralized cloud deployment is solved, the edge brings new challenges</a:t>
            </a:r>
          </a:p>
          <a:p>
            <a:pPr marL="380990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400" dirty="0">
              <a:solidFill>
                <a:srgbClr val="58585B"/>
              </a:solidFill>
              <a:ea typeface="ＭＳ Ｐゴシック" panose="020B0600070205080204" pitchFamily="34" charset="-128"/>
            </a:endParaRPr>
          </a:p>
          <a:p>
            <a:pPr marL="380990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Ensuring that your applications run is only one piece of the puzzle</a:t>
            </a:r>
          </a:p>
          <a:p>
            <a:pPr marL="380990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400" dirty="0">
              <a:solidFill>
                <a:srgbClr val="58585B"/>
              </a:solidFill>
              <a:ea typeface="ＭＳ Ｐゴシック" panose="020B0600070205080204" pitchFamily="34" charset="-128"/>
            </a:endParaRPr>
          </a:p>
          <a:p>
            <a:pPr marL="380990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O</a:t>
            </a:r>
            <a:r>
              <a:rPr lang="en-US" sz="24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perational overhead can derail your plans with hidden costs and complexities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30290" y="4464425"/>
            <a:ext cx="84313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ＭＳ Ｐゴシック" charset="0"/>
                <a:cs typeface="CiscoSans"/>
              </a:rPr>
              <a:t>Cisco is creating a cloud infrastructure for SPs that is built to scale as the edge becomes a reality</a:t>
            </a:r>
          </a:p>
        </p:txBody>
      </p:sp>
    </p:spTree>
    <p:extLst>
      <p:ext uri="{BB962C8B-B14F-4D97-AF65-F5344CB8AC3E}">
        <p14:creationId xmlns:p14="http://schemas.microsoft.com/office/powerpoint/2010/main" val="298540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Cisco Sessions @ OpenStack Summit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scoSansTT" panose="020B0503020201020303" pitchFamily="34" charset="0"/>
                <a:ea typeface="+mn-ea"/>
                <a:cs typeface="CiscoSansTT" panose="020B0503020201020303" pitchFamily="34" charset="0"/>
              </a:rPr>
              <a:t>© 2018 Cisco and/or its affiliates. All rights reserved.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SansTT" panose="020B0503020201020303" pitchFamily="34" charset="0"/>
              <a:ea typeface="+mn-ea"/>
              <a:cs typeface="CiscoSansTT" panose="020B05030202010203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A7DD7-2DF3-4619-9DF3-C453B142871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scoSansTT" panose="020B0503020201020303" pitchFamily="34" charset="0"/>
                <a:ea typeface="+mn-ea"/>
                <a:cs typeface="CiscoSansTT" panose="020B0503020201020303" pitchFamily="34" charset="0"/>
              </a:rPr>
              <a:pPr marL="0" marR="0" lvl="0" indent="0" algn="l" defTabSz="914400" rtl="0" eaLnBrk="1" fontAlgn="auto" latinLnBrk="0" hangingPunct="1">
                <a:lnSpc>
                  <a:spcPts val="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SansTT" panose="020B0503020201020303" pitchFamily="34" charset="0"/>
              <a:ea typeface="+mn-ea"/>
              <a:cs typeface="CiscoSansTT" panose="020B0503020201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1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9333" y="0"/>
            <a:ext cx="11127317" cy="975783"/>
          </a:xfrm>
        </p:spPr>
        <p:txBody>
          <a:bodyPr/>
          <a:lstStyle/>
          <a:p>
            <a:r>
              <a:rPr lang="en-US" sz="4000" dirty="0" smtClean="0"/>
              <a:t>Cisco Presentations May 21-22, 2018 </a:t>
            </a:r>
            <a:endParaRPr lang="en-AU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57042" y="858338"/>
          <a:ext cx="11267893" cy="5399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176">
                  <a:extLst>
                    <a:ext uri="{9D8B030D-6E8A-4147-A177-3AD203B41FA5}">
                      <a16:colId xmlns="" xmlns:a16="http://schemas.microsoft.com/office/drawing/2014/main" val="1363362890"/>
                    </a:ext>
                  </a:extLst>
                </a:gridCol>
                <a:gridCol w="3847849">
                  <a:extLst>
                    <a:ext uri="{9D8B030D-6E8A-4147-A177-3AD203B41FA5}">
                      <a16:colId xmlns="" xmlns:a16="http://schemas.microsoft.com/office/drawing/2014/main" val="2873023083"/>
                    </a:ext>
                  </a:extLst>
                </a:gridCol>
                <a:gridCol w="2063216">
                  <a:extLst>
                    <a:ext uri="{9D8B030D-6E8A-4147-A177-3AD203B41FA5}">
                      <a16:colId xmlns="" xmlns:a16="http://schemas.microsoft.com/office/drawing/2014/main" val="930103905"/>
                    </a:ext>
                  </a:extLst>
                </a:gridCol>
                <a:gridCol w="1991652">
                  <a:extLst>
                    <a:ext uri="{9D8B030D-6E8A-4147-A177-3AD203B41FA5}">
                      <a16:colId xmlns="" xmlns:a16="http://schemas.microsoft.com/office/drawing/2014/main" val="4276318395"/>
                    </a:ext>
                  </a:extLst>
                </a:gridCol>
              </a:tblGrid>
              <a:tr h="3583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Presenter </a:t>
                      </a:r>
                      <a:endParaRPr lang="en-AU" sz="1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Title </a:t>
                      </a:r>
                      <a:endParaRPr lang="en-AU" sz="1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</a:t>
                      </a:r>
                      <a:r>
                        <a:rPr lang="en-US" sz="1400" baseline="0" dirty="0" smtClean="0"/>
                        <a:t> / Time </a:t>
                      </a:r>
                      <a:endParaRPr lang="en-AU" sz="1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Location </a:t>
                      </a:r>
                      <a:endParaRPr lang="en-AU" sz="1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3227594077"/>
                  </a:ext>
                </a:extLst>
              </a:tr>
              <a:tr h="573435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John</a:t>
                      </a:r>
                      <a:r>
                        <a:rPr lang="en-US" sz="1400" b="0" baseline="0" dirty="0" smtClean="0"/>
                        <a:t> Joyce, Tim Swanson</a:t>
                      </a:r>
                      <a:endParaRPr lang="en-US" sz="1400" b="0" dirty="0" smtClean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Stretching</a:t>
                      </a:r>
                      <a:r>
                        <a:rPr lang="en-AU" sz="1400" baseline="0" dirty="0" smtClean="0"/>
                        <a:t> your Application from OpenStack into Public Cloud</a:t>
                      </a:r>
                      <a:endParaRPr lang="en-US" sz="1400" dirty="0" smtClean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Monday</a:t>
                      </a:r>
                      <a:r>
                        <a:rPr lang="en-US" sz="1400" baseline="0" dirty="0" smtClean="0"/>
                        <a:t>, May 21</a:t>
                      </a:r>
                    </a:p>
                    <a:p>
                      <a:r>
                        <a:rPr lang="en-US" sz="1400" baseline="0" dirty="0" smtClean="0"/>
                        <a:t>3:05PM 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Room</a:t>
                      </a:r>
                      <a:r>
                        <a:rPr lang="en-US" sz="1400" baseline="0" dirty="0" smtClean="0"/>
                        <a:t> 205-207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3898208902"/>
                  </a:ext>
                </a:extLst>
              </a:tr>
              <a:tr h="788473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err="1" smtClean="0"/>
                        <a:t>Sanhya</a:t>
                      </a:r>
                      <a:r>
                        <a:rPr lang="en-AU" sz="1400" baseline="0" dirty="0" smtClean="0"/>
                        <a:t> </a:t>
                      </a:r>
                      <a:r>
                        <a:rPr lang="en-AU" sz="1400" baseline="0" dirty="0" err="1" smtClean="0"/>
                        <a:t>Dasu</a:t>
                      </a:r>
                      <a:r>
                        <a:rPr lang="en-AU" sz="1400" baseline="0" dirty="0" smtClean="0"/>
                        <a:t>, </a:t>
                      </a:r>
                      <a:r>
                        <a:rPr lang="en-AU" sz="1400" baseline="0" dirty="0" err="1" smtClean="0"/>
                        <a:t>Vikram</a:t>
                      </a:r>
                      <a:r>
                        <a:rPr lang="en-AU" sz="1400" baseline="0" dirty="0" smtClean="0"/>
                        <a:t> </a:t>
                      </a:r>
                      <a:r>
                        <a:rPr lang="en-AU" sz="1400" baseline="0" dirty="0" err="1" smtClean="0"/>
                        <a:t>Hosakote</a:t>
                      </a:r>
                      <a:endParaRPr lang="en-AU" sz="1400" dirty="0" smtClean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err="1" smtClean="0"/>
                        <a:t>Vendoring</a:t>
                      </a:r>
                      <a:r>
                        <a:rPr lang="en-AU" sz="1400" baseline="0" dirty="0" smtClean="0"/>
                        <a:t> Your Containers with </a:t>
                      </a:r>
                      <a:r>
                        <a:rPr lang="en-AU" sz="1400" baseline="0" dirty="0" err="1" smtClean="0"/>
                        <a:t>Kolla</a:t>
                      </a:r>
                      <a:endParaRPr lang="en-AU" sz="1400" dirty="0" smtClean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Monday</a:t>
                      </a:r>
                      <a:r>
                        <a:rPr lang="en-US" sz="1400" baseline="0" dirty="0" smtClean="0"/>
                        <a:t>, May 21</a:t>
                      </a:r>
                    </a:p>
                    <a:p>
                      <a:r>
                        <a:rPr lang="en-US" sz="1400" baseline="0" dirty="0" smtClean="0"/>
                        <a:t>5:40PM 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Lightning</a:t>
                      </a:r>
                      <a:r>
                        <a:rPr lang="en-US" sz="1400" baseline="0" dirty="0" smtClean="0"/>
                        <a:t> Talk Theater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797450148"/>
                  </a:ext>
                </a:extLst>
              </a:tr>
              <a:tr h="573435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Shannon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Mcfarland</a:t>
                      </a:r>
                      <a:r>
                        <a:rPr lang="en-US" sz="1400" dirty="0" smtClean="0"/>
                        <a:t> </a:t>
                      </a:r>
                      <a:endParaRPr lang="en-AU" sz="1400" dirty="0" smtClean="0"/>
                    </a:p>
                    <a:p>
                      <a:endParaRPr lang="en-AU" sz="1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err="1" smtClean="0"/>
                        <a:t>Multicloud</a:t>
                      </a:r>
                      <a:r>
                        <a:rPr lang="en-AU" sz="1400" baseline="0" dirty="0" smtClean="0"/>
                        <a:t> Networking – Connecting OpenStack Private Clouds to Public Clouds</a:t>
                      </a:r>
                      <a:endParaRPr lang="en-AU" sz="1400" dirty="0" smtClean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Tuesday, May 22</a:t>
                      </a:r>
                    </a:p>
                    <a:p>
                      <a:r>
                        <a:rPr lang="en-US" sz="1400" baseline="0" dirty="0" smtClean="0"/>
                        <a:t>9:00AM 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Room 118-120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587410893"/>
                  </a:ext>
                </a:extLst>
              </a:tr>
              <a:tr h="581400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Ifti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Rathore</a:t>
                      </a:r>
                      <a:endParaRPr lang="en-AU" sz="1400" dirty="0" smtClean="0"/>
                    </a:p>
                    <a:p>
                      <a:endParaRPr lang="en-AU" sz="1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Building</a:t>
                      </a:r>
                      <a:r>
                        <a:rPr lang="en-AU" sz="1400" baseline="0" dirty="0" smtClean="0"/>
                        <a:t> NFV Solutions with OpenStack and Cisco </a:t>
                      </a:r>
                      <a:r>
                        <a:rPr lang="en-AU" sz="1400" baseline="0" dirty="0" err="1" smtClean="0"/>
                        <a:t>ACi</a:t>
                      </a:r>
                      <a:endParaRPr lang="en-AU" sz="1400" dirty="0" smtClean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Tuesday, May 22</a:t>
                      </a:r>
                    </a:p>
                    <a:p>
                      <a:r>
                        <a:rPr lang="en-US" sz="1400" baseline="0" dirty="0" smtClean="0"/>
                        <a:t>9:00-9:40AM 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Room 202-204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3269536379"/>
                  </a:ext>
                </a:extLst>
              </a:tr>
              <a:tr h="788473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Rafi</a:t>
                      </a:r>
                      <a:r>
                        <a:rPr lang="en-AU" sz="1400" baseline="0" dirty="0" smtClean="0"/>
                        <a:t> </a:t>
                      </a:r>
                      <a:r>
                        <a:rPr lang="en-AU" sz="1400" baseline="0" dirty="0" err="1" smtClean="0"/>
                        <a:t>Khardalian</a:t>
                      </a:r>
                      <a:endParaRPr lang="en-US" sz="1400" dirty="0" smtClean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Cisco</a:t>
                      </a:r>
                      <a:r>
                        <a:rPr lang="en-AU" sz="1400" baseline="0" dirty="0" smtClean="0"/>
                        <a:t> Container Platform – An Enterprise Kubernetes Platform for the </a:t>
                      </a:r>
                      <a:r>
                        <a:rPr lang="en-AU" sz="1400" baseline="0" dirty="0" err="1" smtClean="0"/>
                        <a:t>Multicloud</a:t>
                      </a:r>
                      <a:r>
                        <a:rPr lang="en-AU" sz="1400" baseline="0" dirty="0" smtClean="0"/>
                        <a:t> World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Tuesday, May 22</a:t>
                      </a:r>
                    </a:p>
                    <a:p>
                      <a:r>
                        <a:rPr lang="en-US" sz="1400" baseline="0" dirty="0" smtClean="0"/>
                        <a:t>9:50-10:30AM 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Room 202-204</a:t>
                      </a:r>
                    </a:p>
                    <a:p>
                      <a:endParaRPr lang="en-AU" sz="14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2061114709"/>
                  </a:ext>
                </a:extLst>
              </a:tr>
              <a:tr h="573435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Chandra</a:t>
                      </a:r>
                      <a:r>
                        <a:rPr lang="en-AU" sz="1400" baseline="0" dirty="0" smtClean="0"/>
                        <a:t> </a:t>
                      </a:r>
                      <a:r>
                        <a:rPr lang="en-AU" sz="1400" baseline="0" dirty="0" err="1" smtClean="0"/>
                        <a:t>Ganguly</a:t>
                      </a:r>
                      <a:r>
                        <a:rPr lang="en-AU" sz="1400" baseline="0" dirty="0" smtClean="0"/>
                        <a:t>, Ian Wells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From</a:t>
                      </a:r>
                      <a:r>
                        <a:rPr lang="en-AU" sz="1400" baseline="0" dirty="0" smtClean="0"/>
                        <a:t> Core to Edge : Making Clouds Work for </a:t>
                      </a:r>
                      <a:r>
                        <a:rPr lang="en-AU" sz="1400" baseline="0" dirty="0" err="1" smtClean="0"/>
                        <a:t>Telcos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Tuesday, May 22</a:t>
                      </a:r>
                    </a:p>
                    <a:p>
                      <a:r>
                        <a:rPr lang="en-US" sz="1400" baseline="0" dirty="0" smtClean="0"/>
                        <a:t>11:00-11:40AM 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Room 202-204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3197861695"/>
                  </a:ext>
                </a:extLst>
              </a:tr>
              <a:tr h="58140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Naren</a:t>
                      </a:r>
                      <a:r>
                        <a:rPr lang="en-US" sz="1400" baseline="0" dirty="0" smtClean="0"/>
                        <a:t> Narendra, Jeffrey </a:t>
                      </a:r>
                      <a:r>
                        <a:rPr lang="en-US" sz="1400" baseline="0" dirty="0" err="1" smtClean="0"/>
                        <a:t>Saelens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AU" sz="1400" dirty="0" smtClean="0">
                          <a:effectLst/>
                        </a:rPr>
                        <a:t>Moving</a:t>
                      </a:r>
                      <a:r>
                        <a:rPr lang="en-AU" sz="1400" baseline="0" dirty="0" smtClean="0">
                          <a:effectLst/>
                        </a:rPr>
                        <a:t> to the Edge with NFV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Tuesday, May 22</a:t>
                      </a:r>
                    </a:p>
                    <a:p>
                      <a:r>
                        <a:rPr lang="en-US" sz="1400" baseline="0" dirty="0" smtClean="0"/>
                        <a:t>11:50-12:30PM 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Room 202-204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3616554421"/>
                  </a:ext>
                </a:extLst>
              </a:tr>
              <a:tr h="581400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Dave</a:t>
                      </a:r>
                      <a:r>
                        <a:rPr lang="en-AU" sz="1400" baseline="0" dirty="0" smtClean="0"/>
                        <a:t> </a:t>
                      </a:r>
                      <a:r>
                        <a:rPr lang="en-AU" sz="1400" baseline="0" dirty="0" err="1" smtClean="0"/>
                        <a:t>McCowan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Barbican – Project</a:t>
                      </a:r>
                      <a:r>
                        <a:rPr lang="en-AU" sz="1400" baseline="0" dirty="0" smtClean="0"/>
                        <a:t> Update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Tuesday, May 22</a:t>
                      </a:r>
                    </a:p>
                    <a:p>
                      <a:r>
                        <a:rPr lang="en-US" sz="1400" baseline="0" dirty="0" smtClean="0"/>
                        <a:t>11:50-12:10PM </a:t>
                      </a:r>
                      <a:endParaRPr lang="en-AU" sz="1400" dirty="0" smtClean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Room 212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1512954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983" y="140505"/>
            <a:ext cx="10515600" cy="898899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155" y="1343378"/>
            <a:ext cx="10515600" cy="4611708"/>
          </a:xfrm>
        </p:spPr>
        <p:txBody>
          <a:bodyPr/>
          <a:lstStyle/>
          <a:p>
            <a:r>
              <a:rPr lang="en-US" dirty="0"/>
              <a:t>Cloud Evolution: Lay of the land</a:t>
            </a:r>
          </a:p>
          <a:p>
            <a:r>
              <a:rPr lang="en-US" dirty="0"/>
              <a:t>Challenges in the Horizon</a:t>
            </a:r>
          </a:p>
          <a:p>
            <a:r>
              <a:rPr lang="en-US" dirty="0"/>
              <a:t>Steps to meet </a:t>
            </a:r>
            <a:r>
              <a:rPr lang="en-US"/>
              <a:t>the Challenges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Cisco and/or its affiliates.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7DD7-2DF3-4619-9DF3-C453B14287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2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9333" y="0"/>
            <a:ext cx="11127317" cy="975783"/>
          </a:xfrm>
        </p:spPr>
        <p:txBody>
          <a:bodyPr/>
          <a:lstStyle/>
          <a:p>
            <a:r>
              <a:rPr lang="en-US" sz="4000" dirty="0" smtClean="0"/>
              <a:t>Cisco Presentations May 23-24, 2018 </a:t>
            </a:r>
            <a:endParaRPr lang="en-AU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93641" y="848371"/>
          <a:ext cx="11267893" cy="5534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176">
                  <a:extLst>
                    <a:ext uri="{9D8B030D-6E8A-4147-A177-3AD203B41FA5}">
                      <a16:colId xmlns="" xmlns:a16="http://schemas.microsoft.com/office/drawing/2014/main" val="1363362890"/>
                    </a:ext>
                  </a:extLst>
                </a:gridCol>
                <a:gridCol w="3847849">
                  <a:extLst>
                    <a:ext uri="{9D8B030D-6E8A-4147-A177-3AD203B41FA5}">
                      <a16:colId xmlns="" xmlns:a16="http://schemas.microsoft.com/office/drawing/2014/main" val="2873023083"/>
                    </a:ext>
                  </a:extLst>
                </a:gridCol>
                <a:gridCol w="2063216">
                  <a:extLst>
                    <a:ext uri="{9D8B030D-6E8A-4147-A177-3AD203B41FA5}">
                      <a16:colId xmlns="" xmlns:a16="http://schemas.microsoft.com/office/drawing/2014/main" val="930103905"/>
                    </a:ext>
                  </a:extLst>
                </a:gridCol>
                <a:gridCol w="1991652">
                  <a:extLst>
                    <a:ext uri="{9D8B030D-6E8A-4147-A177-3AD203B41FA5}">
                      <a16:colId xmlns="" xmlns:a16="http://schemas.microsoft.com/office/drawing/2014/main" val="4276318395"/>
                    </a:ext>
                  </a:extLst>
                </a:gridCol>
              </a:tblGrid>
              <a:tr h="4471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Presenter </a:t>
                      </a:r>
                      <a:endParaRPr lang="en-AU" sz="1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Title </a:t>
                      </a:r>
                      <a:endParaRPr lang="en-AU" sz="1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Day</a:t>
                      </a:r>
                      <a:r>
                        <a:rPr lang="en-US" sz="1400" baseline="0" dirty="0" smtClean="0"/>
                        <a:t> / Time </a:t>
                      </a:r>
                      <a:endParaRPr lang="en-AU" sz="1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Location </a:t>
                      </a:r>
                      <a:endParaRPr lang="en-AU" sz="1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3227594077"/>
                  </a:ext>
                </a:extLst>
              </a:tr>
              <a:tr h="59342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Dave </a:t>
                      </a:r>
                      <a:r>
                        <a:rPr lang="en-US" sz="1400" b="0" dirty="0" err="1" smtClean="0"/>
                        <a:t>McCowan</a:t>
                      </a:r>
                      <a:endParaRPr lang="en-US" sz="1400" b="0" dirty="0" smtClean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Barbican</a:t>
                      </a:r>
                      <a:r>
                        <a:rPr lang="en-US" sz="1400" baseline="0" dirty="0" smtClean="0"/>
                        <a:t> – Project Onboarding</a:t>
                      </a:r>
                      <a:endParaRPr lang="en-US" sz="1400" dirty="0" smtClean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Wednesday, May 23</a:t>
                      </a:r>
                    </a:p>
                    <a:p>
                      <a:r>
                        <a:rPr lang="en-US" sz="1400" baseline="0" dirty="0" smtClean="0"/>
                        <a:t>9:00am-9:40am </a:t>
                      </a:r>
                      <a:endParaRPr lang="en-AU" sz="1400" dirty="0" smtClean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Room 223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1508630671"/>
                  </a:ext>
                </a:extLst>
              </a:tr>
              <a:tr h="715367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Ian</a:t>
                      </a:r>
                      <a:r>
                        <a:rPr lang="en-US" sz="1400" b="0" baseline="0" dirty="0" smtClean="0"/>
                        <a:t> Wells w/ Verizon, Ericsson, OPNFV and OpenStack Foundation</a:t>
                      </a:r>
                      <a:endParaRPr lang="en-US" sz="1400" b="0" dirty="0" smtClean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Containers,</a:t>
                      </a:r>
                      <a:r>
                        <a:rPr lang="en-AU" sz="1400" baseline="0" dirty="0" smtClean="0"/>
                        <a:t> Cloudlets, Bare-Metal, VMs: Edge Computing Choices for Workload Flexibility</a:t>
                      </a:r>
                      <a:endParaRPr lang="en-US" sz="1400" dirty="0" smtClean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Wednesday, May 23</a:t>
                      </a:r>
                    </a:p>
                    <a:p>
                      <a:r>
                        <a:rPr lang="en-US" sz="1400" baseline="0" dirty="0" smtClean="0"/>
                        <a:t>1:50PM 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Room</a:t>
                      </a:r>
                      <a:r>
                        <a:rPr lang="en-US" sz="1400" baseline="0" dirty="0" smtClean="0"/>
                        <a:t> 205-207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3898208902"/>
                  </a:ext>
                </a:extLst>
              </a:tr>
              <a:tr h="709389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err="1" smtClean="0"/>
                        <a:t>Hareesh</a:t>
                      </a:r>
                      <a:r>
                        <a:rPr lang="en-AU" sz="1400" baseline="0" dirty="0" smtClean="0"/>
                        <a:t> </a:t>
                      </a:r>
                      <a:r>
                        <a:rPr lang="en-AU" sz="1400" baseline="0" dirty="0" err="1" smtClean="0"/>
                        <a:t>Puthalathm</a:t>
                      </a:r>
                      <a:r>
                        <a:rPr lang="en-AU" sz="1400" baseline="0" dirty="0" smtClean="0"/>
                        <a:t>, Ian Wells, Sebastian </a:t>
                      </a:r>
                      <a:r>
                        <a:rPr lang="en-AU" sz="1400" baseline="0" dirty="0" err="1" smtClean="0"/>
                        <a:t>Jeuk</a:t>
                      </a:r>
                      <a:endParaRPr lang="en-AU" sz="1400" dirty="0" smtClean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Using</a:t>
                      </a:r>
                      <a:r>
                        <a:rPr lang="en-AU" sz="1400" baseline="0" dirty="0" smtClean="0"/>
                        <a:t> Neutron BGP VPN for Edge Networking</a:t>
                      </a:r>
                      <a:endParaRPr lang="en-AU" sz="1400" dirty="0" smtClean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Wednesday, May 23</a:t>
                      </a:r>
                    </a:p>
                    <a:p>
                      <a:r>
                        <a:rPr lang="en-US" sz="1400" baseline="0" dirty="0" smtClean="0"/>
                        <a:t>4:40PM 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Room</a:t>
                      </a:r>
                      <a:r>
                        <a:rPr lang="en-US" sz="1400" baseline="0" dirty="0" smtClean="0"/>
                        <a:t> 205-207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797450148"/>
                  </a:ext>
                </a:extLst>
              </a:tr>
              <a:tr h="757483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Dave </a:t>
                      </a:r>
                      <a:r>
                        <a:rPr lang="en-AU" sz="1400" dirty="0" err="1" smtClean="0"/>
                        <a:t>McCowan</a:t>
                      </a:r>
                      <a:endParaRPr lang="en-AU" sz="1400" dirty="0" smtClean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Defending the Cloud Castle: The OpenStack Weapons and Warriors That Are Keeping Security</a:t>
                      </a:r>
                      <a:r>
                        <a:rPr lang="en-AU" sz="1400" baseline="0" dirty="0" smtClean="0"/>
                        <a:t> Threats at Bay</a:t>
                      </a:r>
                      <a:endParaRPr lang="en-AU" sz="1400" dirty="0" smtClean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Thursday, May 24</a:t>
                      </a:r>
                    </a:p>
                    <a:p>
                      <a:r>
                        <a:rPr lang="en-US" sz="1400" baseline="0" dirty="0" smtClean="0"/>
                        <a:t>11:00am-11:40am </a:t>
                      </a:r>
                      <a:endParaRPr lang="en-AU" sz="1400" dirty="0" smtClean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Room 121-122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4251141304"/>
                  </a:ext>
                </a:extLst>
              </a:tr>
              <a:tr h="783103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Bob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Melander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n-US" sz="1400" baseline="0" dirty="0" err="1" smtClean="0"/>
                        <a:t>Sridar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Kandaswamy</a:t>
                      </a:r>
                      <a:r>
                        <a:rPr lang="en-US" sz="1400" baseline="0" dirty="0" smtClean="0"/>
                        <a:t>, Shweta </a:t>
                      </a:r>
                      <a:r>
                        <a:rPr lang="en-US" sz="1400" baseline="0" dirty="0" err="1" smtClean="0"/>
                        <a:t>Padubidri</a:t>
                      </a:r>
                      <a:endParaRPr lang="en-AU" sz="1400" dirty="0" smtClean="0"/>
                    </a:p>
                    <a:p>
                      <a:endParaRPr lang="en-AU" sz="1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err="1" smtClean="0"/>
                        <a:t>Multicloud</a:t>
                      </a:r>
                      <a:r>
                        <a:rPr lang="en-AU" sz="1400" baseline="0" dirty="0" smtClean="0"/>
                        <a:t> Connectivity Using </a:t>
                      </a:r>
                      <a:r>
                        <a:rPr lang="en-AU" sz="1400" baseline="0" dirty="0" err="1" smtClean="0"/>
                        <a:t>openNHRP</a:t>
                      </a:r>
                      <a:endParaRPr lang="en-AU" sz="1400" dirty="0" smtClean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Thursday, May 24</a:t>
                      </a:r>
                    </a:p>
                    <a:p>
                      <a:r>
                        <a:rPr lang="en-US" sz="1400" baseline="0" dirty="0" smtClean="0"/>
                        <a:t>12:20PM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Lightning</a:t>
                      </a:r>
                      <a:r>
                        <a:rPr lang="en-US" sz="1400" baseline="0" dirty="0" smtClean="0"/>
                        <a:t> Talk Theater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587410893"/>
                  </a:ext>
                </a:extLst>
              </a:tr>
              <a:tr h="707664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Steven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Dake</a:t>
                      </a:r>
                      <a:r>
                        <a:rPr lang="en-US" sz="1400" baseline="0" dirty="0" smtClean="0"/>
                        <a:t> w/ Red Hat, Google, IBM and OpenStack Foundation</a:t>
                      </a:r>
                      <a:endParaRPr lang="en-AU" sz="1400" dirty="0" smtClean="0"/>
                    </a:p>
                    <a:p>
                      <a:endParaRPr lang="en-AU" sz="1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err="1" smtClean="0"/>
                        <a:t>Istio</a:t>
                      </a:r>
                      <a:r>
                        <a:rPr lang="en-AU" sz="1400" dirty="0" smtClean="0"/>
                        <a:t>:</a:t>
                      </a:r>
                      <a:r>
                        <a:rPr lang="en-AU" sz="1400" baseline="0" dirty="0" smtClean="0"/>
                        <a:t> How to Make </a:t>
                      </a:r>
                      <a:r>
                        <a:rPr lang="en-AU" sz="1400" baseline="0" dirty="0" err="1" smtClean="0"/>
                        <a:t>Multicloud</a:t>
                      </a:r>
                      <a:r>
                        <a:rPr lang="en-AU" sz="1400" baseline="0" dirty="0" smtClean="0"/>
                        <a:t> Applications Real</a:t>
                      </a:r>
                      <a:endParaRPr lang="en-AU" sz="1400" dirty="0" smtClean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Thursday, May 24</a:t>
                      </a:r>
                    </a:p>
                    <a:p>
                      <a:r>
                        <a:rPr lang="en-US" sz="1400" baseline="0" dirty="0" smtClean="0"/>
                        <a:t>2:40PM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Room 109-110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3269536379"/>
                  </a:ext>
                </a:extLst>
              </a:tr>
              <a:tr h="715367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Tim</a:t>
                      </a:r>
                      <a:r>
                        <a:rPr lang="en-AU" sz="1400" baseline="0" dirty="0" smtClean="0"/>
                        <a:t> Swanson, Arvind </a:t>
                      </a:r>
                      <a:r>
                        <a:rPr lang="en-AU" sz="1400" baseline="0" dirty="0" err="1" smtClean="0"/>
                        <a:t>Somya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Bringing</a:t>
                      </a:r>
                      <a:r>
                        <a:rPr lang="en-AU" sz="1400" baseline="0" dirty="0" smtClean="0"/>
                        <a:t> </a:t>
                      </a:r>
                      <a:r>
                        <a:rPr lang="en-AU" sz="1400" baseline="0" dirty="0" err="1" smtClean="0"/>
                        <a:t>Istio</a:t>
                      </a:r>
                      <a:r>
                        <a:rPr lang="en-AU" sz="1400" baseline="0" dirty="0" smtClean="0"/>
                        <a:t> to OpenStack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Thursday, May 24</a:t>
                      </a:r>
                    </a:p>
                    <a:p>
                      <a:r>
                        <a:rPr lang="en-US" sz="1400" baseline="0" dirty="0" smtClean="0"/>
                        <a:t>4:40PM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Room</a:t>
                      </a:r>
                      <a:r>
                        <a:rPr lang="en-AU" sz="1400" baseline="0" dirty="0" smtClean="0"/>
                        <a:t> 109-110</a:t>
                      </a:r>
                      <a:endParaRPr lang="en-AU" sz="1400" dirty="0"/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3197861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2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/>
          <p:cNvSpPr/>
          <p:nvPr/>
        </p:nvSpPr>
        <p:spPr>
          <a:xfrm>
            <a:off x="531644" y="5084847"/>
            <a:ext cx="11160856" cy="5738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1200" dirty="0">
              <a:solidFill>
                <a:srgbClr val="000000"/>
              </a:solidFill>
              <a:latin typeface="Calibri"/>
              <a:ea typeface="Apple LiGothic Medium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802608" y="1108655"/>
            <a:ext cx="2086405" cy="64782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Apple LiGothic Medium"/>
              </a:rPr>
              <a:t>&gt;1,000s of Virtual workloads</a:t>
            </a:r>
          </a:p>
          <a:p>
            <a:pPr algn="ctr" defTabSz="914377"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Apple LiGothic Medium"/>
              </a:rPr>
              <a:t>Production &amp; Backend services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1561351" y="4224535"/>
            <a:ext cx="706444" cy="140740"/>
            <a:chOff x="4643177" y="2817263"/>
            <a:chExt cx="1645491" cy="651445"/>
          </a:xfrm>
        </p:grpSpPr>
        <p:grpSp>
          <p:nvGrpSpPr>
            <p:cNvPr id="111" name="Group 704"/>
            <p:cNvGrpSpPr/>
            <p:nvPr/>
          </p:nvGrpSpPr>
          <p:grpSpPr>
            <a:xfrm>
              <a:off x="4643177" y="2817263"/>
              <a:ext cx="1645491" cy="651445"/>
              <a:chOff x="3620285" y="5451527"/>
              <a:chExt cx="1234440" cy="651445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pic>
            <p:nvPicPr>
              <p:cNvPr id="11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V="1">
                <a:off x="3620285" y="5451527"/>
                <a:ext cx="1234440" cy="121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4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20285" y="5899653"/>
                <a:ext cx="1234440" cy="203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2" name="Picture 1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3177" y="2999377"/>
              <a:ext cx="1645491" cy="203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5" name="Group 114"/>
          <p:cNvGrpSpPr/>
          <p:nvPr/>
        </p:nvGrpSpPr>
        <p:grpSpPr>
          <a:xfrm>
            <a:off x="3668327" y="4751534"/>
            <a:ext cx="797501" cy="102967"/>
            <a:chOff x="4643177" y="2817263"/>
            <a:chExt cx="1645491" cy="651445"/>
          </a:xfrm>
        </p:grpSpPr>
        <p:grpSp>
          <p:nvGrpSpPr>
            <p:cNvPr id="116" name="Group 704"/>
            <p:cNvGrpSpPr/>
            <p:nvPr/>
          </p:nvGrpSpPr>
          <p:grpSpPr>
            <a:xfrm>
              <a:off x="4643177" y="2817263"/>
              <a:ext cx="1645491" cy="651445"/>
              <a:chOff x="3620285" y="5451527"/>
              <a:chExt cx="1234440" cy="651445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pic>
            <p:nvPicPr>
              <p:cNvPr id="11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V="1">
                <a:off x="3620285" y="5451527"/>
                <a:ext cx="1234440" cy="121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9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20285" y="5899653"/>
                <a:ext cx="1234440" cy="203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7" name="Picture 1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3177" y="2999377"/>
              <a:ext cx="1645491" cy="203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9" name="Group 128"/>
          <p:cNvGrpSpPr/>
          <p:nvPr/>
        </p:nvGrpSpPr>
        <p:grpSpPr>
          <a:xfrm>
            <a:off x="3665764" y="4605479"/>
            <a:ext cx="797501" cy="102967"/>
            <a:chOff x="4643177" y="2817263"/>
            <a:chExt cx="1645491" cy="651445"/>
          </a:xfrm>
        </p:grpSpPr>
        <p:grpSp>
          <p:nvGrpSpPr>
            <p:cNvPr id="131" name="Group 704"/>
            <p:cNvGrpSpPr/>
            <p:nvPr/>
          </p:nvGrpSpPr>
          <p:grpSpPr>
            <a:xfrm>
              <a:off x="4643177" y="2817263"/>
              <a:ext cx="1645491" cy="651445"/>
              <a:chOff x="3620285" y="5451527"/>
              <a:chExt cx="1234440" cy="651445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pic>
            <p:nvPicPr>
              <p:cNvPr id="13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V="1">
                <a:off x="3620285" y="5451527"/>
                <a:ext cx="1234440" cy="121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5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20285" y="5899653"/>
                <a:ext cx="1234440" cy="203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2" name="Picture 1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3177" y="2999377"/>
              <a:ext cx="1645491" cy="203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7" name="Picture 1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92" y="4102792"/>
            <a:ext cx="895737" cy="953715"/>
          </a:xfrm>
          <a:prstGeom prst="rect">
            <a:avLst/>
          </a:prstGeom>
        </p:spPr>
      </p:pic>
      <p:sp>
        <p:nvSpPr>
          <p:cNvPr id="330" name="TextBox 329"/>
          <p:cNvSpPr txBox="1"/>
          <p:nvPr/>
        </p:nvSpPr>
        <p:spPr>
          <a:xfrm>
            <a:off x="5602303" y="4432667"/>
            <a:ext cx="1098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200" dirty="0">
                <a:solidFill>
                  <a:srgbClr val="39393B"/>
                </a:solidFill>
                <a:ea typeface="ＭＳ Ｐゴシック" charset="0"/>
              </a:rPr>
              <a:t>Rack(s)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5002982" y="1105750"/>
            <a:ext cx="1698047" cy="64782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Apple LiGothic Medium"/>
              </a:rPr>
              <a:t>&gt;100s of Virtual workloads, </a:t>
            </a:r>
          </a:p>
          <a:p>
            <a:pPr algn="ctr" defTabSz="914377"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Apple LiGothic Medium"/>
              </a:rPr>
              <a:t>Production services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3251201" y="1105750"/>
            <a:ext cx="1650201" cy="64782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Apple LiGothic Medium"/>
              </a:rPr>
              <a:t>&gt;10s of Virtual Workloads,</a:t>
            </a:r>
          </a:p>
          <a:p>
            <a:pPr algn="ctr" defTabSz="914377"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Apple LiGothic Medium"/>
              </a:rPr>
              <a:t>Production Services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1219200" y="1105750"/>
            <a:ext cx="1961705" cy="64782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Apple LiGothic Medium"/>
              </a:rPr>
              <a:t>Edge Compute</a:t>
            </a:r>
          </a:p>
          <a:p>
            <a:pPr algn="ctr" defTabSz="914377"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Apple LiGothic Medium"/>
              </a:rPr>
              <a:t>Latency sensitive apps (MEC, </a:t>
            </a:r>
            <a:r>
              <a:rPr lang="en-US" sz="1200" dirty="0" err="1">
                <a:solidFill>
                  <a:srgbClr val="FFFFFF"/>
                </a:solidFill>
                <a:latin typeface="Calibri"/>
                <a:ea typeface="Apple LiGothic Medium"/>
              </a:rPr>
              <a:t>IoT</a:t>
            </a:r>
            <a:r>
              <a:rPr lang="en-US" sz="1200" dirty="0">
                <a:solidFill>
                  <a:srgbClr val="FFFFFF"/>
                </a:solidFill>
                <a:latin typeface="Calibri"/>
                <a:ea typeface="Apple LiGothic Medium"/>
              </a:rPr>
              <a:t>, Edge Analytics)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8904994" y="5176977"/>
            <a:ext cx="645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000" b="1">
                <a:solidFill>
                  <a:srgbClr val="39393B"/>
                </a:solidFill>
                <a:ea typeface="ＭＳ Ｐゴシック" charset="0"/>
              </a:rPr>
              <a:t>BM</a:t>
            </a:r>
            <a:endParaRPr lang="en-US" sz="2000" b="1" dirty="0">
              <a:solidFill>
                <a:srgbClr val="39393B"/>
              </a:solidFill>
              <a:ea typeface="ＭＳ Ｐゴシック" charset="0"/>
            </a:endParaRPr>
          </a:p>
        </p:txBody>
      </p:sp>
      <p:pic>
        <p:nvPicPr>
          <p:cNvPr id="192" name="Picture 1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89" y="4110089"/>
            <a:ext cx="895737" cy="953715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451" y="5204429"/>
            <a:ext cx="1023643" cy="352796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6273" y="5208875"/>
            <a:ext cx="1423592" cy="343188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455" y="5158720"/>
            <a:ext cx="510867" cy="455057"/>
          </a:xfrm>
          <a:prstGeom prst="rect">
            <a:avLst/>
          </a:prstGeom>
        </p:spPr>
      </p:pic>
      <p:sp>
        <p:nvSpPr>
          <p:cNvPr id="194" name="Title 2"/>
          <p:cNvSpPr txBox="1">
            <a:spLocks/>
          </p:cNvSpPr>
          <p:nvPr/>
        </p:nvSpPr>
        <p:spPr>
          <a:xfrm>
            <a:off x="445669" y="392844"/>
            <a:ext cx="11350752" cy="1020576"/>
          </a:xfrm>
          <a:prstGeom prst="rect">
            <a:avLst/>
          </a:prstGeom>
        </p:spPr>
        <p:txBody>
          <a:bodyPr/>
          <a:lstStyle>
            <a:lvl1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0" kern="1200" dirty="0" smtClean="0">
                <a:solidFill>
                  <a:schemeClr val="accent6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2pPr>
            <a:lvl3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3pPr>
            <a:lvl4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4pPr>
            <a:lvl5pPr marL="6251" indent="-6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B1059D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34" charset="0"/>
              </a:defRPr>
            </a:lvl5pPr>
            <a:lvl6pPr marL="26342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6pPr>
            <a:lvl7pPr marL="52060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7pPr>
            <a:lvl8pPr marL="77777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8pPr>
            <a:lvl9pPr marL="10349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1EB9E4"/>
                </a:solidFill>
                <a:latin typeface="Arial" pitchFamily="-107" charset="0"/>
                <a:ea typeface="Apple LiGothic Medium" pitchFamily="-107" charset="-120"/>
                <a:cs typeface="Apple LiGothic Medium" pitchFamily="-107" charset="-120"/>
                <a:sym typeface="Arial" pitchFamily="-107" charset="0"/>
              </a:defRPr>
            </a:lvl9pPr>
          </a:lstStyle>
          <a:p>
            <a:pPr>
              <a:defRPr/>
            </a:pPr>
            <a:r>
              <a:rPr sz="3467" dirty="0" smtClean="0">
                <a:solidFill>
                  <a:srgbClr val="005073"/>
                </a:solidFill>
                <a:ea typeface="Apple LiGothic Medium"/>
              </a:rPr>
              <a:t>Considerations for End to End Common NFV Platform</a:t>
            </a:r>
            <a:endParaRPr sz="3467" dirty="0">
              <a:solidFill>
                <a:srgbClr val="005073"/>
              </a:solidFill>
              <a:ea typeface="Apple LiGothic Medium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6A97DD0-5BE7-4856-A2A9-C42C6688E607}" type="slidenum">
              <a:rPr>
                <a:ea typeface="Apple LiGothic Medium"/>
              </a:rPr>
              <a:pPr>
                <a:defRPr/>
              </a:pPr>
              <a:t>3</a:t>
            </a:fld>
            <a:endParaRPr dirty="0">
              <a:ea typeface="Apple LiGothic Medium"/>
            </a:endParaRPr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24" y="5249607"/>
            <a:ext cx="949387" cy="299807"/>
          </a:xfrm>
          <a:prstGeom prst="rect">
            <a:avLst/>
          </a:prstGeom>
        </p:spPr>
      </p:pic>
      <p:grpSp>
        <p:nvGrpSpPr>
          <p:cNvPr id="195" name="Group 194"/>
          <p:cNvGrpSpPr/>
          <p:nvPr/>
        </p:nvGrpSpPr>
        <p:grpSpPr>
          <a:xfrm>
            <a:off x="3665764" y="4451866"/>
            <a:ext cx="797501" cy="102967"/>
            <a:chOff x="4643177" y="2817263"/>
            <a:chExt cx="1645491" cy="651445"/>
          </a:xfrm>
        </p:grpSpPr>
        <p:grpSp>
          <p:nvGrpSpPr>
            <p:cNvPr id="196" name="Group 704"/>
            <p:cNvGrpSpPr/>
            <p:nvPr/>
          </p:nvGrpSpPr>
          <p:grpSpPr>
            <a:xfrm>
              <a:off x="4643177" y="2817263"/>
              <a:ext cx="1645491" cy="651445"/>
              <a:chOff x="3620285" y="5451527"/>
              <a:chExt cx="1234440" cy="651445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pic>
            <p:nvPicPr>
              <p:cNvPr id="20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V="1">
                <a:off x="3620285" y="5451527"/>
                <a:ext cx="1234440" cy="121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0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20285" y="5899653"/>
                <a:ext cx="1234440" cy="203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3177" y="2999377"/>
              <a:ext cx="1645491" cy="203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1" name="Group 210"/>
          <p:cNvGrpSpPr/>
          <p:nvPr/>
        </p:nvGrpSpPr>
        <p:grpSpPr>
          <a:xfrm>
            <a:off x="3663202" y="4305811"/>
            <a:ext cx="797501" cy="102967"/>
            <a:chOff x="4643177" y="2817263"/>
            <a:chExt cx="1645491" cy="651445"/>
          </a:xfrm>
        </p:grpSpPr>
        <p:grpSp>
          <p:nvGrpSpPr>
            <p:cNvPr id="213" name="Group 704"/>
            <p:cNvGrpSpPr/>
            <p:nvPr/>
          </p:nvGrpSpPr>
          <p:grpSpPr>
            <a:xfrm>
              <a:off x="4643177" y="2817263"/>
              <a:ext cx="1645491" cy="651445"/>
              <a:chOff x="3620285" y="5451527"/>
              <a:chExt cx="1234440" cy="651445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pic>
            <p:nvPicPr>
              <p:cNvPr id="21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V="1">
                <a:off x="3620285" y="5451527"/>
                <a:ext cx="1234440" cy="121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6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20285" y="5899653"/>
                <a:ext cx="1234440" cy="203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4" name="Picture 2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3177" y="2999377"/>
              <a:ext cx="1645491" cy="203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7" name="Group 216"/>
          <p:cNvGrpSpPr/>
          <p:nvPr/>
        </p:nvGrpSpPr>
        <p:grpSpPr>
          <a:xfrm>
            <a:off x="1354005" y="4496094"/>
            <a:ext cx="706444" cy="140740"/>
            <a:chOff x="4643177" y="2817263"/>
            <a:chExt cx="1645491" cy="651445"/>
          </a:xfrm>
        </p:grpSpPr>
        <p:grpSp>
          <p:nvGrpSpPr>
            <p:cNvPr id="218" name="Group 704"/>
            <p:cNvGrpSpPr/>
            <p:nvPr/>
          </p:nvGrpSpPr>
          <p:grpSpPr>
            <a:xfrm>
              <a:off x="4643177" y="2817263"/>
              <a:ext cx="1645491" cy="651445"/>
              <a:chOff x="3620285" y="5451527"/>
              <a:chExt cx="1234440" cy="651445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pic>
            <p:nvPicPr>
              <p:cNvPr id="22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V="1">
                <a:off x="3620285" y="5451527"/>
                <a:ext cx="1234440" cy="121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20285" y="5899653"/>
                <a:ext cx="1234440" cy="203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9" name="Picture 2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3177" y="2999377"/>
              <a:ext cx="1645491" cy="203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4" name="Group 223"/>
          <p:cNvGrpSpPr/>
          <p:nvPr/>
        </p:nvGrpSpPr>
        <p:grpSpPr>
          <a:xfrm>
            <a:off x="1559319" y="4758001"/>
            <a:ext cx="706444" cy="140740"/>
            <a:chOff x="4643177" y="2817263"/>
            <a:chExt cx="1645491" cy="651445"/>
          </a:xfrm>
        </p:grpSpPr>
        <p:grpSp>
          <p:nvGrpSpPr>
            <p:cNvPr id="225" name="Group 704"/>
            <p:cNvGrpSpPr/>
            <p:nvPr/>
          </p:nvGrpSpPr>
          <p:grpSpPr>
            <a:xfrm>
              <a:off x="4643177" y="2817263"/>
              <a:ext cx="1645491" cy="651445"/>
              <a:chOff x="3620285" y="5451527"/>
              <a:chExt cx="1234440" cy="651445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pic>
            <p:nvPicPr>
              <p:cNvPr id="23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V="1">
                <a:off x="3620285" y="5451527"/>
                <a:ext cx="1234440" cy="121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2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20285" y="5899653"/>
                <a:ext cx="1234440" cy="203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7" name="Picture 2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3177" y="2999377"/>
              <a:ext cx="1645491" cy="203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" name="Rectangle 234"/>
          <p:cNvSpPr/>
          <p:nvPr/>
        </p:nvSpPr>
        <p:spPr>
          <a:xfrm>
            <a:off x="540617" y="5769372"/>
            <a:ext cx="11160856" cy="5551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1600" dirty="0">
                <a:solidFill>
                  <a:srgbClr val="000000"/>
                </a:solidFill>
                <a:latin typeface="Calibri"/>
                <a:ea typeface="Apple LiGothic Medium"/>
              </a:rPr>
              <a:t>High Performance, Automation, Day 0 – N Lifecycle Management, HA, Consistent Networking Models, Logging</a:t>
            </a:r>
            <a:r>
              <a:rPr lang="en-US" sz="1600">
                <a:solidFill>
                  <a:srgbClr val="000000"/>
                </a:solidFill>
                <a:latin typeface="Calibri"/>
                <a:ea typeface="Apple LiGothic Medium"/>
              </a:rPr>
              <a:t>, Assurance</a:t>
            </a:r>
            <a:r>
              <a:rPr lang="en-US" sz="1600" dirty="0">
                <a:solidFill>
                  <a:srgbClr val="000000"/>
                </a:solidFill>
                <a:latin typeface="Calibri"/>
                <a:ea typeface="Apple LiGothic Medium"/>
              </a:rPr>
              <a:t>, Security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9484" y="5075807"/>
            <a:ext cx="138119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sz="1200" dirty="0">
                <a:solidFill>
                  <a:srgbClr val="39393B"/>
                </a:solidFill>
                <a:ea typeface="ＭＳ Ｐゴシック" charset="0"/>
              </a:rPr>
              <a:t>Modular </a:t>
            </a:r>
            <a:r>
              <a:rPr lang="en-US" sz="1200">
                <a:solidFill>
                  <a:srgbClr val="39393B"/>
                </a:solidFill>
                <a:ea typeface="ＭＳ Ｐゴシック" charset="0"/>
              </a:rPr>
              <a:t>Cloud Orchestration Software </a:t>
            </a:r>
            <a:r>
              <a:rPr lang="en-US" sz="1200" dirty="0">
                <a:solidFill>
                  <a:srgbClr val="39393B"/>
                </a:solidFill>
                <a:ea typeface="ＭＳ Ｐゴシック" charset="0"/>
              </a:rPr>
              <a:t>Stack</a:t>
            </a:r>
          </a:p>
        </p:txBody>
      </p:sp>
      <p:pic>
        <p:nvPicPr>
          <p:cNvPr id="236" name="Picture 2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61" y="4104252"/>
            <a:ext cx="895737" cy="953715"/>
          </a:xfrm>
          <a:prstGeom prst="rect">
            <a:avLst/>
          </a:prstGeom>
        </p:spPr>
      </p:pic>
      <p:sp>
        <p:nvSpPr>
          <p:cNvPr id="238" name="TextBox 237"/>
          <p:cNvSpPr txBox="1"/>
          <p:nvPr/>
        </p:nvSpPr>
        <p:spPr>
          <a:xfrm>
            <a:off x="8760064" y="4441310"/>
            <a:ext cx="1098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200">
                <a:solidFill>
                  <a:srgbClr val="39393B"/>
                </a:solidFill>
                <a:ea typeface="ＭＳ Ｐゴシック" charset="0"/>
              </a:rPr>
              <a:t>Multi-Rack</a:t>
            </a:r>
            <a:endParaRPr lang="en-US" sz="1200" dirty="0">
              <a:solidFill>
                <a:srgbClr val="39393B"/>
              </a:solidFill>
              <a:ea typeface="ＭＳ Ｐゴシック" charset="0"/>
            </a:endParaRPr>
          </a:p>
        </p:txBody>
      </p:sp>
      <p:pic>
        <p:nvPicPr>
          <p:cNvPr id="239" name="Picture 2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29" y="4111833"/>
            <a:ext cx="895737" cy="953715"/>
          </a:xfrm>
          <a:prstGeom prst="rect">
            <a:avLst/>
          </a:prstGeom>
        </p:spPr>
      </p:pic>
      <p:pic>
        <p:nvPicPr>
          <p:cNvPr id="241" name="Picture 2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514" y="4104252"/>
            <a:ext cx="991052" cy="953715"/>
          </a:xfrm>
          <a:prstGeom prst="rect">
            <a:avLst/>
          </a:prstGeom>
        </p:spPr>
      </p:pic>
      <p:pic>
        <p:nvPicPr>
          <p:cNvPr id="242" name="Picture 2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1" y="4111833"/>
            <a:ext cx="991052" cy="953715"/>
          </a:xfrm>
          <a:prstGeom prst="rect">
            <a:avLst/>
          </a:prstGeom>
        </p:spPr>
      </p:pic>
      <p:pic>
        <p:nvPicPr>
          <p:cNvPr id="243" name="Picture 2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25" y="4111833"/>
            <a:ext cx="895737" cy="953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847" y="1808621"/>
            <a:ext cx="11125596" cy="2301039"/>
          </a:xfrm>
          <a:prstGeom prst="rect">
            <a:avLst/>
          </a:prstGeom>
        </p:spPr>
      </p:pic>
      <p:pic>
        <p:nvPicPr>
          <p:cNvPr id="244" name="Picture 2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38" y="4131132"/>
            <a:ext cx="895737" cy="953715"/>
          </a:xfrm>
          <a:prstGeom prst="rect">
            <a:avLst/>
          </a:prstGeom>
        </p:spPr>
      </p:pic>
      <p:sp>
        <p:nvSpPr>
          <p:cNvPr id="245" name="Rectangle 244"/>
          <p:cNvSpPr/>
          <p:nvPr/>
        </p:nvSpPr>
        <p:spPr>
          <a:xfrm>
            <a:off x="8990594" y="1104777"/>
            <a:ext cx="1982207" cy="64782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Apple LiGothic Medium"/>
              </a:rPr>
              <a:t>&gt;100s of Virtual workloads</a:t>
            </a:r>
          </a:p>
          <a:p>
            <a:pPr algn="ctr" defTabSz="914377">
              <a:defRPr/>
            </a:pPr>
            <a:r>
              <a:rPr lang="en-US" sz="1200" dirty="0">
                <a:solidFill>
                  <a:srgbClr val="FFFFFF"/>
                </a:solidFill>
                <a:latin typeface="Calibri"/>
                <a:ea typeface="Apple LiGothic Medium"/>
              </a:rPr>
              <a:t>Production services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5839" y="4459784"/>
            <a:ext cx="55976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sz="1200">
                <a:solidFill>
                  <a:srgbClr val="39393B"/>
                </a:solidFill>
                <a:ea typeface="ＭＳ Ｐゴシック" charset="0"/>
              </a:rPr>
              <a:t>Micro</a:t>
            </a:r>
            <a:endParaRPr lang="en-US" sz="1200" dirty="0" err="1">
              <a:solidFill>
                <a:srgbClr val="39393B"/>
              </a:solidFill>
              <a:ea typeface="ＭＳ Ｐゴシック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2032001" y="4434708"/>
            <a:ext cx="550151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90000"/>
              </a:lnSpc>
              <a:spcBef>
                <a:spcPts val="800"/>
              </a:spcBef>
              <a:defRPr/>
            </a:pPr>
            <a:r>
              <a:rPr lang="en-US" sz="1200">
                <a:solidFill>
                  <a:srgbClr val="39393B"/>
                </a:solidFill>
                <a:ea typeface="ＭＳ Ｐゴシック" charset="0"/>
              </a:rPr>
              <a:t>Nano</a:t>
            </a:r>
            <a:endParaRPr lang="en-US" sz="1200" dirty="0" err="1">
              <a:solidFill>
                <a:srgbClr val="39393B"/>
              </a:solidFill>
              <a:ea typeface="ＭＳ Ｐゴシック" charset="0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10191374" y="4441722"/>
            <a:ext cx="1290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1200" dirty="0">
                <a:solidFill>
                  <a:srgbClr val="39393B"/>
                </a:solidFill>
                <a:ea typeface="ＭＳ Ｐゴシック" charset="0"/>
              </a:rPr>
              <a:t>½ </a:t>
            </a:r>
            <a:r>
              <a:rPr lang="en-US" sz="1200">
                <a:solidFill>
                  <a:srgbClr val="39393B"/>
                </a:solidFill>
                <a:ea typeface="ＭＳ Ｐゴシック" charset="0"/>
              </a:rPr>
              <a:t>or Full Rack</a:t>
            </a:r>
            <a:endParaRPr lang="en-US" sz="1200" dirty="0">
              <a:solidFill>
                <a:srgbClr val="39393B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 animBg="1"/>
      <p:bldP spid="330" grpId="0"/>
      <p:bldP spid="191" grpId="0"/>
      <p:bldP spid="235" grpId="0" animBg="1"/>
      <p:bldP spid="7" grpId="0"/>
      <p:bldP spid="238" grpId="0"/>
      <p:bldP spid="10" grpId="0"/>
      <p:bldP spid="246" grpId="0"/>
      <p:bldP spid="2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 txBox="1">
            <a:spLocks/>
          </p:cNvSpPr>
          <p:nvPr/>
        </p:nvSpPr>
        <p:spPr bwMode="auto">
          <a:xfrm>
            <a:off x="475488" y="-127404"/>
            <a:ext cx="11350752" cy="102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kern="1200">
                <a:solidFill>
                  <a:schemeClr val="tx2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733" dirty="0">
                <a:solidFill>
                  <a:srgbClr val="64BBE3">
                    <a:lumMod val="50000"/>
                  </a:srgbClr>
                </a:solidFill>
              </a:rPr>
              <a:t>Centralization and Distribution</a:t>
            </a:r>
            <a:endParaRPr sz="3733" dirty="0">
              <a:solidFill>
                <a:srgbClr val="64BBE3">
                  <a:lumMod val="50000"/>
                </a:srgb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01133" y="882489"/>
            <a:ext cx="6040908" cy="4976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7" dirty="0">
                <a:solidFill>
                  <a:srgbClr val="7B0C00"/>
                </a:solidFill>
                <a:ea typeface="ＭＳ Ｐゴシック" panose="020B0600070205080204" pitchFamily="34" charset="-128"/>
              </a:rPr>
              <a:t>The world is changing</a:t>
            </a:r>
          </a:p>
          <a:p>
            <a:pPr marL="380990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67" dirty="0">
                <a:solidFill>
                  <a:srgbClr val="004BAF">
                    <a:lumMod val="60000"/>
                    <a:lumOff val="40000"/>
                  </a:srgbClr>
                </a:solidFill>
                <a:ea typeface="ＭＳ Ｐゴシック" panose="020B0600070205080204" pitchFamily="34" charset="-128"/>
              </a:rPr>
              <a:t>Core: small number of large clouds</a:t>
            </a:r>
          </a:p>
          <a:p>
            <a:pPr marL="380990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67" dirty="0">
                <a:solidFill>
                  <a:srgbClr val="004BAF">
                    <a:lumMod val="60000"/>
                    <a:lumOff val="40000"/>
                  </a:srgbClr>
                </a:solidFill>
                <a:ea typeface="ＭＳ Ｐゴシック" panose="020B0600070205080204" pitchFamily="34" charset="-128"/>
              </a:rPr>
              <a:t>Edge: large number of small clouds</a:t>
            </a:r>
          </a:p>
          <a:p>
            <a:pPr marL="380990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1867" dirty="0">
              <a:solidFill>
                <a:srgbClr val="004BAF">
                  <a:lumMod val="60000"/>
                  <a:lumOff val="40000"/>
                </a:srgbClr>
              </a:solidFill>
              <a:ea typeface="ＭＳ Ｐゴシック" panose="020B0600070205080204" pitchFamily="34" charset="-128"/>
            </a:endParaRPr>
          </a:p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7" dirty="0">
                <a:solidFill>
                  <a:srgbClr val="7B0C00"/>
                </a:solidFill>
                <a:ea typeface="ＭＳ Ｐゴシック" panose="020B0600070205080204" pitchFamily="34" charset="-128"/>
              </a:rPr>
              <a:t>Centralization:</a:t>
            </a:r>
            <a:endParaRPr lang="en-US" sz="1867" dirty="0">
              <a:solidFill>
                <a:srgbClr val="004BAF">
                  <a:lumMod val="75000"/>
                </a:srgbClr>
              </a:solidFill>
              <a:ea typeface="ＭＳ Ｐゴシック" panose="020B0600070205080204" pitchFamily="34" charset="-128"/>
            </a:endParaRPr>
          </a:p>
          <a:p>
            <a:pPr marL="380990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67" dirty="0">
                <a:solidFill>
                  <a:srgbClr val="004BAF">
                    <a:lumMod val="60000"/>
                    <a:lumOff val="40000"/>
                  </a:srgbClr>
                </a:solidFill>
                <a:ea typeface="ＭＳ Ｐゴシック" panose="020B0600070205080204" pitchFamily="34" charset="-128"/>
              </a:rPr>
              <a:t>Fewer clouds, centralized, minimize overhead in management servers and in operations</a:t>
            </a:r>
          </a:p>
          <a:p>
            <a:pPr marL="380990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67" dirty="0">
                <a:solidFill>
                  <a:srgbClr val="004BAF">
                    <a:lumMod val="60000"/>
                    <a:lumOff val="40000"/>
                  </a:srgbClr>
                </a:solidFill>
                <a:ea typeface="ＭＳ Ｐゴシック" panose="020B0600070205080204" pitchFamily="34" charset="-128"/>
              </a:rPr>
              <a:t>Can we just add remote compute nodes?</a:t>
            </a:r>
          </a:p>
          <a:p>
            <a:pPr marL="380990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1867" dirty="0">
              <a:solidFill>
                <a:srgbClr val="004BAF">
                  <a:lumMod val="75000"/>
                </a:srgbClr>
              </a:solidFill>
              <a:ea typeface="ＭＳ Ｐゴシック" panose="020B0600070205080204" pitchFamily="34" charset="-128"/>
            </a:endParaRPr>
          </a:p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7" dirty="0">
                <a:solidFill>
                  <a:srgbClr val="7B0C00"/>
                </a:solidFill>
                <a:ea typeface="ＭＳ Ｐゴシック" panose="020B0600070205080204" pitchFamily="34" charset="-128"/>
              </a:rPr>
              <a:t>Individual clouds have attractions</a:t>
            </a:r>
          </a:p>
          <a:p>
            <a:pPr marL="380990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67" dirty="0">
                <a:solidFill>
                  <a:srgbClr val="004BAF">
                    <a:lumMod val="60000"/>
                    <a:lumOff val="40000"/>
                  </a:srgbClr>
                </a:solidFill>
                <a:ea typeface="ＭＳ Ｐゴシック" panose="020B0600070205080204" pitchFamily="34" charset="-128"/>
              </a:rPr>
              <a:t>Autonomy in Zones</a:t>
            </a:r>
          </a:p>
          <a:p>
            <a:pPr marL="380990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67" dirty="0">
                <a:solidFill>
                  <a:srgbClr val="004BAF">
                    <a:lumMod val="60000"/>
                    <a:lumOff val="40000"/>
                  </a:srgbClr>
                </a:solidFill>
                <a:ea typeface="ＭＳ Ｐゴシック" panose="020B0600070205080204" pitchFamily="34" charset="-128"/>
              </a:rPr>
              <a:t>Small Failure Domains</a:t>
            </a:r>
          </a:p>
          <a:p>
            <a:pPr marL="380990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867" dirty="0">
                <a:solidFill>
                  <a:srgbClr val="004BAF">
                    <a:lumMod val="60000"/>
                    <a:lumOff val="40000"/>
                  </a:srgbClr>
                </a:solidFill>
                <a:ea typeface="ＭＳ Ｐゴシック" panose="020B0600070205080204" pitchFamily="34" charset="-128"/>
              </a:rPr>
              <a:t>Deployment issues over WAN</a:t>
            </a:r>
          </a:p>
          <a:p>
            <a:pPr marL="380990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1867" dirty="0">
              <a:solidFill>
                <a:srgbClr val="004BAF">
                  <a:lumMod val="60000"/>
                  <a:lumOff val="40000"/>
                </a:srgbClr>
              </a:solidFill>
              <a:ea typeface="ＭＳ Ｐゴシック" panose="020B0600070205080204" pitchFamily="34" charset="-128"/>
            </a:endParaRPr>
          </a:p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7" dirty="0">
                <a:solidFill>
                  <a:srgbClr val="7B0C00"/>
                </a:solidFill>
                <a:ea typeface="ＭＳ Ｐゴシック" panose="020B0600070205080204" pitchFamily="34" charset="-128"/>
              </a:rPr>
              <a:t>Is there a middle ground?  Can we keep failure domains small, but ease the management challenges?</a:t>
            </a:r>
            <a:endParaRPr lang="en-US" sz="1867" dirty="0">
              <a:solidFill>
                <a:srgbClr val="004BAF">
                  <a:lumMod val="75000"/>
                </a:srgbClr>
              </a:solidFill>
              <a:ea typeface="ＭＳ Ｐゴシック" panose="020B0600070205080204" pitchFamily="34" charset="-128"/>
            </a:endParaRPr>
          </a:p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 dirty="0">
              <a:solidFill>
                <a:srgbClr val="004BAF">
                  <a:lumMod val="60000"/>
                  <a:lumOff val="40000"/>
                </a:srgbClr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1" y="893173"/>
            <a:ext cx="50800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67" y="272048"/>
            <a:ext cx="11350752" cy="1020576"/>
          </a:xfrm>
        </p:spPr>
        <p:txBody>
          <a:bodyPr/>
          <a:lstStyle/>
          <a:p>
            <a:r>
              <a:rPr lang="en-US" sz="3867" dirty="0">
                <a:solidFill>
                  <a:schemeClr val="tx1"/>
                </a:solidFill>
              </a:rPr>
              <a:t>Multi-Site Deployment Model with Cisco Platform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68598F7-72A9-844C-958F-B835A8963AEF}"/>
              </a:ext>
            </a:extLst>
          </p:cNvPr>
          <p:cNvGrpSpPr/>
          <p:nvPr/>
        </p:nvGrpSpPr>
        <p:grpSpPr>
          <a:xfrm>
            <a:off x="6532272" y="1116264"/>
            <a:ext cx="4307444" cy="2230710"/>
            <a:chOff x="1041507" y="1214153"/>
            <a:chExt cx="4307444" cy="2230710"/>
          </a:xfrm>
        </p:grpSpPr>
        <p:sp>
          <p:nvSpPr>
            <p:cNvPr id="67" name="TextBox 66"/>
            <p:cNvSpPr txBox="1"/>
            <p:nvPr/>
          </p:nvSpPr>
          <p:spPr>
            <a:xfrm>
              <a:off x="1041507" y="2533844"/>
              <a:ext cx="4307444" cy="91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47" indent="-158747" defTabSz="609585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srgbClr val="58585B"/>
                  </a:solidFill>
                  <a:ea typeface="ＭＳ Ｐゴシック" panose="020B0600070205080204" pitchFamily="34" charset="-128"/>
                </a:rPr>
                <a:t>Every site has all type of nodes - fully autonomous</a:t>
              </a:r>
            </a:p>
            <a:p>
              <a:pPr marL="158747" indent="-158747" defTabSz="609585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srgbClr val="58585B"/>
                  </a:solidFill>
                  <a:ea typeface="ＭＳ Ｐゴシック" panose="020B0600070205080204" pitchFamily="34" charset="-128"/>
                </a:rPr>
                <a:t>Practical approach with OpenStack – </a:t>
              </a:r>
              <a:r>
                <a:rPr lang="en-US" sz="1200" b="1" dirty="0">
                  <a:solidFill>
                    <a:srgbClr val="00B050"/>
                  </a:solidFill>
                  <a:ea typeface="ＭＳ Ｐゴシック" panose="020B0600070205080204" pitchFamily="34" charset="-128"/>
                </a:rPr>
                <a:t>What we are doing</a:t>
              </a:r>
            </a:p>
            <a:p>
              <a:pPr marL="158747" indent="-158747" defTabSz="609585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srgbClr val="58585B"/>
                  </a:solidFill>
                  <a:ea typeface="ＭＳ Ｐゴシック" panose="020B0600070205080204" pitchFamily="34" charset="-128"/>
                </a:rPr>
                <a:t>Optimized footprint required to be cost effective</a:t>
              </a:r>
            </a:p>
            <a:p>
              <a:pPr marL="158747" indent="-158747" defTabSz="609585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srgbClr val="58585B"/>
                  </a:solidFill>
                  <a:ea typeface="ＭＳ Ｐゴシック" panose="020B0600070205080204" pitchFamily="34" charset="-128"/>
                </a:rPr>
                <a:t>Need simple management &amp; consistent policy</a:t>
              </a:r>
            </a:p>
          </p:txBody>
        </p:sp>
        <p:sp>
          <p:nvSpPr>
            <p:cNvPr id="1025" name="Rectangle 1024"/>
            <p:cNvSpPr/>
            <p:nvPr/>
          </p:nvSpPr>
          <p:spPr bwMode="auto">
            <a:xfrm>
              <a:off x="1129078" y="1214153"/>
              <a:ext cx="4198103" cy="260991"/>
            </a:xfrm>
            <a:prstGeom prst="rect">
              <a:avLst/>
            </a:prstGeom>
            <a:noFill/>
            <a:ln w="3175" cap="flat">
              <a:solidFill>
                <a:schemeClr val="tx1"/>
              </a:solidFill>
              <a:prstDash val="sysDash"/>
              <a:miter lim="800000"/>
              <a:headEnd type="none" w="med" len="med"/>
              <a:tailEnd type="none" w="med" len="med"/>
            </a:ln>
          </p:spPr>
          <p:txBody>
            <a:bodyPr lIns="121920" tIns="60960" rIns="121920" bIns="60960" rtlCol="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58585B"/>
                  </a:solidFill>
                  <a:ea typeface="Arial" pitchFamily="-107" charset="0"/>
                  <a:cs typeface="Arial" pitchFamily="-107" charset="0"/>
                  <a:sym typeface="Arial" pitchFamily="-107" charset="0"/>
                </a:rPr>
                <a:t>Consistent Policy and Multi-Site Management Capabilities </a:t>
              </a:r>
            </a:p>
          </p:txBody>
        </p:sp>
        <p:cxnSp>
          <p:nvCxnSpPr>
            <p:cNvPr id="230" name="Straight Connector 229"/>
            <p:cNvCxnSpPr/>
            <p:nvPr/>
          </p:nvCxnSpPr>
          <p:spPr bwMode="auto">
            <a:xfrm flipV="1">
              <a:off x="2424857" y="2042255"/>
              <a:ext cx="245049" cy="303"/>
            </a:xfrm>
            <a:prstGeom prst="line">
              <a:avLst/>
            </a:prstGeom>
            <a:solidFill>
              <a:srgbClr val="0183B7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/>
            <p:cNvCxnSpPr/>
            <p:nvPr/>
          </p:nvCxnSpPr>
          <p:spPr bwMode="auto">
            <a:xfrm>
              <a:off x="3714230" y="2042255"/>
              <a:ext cx="271431" cy="303"/>
            </a:xfrm>
            <a:prstGeom prst="line">
              <a:avLst/>
            </a:prstGeom>
            <a:solidFill>
              <a:srgbClr val="0183B7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2" name="Rectangle 231"/>
            <p:cNvSpPr/>
            <p:nvPr/>
          </p:nvSpPr>
          <p:spPr bwMode="auto">
            <a:xfrm>
              <a:off x="4468377" y="1551502"/>
              <a:ext cx="862569" cy="21061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121920" tIns="60960" rIns="121920" bIns="60960" rtlCol="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67" dirty="0">
                  <a:solidFill>
                    <a:srgbClr val="FFFFFF"/>
                  </a:solidFill>
                  <a:ea typeface="Arial" pitchFamily="-107" charset="0"/>
                  <a:cs typeface="Arial" pitchFamily="-107" charset="0"/>
                  <a:sym typeface="Arial" pitchFamily="-107" charset="0"/>
                </a:rPr>
                <a:t>Mgmt</a:t>
              </a:r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4468376" y="1806941"/>
              <a:ext cx="862569" cy="21061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121920" tIns="60960" rIns="121920" bIns="60960" rtlCol="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67" dirty="0">
                  <a:solidFill>
                    <a:srgbClr val="FFFFFF"/>
                  </a:solidFill>
                  <a:ea typeface="Arial" pitchFamily="-107" charset="0"/>
                  <a:cs typeface="Arial" pitchFamily="-107" charset="0"/>
                  <a:sym typeface="Arial" pitchFamily="-107" charset="0"/>
                </a:rPr>
                <a:t>Control</a:t>
              </a: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4464613" y="2325875"/>
              <a:ext cx="862569" cy="21061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121920" tIns="60960" rIns="121920" bIns="60960" rtlCol="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67" dirty="0">
                  <a:solidFill>
                    <a:srgbClr val="FFFFFF"/>
                  </a:solidFill>
                  <a:ea typeface="Arial" pitchFamily="-107" charset="0"/>
                  <a:cs typeface="Arial" pitchFamily="-107" charset="0"/>
                  <a:sym typeface="Arial" pitchFamily="-107" charset="0"/>
                </a:rPr>
                <a:t>Compute</a:t>
              </a:r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4468376" y="2062335"/>
              <a:ext cx="862569" cy="21061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121920" tIns="60960" rIns="121920" bIns="60960" rtlCol="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67" dirty="0">
                  <a:solidFill>
                    <a:srgbClr val="FFFFFF"/>
                  </a:solidFill>
                  <a:ea typeface="Arial" pitchFamily="-107" charset="0"/>
                  <a:cs typeface="Arial" pitchFamily="-107" charset="0"/>
                  <a:sym typeface="Arial" pitchFamily="-107" charset="0"/>
                </a:rPr>
                <a:t>Storage</a:t>
              </a:r>
            </a:p>
          </p:txBody>
        </p:sp>
        <p:pic>
          <p:nvPicPr>
            <p:cNvPr id="237" name="Picture 2" descr="mage result for cloud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959" y="1557841"/>
              <a:ext cx="1141428" cy="968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8" name="Group 237"/>
            <p:cNvGrpSpPr/>
            <p:nvPr/>
          </p:nvGrpSpPr>
          <p:grpSpPr>
            <a:xfrm>
              <a:off x="2076649" y="1858438"/>
              <a:ext cx="367633" cy="367633"/>
              <a:chOff x="500410" y="3894559"/>
              <a:chExt cx="654999" cy="654999"/>
            </a:xfrm>
            <a:solidFill>
              <a:schemeClr val="tx1">
                <a:lumMod val="50000"/>
              </a:schemeClr>
            </a:solidFill>
          </p:grpSpPr>
          <p:sp>
            <p:nvSpPr>
              <p:cNvPr id="239" name="Oval 238"/>
              <p:cNvSpPr/>
              <p:nvPr/>
            </p:nvSpPr>
            <p:spPr>
              <a:xfrm>
                <a:off x="500410" y="3894559"/>
                <a:ext cx="654999" cy="65499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40" name="Group 239"/>
              <p:cNvGrpSpPr/>
              <p:nvPr/>
            </p:nvGrpSpPr>
            <p:grpSpPr>
              <a:xfrm>
                <a:off x="728625" y="3943806"/>
                <a:ext cx="198569" cy="548244"/>
                <a:chOff x="1966445" y="1118559"/>
                <a:chExt cx="198569" cy="548244"/>
              </a:xfrm>
              <a:grpFill/>
            </p:grpSpPr>
            <p:grpSp>
              <p:nvGrpSpPr>
                <p:cNvPr id="283" name="Group 282"/>
                <p:cNvGrpSpPr/>
                <p:nvPr/>
              </p:nvGrpSpPr>
              <p:grpSpPr>
                <a:xfrm>
                  <a:off x="1966445" y="1440496"/>
                  <a:ext cx="198569" cy="226307"/>
                  <a:chOff x="894416" y="-1055147"/>
                  <a:chExt cx="413311" cy="471047"/>
                </a:xfrm>
                <a:grpFill/>
              </p:grpSpPr>
              <p:sp>
                <p:nvSpPr>
                  <p:cNvPr id="305" name="Freeform 46"/>
                  <p:cNvSpPr>
                    <a:spLocks/>
                  </p:cNvSpPr>
                  <p:nvPr/>
                </p:nvSpPr>
                <p:spPr bwMode="auto">
                  <a:xfrm>
                    <a:off x="894416" y="-836578"/>
                    <a:ext cx="169540" cy="237356"/>
                  </a:xfrm>
                  <a:custGeom>
                    <a:avLst/>
                    <a:gdLst>
                      <a:gd name="T0" fmla="*/ 43 w 156"/>
                      <a:gd name="T1" fmla="*/ 0 h 218"/>
                      <a:gd name="T2" fmla="*/ 13 w 156"/>
                      <a:gd name="T3" fmla="*/ 13 h 218"/>
                      <a:gd name="T4" fmla="*/ 13 w 156"/>
                      <a:gd name="T5" fmla="*/ 13 h 218"/>
                      <a:gd name="T6" fmla="*/ 13 w 156"/>
                      <a:gd name="T7" fmla="*/ 13 h 218"/>
                      <a:gd name="T8" fmla="*/ 7 w 156"/>
                      <a:gd name="T9" fmla="*/ 19 h 218"/>
                      <a:gd name="T10" fmla="*/ 0 w 156"/>
                      <a:gd name="T11" fmla="*/ 43 h 218"/>
                      <a:gd name="T12" fmla="*/ 6 w 156"/>
                      <a:gd name="T13" fmla="*/ 65 h 218"/>
                      <a:gd name="T14" fmla="*/ 13 w 156"/>
                      <a:gd name="T15" fmla="*/ 74 h 218"/>
                      <a:gd name="T16" fmla="*/ 109 w 156"/>
                      <a:gd name="T17" fmla="*/ 170 h 218"/>
                      <a:gd name="T18" fmla="*/ 156 w 156"/>
                      <a:gd name="T19" fmla="*/ 218 h 218"/>
                      <a:gd name="T20" fmla="*/ 145 w 156"/>
                      <a:gd name="T21" fmla="*/ 188 h 218"/>
                      <a:gd name="T22" fmla="*/ 145 w 156"/>
                      <a:gd name="T23" fmla="*/ 188 h 218"/>
                      <a:gd name="T24" fmla="*/ 145 w 156"/>
                      <a:gd name="T25" fmla="*/ 84 h 218"/>
                      <a:gd name="T26" fmla="*/ 145 w 156"/>
                      <a:gd name="T27" fmla="*/ 84 h 218"/>
                      <a:gd name="T28" fmla="*/ 74 w 156"/>
                      <a:gd name="T29" fmla="*/ 13 h 218"/>
                      <a:gd name="T30" fmla="*/ 69 w 156"/>
                      <a:gd name="T31" fmla="*/ 9 h 218"/>
                      <a:gd name="T32" fmla="*/ 43 w 156"/>
                      <a:gd name="T33" fmla="*/ 0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56" h="218">
                        <a:moveTo>
                          <a:pt x="43" y="0"/>
                        </a:moveTo>
                        <a:cubicBezTo>
                          <a:pt x="32" y="0"/>
                          <a:pt x="21" y="4"/>
                          <a:pt x="13" y="13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1" y="15"/>
                          <a:pt x="9" y="17"/>
                          <a:pt x="7" y="19"/>
                        </a:cubicBezTo>
                        <a:cubicBezTo>
                          <a:pt x="2" y="27"/>
                          <a:pt x="0" y="35"/>
                          <a:pt x="0" y="43"/>
                        </a:cubicBezTo>
                        <a:cubicBezTo>
                          <a:pt x="0" y="51"/>
                          <a:pt x="2" y="58"/>
                          <a:pt x="6" y="65"/>
                        </a:cubicBezTo>
                        <a:cubicBezTo>
                          <a:pt x="8" y="68"/>
                          <a:pt x="10" y="71"/>
                          <a:pt x="13" y="74"/>
                        </a:cubicBezTo>
                        <a:cubicBezTo>
                          <a:pt x="109" y="170"/>
                          <a:pt x="109" y="170"/>
                          <a:pt x="109" y="170"/>
                        </a:cubicBezTo>
                        <a:cubicBezTo>
                          <a:pt x="156" y="218"/>
                          <a:pt x="156" y="218"/>
                          <a:pt x="156" y="218"/>
                        </a:cubicBezTo>
                        <a:cubicBezTo>
                          <a:pt x="149" y="209"/>
                          <a:pt x="145" y="199"/>
                          <a:pt x="145" y="188"/>
                        </a:cubicBezTo>
                        <a:cubicBezTo>
                          <a:pt x="145" y="188"/>
                          <a:pt x="145" y="188"/>
                          <a:pt x="145" y="188"/>
                        </a:cubicBezTo>
                        <a:cubicBezTo>
                          <a:pt x="145" y="84"/>
                          <a:pt x="145" y="84"/>
                          <a:pt x="145" y="84"/>
                        </a:cubicBezTo>
                        <a:cubicBezTo>
                          <a:pt x="145" y="84"/>
                          <a:pt x="145" y="84"/>
                          <a:pt x="145" y="84"/>
                        </a:cubicBezTo>
                        <a:cubicBezTo>
                          <a:pt x="74" y="13"/>
                          <a:pt x="74" y="13"/>
                          <a:pt x="74" y="13"/>
                        </a:cubicBezTo>
                        <a:cubicBezTo>
                          <a:pt x="72" y="11"/>
                          <a:pt x="71" y="10"/>
                          <a:pt x="69" y="9"/>
                        </a:cubicBezTo>
                        <a:cubicBezTo>
                          <a:pt x="61" y="3"/>
                          <a:pt x="52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chemeClr val="accent5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06" name="Freeform 43"/>
                  <p:cNvSpPr>
                    <a:spLocks/>
                  </p:cNvSpPr>
                  <p:nvPr/>
                </p:nvSpPr>
                <p:spPr bwMode="auto">
                  <a:xfrm>
                    <a:off x="1052043" y="-1055147"/>
                    <a:ext cx="93476" cy="356493"/>
                  </a:xfrm>
                  <a:custGeom>
                    <a:avLst/>
                    <a:gdLst>
                      <a:gd name="T0" fmla="*/ 43 w 86"/>
                      <a:gd name="T1" fmla="*/ 0 h 328"/>
                      <a:gd name="T2" fmla="*/ 0 w 86"/>
                      <a:gd name="T3" fmla="*/ 43 h 328"/>
                      <a:gd name="T4" fmla="*/ 0 w 86"/>
                      <a:gd name="T5" fmla="*/ 285 h 328"/>
                      <a:gd name="T6" fmla="*/ 43 w 86"/>
                      <a:gd name="T7" fmla="*/ 328 h 328"/>
                      <a:gd name="T8" fmla="*/ 86 w 86"/>
                      <a:gd name="T9" fmla="*/ 285 h 328"/>
                      <a:gd name="T10" fmla="*/ 86 w 86"/>
                      <a:gd name="T11" fmla="*/ 43 h 328"/>
                      <a:gd name="T12" fmla="*/ 43 w 86"/>
                      <a:gd name="T13" fmla="*/ 0 h 3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6" h="328">
                        <a:moveTo>
                          <a:pt x="43" y="0"/>
                        </a:moveTo>
                        <a:cubicBezTo>
                          <a:pt x="19" y="0"/>
                          <a:pt x="0" y="19"/>
                          <a:pt x="0" y="43"/>
                        </a:cubicBezTo>
                        <a:cubicBezTo>
                          <a:pt x="0" y="285"/>
                          <a:pt x="0" y="285"/>
                          <a:pt x="0" y="285"/>
                        </a:cubicBezTo>
                        <a:cubicBezTo>
                          <a:pt x="43" y="328"/>
                          <a:pt x="43" y="328"/>
                          <a:pt x="43" y="328"/>
                        </a:cubicBezTo>
                        <a:cubicBezTo>
                          <a:pt x="86" y="285"/>
                          <a:pt x="86" y="285"/>
                          <a:pt x="86" y="285"/>
                        </a:cubicBezTo>
                        <a:cubicBezTo>
                          <a:pt x="86" y="43"/>
                          <a:pt x="86" y="43"/>
                          <a:pt x="86" y="43"/>
                        </a:cubicBezTo>
                        <a:cubicBezTo>
                          <a:pt x="86" y="19"/>
                          <a:pt x="67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chemeClr val="accent5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07" name="Freeform 44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1375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0 w 1"/>
                      <a:gd name="T3" fmla="*/ 0 w 1"/>
                      <a:gd name="T4" fmla="*/ 0 w 1"/>
                      <a:gd name="T5" fmla="*/ 0 w 1"/>
                      <a:gd name="T6" fmla="*/ 0 w 1"/>
                      <a:gd name="T7" fmla="*/ 0 w 1"/>
                      <a:gd name="T8" fmla="*/ 0 w 1"/>
                      <a:gd name="T9" fmla="*/ 0 w 1"/>
                      <a:gd name="T10" fmla="*/ 0 w 1"/>
                      <a:gd name="T11" fmla="*/ 0 w 1"/>
                      <a:gd name="T12" fmla="*/ 1 w 1"/>
                      <a:gd name="T13" fmla="*/ 1 w 1"/>
                      <a:gd name="T14" fmla="*/ 1 w 1"/>
                      <a:gd name="T15" fmla="*/ 1 w 1"/>
                      <a:gd name="T16" fmla="*/ 1 w 1"/>
                      <a:gd name="T17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  <a:cxn ang="0">
                        <a:pos x="T7" y="0"/>
                      </a:cxn>
                      <a:cxn ang="0">
                        <a:pos x="T8" y="0"/>
                      </a:cxn>
                      <a:cxn ang="0">
                        <a:pos x="T9" y="0"/>
                      </a:cxn>
                      <a:cxn ang="0">
                        <a:pos x="T10" y="0"/>
                      </a:cxn>
                      <a:cxn ang="0">
                        <a:pos x="T11" y="0"/>
                      </a:cxn>
                      <a:cxn ang="0">
                        <a:pos x="T12" y="0"/>
                      </a:cxn>
                      <a:cxn ang="0">
                        <a:pos x="T13" y="0"/>
                      </a:cxn>
                      <a:cxn ang="0">
                        <a:pos x="T14" y="0"/>
                      </a:cxn>
                      <a:cxn ang="0">
                        <a:pos x="T15" y="0"/>
                      </a:cxn>
                      <a:cxn ang="0">
                        <a:pos x="T16" y="0"/>
                      </a:cxn>
                      <a:cxn ang="0">
                        <a:pos x="T17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08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894416" y="-826955"/>
                    <a:ext cx="157627" cy="175497"/>
                  </a:xfrm>
                  <a:custGeom>
                    <a:avLst/>
                    <a:gdLst>
                      <a:gd name="T0" fmla="*/ 6 w 145"/>
                      <a:gd name="T1" fmla="*/ 56 h 161"/>
                      <a:gd name="T2" fmla="*/ 13 w 145"/>
                      <a:gd name="T3" fmla="*/ 65 h 161"/>
                      <a:gd name="T4" fmla="*/ 109 w 145"/>
                      <a:gd name="T5" fmla="*/ 161 h 161"/>
                      <a:gd name="T6" fmla="*/ 13 w 145"/>
                      <a:gd name="T7" fmla="*/ 65 h 161"/>
                      <a:gd name="T8" fmla="*/ 6 w 145"/>
                      <a:gd name="T9" fmla="*/ 56 h 161"/>
                      <a:gd name="T10" fmla="*/ 7 w 145"/>
                      <a:gd name="T11" fmla="*/ 10 h 161"/>
                      <a:gd name="T12" fmla="*/ 0 w 145"/>
                      <a:gd name="T13" fmla="*/ 34 h 161"/>
                      <a:gd name="T14" fmla="*/ 7 w 145"/>
                      <a:gd name="T15" fmla="*/ 10 h 161"/>
                      <a:gd name="T16" fmla="*/ 69 w 145"/>
                      <a:gd name="T17" fmla="*/ 0 h 161"/>
                      <a:gd name="T18" fmla="*/ 74 w 145"/>
                      <a:gd name="T19" fmla="*/ 4 h 161"/>
                      <a:gd name="T20" fmla="*/ 145 w 145"/>
                      <a:gd name="T21" fmla="*/ 75 h 161"/>
                      <a:gd name="T22" fmla="*/ 74 w 145"/>
                      <a:gd name="T23" fmla="*/ 4 h 161"/>
                      <a:gd name="T24" fmla="*/ 69 w 145"/>
                      <a:gd name="T25" fmla="*/ 0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5" h="161">
                        <a:moveTo>
                          <a:pt x="6" y="56"/>
                        </a:moveTo>
                        <a:cubicBezTo>
                          <a:pt x="8" y="59"/>
                          <a:pt x="10" y="62"/>
                          <a:pt x="13" y="65"/>
                        </a:cubicBezTo>
                        <a:cubicBezTo>
                          <a:pt x="109" y="161"/>
                          <a:pt x="109" y="161"/>
                          <a:pt x="109" y="161"/>
                        </a:cubicBezTo>
                        <a:cubicBezTo>
                          <a:pt x="13" y="65"/>
                          <a:pt x="13" y="65"/>
                          <a:pt x="13" y="65"/>
                        </a:cubicBezTo>
                        <a:cubicBezTo>
                          <a:pt x="10" y="62"/>
                          <a:pt x="8" y="59"/>
                          <a:pt x="6" y="56"/>
                        </a:cubicBezTo>
                        <a:moveTo>
                          <a:pt x="7" y="10"/>
                        </a:moveTo>
                        <a:cubicBezTo>
                          <a:pt x="2" y="18"/>
                          <a:pt x="0" y="26"/>
                          <a:pt x="0" y="34"/>
                        </a:cubicBezTo>
                        <a:cubicBezTo>
                          <a:pt x="0" y="26"/>
                          <a:pt x="2" y="18"/>
                          <a:pt x="7" y="10"/>
                        </a:cubicBezTo>
                        <a:moveTo>
                          <a:pt x="69" y="0"/>
                        </a:moveTo>
                        <a:cubicBezTo>
                          <a:pt x="71" y="1"/>
                          <a:pt x="72" y="2"/>
                          <a:pt x="74" y="4"/>
                        </a:cubicBezTo>
                        <a:cubicBezTo>
                          <a:pt x="145" y="75"/>
                          <a:pt x="145" y="75"/>
                          <a:pt x="145" y="75"/>
                        </a:cubicBezTo>
                        <a:cubicBezTo>
                          <a:pt x="74" y="4"/>
                          <a:pt x="74" y="4"/>
                          <a:pt x="74" y="4"/>
                        </a:cubicBezTo>
                        <a:cubicBezTo>
                          <a:pt x="72" y="2"/>
                          <a:pt x="71" y="1"/>
                          <a:pt x="6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09" name="Freeform 47"/>
                  <p:cNvSpPr>
                    <a:spLocks/>
                  </p:cNvSpPr>
                  <p:nvPr/>
                </p:nvSpPr>
                <p:spPr bwMode="auto">
                  <a:xfrm>
                    <a:off x="1100155" y="-599221"/>
                    <a:ext cx="33450" cy="15121"/>
                  </a:xfrm>
                  <a:custGeom>
                    <a:avLst/>
                    <a:gdLst>
                      <a:gd name="T0" fmla="*/ 31 w 31"/>
                      <a:gd name="T1" fmla="*/ 0 h 14"/>
                      <a:gd name="T2" fmla="*/ 30 w 31"/>
                      <a:gd name="T3" fmla="*/ 0 h 14"/>
                      <a:gd name="T4" fmla="*/ 30 w 31"/>
                      <a:gd name="T5" fmla="*/ 1 h 14"/>
                      <a:gd name="T6" fmla="*/ 17 w 31"/>
                      <a:gd name="T7" fmla="*/ 10 h 14"/>
                      <a:gd name="T8" fmla="*/ 7 w 31"/>
                      <a:gd name="T9" fmla="*/ 13 h 14"/>
                      <a:gd name="T10" fmla="*/ 0 w 31"/>
                      <a:gd name="T11" fmla="*/ 14 h 14"/>
                      <a:gd name="T12" fmla="*/ 30 w 31"/>
                      <a:gd name="T13" fmla="*/ 1 h 14"/>
                      <a:gd name="T14" fmla="*/ 31 w 31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1" h="14">
                        <a:moveTo>
                          <a:pt x="31" y="0"/>
                        </a:move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30" y="1"/>
                          <a:pt x="30" y="1"/>
                          <a:pt x="30" y="1"/>
                        </a:cubicBezTo>
                        <a:cubicBezTo>
                          <a:pt x="26" y="5"/>
                          <a:pt x="22" y="8"/>
                          <a:pt x="17" y="10"/>
                        </a:cubicBezTo>
                        <a:cubicBezTo>
                          <a:pt x="14" y="11"/>
                          <a:pt x="10" y="12"/>
                          <a:pt x="7" y="13"/>
                        </a:cubicBezTo>
                        <a:cubicBezTo>
                          <a:pt x="5" y="13"/>
                          <a:pt x="2" y="13"/>
                          <a:pt x="0" y="14"/>
                        </a:cubicBezTo>
                        <a:cubicBezTo>
                          <a:pt x="11" y="13"/>
                          <a:pt x="21" y="9"/>
                          <a:pt x="30" y="1"/>
                        </a:cubicBezTo>
                        <a:cubicBezTo>
                          <a:pt x="30" y="0"/>
                          <a:pt x="31" y="0"/>
                          <a:pt x="3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10" name="Freeform 48"/>
                  <p:cNvSpPr>
                    <a:spLocks/>
                  </p:cNvSpPr>
                  <p:nvPr/>
                </p:nvSpPr>
                <p:spPr bwMode="auto">
                  <a:xfrm>
                    <a:off x="1118484" y="-599221"/>
                    <a:ext cx="15121" cy="10539"/>
                  </a:xfrm>
                  <a:custGeom>
                    <a:avLst/>
                    <a:gdLst>
                      <a:gd name="T0" fmla="*/ 14 w 14"/>
                      <a:gd name="T1" fmla="*/ 0 h 10"/>
                      <a:gd name="T2" fmla="*/ 13 w 14"/>
                      <a:gd name="T3" fmla="*/ 1 h 10"/>
                      <a:gd name="T4" fmla="*/ 0 w 14"/>
                      <a:gd name="T5" fmla="*/ 10 h 10"/>
                      <a:gd name="T6" fmla="*/ 13 w 14"/>
                      <a:gd name="T7" fmla="*/ 1 h 10"/>
                      <a:gd name="T8" fmla="*/ 13 w 14"/>
                      <a:gd name="T9" fmla="*/ 0 h 10"/>
                      <a:gd name="T10" fmla="*/ 14 w 14"/>
                      <a:gd name="T11" fmla="*/ 0 h 10"/>
                      <a:gd name="T12" fmla="*/ 14 w 14"/>
                      <a:gd name="T1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0">
                        <a:moveTo>
                          <a:pt x="14" y="0"/>
                        </a:move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9" y="5"/>
                          <a:pt x="5" y="8"/>
                          <a:pt x="0" y="10"/>
                        </a:cubicBezTo>
                        <a:cubicBezTo>
                          <a:pt x="5" y="8"/>
                          <a:pt x="9" y="5"/>
                          <a:pt x="13" y="1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11" name="Freeform 49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1375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0 w 1"/>
                      <a:gd name="T3" fmla="*/ 0 w 1"/>
                      <a:gd name="T4" fmla="*/ 0 w 1"/>
                      <a:gd name="T5" fmla="*/ 0 w 1"/>
                      <a:gd name="T6" fmla="*/ 0 w 1"/>
                      <a:gd name="T7" fmla="*/ 0 w 1"/>
                      <a:gd name="T8" fmla="*/ 0 w 1"/>
                      <a:gd name="T9" fmla="*/ 0 w 1"/>
                      <a:gd name="T10" fmla="*/ 0 w 1"/>
                      <a:gd name="T11" fmla="*/ 0 w 1"/>
                      <a:gd name="T12" fmla="*/ 0 w 1"/>
                      <a:gd name="T13" fmla="*/ 0 w 1"/>
                      <a:gd name="T14" fmla="*/ 0 w 1"/>
                      <a:gd name="T15" fmla="*/ 0 w 1"/>
                      <a:gd name="T16" fmla="*/ 1 w 1"/>
                      <a:gd name="T17" fmla="*/ 0 w 1"/>
                      <a:gd name="T18" fmla="*/ 1 w 1"/>
                      <a:gd name="T19" fmla="*/ 1 w 1"/>
                      <a:gd name="T20" fmla="*/ 1 w 1"/>
                      <a:gd name="T21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  <a:cxn ang="0">
                        <a:pos x="T7" y="0"/>
                      </a:cxn>
                      <a:cxn ang="0">
                        <a:pos x="T8" y="0"/>
                      </a:cxn>
                      <a:cxn ang="0">
                        <a:pos x="T9" y="0"/>
                      </a:cxn>
                      <a:cxn ang="0">
                        <a:pos x="T10" y="0"/>
                      </a:cxn>
                      <a:cxn ang="0">
                        <a:pos x="T11" y="0"/>
                      </a:cxn>
                      <a:cxn ang="0">
                        <a:pos x="T12" y="0"/>
                      </a:cxn>
                      <a:cxn ang="0">
                        <a:pos x="T13" y="0"/>
                      </a:cxn>
                      <a:cxn ang="0">
                        <a:pos x="T14" y="0"/>
                      </a:cxn>
                      <a:cxn ang="0">
                        <a:pos x="T15" y="0"/>
                      </a:cxn>
                      <a:cxn ang="0">
                        <a:pos x="T16" y="0"/>
                      </a:cxn>
                      <a:cxn ang="0">
                        <a:pos x="T17" y="0"/>
                      </a:cxn>
                      <a:cxn ang="0">
                        <a:pos x="T18" y="0"/>
                      </a:cxn>
                      <a:cxn ang="0">
                        <a:pos x="T19" y="0"/>
                      </a:cxn>
                      <a:cxn ang="0">
                        <a:pos x="T20" y="0"/>
                      </a:cxn>
                      <a:cxn ang="0">
                        <a:pos x="T21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12" name="Freeform 50"/>
                  <p:cNvSpPr>
                    <a:spLocks/>
                  </p:cNvSpPr>
                  <p:nvPr/>
                </p:nvSpPr>
                <p:spPr bwMode="auto">
                  <a:xfrm>
                    <a:off x="1098781" y="-585475"/>
                    <a:ext cx="8706" cy="1375"/>
                  </a:xfrm>
                  <a:custGeom>
                    <a:avLst/>
                    <a:gdLst>
                      <a:gd name="T0" fmla="*/ 8 w 8"/>
                      <a:gd name="T1" fmla="*/ 0 h 1"/>
                      <a:gd name="T2" fmla="*/ 0 w 8"/>
                      <a:gd name="T3" fmla="*/ 1 h 1"/>
                      <a:gd name="T4" fmla="*/ 0 w 8"/>
                      <a:gd name="T5" fmla="*/ 1 h 1"/>
                      <a:gd name="T6" fmla="*/ 0 w 8"/>
                      <a:gd name="T7" fmla="*/ 1 h 1"/>
                      <a:gd name="T8" fmla="*/ 0 w 8"/>
                      <a:gd name="T9" fmla="*/ 1 h 1"/>
                      <a:gd name="T10" fmla="*/ 0 w 8"/>
                      <a:gd name="T11" fmla="*/ 1 h 1"/>
                      <a:gd name="T12" fmla="*/ 0 w 8"/>
                      <a:gd name="T13" fmla="*/ 1 h 1"/>
                      <a:gd name="T14" fmla="*/ 0 w 8"/>
                      <a:gd name="T15" fmla="*/ 1 h 1"/>
                      <a:gd name="T16" fmla="*/ 0 w 8"/>
                      <a:gd name="T17" fmla="*/ 1 h 1"/>
                      <a:gd name="T18" fmla="*/ 0 w 8"/>
                      <a:gd name="T19" fmla="*/ 1 h 1"/>
                      <a:gd name="T20" fmla="*/ 0 w 8"/>
                      <a:gd name="T21" fmla="*/ 1 h 1"/>
                      <a:gd name="T22" fmla="*/ 0 w 8"/>
                      <a:gd name="T23" fmla="*/ 1 h 1"/>
                      <a:gd name="T24" fmla="*/ 0 w 8"/>
                      <a:gd name="T25" fmla="*/ 1 h 1"/>
                      <a:gd name="T26" fmla="*/ 1 w 8"/>
                      <a:gd name="T27" fmla="*/ 1 h 1"/>
                      <a:gd name="T28" fmla="*/ 1 w 8"/>
                      <a:gd name="T29" fmla="*/ 1 h 1"/>
                      <a:gd name="T30" fmla="*/ 1 w 8"/>
                      <a:gd name="T31" fmla="*/ 1 h 1"/>
                      <a:gd name="T32" fmla="*/ 1 w 8"/>
                      <a:gd name="T33" fmla="*/ 1 h 1"/>
                      <a:gd name="T34" fmla="*/ 8 w 8"/>
                      <a:gd name="T3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" h="1">
                        <a:moveTo>
                          <a:pt x="8" y="0"/>
                        </a:moveTo>
                        <a:cubicBezTo>
                          <a:pt x="5" y="0"/>
                          <a:pt x="3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3" y="0"/>
                          <a:pt x="6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13" name="Freeform 51"/>
                  <p:cNvSpPr>
                    <a:spLocks/>
                  </p:cNvSpPr>
                  <p:nvPr/>
                </p:nvSpPr>
                <p:spPr bwMode="auto">
                  <a:xfrm>
                    <a:off x="1052043" y="-745392"/>
                    <a:ext cx="46738" cy="113180"/>
                  </a:xfrm>
                  <a:custGeom>
                    <a:avLst/>
                    <a:gdLst>
                      <a:gd name="T0" fmla="*/ 0 w 43"/>
                      <a:gd name="T1" fmla="*/ 0 h 104"/>
                      <a:gd name="T2" fmla="*/ 0 w 43"/>
                      <a:gd name="T3" fmla="*/ 104 h 104"/>
                      <a:gd name="T4" fmla="*/ 0 w 43"/>
                      <a:gd name="T5" fmla="*/ 104 h 104"/>
                      <a:gd name="T6" fmla="*/ 13 w 43"/>
                      <a:gd name="T7" fmla="*/ 74 h 104"/>
                      <a:gd name="T8" fmla="*/ 43 w 43"/>
                      <a:gd name="T9" fmla="*/ 43 h 104"/>
                      <a:gd name="T10" fmla="*/ 0 w 43"/>
                      <a:gd name="T11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104">
                        <a:moveTo>
                          <a:pt x="0" y="0"/>
                        </a:moveTo>
                        <a:cubicBezTo>
                          <a:pt x="0" y="104"/>
                          <a:pt x="0" y="104"/>
                          <a:pt x="0" y="104"/>
                        </a:cubicBezTo>
                        <a:cubicBezTo>
                          <a:pt x="0" y="104"/>
                          <a:pt x="0" y="104"/>
                          <a:pt x="0" y="104"/>
                        </a:cubicBezTo>
                        <a:cubicBezTo>
                          <a:pt x="0" y="93"/>
                          <a:pt x="4" y="82"/>
                          <a:pt x="13" y="74"/>
                        </a:cubicBezTo>
                        <a:cubicBezTo>
                          <a:pt x="43" y="43"/>
                          <a:pt x="43" y="43"/>
                          <a:pt x="43" y="43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 w="3175">
                    <a:solidFill>
                      <a:srgbClr val="F57302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14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1063956" y="-826955"/>
                    <a:ext cx="243771" cy="242855"/>
                  </a:xfrm>
                  <a:custGeom>
                    <a:avLst/>
                    <a:gdLst>
                      <a:gd name="T0" fmla="*/ 0 w 224"/>
                      <a:gd name="T1" fmla="*/ 209 h 223"/>
                      <a:gd name="T2" fmla="*/ 2 w 224"/>
                      <a:gd name="T3" fmla="*/ 210 h 223"/>
                      <a:gd name="T4" fmla="*/ 32 w 224"/>
                      <a:gd name="T5" fmla="*/ 223 h 223"/>
                      <a:gd name="T6" fmla="*/ 32 w 224"/>
                      <a:gd name="T7" fmla="*/ 223 h 223"/>
                      <a:gd name="T8" fmla="*/ 32 w 224"/>
                      <a:gd name="T9" fmla="*/ 223 h 223"/>
                      <a:gd name="T10" fmla="*/ 32 w 224"/>
                      <a:gd name="T11" fmla="*/ 223 h 223"/>
                      <a:gd name="T12" fmla="*/ 32 w 224"/>
                      <a:gd name="T13" fmla="*/ 223 h 223"/>
                      <a:gd name="T14" fmla="*/ 32 w 224"/>
                      <a:gd name="T15" fmla="*/ 223 h 223"/>
                      <a:gd name="T16" fmla="*/ 32 w 224"/>
                      <a:gd name="T17" fmla="*/ 223 h 223"/>
                      <a:gd name="T18" fmla="*/ 32 w 224"/>
                      <a:gd name="T19" fmla="*/ 223 h 223"/>
                      <a:gd name="T20" fmla="*/ 32 w 224"/>
                      <a:gd name="T21" fmla="*/ 223 h 223"/>
                      <a:gd name="T22" fmla="*/ 32 w 224"/>
                      <a:gd name="T23" fmla="*/ 223 h 223"/>
                      <a:gd name="T24" fmla="*/ 32 w 224"/>
                      <a:gd name="T25" fmla="*/ 223 h 223"/>
                      <a:gd name="T26" fmla="*/ 32 w 224"/>
                      <a:gd name="T27" fmla="*/ 223 h 223"/>
                      <a:gd name="T28" fmla="*/ 32 w 224"/>
                      <a:gd name="T29" fmla="*/ 223 h 223"/>
                      <a:gd name="T30" fmla="*/ 32 w 224"/>
                      <a:gd name="T31" fmla="*/ 223 h 223"/>
                      <a:gd name="T32" fmla="*/ 21 w 224"/>
                      <a:gd name="T33" fmla="*/ 221 h 223"/>
                      <a:gd name="T34" fmla="*/ 2 w 224"/>
                      <a:gd name="T35" fmla="*/ 210 h 223"/>
                      <a:gd name="T36" fmla="*/ 1 w 224"/>
                      <a:gd name="T37" fmla="*/ 209 h 223"/>
                      <a:gd name="T38" fmla="*/ 0 w 224"/>
                      <a:gd name="T39" fmla="*/ 209 h 223"/>
                      <a:gd name="T40" fmla="*/ 146 w 224"/>
                      <a:gd name="T41" fmla="*/ 4 h 223"/>
                      <a:gd name="T42" fmla="*/ 146 w 224"/>
                      <a:gd name="T43" fmla="*/ 4 h 223"/>
                      <a:gd name="T44" fmla="*/ 75 w 224"/>
                      <a:gd name="T45" fmla="*/ 75 h 223"/>
                      <a:gd name="T46" fmla="*/ 75 w 224"/>
                      <a:gd name="T47" fmla="*/ 75 h 223"/>
                      <a:gd name="T48" fmla="*/ 146 w 224"/>
                      <a:gd name="T49" fmla="*/ 4 h 223"/>
                      <a:gd name="T50" fmla="*/ 146 w 224"/>
                      <a:gd name="T51" fmla="*/ 4 h 223"/>
                      <a:gd name="T52" fmla="*/ 204 w 224"/>
                      <a:gd name="T53" fmla="*/ 0 h 223"/>
                      <a:gd name="T54" fmla="*/ 208 w 224"/>
                      <a:gd name="T55" fmla="*/ 4 h 223"/>
                      <a:gd name="T56" fmla="*/ 208 w 224"/>
                      <a:gd name="T57" fmla="*/ 65 h 223"/>
                      <a:gd name="T58" fmla="*/ 135 w 224"/>
                      <a:gd name="T59" fmla="*/ 137 h 223"/>
                      <a:gd name="T60" fmla="*/ 208 w 224"/>
                      <a:gd name="T61" fmla="*/ 65 h 223"/>
                      <a:gd name="T62" fmla="*/ 208 w 224"/>
                      <a:gd name="T63" fmla="*/ 4 h 223"/>
                      <a:gd name="T64" fmla="*/ 208 w 224"/>
                      <a:gd name="T65" fmla="*/ 4 h 223"/>
                      <a:gd name="T66" fmla="*/ 204 w 224"/>
                      <a:gd name="T67" fmla="*/ 0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24" h="223">
                        <a:moveTo>
                          <a:pt x="0" y="209"/>
                        </a:moveTo>
                        <a:cubicBezTo>
                          <a:pt x="1" y="209"/>
                          <a:pt x="1" y="209"/>
                          <a:pt x="2" y="210"/>
                        </a:cubicBezTo>
                        <a:cubicBezTo>
                          <a:pt x="10" y="218"/>
                          <a:pt x="21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28" y="222"/>
                          <a:pt x="24" y="222"/>
                          <a:pt x="21" y="221"/>
                        </a:cubicBezTo>
                        <a:cubicBezTo>
                          <a:pt x="14" y="219"/>
                          <a:pt x="7" y="215"/>
                          <a:pt x="2" y="210"/>
                        </a:cubicBezTo>
                        <a:cubicBezTo>
                          <a:pt x="1" y="209"/>
                          <a:pt x="1" y="209"/>
                          <a:pt x="1" y="209"/>
                        </a:cubicBezTo>
                        <a:cubicBezTo>
                          <a:pt x="0" y="209"/>
                          <a:pt x="0" y="209"/>
                          <a:pt x="0" y="209"/>
                        </a:cubicBezTo>
                        <a:moveTo>
                          <a:pt x="146" y="4"/>
                        </a:move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75" y="75"/>
                          <a:pt x="75" y="75"/>
                          <a:pt x="75" y="75"/>
                        </a:cubicBezTo>
                        <a:cubicBezTo>
                          <a:pt x="75" y="75"/>
                          <a:pt x="75" y="75"/>
                          <a:pt x="75" y="75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moveTo>
                          <a:pt x="204" y="0"/>
                        </a:moveTo>
                        <a:cubicBezTo>
                          <a:pt x="205" y="1"/>
                          <a:pt x="206" y="3"/>
                          <a:pt x="208" y="4"/>
                        </a:cubicBezTo>
                        <a:cubicBezTo>
                          <a:pt x="224" y="21"/>
                          <a:pt x="224" y="48"/>
                          <a:pt x="208" y="65"/>
                        </a:cubicBezTo>
                        <a:cubicBezTo>
                          <a:pt x="135" y="137"/>
                          <a:pt x="135" y="137"/>
                          <a:pt x="135" y="137"/>
                        </a:cubicBezTo>
                        <a:cubicBezTo>
                          <a:pt x="208" y="65"/>
                          <a:pt x="208" y="65"/>
                          <a:pt x="208" y="65"/>
                        </a:cubicBezTo>
                        <a:cubicBezTo>
                          <a:pt x="224" y="48"/>
                          <a:pt x="224" y="21"/>
                          <a:pt x="208" y="4"/>
                        </a:cubicBezTo>
                        <a:cubicBezTo>
                          <a:pt x="208" y="4"/>
                          <a:pt x="208" y="4"/>
                          <a:pt x="208" y="4"/>
                        </a:cubicBezTo>
                        <a:cubicBezTo>
                          <a:pt x="206" y="3"/>
                          <a:pt x="205" y="1"/>
                          <a:pt x="20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15" name="Freeform 53"/>
                  <p:cNvSpPr>
                    <a:spLocks noEditPoints="1"/>
                  </p:cNvSpPr>
                  <p:nvPr/>
                </p:nvSpPr>
                <p:spPr bwMode="auto">
                  <a:xfrm>
                    <a:off x="1063956" y="-836578"/>
                    <a:ext cx="243771" cy="250186"/>
                  </a:xfrm>
                  <a:custGeom>
                    <a:avLst/>
                    <a:gdLst>
                      <a:gd name="T0" fmla="*/ 0 w 224"/>
                      <a:gd name="T1" fmla="*/ 218 h 230"/>
                      <a:gd name="T2" fmla="*/ 0 w 224"/>
                      <a:gd name="T3" fmla="*/ 218 h 230"/>
                      <a:gd name="T4" fmla="*/ 1 w 224"/>
                      <a:gd name="T5" fmla="*/ 218 h 230"/>
                      <a:gd name="T6" fmla="*/ 2 w 224"/>
                      <a:gd name="T7" fmla="*/ 219 h 230"/>
                      <a:gd name="T8" fmla="*/ 21 w 224"/>
                      <a:gd name="T9" fmla="*/ 230 h 230"/>
                      <a:gd name="T10" fmla="*/ 2 w 224"/>
                      <a:gd name="T11" fmla="*/ 219 h 230"/>
                      <a:gd name="T12" fmla="*/ 0 w 224"/>
                      <a:gd name="T13" fmla="*/ 218 h 230"/>
                      <a:gd name="T14" fmla="*/ 177 w 224"/>
                      <a:gd name="T15" fmla="*/ 0 h 230"/>
                      <a:gd name="T16" fmla="*/ 146 w 224"/>
                      <a:gd name="T17" fmla="*/ 13 h 230"/>
                      <a:gd name="T18" fmla="*/ 146 w 224"/>
                      <a:gd name="T19" fmla="*/ 13 h 230"/>
                      <a:gd name="T20" fmla="*/ 75 w 224"/>
                      <a:gd name="T21" fmla="*/ 84 h 230"/>
                      <a:gd name="T22" fmla="*/ 75 w 224"/>
                      <a:gd name="T23" fmla="*/ 188 h 230"/>
                      <a:gd name="T24" fmla="*/ 73 w 224"/>
                      <a:gd name="T25" fmla="*/ 202 h 230"/>
                      <a:gd name="T26" fmla="*/ 64 w 224"/>
                      <a:gd name="T27" fmla="*/ 218 h 230"/>
                      <a:gd name="T28" fmla="*/ 135 w 224"/>
                      <a:gd name="T29" fmla="*/ 146 h 230"/>
                      <a:gd name="T30" fmla="*/ 208 w 224"/>
                      <a:gd name="T31" fmla="*/ 74 h 230"/>
                      <a:gd name="T32" fmla="*/ 208 w 224"/>
                      <a:gd name="T33" fmla="*/ 13 h 230"/>
                      <a:gd name="T34" fmla="*/ 204 w 224"/>
                      <a:gd name="T35" fmla="*/ 9 h 230"/>
                      <a:gd name="T36" fmla="*/ 177 w 224"/>
                      <a:gd name="T37" fmla="*/ 0 h 2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24" h="230">
                        <a:moveTo>
                          <a:pt x="0" y="218"/>
                        </a:moveTo>
                        <a:cubicBezTo>
                          <a:pt x="0" y="218"/>
                          <a:pt x="0" y="218"/>
                          <a:pt x="0" y="218"/>
                        </a:cubicBezTo>
                        <a:cubicBezTo>
                          <a:pt x="1" y="218"/>
                          <a:pt x="1" y="218"/>
                          <a:pt x="1" y="218"/>
                        </a:cubicBezTo>
                        <a:cubicBezTo>
                          <a:pt x="2" y="219"/>
                          <a:pt x="2" y="219"/>
                          <a:pt x="2" y="219"/>
                        </a:cubicBezTo>
                        <a:cubicBezTo>
                          <a:pt x="7" y="224"/>
                          <a:pt x="14" y="228"/>
                          <a:pt x="21" y="230"/>
                        </a:cubicBezTo>
                        <a:cubicBezTo>
                          <a:pt x="14" y="228"/>
                          <a:pt x="7" y="224"/>
                          <a:pt x="2" y="219"/>
                        </a:cubicBezTo>
                        <a:cubicBezTo>
                          <a:pt x="0" y="218"/>
                          <a:pt x="0" y="218"/>
                          <a:pt x="0" y="218"/>
                        </a:cubicBezTo>
                        <a:moveTo>
                          <a:pt x="177" y="0"/>
                        </a:moveTo>
                        <a:cubicBezTo>
                          <a:pt x="166" y="0"/>
                          <a:pt x="155" y="4"/>
                          <a:pt x="146" y="13"/>
                        </a:cubicBezTo>
                        <a:cubicBezTo>
                          <a:pt x="146" y="13"/>
                          <a:pt x="146" y="13"/>
                          <a:pt x="146" y="13"/>
                        </a:cubicBezTo>
                        <a:cubicBezTo>
                          <a:pt x="75" y="84"/>
                          <a:pt x="75" y="84"/>
                          <a:pt x="75" y="84"/>
                        </a:cubicBezTo>
                        <a:cubicBezTo>
                          <a:pt x="75" y="188"/>
                          <a:pt x="75" y="188"/>
                          <a:pt x="75" y="188"/>
                        </a:cubicBezTo>
                        <a:cubicBezTo>
                          <a:pt x="75" y="193"/>
                          <a:pt x="75" y="198"/>
                          <a:pt x="73" y="202"/>
                        </a:cubicBezTo>
                        <a:cubicBezTo>
                          <a:pt x="71" y="208"/>
                          <a:pt x="68" y="213"/>
                          <a:pt x="64" y="218"/>
                        </a:cubicBezTo>
                        <a:cubicBezTo>
                          <a:pt x="135" y="146"/>
                          <a:pt x="135" y="146"/>
                          <a:pt x="135" y="146"/>
                        </a:cubicBezTo>
                        <a:cubicBezTo>
                          <a:pt x="208" y="74"/>
                          <a:pt x="208" y="74"/>
                          <a:pt x="208" y="74"/>
                        </a:cubicBezTo>
                        <a:cubicBezTo>
                          <a:pt x="224" y="57"/>
                          <a:pt x="224" y="30"/>
                          <a:pt x="208" y="13"/>
                        </a:cubicBezTo>
                        <a:cubicBezTo>
                          <a:pt x="206" y="12"/>
                          <a:pt x="205" y="10"/>
                          <a:pt x="204" y="9"/>
                        </a:cubicBezTo>
                        <a:cubicBezTo>
                          <a:pt x="196" y="3"/>
                          <a:pt x="186" y="0"/>
                          <a:pt x="177" y="0"/>
                        </a:cubicBezTo>
                      </a:path>
                    </a:pathLst>
                  </a:custGeom>
                  <a:grpFill/>
                  <a:ln w="3175">
                    <a:solidFill>
                      <a:schemeClr val="accent5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16" name="Freeform 54"/>
                  <p:cNvSpPr>
                    <a:spLocks/>
                  </p:cNvSpPr>
                  <p:nvPr/>
                </p:nvSpPr>
                <p:spPr bwMode="auto">
                  <a:xfrm>
                    <a:off x="1098781" y="-745392"/>
                    <a:ext cx="50404" cy="128759"/>
                  </a:xfrm>
                  <a:custGeom>
                    <a:avLst/>
                    <a:gdLst>
                      <a:gd name="T0" fmla="*/ 43 w 46"/>
                      <a:gd name="T1" fmla="*/ 0 h 118"/>
                      <a:gd name="T2" fmla="*/ 0 w 46"/>
                      <a:gd name="T3" fmla="*/ 43 h 118"/>
                      <a:gd name="T4" fmla="*/ 31 w 46"/>
                      <a:gd name="T5" fmla="*/ 74 h 118"/>
                      <a:gd name="T6" fmla="*/ 41 w 46"/>
                      <a:gd name="T7" fmla="*/ 118 h 118"/>
                      <a:gd name="T8" fmla="*/ 43 w 46"/>
                      <a:gd name="T9" fmla="*/ 104 h 118"/>
                      <a:gd name="T10" fmla="*/ 43 w 46"/>
                      <a:gd name="T11" fmla="*/ 0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6" h="118">
                        <a:moveTo>
                          <a:pt x="43" y="0"/>
                        </a:moveTo>
                        <a:cubicBezTo>
                          <a:pt x="0" y="43"/>
                          <a:pt x="0" y="43"/>
                          <a:pt x="0" y="43"/>
                        </a:cubicBezTo>
                        <a:cubicBezTo>
                          <a:pt x="31" y="74"/>
                          <a:pt x="31" y="74"/>
                          <a:pt x="31" y="74"/>
                        </a:cubicBezTo>
                        <a:cubicBezTo>
                          <a:pt x="43" y="86"/>
                          <a:pt x="46" y="103"/>
                          <a:pt x="41" y="118"/>
                        </a:cubicBezTo>
                        <a:cubicBezTo>
                          <a:pt x="43" y="114"/>
                          <a:pt x="43" y="109"/>
                          <a:pt x="43" y="104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rgbClr val="F57302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17" name="Freeform 55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18" name="Freeform 56"/>
                  <p:cNvSpPr>
                    <a:spLocks/>
                  </p:cNvSpPr>
                  <p:nvPr/>
                </p:nvSpPr>
                <p:spPr bwMode="auto">
                  <a:xfrm>
                    <a:off x="1086867" y="-586391"/>
                    <a:ext cx="11914" cy="2291"/>
                  </a:xfrm>
                  <a:custGeom>
                    <a:avLst/>
                    <a:gdLst>
                      <a:gd name="T0" fmla="*/ 0 w 11"/>
                      <a:gd name="T1" fmla="*/ 0 h 2"/>
                      <a:gd name="T2" fmla="*/ 11 w 11"/>
                      <a:gd name="T3" fmla="*/ 2 h 2"/>
                      <a:gd name="T4" fmla="*/ 4 w 11"/>
                      <a:gd name="T5" fmla="*/ 1 h 2"/>
                      <a:gd name="T6" fmla="*/ 0 w 1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2">
                        <a:moveTo>
                          <a:pt x="0" y="0"/>
                        </a:moveTo>
                        <a:cubicBezTo>
                          <a:pt x="3" y="1"/>
                          <a:pt x="7" y="1"/>
                          <a:pt x="11" y="2"/>
                        </a:cubicBezTo>
                        <a:cubicBezTo>
                          <a:pt x="8" y="1"/>
                          <a:pt x="6" y="1"/>
                          <a:pt x="4" y="1"/>
                        </a:cubicBezTo>
                        <a:cubicBezTo>
                          <a:pt x="3" y="1"/>
                          <a:pt x="1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19" name="Freeform 57"/>
                  <p:cNvSpPr>
                    <a:spLocks/>
                  </p:cNvSpPr>
                  <p:nvPr/>
                </p:nvSpPr>
                <p:spPr bwMode="auto">
                  <a:xfrm>
                    <a:off x="1052043" y="-632213"/>
                    <a:ext cx="39407" cy="46738"/>
                  </a:xfrm>
                  <a:custGeom>
                    <a:avLst/>
                    <a:gdLst>
                      <a:gd name="T0" fmla="*/ 0 w 36"/>
                      <a:gd name="T1" fmla="*/ 0 h 43"/>
                      <a:gd name="T2" fmla="*/ 11 w 36"/>
                      <a:gd name="T3" fmla="*/ 30 h 43"/>
                      <a:gd name="T4" fmla="*/ 13 w 36"/>
                      <a:gd name="T5" fmla="*/ 31 h 43"/>
                      <a:gd name="T6" fmla="*/ 32 w 36"/>
                      <a:gd name="T7" fmla="*/ 42 h 43"/>
                      <a:gd name="T8" fmla="*/ 36 w 36"/>
                      <a:gd name="T9" fmla="*/ 43 h 43"/>
                      <a:gd name="T10" fmla="*/ 0 w 36"/>
                      <a:gd name="T11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6" h="43">
                        <a:moveTo>
                          <a:pt x="0" y="0"/>
                        </a:moveTo>
                        <a:cubicBezTo>
                          <a:pt x="0" y="11"/>
                          <a:pt x="4" y="21"/>
                          <a:pt x="11" y="30"/>
                        </a:cubicBez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18" y="36"/>
                          <a:pt x="25" y="40"/>
                          <a:pt x="32" y="42"/>
                        </a:cubicBezTo>
                        <a:cubicBezTo>
                          <a:pt x="33" y="42"/>
                          <a:pt x="35" y="43"/>
                          <a:pt x="36" y="43"/>
                        </a:cubicBezTo>
                        <a:cubicBezTo>
                          <a:pt x="16" y="40"/>
                          <a:pt x="0" y="22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20" name="Freeform 58"/>
                  <p:cNvSpPr>
                    <a:spLocks/>
                  </p:cNvSpPr>
                  <p:nvPr/>
                </p:nvSpPr>
                <p:spPr bwMode="auto">
                  <a:xfrm>
                    <a:off x="1107487" y="-588682"/>
                    <a:ext cx="10997" cy="3208"/>
                  </a:xfrm>
                  <a:custGeom>
                    <a:avLst/>
                    <a:gdLst>
                      <a:gd name="T0" fmla="*/ 10 w 10"/>
                      <a:gd name="T1" fmla="*/ 0 h 3"/>
                      <a:gd name="T2" fmla="*/ 5 w 10"/>
                      <a:gd name="T3" fmla="*/ 2 h 3"/>
                      <a:gd name="T4" fmla="*/ 0 w 10"/>
                      <a:gd name="T5" fmla="*/ 3 h 3"/>
                      <a:gd name="T6" fmla="*/ 10 w 10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3">
                        <a:moveTo>
                          <a:pt x="10" y="0"/>
                        </a:moveTo>
                        <a:cubicBezTo>
                          <a:pt x="8" y="0"/>
                          <a:pt x="7" y="1"/>
                          <a:pt x="5" y="2"/>
                        </a:cubicBezTo>
                        <a:cubicBezTo>
                          <a:pt x="3" y="2"/>
                          <a:pt x="2" y="2"/>
                          <a:pt x="0" y="3"/>
                        </a:cubicBezTo>
                        <a:cubicBezTo>
                          <a:pt x="3" y="2"/>
                          <a:pt x="7" y="1"/>
                          <a:pt x="1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21" name="Freeform 59"/>
                  <p:cNvSpPr>
                    <a:spLocks/>
                  </p:cNvSpPr>
                  <p:nvPr/>
                </p:nvSpPr>
                <p:spPr bwMode="auto">
                  <a:xfrm>
                    <a:off x="1112985" y="-616634"/>
                    <a:ext cx="30701" cy="30242"/>
                  </a:xfrm>
                  <a:custGeom>
                    <a:avLst/>
                    <a:gdLst>
                      <a:gd name="T0" fmla="*/ 28 w 28"/>
                      <a:gd name="T1" fmla="*/ 0 h 28"/>
                      <a:gd name="T2" fmla="*/ 0 w 28"/>
                      <a:gd name="T3" fmla="*/ 28 h 28"/>
                      <a:gd name="T4" fmla="*/ 5 w 28"/>
                      <a:gd name="T5" fmla="*/ 26 h 28"/>
                      <a:gd name="T6" fmla="*/ 18 w 28"/>
                      <a:gd name="T7" fmla="*/ 17 h 28"/>
                      <a:gd name="T8" fmla="*/ 19 w 28"/>
                      <a:gd name="T9" fmla="*/ 16 h 28"/>
                      <a:gd name="T10" fmla="*/ 28 w 28"/>
                      <a:gd name="T1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" h="28">
                        <a:moveTo>
                          <a:pt x="28" y="0"/>
                        </a:moveTo>
                        <a:cubicBezTo>
                          <a:pt x="24" y="13"/>
                          <a:pt x="13" y="23"/>
                          <a:pt x="0" y="28"/>
                        </a:cubicBezTo>
                        <a:cubicBezTo>
                          <a:pt x="2" y="27"/>
                          <a:pt x="3" y="26"/>
                          <a:pt x="5" y="26"/>
                        </a:cubicBezTo>
                        <a:cubicBezTo>
                          <a:pt x="10" y="24"/>
                          <a:pt x="14" y="21"/>
                          <a:pt x="18" y="17"/>
                        </a:cubicBezTo>
                        <a:cubicBezTo>
                          <a:pt x="19" y="16"/>
                          <a:pt x="19" y="16"/>
                          <a:pt x="19" y="16"/>
                        </a:cubicBezTo>
                        <a:cubicBezTo>
                          <a:pt x="23" y="11"/>
                          <a:pt x="26" y="6"/>
                          <a:pt x="2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22" name="Freeform 60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23" name="Freeform 61"/>
                  <p:cNvSpPr>
                    <a:spLocks/>
                  </p:cNvSpPr>
                  <p:nvPr/>
                </p:nvSpPr>
                <p:spPr bwMode="auto">
                  <a:xfrm>
                    <a:off x="1091449" y="-586391"/>
                    <a:ext cx="21536" cy="2291"/>
                  </a:xfrm>
                  <a:custGeom>
                    <a:avLst/>
                    <a:gdLst>
                      <a:gd name="T0" fmla="*/ 20 w 20"/>
                      <a:gd name="T1" fmla="*/ 0 h 2"/>
                      <a:gd name="T2" fmla="*/ 16 w 20"/>
                      <a:gd name="T3" fmla="*/ 1 h 2"/>
                      <a:gd name="T4" fmla="*/ 16 w 20"/>
                      <a:gd name="T5" fmla="*/ 1 h 2"/>
                      <a:gd name="T6" fmla="*/ 12 w 20"/>
                      <a:gd name="T7" fmla="*/ 1 h 2"/>
                      <a:gd name="T8" fmla="*/ 11 w 20"/>
                      <a:gd name="T9" fmla="*/ 1 h 2"/>
                      <a:gd name="T10" fmla="*/ 7 w 20"/>
                      <a:gd name="T11" fmla="*/ 2 h 2"/>
                      <a:gd name="T12" fmla="*/ 3 w 20"/>
                      <a:gd name="T13" fmla="*/ 1 h 2"/>
                      <a:gd name="T14" fmla="*/ 3 w 20"/>
                      <a:gd name="T15" fmla="*/ 1 h 2"/>
                      <a:gd name="T16" fmla="*/ 0 w 20"/>
                      <a:gd name="T17" fmla="*/ 1 h 2"/>
                      <a:gd name="T18" fmla="*/ 7 w 20"/>
                      <a:gd name="T19" fmla="*/ 2 h 2"/>
                      <a:gd name="T20" fmla="*/ 7 w 20"/>
                      <a:gd name="T21" fmla="*/ 2 h 2"/>
                      <a:gd name="T22" fmla="*/ 7 w 20"/>
                      <a:gd name="T23" fmla="*/ 2 h 2"/>
                      <a:gd name="T24" fmla="*/ 7 w 20"/>
                      <a:gd name="T25" fmla="*/ 2 h 2"/>
                      <a:gd name="T26" fmla="*/ 7 w 20"/>
                      <a:gd name="T27" fmla="*/ 2 h 2"/>
                      <a:gd name="T28" fmla="*/ 7 w 20"/>
                      <a:gd name="T29" fmla="*/ 2 h 2"/>
                      <a:gd name="T30" fmla="*/ 7 w 20"/>
                      <a:gd name="T31" fmla="*/ 2 h 2"/>
                      <a:gd name="T32" fmla="*/ 7 w 20"/>
                      <a:gd name="T33" fmla="*/ 2 h 2"/>
                      <a:gd name="T34" fmla="*/ 7 w 20"/>
                      <a:gd name="T35" fmla="*/ 2 h 2"/>
                      <a:gd name="T36" fmla="*/ 7 w 20"/>
                      <a:gd name="T37" fmla="*/ 2 h 2"/>
                      <a:gd name="T38" fmla="*/ 7 w 20"/>
                      <a:gd name="T39" fmla="*/ 2 h 2"/>
                      <a:gd name="T40" fmla="*/ 7 w 20"/>
                      <a:gd name="T41" fmla="*/ 2 h 2"/>
                      <a:gd name="T42" fmla="*/ 7 w 20"/>
                      <a:gd name="T43" fmla="*/ 2 h 2"/>
                      <a:gd name="T44" fmla="*/ 15 w 20"/>
                      <a:gd name="T45" fmla="*/ 1 h 2"/>
                      <a:gd name="T46" fmla="*/ 20 w 20"/>
                      <a:gd name="T4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20" h="2">
                        <a:moveTo>
                          <a:pt x="20" y="0"/>
                        </a:moveTo>
                        <a:cubicBezTo>
                          <a:pt x="19" y="0"/>
                          <a:pt x="18" y="0"/>
                          <a:pt x="16" y="1"/>
                        </a:cubicBezTo>
                        <a:cubicBezTo>
                          <a:pt x="16" y="1"/>
                          <a:pt x="16" y="1"/>
                          <a:pt x="16" y="1"/>
                        </a:cubicBezTo>
                        <a:cubicBezTo>
                          <a:pt x="15" y="1"/>
                          <a:pt x="14" y="1"/>
                          <a:pt x="12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0" y="1"/>
                          <a:pt x="9" y="2"/>
                          <a:pt x="7" y="2"/>
                        </a:cubicBezTo>
                        <a:cubicBezTo>
                          <a:pt x="6" y="2"/>
                          <a:pt x="4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1" y="1"/>
                          <a:pt x="0" y="1"/>
                        </a:cubicBezTo>
                        <a:cubicBezTo>
                          <a:pt x="2" y="1"/>
                          <a:pt x="4" y="1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10" y="2"/>
                          <a:pt x="12" y="1"/>
                          <a:pt x="15" y="1"/>
                        </a:cubicBezTo>
                        <a:cubicBezTo>
                          <a:pt x="17" y="0"/>
                          <a:pt x="18" y="0"/>
                          <a:pt x="2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24" name="Freeform 62"/>
                  <p:cNvSpPr>
                    <a:spLocks/>
                  </p:cNvSpPr>
                  <p:nvPr/>
                </p:nvSpPr>
                <p:spPr bwMode="auto">
                  <a:xfrm>
                    <a:off x="1052043" y="-698654"/>
                    <a:ext cx="97142" cy="114554"/>
                  </a:xfrm>
                  <a:custGeom>
                    <a:avLst/>
                    <a:gdLst>
                      <a:gd name="T0" fmla="*/ 43 w 89"/>
                      <a:gd name="T1" fmla="*/ 0 h 105"/>
                      <a:gd name="T2" fmla="*/ 13 w 89"/>
                      <a:gd name="T3" fmla="*/ 31 h 105"/>
                      <a:gd name="T4" fmla="*/ 0 w 89"/>
                      <a:gd name="T5" fmla="*/ 61 h 105"/>
                      <a:gd name="T6" fmla="*/ 36 w 89"/>
                      <a:gd name="T7" fmla="*/ 104 h 105"/>
                      <a:gd name="T8" fmla="*/ 39 w 89"/>
                      <a:gd name="T9" fmla="*/ 104 h 105"/>
                      <a:gd name="T10" fmla="*/ 39 w 89"/>
                      <a:gd name="T11" fmla="*/ 104 h 105"/>
                      <a:gd name="T12" fmla="*/ 43 w 89"/>
                      <a:gd name="T13" fmla="*/ 105 h 105"/>
                      <a:gd name="T14" fmla="*/ 47 w 89"/>
                      <a:gd name="T15" fmla="*/ 104 h 105"/>
                      <a:gd name="T16" fmla="*/ 48 w 89"/>
                      <a:gd name="T17" fmla="*/ 104 h 105"/>
                      <a:gd name="T18" fmla="*/ 52 w 89"/>
                      <a:gd name="T19" fmla="*/ 104 h 105"/>
                      <a:gd name="T20" fmla="*/ 52 w 89"/>
                      <a:gd name="T21" fmla="*/ 104 h 105"/>
                      <a:gd name="T22" fmla="*/ 56 w 89"/>
                      <a:gd name="T23" fmla="*/ 103 h 105"/>
                      <a:gd name="T24" fmla="*/ 84 w 89"/>
                      <a:gd name="T25" fmla="*/ 75 h 105"/>
                      <a:gd name="T26" fmla="*/ 74 w 89"/>
                      <a:gd name="T27" fmla="*/ 31 h 105"/>
                      <a:gd name="T28" fmla="*/ 43 w 89"/>
                      <a:gd name="T29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9" h="105">
                        <a:moveTo>
                          <a:pt x="43" y="0"/>
                        </a:move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4" y="39"/>
                          <a:pt x="0" y="50"/>
                          <a:pt x="0" y="61"/>
                        </a:cubicBezTo>
                        <a:cubicBezTo>
                          <a:pt x="0" y="83"/>
                          <a:pt x="16" y="101"/>
                          <a:pt x="36" y="104"/>
                        </a:cubicBezTo>
                        <a:cubicBezTo>
                          <a:pt x="37" y="104"/>
                          <a:pt x="38" y="104"/>
                          <a:pt x="39" y="104"/>
                        </a:cubicBezTo>
                        <a:cubicBezTo>
                          <a:pt x="39" y="104"/>
                          <a:pt x="39" y="104"/>
                          <a:pt x="39" y="104"/>
                        </a:cubicBezTo>
                        <a:cubicBezTo>
                          <a:pt x="40" y="104"/>
                          <a:pt x="42" y="105"/>
                          <a:pt x="43" y="105"/>
                        </a:cubicBezTo>
                        <a:cubicBezTo>
                          <a:pt x="45" y="105"/>
                          <a:pt x="46" y="104"/>
                          <a:pt x="47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50" y="104"/>
                          <a:pt x="51" y="104"/>
                          <a:pt x="52" y="104"/>
                        </a:cubicBezTo>
                        <a:cubicBezTo>
                          <a:pt x="52" y="104"/>
                          <a:pt x="52" y="104"/>
                          <a:pt x="52" y="104"/>
                        </a:cubicBezTo>
                        <a:cubicBezTo>
                          <a:pt x="54" y="103"/>
                          <a:pt x="55" y="103"/>
                          <a:pt x="56" y="103"/>
                        </a:cubicBezTo>
                        <a:cubicBezTo>
                          <a:pt x="69" y="98"/>
                          <a:pt x="80" y="88"/>
                          <a:pt x="84" y="75"/>
                        </a:cubicBezTo>
                        <a:cubicBezTo>
                          <a:pt x="89" y="60"/>
                          <a:pt x="86" y="43"/>
                          <a:pt x="74" y="31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rgbClr val="F34D00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</p:grpSp>
            <p:grpSp>
              <p:nvGrpSpPr>
                <p:cNvPr id="284" name="Group 283"/>
                <p:cNvGrpSpPr/>
                <p:nvPr/>
              </p:nvGrpSpPr>
              <p:grpSpPr>
                <a:xfrm flipV="1">
                  <a:off x="1966445" y="1118559"/>
                  <a:ext cx="198569" cy="226307"/>
                  <a:chOff x="894416" y="-1055147"/>
                  <a:chExt cx="413311" cy="471047"/>
                </a:xfrm>
                <a:grpFill/>
              </p:grpSpPr>
              <p:sp>
                <p:nvSpPr>
                  <p:cNvPr id="285" name="Freeform 46"/>
                  <p:cNvSpPr>
                    <a:spLocks/>
                  </p:cNvSpPr>
                  <p:nvPr/>
                </p:nvSpPr>
                <p:spPr bwMode="auto">
                  <a:xfrm>
                    <a:off x="894416" y="-836578"/>
                    <a:ext cx="169540" cy="237356"/>
                  </a:xfrm>
                  <a:custGeom>
                    <a:avLst/>
                    <a:gdLst>
                      <a:gd name="T0" fmla="*/ 43 w 156"/>
                      <a:gd name="T1" fmla="*/ 0 h 218"/>
                      <a:gd name="T2" fmla="*/ 13 w 156"/>
                      <a:gd name="T3" fmla="*/ 13 h 218"/>
                      <a:gd name="T4" fmla="*/ 13 w 156"/>
                      <a:gd name="T5" fmla="*/ 13 h 218"/>
                      <a:gd name="T6" fmla="*/ 13 w 156"/>
                      <a:gd name="T7" fmla="*/ 13 h 218"/>
                      <a:gd name="T8" fmla="*/ 7 w 156"/>
                      <a:gd name="T9" fmla="*/ 19 h 218"/>
                      <a:gd name="T10" fmla="*/ 0 w 156"/>
                      <a:gd name="T11" fmla="*/ 43 h 218"/>
                      <a:gd name="T12" fmla="*/ 6 w 156"/>
                      <a:gd name="T13" fmla="*/ 65 h 218"/>
                      <a:gd name="T14" fmla="*/ 13 w 156"/>
                      <a:gd name="T15" fmla="*/ 74 h 218"/>
                      <a:gd name="T16" fmla="*/ 109 w 156"/>
                      <a:gd name="T17" fmla="*/ 170 h 218"/>
                      <a:gd name="T18" fmla="*/ 156 w 156"/>
                      <a:gd name="T19" fmla="*/ 218 h 218"/>
                      <a:gd name="T20" fmla="*/ 145 w 156"/>
                      <a:gd name="T21" fmla="*/ 188 h 218"/>
                      <a:gd name="T22" fmla="*/ 145 w 156"/>
                      <a:gd name="T23" fmla="*/ 188 h 218"/>
                      <a:gd name="T24" fmla="*/ 145 w 156"/>
                      <a:gd name="T25" fmla="*/ 84 h 218"/>
                      <a:gd name="T26" fmla="*/ 145 w 156"/>
                      <a:gd name="T27" fmla="*/ 84 h 218"/>
                      <a:gd name="T28" fmla="*/ 74 w 156"/>
                      <a:gd name="T29" fmla="*/ 13 h 218"/>
                      <a:gd name="T30" fmla="*/ 69 w 156"/>
                      <a:gd name="T31" fmla="*/ 9 h 218"/>
                      <a:gd name="T32" fmla="*/ 43 w 156"/>
                      <a:gd name="T33" fmla="*/ 0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56" h="218">
                        <a:moveTo>
                          <a:pt x="43" y="0"/>
                        </a:moveTo>
                        <a:cubicBezTo>
                          <a:pt x="32" y="0"/>
                          <a:pt x="21" y="4"/>
                          <a:pt x="13" y="13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1" y="15"/>
                          <a:pt x="9" y="17"/>
                          <a:pt x="7" y="19"/>
                        </a:cubicBezTo>
                        <a:cubicBezTo>
                          <a:pt x="2" y="27"/>
                          <a:pt x="0" y="35"/>
                          <a:pt x="0" y="43"/>
                        </a:cubicBezTo>
                        <a:cubicBezTo>
                          <a:pt x="0" y="51"/>
                          <a:pt x="2" y="58"/>
                          <a:pt x="6" y="65"/>
                        </a:cubicBezTo>
                        <a:cubicBezTo>
                          <a:pt x="8" y="68"/>
                          <a:pt x="10" y="71"/>
                          <a:pt x="13" y="74"/>
                        </a:cubicBezTo>
                        <a:cubicBezTo>
                          <a:pt x="109" y="170"/>
                          <a:pt x="109" y="170"/>
                          <a:pt x="109" y="170"/>
                        </a:cubicBezTo>
                        <a:cubicBezTo>
                          <a:pt x="156" y="218"/>
                          <a:pt x="156" y="218"/>
                          <a:pt x="156" y="218"/>
                        </a:cubicBezTo>
                        <a:cubicBezTo>
                          <a:pt x="149" y="209"/>
                          <a:pt x="145" y="199"/>
                          <a:pt x="145" y="188"/>
                        </a:cubicBezTo>
                        <a:cubicBezTo>
                          <a:pt x="145" y="188"/>
                          <a:pt x="145" y="188"/>
                          <a:pt x="145" y="188"/>
                        </a:cubicBezTo>
                        <a:cubicBezTo>
                          <a:pt x="145" y="84"/>
                          <a:pt x="145" y="84"/>
                          <a:pt x="145" y="84"/>
                        </a:cubicBezTo>
                        <a:cubicBezTo>
                          <a:pt x="145" y="84"/>
                          <a:pt x="145" y="84"/>
                          <a:pt x="145" y="84"/>
                        </a:cubicBezTo>
                        <a:cubicBezTo>
                          <a:pt x="74" y="13"/>
                          <a:pt x="74" y="13"/>
                          <a:pt x="74" y="13"/>
                        </a:cubicBezTo>
                        <a:cubicBezTo>
                          <a:pt x="72" y="11"/>
                          <a:pt x="71" y="10"/>
                          <a:pt x="69" y="9"/>
                        </a:cubicBezTo>
                        <a:cubicBezTo>
                          <a:pt x="61" y="3"/>
                          <a:pt x="52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chemeClr val="accent5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86" name="Freeform 43"/>
                  <p:cNvSpPr>
                    <a:spLocks/>
                  </p:cNvSpPr>
                  <p:nvPr/>
                </p:nvSpPr>
                <p:spPr bwMode="auto">
                  <a:xfrm>
                    <a:off x="1052043" y="-1055147"/>
                    <a:ext cx="93476" cy="356493"/>
                  </a:xfrm>
                  <a:custGeom>
                    <a:avLst/>
                    <a:gdLst>
                      <a:gd name="T0" fmla="*/ 43 w 86"/>
                      <a:gd name="T1" fmla="*/ 0 h 328"/>
                      <a:gd name="T2" fmla="*/ 0 w 86"/>
                      <a:gd name="T3" fmla="*/ 43 h 328"/>
                      <a:gd name="T4" fmla="*/ 0 w 86"/>
                      <a:gd name="T5" fmla="*/ 285 h 328"/>
                      <a:gd name="T6" fmla="*/ 43 w 86"/>
                      <a:gd name="T7" fmla="*/ 328 h 328"/>
                      <a:gd name="T8" fmla="*/ 86 w 86"/>
                      <a:gd name="T9" fmla="*/ 285 h 328"/>
                      <a:gd name="T10" fmla="*/ 86 w 86"/>
                      <a:gd name="T11" fmla="*/ 43 h 328"/>
                      <a:gd name="T12" fmla="*/ 43 w 86"/>
                      <a:gd name="T13" fmla="*/ 0 h 3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6" h="328">
                        <a:moveTo>
                          <a:pt x="43" y="0"/>
                        </a:moveTo>
                        <a:cubicBezTo>
                          <a:pt x="19" y="0"/>
                          <a:pt x="0" y="19"/>
                          <a:pt x="0" y="43"/>
                        </a:cubicBezTo>
                        <a:cubicBezTo>
                          <a:pt x="0" y="285"/>
                          <a:pt x="0" y="285"/>
                          <a:pt x="0" y="285"/>
                        </a:cubicBezTo>
                        <a:cubicBezTo>
                          <a:pt x="43" y="328"/>
                          <a:pt x="43" y="328"/>
                          <a:pt x="43" y="328"/>
                        </a:cubicBezTo>
                        <a:cubicBezTo>
                          <a:pt x="86" y="285"/>
                          <a:pt x="86" y="285"/>
                          <a:pt x="86" y="285"/>
                        </a:cubicBezTo>
                        <a:cubicBezTo>
                          <a:pt x="86" y="43"/>
                          <a:pt x="86" y="43"/>
                          <a:pt x="86" y="43"/>
                        </a:cubicBezTo>
                        <a:cubicBezTo>
                          <a:pt x="86" y="19"/>
                          <a:pt x="67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chemeClr val="accent5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87" name="Freeform 44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1375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0 w 1"/>
                      <a:gd name="T3" fmla="*/ 0 w 1"/>
                      <a:gd name="T4" fmla="*/ 0 w 1"/>
                      <a:gd name="T5" fmla="*/ 0 w 1"/>
                      <a:gd name="T6" fmla="*/ 0 w 1"/>
                      <a:gd name="T7" fmla="*/ 0 w 1"/>
                      <a:gd name="T8" fmla="*/ 0 w 1"/>
                      <a:gd name="T9" fmla="*/ 0 w 1"/>
                      <a:gd name="T10" fmla="*/ 0 w 1"/>
                      <a:gd name="T11" fmla="*/ 0 w 1"/>
                      <a:gd name="T12" fmla="*/ 1 w 1"/>
                      <a:gd name="T13" fmla="*/ 1 w 1"/>
                      <a:gd name="T14" fmla="*/ 1 w 1"/>
                      <a:gd name="T15" fmla="*/ 1 w 1"/>
                      <a:gd name="T16" fmla="*/ 1 w 1"/>
                      <a:gd name="T17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  <a:cxn ang="0">
                        <a:pos x="T7" y="0"/>
                      </a:cxn>
                      <a:cxn ang="0">
                        <a:pos x="T8" y="0"/>
                      </a:cxn>
                      <a:cxn ang="0">
                        <a:pos x="T9" y="0"/>
                      </a:cxn>
                      <a:cxn ang="0">
                        <a:pos x="T10" y="0"/>
                      </a:cxn>
                      <a:cxn ang="0">
                        <a:pos x="T11" y="0"/>
                      </a:cxn>
                      <a:cxn ang="0">
                        <a:pos x="T12" y="0"/>
                      </a:cxn>
                      <a:cxn ang="0">
                        <a:pos x="T13" y="0"/>
                      </a:cxn>
                      <a:cxn ang="0">
                        <a:pos x="T14" y="0"/>
                      </a:cxn>
                      <a:cxn ang="0">
                        <a:pos x="T15" y="0"/>
                      </a:cxn>
                      <a:cxn ang="0">
                        <a:pos x="T16" y="0"/>
                      </a:cxn>
                      <a:cxn ang="0">
                        <a:pos x="T17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88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894416" y="-826955"/>
                    <a:ext cx="157627" cy="175497"/>
                  </a:xfrm>
                  <a:custGeom>
                    <a:avLst/>
                    <a:gdLst>
                      <a:gd name="T0" fmla="*/ 6 w 145"/>
                      <a:gd name="T1" fmla="*/ 56 h 161"/>
                      <a:gd name="T2" fmla="*/ 13 w 145"/>
                      <a:gd name="T3" fmla="*/ 65 h 161"/>
                      <a:gd name="T4" fmla="*/ 109 w 145"/>
                      <a:gd name="T5" fmla="*/ 161 h 161"/>
                      <a:gd name="T6" fmla="*/ 13 w 145"/>
                      <a:gd name="T7" fmla="*/ 65 h 161"/>
                      <a:gd name="T8" fmla="*/ 6 w 145"/>
                      <a:gd name="T9" fmla="*/ 56 h 161"/>
                      <a:gd name="T10" fmla="*/ 7 w 145"/>
                      <a:gd name="T11" fmla="*/ 10 h 161"/>
                      <a:gd name="T12" fmla="*/ 0 w 145"/>
                      <a:gd name="T13" fmla="*/ 34 h 161"/>
                      <a:gd name="T14" fmla="*/ 7 w 145"/>
                      <a:gd name="T15" fmla="*/ 10 h 161"/>
                      <a:gd name="T16" fmla="*/ 69 w 145"/>
                      <a:gd name="T17" fmla="*/ 0 h 161"/>
                      <a:gd name="T18" fmla="*/ 74 w 145"/>
                      <a:gd name="T19" fmla="*/ 4 h 161"/>
                      <a:gd name="T20" fmla="*/ 145 w 145"/>
                      <a:gd name="T21" fmla="*/ 75 h 161"/>
                      <a:gd name="T22" fmla="*/ 74 w 145"/>
                      <a:gd name="T23" fmla="*/ 4 h 161"/>
                      <a:gd name="T24" fmla="*/ 69 w 145"/>
                      <a:gd name="T25" fmla="*/ 0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5" h="161">
                        <a:moveTo>
                          <a:pt x="6" y="56"/>
                        </a:moveTo>
                        <a:cubicBezTo>
                          <a:pt x="8" y="59"/>
                          <a:pt x="10" y="62"/>
                          <a:pt x="13" y="65"/>
                        </a:cubicBezTo>
                        <a:cubicBezTo>
                          <a:pt x="109" y="161"/>
                          <a:pt x="109" y="161"/>
                          <a:pt x="109" y="161"/>
                        </a:cubicBezTo>
                        <a:cubicBezTo>
                          <a:pt x="13" y="65"/>
                          <a:pt x="13" y="65"/>
                          <a:pt x="13" y="65"/>
                        </a:cubicBezTo>
                        <a:cubicBezTo>
                          <a:pt x="10" y="62"/>
                          <a:pt x="8" y="59"/>
                          <a:pt x="6" y="56"/>
                        </a:cubicBezTo>
                        <a:moveTo>
                          <a:pt x="7" y="10"/>
                        </a:moveTo>
                        <a:cubicBezTo>
                          <a:pt x="2" y="18"/>
                          <a:pt x="0" y="26"/>
                          <a:pt x="0" y="34"/>
                        </a:cubicBezTo>
                        <a:cubicBezTo>
                          <a:pt x="0" y="26"/>
                          <a:pt x="2" y="18"/>
                          <a:pt x="7" y="10"/>
                        </a:cubicBezTo>
                        <a:moveTo>
                          <a:pt x="69" y="0"/>
                        </a:moveTo>
                        <a:cubicBezTo>
                          <a:pt x="71" y="1"/>
                          <a:pt x="72" y="2"/>
                          <a:pt x="74" y="4"/>
                        </a:cubicBezTo>
                        <a:cubicBezTo>
                          <a:pt x="145" y="75"/>
                          <a:pt x="145" y="75"/>
                          <a:pt x="145" y="75"/>
                        </a:cubicBezTo>
                        <a:cubicBezTo>
                          <a:pt x="74" y="4"/>
                          <a:pt x="74" y="4"/>
                          <a:pt x="74" y="4"/>
                        </a:cubicBezTo>
                        <a:cubicBezTo>
                          <a:pt x="72" y="2"/>
                          <a:pt x="71" y="1"/>
                          <a:pt x="6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89" name="Freeform 47"/>
                  <p:cNvSpPr>
                    <a:spLocks/>
                  </p:cNvSpPr>
                  <p:nvPr/>
                </p:nvSpPr>
                <p:spPr bwMode="auto">
                  <a:xfrm>
                    <a:off x="1100155" y="-599221"/>
                    <a:ext cx="33450" cy="15121"/>
                  </a:xfrm>
                  <a:custGeom>
                    <a:avLst/>
                    <a:gdLst>
                      <a:gd name="T0" fmla="*/ 31 w 31"/>
                      <a:gd name="T1" fmla="*/ 0 h 14"/>
                      <a:gd name="T2" fmla="*/ 30 w 31"/>
                      <a:gd name="T3" fmla="*/ 0 h 14"/>
                      <a:gd name="T4" fmla="*/ 30 w 31"/>
                      <a:gd name="T5" fmla="*/ 1 h 14"/>
                      <a:gd name="T6" fmla="*/ 17 w 31"/>
                      <a:gd name="T7" fmla="*/ 10 h 14"/>
                      <a:gd name="T8" fmla="*/ 7 w 31"/>
                      <a:gd name="T9" fmla="*/ 13 h 14"/>
                      <a:gd name="T10" fmla="*/ 0 w 31"/>
                      <a:gd name="T11" fmla="*/ 14 h 14"/>
                      <a:gd name="T12" fmla="*/ 30 w 31"/>
                      <a:gd name="T13" fmla="*/ 1 h 14"/>
                      <a:gd name="T14" fmla="*/ 31 w 31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1" h="14">
                        <a:moveTo>
                          <a:pt x="31" y="0"/>
                        </a:move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30" y="1"/>
                          <a:pt x="30" y="1"/>
                          <a:pt x="30" y="1"/>
                        </a:cubicBezTo>
                        <a:cubicBezTo>
                          <a:pt x="26" y="5"/>
                          <a:pt x="22" y="8"/>
                          <a:pt x="17" y="10"/>
                        </a:cubicBezTo>
                        <a:cubicBezTo>
                          <a:pt x="14" y="11"/>
                          <a:pt x="10" y="12"/>
                          <a:pt x="7" y="13"/>
                        </a:cubicBezTo>
                        <a:cubicBezTo>
                          <a:pt x="5" y="13"/>
                          <a:pt x="2" y="13"/>
                          <a:pt x="0" y="14"/>
                        </a:cubicBezTo>
                        <a:cubicBezTo>
                          <a:pt x="11" y="13"/>
                          <a:pt x="21" y="9"/>
                          <a:pt x="30" y="1"/>
                        </a:cubicBezTo>
                        <a:cubicBezTo>
                          <a:pt x="30" y="0"/>
                          <a:pt x="31" y="0"/>
                          <a:pt x="3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90" name="Freeform 48"/>
                  <p:cNvSpPr>
                    <a:spLocks/>
                  </p:cNvSpPr>
                  <p:nvPr/>
                </p:nvSpPr>
                <p:spPr bwMode="auto">
                  <a:xfrm>
                    <a:off x="1118484" y="-599221"/>
                    <a:ext cx="15121" cy="10539"/>
                  </a:xfrm>
                  <a:custGeom>
                    <a:avLst/>
                    <a:gdLst>
                      <a:gd name="T0" fmla="*/ 14 w 14"/>
                      <a:gd name="T1" fmla="*/ 0 h 10"/>
                      <a:gd name="T2" fmla="*/ 13 w 14"/>
                      <a:gd name="T3" fmla="*/ 1 h 10"/>
                      <a:gd name="T4" fmla="*/ 0 w 14"/>
                      <a:gd name="T5" fmla="*/ 10 h 10"/>
                      <a:gd name="T6" fmla="*/ 13 w 14"/>
                      <a:gd name="T7" fmla="*/ 1 h 10"/>
                      <a:gd name="T8" fmla="*/ 13 w 14"/>
                      <a:gd name="T9" fmla="*/ 0 h 10"/>
                      <a:gd name="T10" fmla="*/ 14 w 14"/>
                      <a:gd name="T11" fmla="*/ 0 h 10"/>
                      <a:gd name="T12" fmla="*/ 14 w 14"/>
                      <a:gd name="T1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0">
                        <a:moveTo>
                          <a:pt x="14" y="0"/>
                        </a:move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9" y="5"/>
                          <a:pt x="5" y="8"/>
                          <a:pt x="0" y="10"/>
                        </a:cubicBezTo>
                        <a:cubicBezTo>
                          <a:pt x="5" y="8"/>
                          <a:pt x="9" y="5"/>
                          <a:pt x="13" y="1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91" name="Freeform 49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1375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0 w 1"/>
                      <a:gd name="T3" fmla="*/ 0 w 1"/>
                      <a:gd name="T4" fmla="*/ 0 w 1"/>
                      <a:gd name="T5" fmla="*/ 0 w 1"/>
                      <a:gd name="T6" fmla="*/ 0 w 1"/>
                      <a:gd name="T7" fmla="*/ 0 w 1"/>
                      <a:gd name="T8" fmla="*/ 0 w 1"/>
                      <a:gd name="T9" fmla="*/ 0 w 1"/>
                      <a:gd name="T10" fmla="*/ 0 w 1"/>
                      <a:gd name="T11" fmla="*/ 0 w 1"/>
                      <a:gd name="T12" fmla="*/ 0 w 1"/>
                      <a:gd name="T13" fmla="*/ 0 w 1"/>
                      <a:gd name="T14" fmla="*/ 0 w 1"/>
                      <a:gd name="T15" fmla="*/ 0 w 1"/>
                      <a:gd name="T16" fmla="*/ 1 w 1"/>
                      <a:gd name="T17" fmla="*/ 0 w 1"/>
                      <a:gd name="T18" fmla="*/ 1 w 1"/>
                      <a:gd name="T19" fmla="*/ 1 w 1"/>
                      <a:gd name="T20" fmla="*/ 1 w 1"/>
                      <a:gd name="T21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  <a:cxn ang="0">
                        <a:pos x="T7" y="0"/>
                      </a:cxn>
                      <a:cxn ang="0">
                        <a:pos x="T8" y="0"/>
                      </a:cxn>
                      <a:cxn ang="0">
                        <a:pos x="T9" y="0"/>
                      </a:cxn>
                      <a:cxn ang="0">
                        <a:pos x="T10" y="0"/>
                      </a:cxn>
                      <a:cxn ang="0">
                        <a:pos x="T11" y="0"/>
                      </a:cxn>
                      <a:cxn ang="0">
                        <a:pos x="T12" y="0"/>
                      </a:cxn>
                      <a:cxn ang="0">
                        <a:pos x="T13" y="0"/>
                      </a:cxn>
                      <a:cxn ang="0">
                        <a:pos x="T14" y="0"/>
                      </a:cxn>
                      <a:cxn ang="0">
                        <a:pos x="T15" y="0"/>
                      </a:cxn>
                      <a:cxn ang="0">
                        <a:pos x="T16" y="0"/>
                      </a:cxn>
                      <a:cxn ang="0">
                        <a:pos x="T17" y="0"/>
                      </a:cxn>
                      <a:cxn ang="0">
                        <a:pos x="T18" y="0"/>
                      </a:cxn>
                      <a:cxn ang="0">
                        <a:pos x="T19" y="0"/>
                      </a:cxn>
                      <a:cxn ang="0">
                        <a:pos x="T20" y="0"/>
                      </a:cxn>
                      <a:cxn ang="0">
                        <a:pos x="T21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92" name="Freeform 50"/>
                  <p:cNvSpPr>
                    <a:spLocks/>
                  </p:cNvSpPr>
                  <p:nvPr/>
                </p:nvSpPr>
                <p:spPr bwMode="auto">
                  <a:xfrm>
                    <a:off x="1098781" y="-585475"/>
                    <a:ext cx="8706" cy="1375"/>
                  </a:xfrm>
                  <a:custGeom>
                    <a:avLst/>
                    <a:gdLst>
                      <a:gd name="T0" fmla="*/ 8 w 8"/>
                      <a:gd name="T1" fmla="*/ 0 h 1"/>
                      <a:gd name="T2" fmla="*/ 0 w 8"/>
                      <a:gd name="T3" fmla="*/ 1 h 1"/>
                      <a:gd name="T4" fmla="*/ 0 w 8"/>
                      <a:gd name="T5" fmla="*/ 1 h 1"/>
                      <a:gd name="T6" fmla="*/ 0 w 8"/>
                      <a:gd name="T7" fmla="*/ 1 h 1"/>
                      <a:gd name="T8" fmla="*/ 0 w 8"/>
                      <a:gd name="T9" fmla="*/ 1 h 1"/>
                      <a:gd name="T10" fmla="*/ 0 w 8"/>
                      <a:gd name="T11" fmla="*/ 1 h 1"/>
                      <a:gd name="T12" fmla="*/ 0 w 8"/>
                      <a:gd name="T13" fmla="*/ 1 h 1"/>
                      <a:gd name="T14" fmla="*/ 0 w 8"/>
                      <a:gd name="T15" fmla="*/ 1 h 1"/>
                      <a:gd name="T16" fmla="*/ 0 w 8"/>
                      <a:gd name="T17" fmla="*/ 1 h 1"/>
                      <a:gd name="T18" fmla="*/ 0 w 8"/>
                      <a:gd name="T19" fmla="*/ 1 h 1"/>
                      <a:gd name="T20" fmla="*/ 0 w 8"/>
                      <a:gd name="T21" fmla="*/ 1 h 1"/>
                      <a:gd name="T22" fmla="*/ 0 w 8"/>
                      <a:gd name="T23" fmla="*/ 1 h 1"/>
                      <a:gd name="T24" fmla="*/ 0 w 8"/>
                      <a:gd name="T25" fmla="*/ 1 h 1"/>
                      <a:gd name="T26" fmla="*/ 1 w 8"/>
                      <a:gd name="T27" fmla="*/ 1 h 1"/>
                      <a:gd name="T28" fmla="*/ 1 w 8"/>
                      <a:gd name="T29" fmla="*/ 1 h 1"/>
                      <a:gd name="T30" fmla="*/ 1 w 8"/>
                      <a:gd name="T31" fmla="*/ 1 h 1"/>
                      <a:gd name="T32" fmla="*/ 1 w 8"/>
                      <a:gd name="T33" fmla="*/ 1 h 1"/>
                      <a:gd name="T34" fmla="*/ 8 w 8"/>
                      <a:gd name="T3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" h="1">
                        <a:moveTo>
                          <a:pt x="8" y="0"/>
                        </a:moveTo>
                        <a:cubicBezTo>
                          <a:pt x="5" y="0"/>
                          <a:pt x="3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3" y="0"/>
                          <a:pt x="6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93" name="Freeform 51"/>
                  <p:cNvSpPr>
                    <a:spLocks/>
                  </p:cNvSpPr>
                  <p:nvPr/>
                </p:nvSpPr>
                <p:spPr bwMode="auto">
                  <a:xfrm>
                    <a:off x="1052043" y="-745392"/>
                    <a:ext cx="46738" cy="113180"/>
                  </a:xfrm>
                  <a:custGeom>
                    <a:avLst/>
                    <a:gdLst>
                      <a:gd name="T0" fmla="*/ 0 w 43"/>
                      <a:gd name="T1" fmla="*/ 0 h 104"/>
                      <a:gd name="T2" fmla="*/ 0 w 43"/>
                      <a:gd name="T3" fmla="*/ 104 h 104"/>
                      <a:gd name="T4" fmla="*/ 0 w 43"/>
                      <a:gd name="T5" fmla="*/ 104 h 104"/>
                      <a:gd name="T6" fmla="*/ 13 w 43"/>
                      <a:gd name="T7" fmla="*/ 74 h 104"/>
                      <a:gd name="T8" fmla="*/ 43 w 43"/>
                      <a:gd name="T9" fmla="*/ 43 h 104"/>
                      <a:gd name="T10" fmla="*/ 0 w 43"/>
                      <a:gd name="T11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104">
                        <a:moveTo>
                          <a:pt x="0" y="0"/>
                        </a:moveTo>
                        <a:cubicBezTo>
                          <a:pt x="0" y="104"/>
                          <a:pt x="0" y="104"/>
                          <a:pt x="0" y="104"/>
                        </a:cubicBezTo>
                        <a:cubicBezTo>
                          <a:pt x="0" y="104"/>
                          <a:pt x="0" y="104"/>
                          <a:pt x="0" y="104"/>
                        </a:cubicBezTo>
                        <a:cubicBezTo>
                          <a:pt x="0" y="93"/>
                          <a:pt x="4" y="82"/>
                          <a:pt x="13" y="74"/>
                        </a:cubicBezTo>
                        <a:cubicBezTo>
                          <a:pt x="43" y="43"/>
                          <a:pt x="43" y="43"/>
                          <a:pt x="43" y="43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 w="3175">
                    <a:solidFill>
                      <a:srgbClr val="F57302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94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1063956" y="-826955"/>
                    <a:ext cx="243771" cy="242855"/>
                  </a:xfrm>
                  <a:custGeom>
                    <a:avLst/>
                    <a:gdLst>
                      <a:gd name="T0" fmla="*/ 0 w 224"/>
                      <a:gd name="T1" fmla="*/ 209 h 223"/>
                      <a:gd name="T2" fmla="*/ 2 w 224"/>
                      <a:gd name="T3" fmla="*/ 210 h 223"/>
                      <a:gd name="T4" fmla="*/ 32 w 224"/>
                      <a:gd name="T5" fmla="*/ 223 h 223"/>
                      <a:gd name="T6" fmla="*/ 32 w 224"/>
                      <a:gd name="T7" fmla="*/ 223 h 223"/>
                      <a:gd name="T8" fmla="*/ 32 w 224"/>
                      <a:gd name="T9" fmla="*/ 223 h 223"/>
                      <a:gd name="T10" fmla="*/ 32 w 224"/>
                      <a:gd name="T11" fmla="*/ 223 h 223"/>
                      <a:gd name="T12" fmla="*/ 32 w 224"/>
                      <a:gd name="T13" fmla="*/ 223 h 223"/>
                      <a:gd name="T14" fmla="*/ 32 w 224"/>
                      <a:gd name="T15" fmla="*/ 223 h 223"/>
                      <a:gd name="T16" fmla="*/ 32 w 224"/>
                      <a:gd name="T17" fmla="*/ 223 h 223"/>
                      <a:gd name="T18" fmla="*/ 32 w 224"/>
                      <a:gd name="T19" fmla="*/ 223 h 223"/>
                      <a:gd name="T20" fmla="*/ 32 w 224"/>
                      <a:gd name="T21" fmla="*/ 223 h 223"/>
                      <a:gd name="T22" fmla="*/ 32 w 224"/>
                      <a:gd name="T23" fmla="*/ 223 h 223"/>
                      <a:gd name="T24" fmla="*/ 32 w 224"/>
                      <a:gd name="T25" fmla="*/ 223 h 223"/>
                      <a:gd name="T26" fmla="*/ 32 w 224"/>
                      <a:gd name="T27" fmla="*/ 223 h 223"/>
                      <a:gd name="T28" fmla="*/ 32 w 224"/>
                      <a:gd name="T29" fmla="*/ 223 h 223"/>
                      <a:gd name="T30" fmla="*/ 32 w 224"/>
                      <a:gd name="T31" fmla="*/ 223 h 223"/>
                      <a:gd name="T32" fmla="*/ 21 w 224"/>
                      <a:gd name="T33" fmla="*/ 221 h 223"/>
                      <a:gd name="T34" fmla="*/ 2 w 224"/>
                      <a:gd name="T35" fmla="*/ 210 h 223"/>
                      <a:gd name="T36" fmla="*/ 1 w 224"/>
                      <a:gd name="T37" fmla="*/ 209 h 223"/>
                      <a:gd name="T38" fmla="*/ 0 w 224"/>
                      <a:gd name="T39" fmla="*/ 209 h 223"/>
                      <a:gd name="T40" fmla="*/ 146 w 224"/>
                      <a:gd name="T41" fmla="*/ 4 h 223"/>
                      <a:gd name="T42" fmla="*/ 146 w 224"/>
                      <a:gd name="T43" fmla="*/ 4 h 223"/>
                      <a:gd name="T44" fmla="*/ 75 w 224"/>
                      <a:gd name="T45" fmla="*/ 75 h 223"/>
                      <a:gd name="T46" fmla="*/ 75 w 224"/>
                      <a:gd name="T47" fmla="*/ 75 h 223"/>
                      <a:gd name="T48" fmla="*/ 146 w 224"/>
                      <a:gd name="T49" fmla="*/ 4 h 223"/>
                      <a:gd name="T50" fmla="*/ 146 w 224"/>
                      <a:gd name="T51" fmla="*/ 4 h 223"/>
                      <a:gd name="T52" fmla="*/ 204 w 224"/>
                      <a:gd name="T53" fmla="*/ 0 h 223"/>
                      <a:gd name="T54" fmla="*/ 208 w 224"/>
                      <a:gd name="T55" fmla="*/ 4 h 223"/>
                      <a:gd name="T56" fmla="*/ 208 w 224"/>
                      <a:gd name="T57" fmla="*/ 65 h 223"/>
                      <a:gd name="T58" fmla="*/ 135 w 224"/>
                      <a:gd name="T59" fmla="*/ 137 h 223"/>
                      <a:gd name="T60" fmla="*/ 208 w 224"/>
                      <a:gd name="T61" fmla="*/ 65 h 223"/>
                      <a:gd name="T62" fmla="*/ 208 w 224"/>
                      <a:gd name="T63" fmla="*/ 4 h 223"/>
                      <a:gd name="T64" fmla="*/ 208 w 224"/>
                      <a:gd name="T65" fmla="*/ 4 h 223"/>
                      <a:gd name="T66" fmla="*/ 204 w 224"/>
                      <a:gd name="T67" fmla="*/ 0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24" h="223">
                        <a:moveTo>
                          <a:pt x="0" y="209"/>
                        </a:moveTo>
                        <a:cubicBezTo>
                          <a:pt x="1" y="209"/>
                          <a:pt x="1" y="209"/>
                          <a:pt x="2" y="210"/>
                        </a:cubicBezTo>
                        <a:cubicBezTo>
                          <a:pt x="10" y="218"/>
                          <a:pt x="21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28" y="222"/>
                          <a:pt x="24" y="222"/>
                          <a:pt x="21" y="221"/>
                        </a:cubicBezTo>
                        <a:cubicBezTo>
                          <a:pt x="14" y="219"/>
                          <a:pt x="7" y="215"/>
                          <a:pt x="2" y="210"/>
                        </a:cubicBezTo>
                        <a:cubicBezTo>
                          <a:pt x="1" y="209"/>
                          <a:pt x="1" y="209"/>
                          <a:pt x="1" y="209"/>
                        </a:cubicBezTo>
                        <a:cubicBezTo>
                          <a:pt x="0" y="209"/>
                          <a:pt x="0" y="209"/>
                          <a:pt x="0" y="209"/>
                        </a:cubicBezTo>
                        <a:moveTo>
                          <a:pt x="146" y="4"/>
                        </a:move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75" y="75"/>
                          <a:pt x="75" y="75"/>
                          <a:pt x="75" y="75"/>
                        </a:cubicBezTo>
                        <a:cubicBezTo>
                          <a:pt x="75" y="75"/>
                          <a:pt x="75" y="75"/>
                          <a:pt x="75" y="75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moveTo>
                          <a:pt x="204" y="0"/>
                        </a:moveTo>
                        <a:cubicBezTo>
                          <a:pt x="205" y="1"/>
                          <a:pt x="206" y="3"/>
                          <a:pt x="208" y="4"/>
                        </a:cubicBezTo>
                        <a:cubicBezTo>
                          <a:pt x="224" y="21"/>
                          <a:pt x="224" y="48"/>
                          <a:pt x="208" y="65"/>
                        </a:cubicBezTo>
                        <a:cubicBezTo>
                          <a:pt x="135" y="137"/>
                          <a:pt x="135" y="137"/>
                          <a:pt x="135" y="137"/>
                        </a:cubicBezTo>
                        <a:cubicBezTo>
                          <a:pt x="208" y="65"/>
                          <a:pt x="208" y="65"/>
                          <a:pt x="208" y="65"/>
                        </a:cubicBezTo>
                        <a:cubicBezTo>
                          <a:pt x="224" y="48"/>
                          <a:pt x="224" y="21"/>
                          <a:pt x="208" y="4"/>
                        </a:cubicBezTo>
                        <a:cubicBezTo>
                          <a:pt x="208" y="4"/>
                          <a:pt x="208" y="4"/>
                          <a:pt x="208" y="4"/>
                        </a:cubicBezTo>
                        <a:cubicBezTo>
                          <a:pt x="206" y="3"/>
                          <a:pt x="205" y="1"/>
                          <a:pt x="20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95" name="Freeform 53"/>
                  <p:cNvSpPr>
                    <a:spLocks noEditPoints="1"/>
                  </p:cNvSpPr>
                  <p:nvPr/>
                </p:nvSpPr>
                <p:spPr bwMode="auto">
                  <a:xfrm>
                    <a:off x="1063956" y="-836578"/>
                    <a:ext cx="243771" cy="250186"/>
                  </a:xfrm>
                  <a:custGeom>
                    <a:avLst/>
                    <a:gdLst>
                      <a:gd name="T0" fmla="*/ 0 w 224"/>
                      <a:gd name="T1" fmla="*/ 218 h 230"/>
                      <a:gd name="T2" fmla="*/ 0 w 224"/>
                      <a:gd name="T3" fmla="*/ 218 h 230"/>
                      <a:gd name="T4" fmla="*/ 1 w 224"/>
                      <a:gd name="T5" fmla="*/ 218 h 230"/>
                      <a:gd name="T6" fmla="*/ 2 w 224"/>
                      <a:gd name="T7" fmla="*/ 219 h 230"/>
                      <a:gd name="T8" fmla="*/ 21 w 224"/>
                      <a:gd name="T9" fmla="*/ 230 h 230"/>
                      <a:gd name="T10" fmla="*/ 2 w 224"/>
                      <a:gd name="T11" fmla="*/ 219 h 230"/>
                      <a:gd name="T12" fmla="*/ 0 w 224"/>
                      <a:gd name="T13" fmla="*/ 218 h 230"/>
                      <a:gd name="T14" fmla="*/ 177 w 224"/>
                      <a:gd name="T15" fmla="*/ 0 h 230"/>
                      <a:gd name="T16" fmla="*/ 146 w 224"/>
                      <a:gd name="T17" fmla="*/ 13 h 230"/>
                      <a:gd name="T18" fmla="*/ 146 w 224"/>
                      <a:gd name="T19" fmla="*/ 13 h 230"/>
                      <a:gd name="T20" fmla="*/ 75 w 224"/>
                      <a:gd name="T21" fmla="*/ 84 h 230"/>
                      <a:gd name="T22" fmla="*/ 75 w 224"/>
                      <a:gd name="T23" fmla="*/ 188 h 230"/>
                      <a:gd name="T24" fmla="*/ 73 w 224"/>
                      <a:gd name="T25" fmla="*/ 202 h 230"/>
                      <a:gd name="T26" fmla="*/ 64 w 224"/>
                      <a:gd name="T27" fmla="*/ 218 h 230"/>
                      <a:gd name="T28" fmla="*/ 135 w 224"/>
                      <a:gd name="T29" fmla="*/ 146 h 230"/>
                      <a:gd name="T30" fmla="*/ 208 w 224"/>
                      <a:gd name="T31" fmla="*/ 74 h 230"/>
                      <a:gd name="T32" fmla="*/ 208 w 224"/>
                      <a:gd name="T33" fmla="*/ 13 h 230"/>
                      <a:gd name="T34" fmla="*/ 204 w 224"/>
                      <a:gd name="T35" fmla="*/ 9 h 230"/>
                      <a:gd name="T36" fmla="*/ 177 w 224"/>
                      <a:gd name="T37" fmla="*/ 0 h 2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24" h="230">
                        <a:moveTo>
                          <a:pt x="0" y="218"/>
                        </a:moveTo>
                        <a:cubicBezTo>
                          <a:pt x="0" y="218"/>
                          <a:pt x="0" y="218"/>
                          <a:pt x="0" y="218"/>
                        </a:cubicBezTo>
                        <a:cubicBezTo>
                          <a:pt x="1" y="218"/>
                          <a:pt x="1" y="218"/>
                          <a:pt x="1" y="218"/>
                        </a:cubicBezTo>
                        <a:cubicBezTo>
                          <a:pt x="2" y="219"/>
                          <a:pt x="2" y="219"/>
                          <a:pt x="2" y="219"/>
                        </a:cubicBezTo>
                        <a:cubicBezTo>
                          <a:pt x="7" y="224"/>
                          <a:pt x="14" y="228"/>
                          <a:pt x="21" y="230"/>
                        </a:cubicBezTo>
                        <a:cubicBezTo>
                          <a:pt x="14" y="228"/>
                          <a:pt x="7" y="224"/>
                          <a:pt x="2" y="219"/>
                        </a:cubicBezTo>
                        <a:cubicBezTo>
                          <a:pt x="0" y="218"/>
                          <a:pt x="0" y="218"/>
                          <a:pt x="0" y="218"/>
                        </a:cubicBezTo>
                        <a:moveTo>
                          <a:pt x="177" y="0"/>
                        </a:moveTo>
                        <a:cubicBezTo>
                          <a:pt x="166" y="0"/>
                          <a:pt x="155" y="4"/>
                          <a:pt x="146" y="13"/>
                        </a:cubicBezTo>
                        <a:cubicBezTo>
                          <a:pt x="146" y="13"/>
                          <a:pt x="146" y="13"/>
                          <a:pt x="146" y="13"/>
                        </a:cubicBezTo>
                        <a:cubicBezTo>
                          <a:pt x="75" y="84"/>
                          <a:pt x="75" y="84"/>
                          <a:pt x="75" y="84"/>
                        </a:cubicBezTo>
                        <a:cubicBezTo>
                          <a:pt x="75" y="188"/>
                          <a:pt x="75" y="188"/>
                          <a:pt x="75" y="188"/>
                        </a:cubicBezTo>
                        <a:cubicBezTo>
                          <a:pt x="75" y="193"/>
                          <a:pt x="75" y="198"/>
                          <a:pt x="73" y="202"/>
                        </a:cubicBezTo>
                        <a:cubicBezTo>
                          <a:pt x="71" y="208"/>
                          <a:pt x="68" y="213"/>
                          <a:pt x="64" y="218"/>
                        </a:cubicBezTo>
                        <a:cubicBezTo>
                          <a:pt x="135" y="146"/>
                          <a:pt x="135" y="146"/>
                          <a:pt x="135" y="146"/>
                        </a:cubicBezTo>
                        <a:cubicBezTo>
                          <a:pt x="208" y="74"/>
                          <a:pt x="208" y="74"/>
                          <a:pt x="208" y="74"/>
                        </a:cubicBezTo>
                        <a:cubicBezTo>
                          <a:pt x="224" y="57"/>
                          <a:pt x="224" y="30"/>
                          <a:pt x="208" y="13"/>
                        </a:cubicBezTo>
                        <a:cubicBezTo>
                          <a:pt x="206" y="12"/>
                          <a:pt x="205" y="10"/>
                          <a:pt x="204" y="9"/>
                        </a:cubicBezTo>
                        <a:cubicBezTo>
                          <a:pt x="196" y="3"/>
                          <a:pt x="186" y="0"/>
                          <a:pt x="177" y="0"/>
                        </a:cubicBezTo>
                      </a:path>
                    </a:pathLst>
                  </a:custGeom>
                  <a:grpFill/>
                  <a:ln w="3175">
                    <a:solidFill>
                      <a:schemeClr val="accent5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96" name="Freeform 54"/>
                  <p:cNvSpPr>
                    <a:spLocks/>
                  </p:cNvSpPr>
                  <p:nvPr/>
                </p:nvSpPr>
                <p:spPr bwMode="auto">
                  <a:xfrm>
                    <a:off x="1098781" y="-745392"/>
                    <a:ext cx="50404" cy="128759"/>
                  </a:xfrm>
                  <a:custGeom>
                    <a:avLst/>
                    <a:gdLst>
                      <a:gd name="T0" fmla="*/ 43 w 46"/>
                      <a:gd name="T1" fmla="*/ 0 h 118"/>
                      <a:gd name="T2" fmla="*/ 0 w 46"/>
                      <a:gd name="T3" fmla="*/ 43 h 118"/>
                      <a:gd name="T4" fmla="*/ 31 w 46"/>
                      <a:gd name="T5" fmla="*/ 74 h 118"/>
                      <a:gd name="T6" fmla="*/ 41 w 46"/>
                      <a:gd name="T7" fmla="*/ 118 h 118"/>
                      <a:gd name="T8" fmla="*/ 43 w 46"/>
                      <a:gd name="T9" fmla="*/ 104 h 118"/>
                      <a:gd name="T10" fmla="*/ 43 w 46"/>
                      <a:gd name="T11" fmla="*/ 0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6" h="118">
                        <a:moveTo>
                          <a:pt x="43" y="0"/>
                        </a:moveTo>
                        <a:cubicBezTo>
                          <a:pt x="0" y="43"/>
                          <a:pt x="0" y="43"/>
                          <a:pt x="0" y="43"/>
                        </a:cubicBezTo>
                        <a:cubicBezTo>
                          <a:pt x="31" y="74"/>
                          <a:pt x="31" y="74"/>
                          <a:pt x="31" y="74"/>
                        </a:cubicBezTo>
                        <a:cubicBezTo>
                          <a:pt x="43" y="86"/>
                          <a:pt x="46" y="103"/>
                          <a:pt x="41" y="118"/>
                        </a:cubicBezTo>
                        <a:cubicBezTo>
                          <a:pt x="43" y="114"/>
                          <a:pt x="43" y="109"/>
                          <a:pt x="43" y="104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rgbClr val="F57302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97" name="Freeform 55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98" name="Freeform 56"/>
                  <p:cNvSpPr>
                    <a:spLocks/>
                  </p:cNvSpPr>
                  <p:nvPr/>
                </p:nvSpPr>
                <p:spPr bwMode="auto">
                  <a:xfrm>
                    <a:off x="1086867" y="-586391"/>
                    <a:ext cx="11914" cy="2291"/>
                  </a:xfrm>
                  <a:custGeom>
                    <a:avLst/>
                    <a:gdLst>
                      <a:gd name="T0" fmla="*/ 0 w 11"/>
                      <a:gd name="T1" fmla="*/ 0 h 2"/>
                      <a:gd name="T2" fmla="*/ 11 w 11"/>
                      <a:gd name="T3" fmla="*/ 2 h 2"/>
                      <a:gd name="T4" fmla="*/ 4 w 11"/>
                      <a:gd name="T5" fmla="*/ 1 h 2"/>
                      <a:gd name="T6" fmla="*/ 0 w 1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2">
                        <a:moveTo>
                          <a:pt x="0" y="0"/>
                        </a:moveTo>
                        <a:cubicBezTo>
                          <a:pt x="3" y="1"/>
                          <a:pt x="7" y="1"/>
                          <a:pt x="11" y="2"/>
                        </a:cubicBezTo>
                        <a:cubicBezTo>
                          <a:pt x="8" y="1"/>
                          <a:pt x="6" y="1"/>
                          <a:pt x="4" y="1"/>
                        </a:cubicBezTo>
                        <a:cubicBezTo>
                          <a:pt x="3" y="1"/>
                          <a:pt x="1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299" name="Freeform 57"/>
                  <p:cNvSpPr>
                    <a:spLocks/>
                  </p:cNvSpPr>
                  <p:nvPr/>
                </p:nvSpPr>
                <p:spPr bwMode="auto">
                  <a:xfrm>
                    <a:off x="1052043" y="-632213"/>
                    <a:ext cx="39407" cy="46738"/>
                  </a:xfrm>
                  <a:custGeom>
                    <a:avLst/>
                    <a:gdLst>
                      <a:gd name="T0" fmla="*/ 0 w 36"/>
                      <a:gd name="T1" fmla="*/ 0 h 43"/>
                      <a:gd name="T2" fmla="*/ 11 w 36"/>
                      <a:gd name="T3" fmla="*/ 30 h 43"/>
                      <a:gd name="T4" fmla="*/ 13 w 36"/>
                      <a:gd name="T5" fmla="*/ 31 h 43"/>
                      <a:gd name="T6" fmla="*/ 32 w 36"/>
                      <a:gd name="T7" fmla="*/ 42 h 43"/>
                      <a:gd name="T8" fmla="*/ 36 w 36"/>
                      <a:gd name="T9" fmla="*/ 43 h 43"/>
                      <a:gd name="T10" fmla="*/ 0 w 36"/>
                      <a:gd name="T11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6" h="43">
                        <a:moveTo>
                          <a:pt x="0" y="0"/>
                        </a:moveTo>
                        <a:cubicBezTo>
                          <a:pt x="0" y="11"/>
                          <a:pt x="4" y="21"/>
                          <a:pt x="11" y="30"/>
                        </a:cubicBez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18" y="36"/>
                          <a:pt x="25" y="40"/>
                          <a:pt x="32" y="42"/>
                        </a:cubicBezTo>
                        <a:cubicBezTo>
                          <a:pt x="33" y="42"/>
                          <a:pt x="35" y="43"/>
                          <a:pt x="36" y="43"/>
                        </a:cubicBezTo>
                        <a:cubicBezTo>
                          <a:pt x="16" y="40"/>
                          <a:pt x="0" y="22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00" name="Freeform 58"/>
                  <p:cNvSpPr>
                    <a:spLocks/>
                  </p:cNvSpPr>
                  <p:nvPr/>
                </p:nvSpPr>
                <p:spPr bwMode="auto">
                  <a:xfrm>
                    <a:off x="1107487" y="-588682"/>
                    <a:ext cx="10997" cy="3208"/>
                  </a:xfrm>
                  <a:custGeom>
                    <a:avLst/>
                    <a:gdLst>
                      <a:gd name="T0" fmla="*/ 10 w 10"/>
                      <a:gd name="T1" fmla="*/ 0 h 3"/>
                      <a:gd name="T2" fmla="*/ 5 w 10"/>
                      <a:gd name="T3" fmla="*/ 2 h 3"/>
                      <a:gd name="T4" fmla="*/ 0 w 10"/>
                      <a:gd name="T5" fmla="*/ 3 h 3"/>
                      <a:gd name="T6" fmla="*/ 10 w 10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3">
                        <a:moveTo>
                          <a:pt x="10" y="0"/>
                        </a:moveTo>
                        <a:cubicBezTo>
                          <a:pt x="8" y="0"/>
                          <a:pt x="7" y="1"/>
                          <a:pt x="5" y="2"/>
                        </a:cubicBezTo>
                        <a:cubicBezTo>
                          <a:pt x="3" y="2"/>
                          <a:pt x="2" y="2"/>
                          <a:pt x="0" y="3"/>
                        </a:cubicBezTo>
                        <a:cubicBezTo>
                          <a:pt x="3" y="2"/>
                          <a:pt x="7" y="1"/>
                          <a:pt x="1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01" name="Freeform 59"/>
                  <p:cNvSpPr>
                    <a:spLocks/>
                  </p:cNvSpPr>
                  <p:nvPr/>
                </p:nvSpPr>
                <p:spPr bwMode="auto">
                  <a:xfrm>
                    <a:off x="1112985" y="-616634"/>
                    <a:ext cx="30701" cy="30242"/>
                  </a:xfrm>
                  <a:custGeom>
                    <a:avLst/>
                    <a:gdLst>
                      <a:gd name="T0" fmla="*/ 28 w 28"/>
                      <a:gd name="T1" fmla="*/ 0 h 28"/>
                      <a:gd name="T2" fmla="*/ 0 w 28"/>
                      <a:gd name="T3" fmla="*/ 28 h 28"/>
                      <a:gd name="T4" fmla="*/ 5 w 28"/>
                      <a:gd name="T5" fmla="*/ 26 h 28"/>
                      <a:gd name="T6" fmla="*/ 18 w 28"/>
                      <a:gd name="T7" fmla="*/ 17 h 28"/>
                      <a:gd name="T8" fmla="*/ 19 w 28"/>
                      <a:gd name="T9" fmla="*/ 16 h 28"/>
                      <a:gd name="T10" fmla="*/ 28 w 28"/>
                      <a:gd name="T1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" h="28">
                        <a:moveTo>
                          <a:pt x="28" y="0"/>
                        </a:moveTo>
                        <a:cubicBezTo>
                          <a:pt x="24" y="13"/>
                          <a:pt x="13" y="23"/>
                          <a:pt x="0" y="28"/>
                        </a:cubicBezTo>
                        <a:cubicBezTo>
                          <a:pt x="2" y="27"/>
                          <a:pt x="3" y="26"/>
                          <a:pt x="5" y="26"/>
                        </a:cubicBezTo>
                        <a:cubicBezTo>
                          <a:pt x="10" y="24"/>
                          <a:pt x="14" y="21"/>
                          <a:pt x="18" y="17"/>
                        </a:cubicBezTo>
                        <a:cubicBezTo>
                          <a:pt x="19" y="16"/>
                          <a:pt x="19" y="16"/>
                          <a:pt x="19" y="16"/>
                        </a:cubicBezTo>
                        <a:cubicBezTo>
                          <a:pt x="23" y="11"/>
                          <a:pt x="26" y="6"/>
                          <a:pt x="2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02" name="Freeform 60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03" name="Freeform 61"/>
                  <p:cNvSpPr>
                    <a:spLocks/>
                  </p:cNvSpPr>
                  <p:nvPr/>
                </p:nvSpPr>
                <p:spPr bwMode="auto">
                  <a:xfrm>
                    <a:off x="1091449" y="-586391"/>
                    <a:ext cx="21536" cy="2291"/>
                  </a:xfrm>
                  <a:custGeom>
                    <a:avLst/>
                    <a:gdLst>
                      <a:gd name="T0" fmla="*/ 20 w 20"/>
                      <a:gd name="T1" fmla="*/ 0 h 2"/>
                      <a:gd name="T2" fmla="*/ 16 w 20"/>
                      <a:gd name="T3" fmla="*/ 1 h 2"/>
                      <a:gd name="T4" fmla="*/ 16 w 20"/>
                      <a:gd name="T5" fmla="*/ 1 h 2"/>
                      <a:gd name="T6" fmla="*/ 12 w 20"/>
                      <a:gd name="T7" fmla="*/ 1 h 2"/>
                      <a:gd name="T8" fmla="*/ 11 w 20"/>
                      <a:gd name="T9" fmla="*/ 1 h 2"/>
                      <a:gd name="T10" fmla="*/ 7 w 20"/>
                      <a:gd name="T11" fmla="*/ 2 h 2"/>
                      <a:gd name="T12" fmla="*/ 3 w 20"/>
                      <a:gd name="T13" fmla="*/ 1 h 2"/>
                      <a:gd name="T14" fmla="*/ 3 w 20"/>
                      <a:gd name="T15" fmla="*/ 1 h 2"/>
                      <a:gd name="T16" fmla="*/ 0 w 20"/>
                      <a:gd name="T17" fmla="*/ 1 h 2"/>
                      <a:gd name="T18" fmla="*/ 7 w 20"/>
                      <a:gd name="T19" fmla="*/ 2 h 2"/>
                      <a:gd name="T20" fmla="*/ 7 w 20"/>
                      <a:gd name="T21" fmla="*/ 2 h 2"/>
                      <a:gd name="T22" fmla="*/ 7 w 20"/>
                      <a:gd name="T23" fmla="*/ 2 h 2"/>
                      <a:gd name="T24" fmla="*/ 7 w 20"/>
                      <a:gd name="T25" fmla="*/ 2 h 2"/>
                      <a:gd name="T26" fmla="*/ 7 w 20"/>
                      <a:gd name="T27" fmla="*/ 2 h 2"/>
                      <a:gd name="T28" fmla="*/ 7 w 20"/>
                      <a:gd name="T29" fmla="*/ 2 h 2"/>
                      <a:gd name="T30" fmla="*/ 7 w 20"/>
                      <a:gd name="T31" fmla="*/ 2 h 2"/>
                      <a:gd name="T32" fmla="*/ 7 w 20"/>
                      <a:gd name="T33" fmla="*/ 2 h 2"/>
                      <a:gd name="T34" fmla="*/ 7 w 20"/>
                      <a:gd name="T35" fmla="*/ 2 h 2"/>
                      <a:gd name="T36" fmla="*/ 7 w 20"/>
                      <a:gd name="T37" fmla="*/ 2 h 2"/>
                      <a:gd name="T38" fmla="*/ 7 w 20"/>
                      <a:gd name="T39" fmla="*/ 2 h 2"/>
                      <a:gd name="T40" fmla="*/ 7 w 20"/>
                      <a:gd name="T41" fmla="*/ 2 h 2"/>
                      <a:gd name="T42" fmla="*/ 7 w 20"/>
                      <a:gd name="T43" fmla="*/ 2 h 2"/>
                      <a:gd name="T44" fmla="*/ 15 w 20"/>
                      <a:gd name="T45" fmla="*/ 1 h 2"/>
                      <a:gd name="T46" fmla="*/ 20 w 20"/>
                      <a:gd name="T4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20" h="2">
                        <a:moveTo>
                          <a:pt x="20" y="0"/>
                        </a:moveTo>
                        <a:cubicBezTo>
                          <a:pt x="19" y="0"/>
                          <a:pt x="18" y="0"/>
                          <a:pt x="16" y="1"/>
                        </a:cubicBezTo>
                        <a:cubicBezTo>
                          <a:pt x="16" y="1"/>
                          <a:pt x="16" y="1"/>
                          <a:pt x="16" y="1"/>
                        </a:cubicBezTo>
                        <a:cubicBezTo>
                          <a:pt x="15" y="1"/>
                          <a:pt x="14" y="1"/>
                          <a:pt x="12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0" y="1"/>
                          <a:pt x="9" y="2"/>
                          <a:pt x="7" y="2"/>
                        </a:cubicBezTo>
                        <a:cubicBezTo>
                          <a:pt x="6" y="2"/>
                          <a:pt x="4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1" y="1"/>
                          <a:pt x="0" y="1"/>
                        </a:cubicBezTo>
                        <a:cubicBezTo>
                          <a:pt x="2" y="1"/>
                          <a:pt x="4" y="1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10" y="2"/>
                          <a:pt x="12" y="1"/>
                          <a:pt x="15" y="1"/>
                        </a:cubicBezTo>
                        <a:cubicBezTo>
                          <a:pt x="17" y="0"/>
                          <a:pt x="18" y="0"/>
                          <a:pt x="2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04" name="Freeform 62"/>
                  <p:cNvSpPr>
                    <a:spLocks/>
                  </p:cNvSpPr>
                  <p:nvPr/>
                </p:nvSpPr>
                <p:spPr bwMode="auto">
                  <a:xfrm>
                    <a:off x="1052043" y="-698654"/>
                    <a:ext cx="97142" cy="114554"/>
                  </a:xfrm>
                  <a:custGeom>
                    <a:avLst/>
                    <a:gdLst>
                      <a:gd name="T0" fmla="*/ 43 w 89"/>
                      <a:gd name="T1" fmla="*/ 0 h 105"/>
                      <a:gd name="T2" fmla="*/ 13 w 89"/>
                      <a:gd name="T3" fmla="*/ 31 h 105"/>
                      <a:gd name="T4" fmla="*/ 0 w 89"/>
                      <a:gd name="T5" fmla="*/ 61 h 105"/>
                      <a:gd name="T6" fmla="*/ 36 w 89"/>
                      <a:gd name="T7" fmla="*/ 104 h 105"/>
                      <a:gd name="T8" fmla="*/ 39 w 89"/>
                      <a:gd name="T9" fmla="*/ 104 h 105"/>
                      <a:gd name="T10" fmla="*/ 39 w 89"/>
                      <a:gd name="T11" fmla="*/ 104 h 105"/>
                      <a:gd name="T12" fmla="*/ 43 w 89"/>
                      <a:gd name="T13" fmla="*/ 105 h 105"/>
                      <a:gd name="T14" fmla="*/ 47 w 89"/>
                      <a:gd name="T15" fmla="*/ 104 h 105"/>
                      <a:gd name="T16" fmla="*/ 48 w 89"/>
                      <a:gd name="T17" fmla="*/ 104 h 105"/>
                      <a:gd name="T18" fmla="*/ 52 w 89"/>
                      <a:gd name="T19" fmla="*/ 104 h 105"/>
                      <a:gd name="T20" fmla="*/ 52 w 89"/>
                      <a:gd name="T21" fmla="*/ 104 h 105"/>
                      <a:gd name="T22" fmla="*/ 56 w 89"/>
                      <a:gd name="T23" fmla="*/ 103 h 105"/>
                      <a:gd name="T24" fmla="*/ 84 w 89"/>
                      <a:gd name="T25" fmla="*/ 75 h 105"/>
                      <a:gd name="T26" fmla="*/ 74 w 89"/>
                      <a:gd name="T27" fmla="*/ 31 h 105"/>
                      <a:gd name="T28" fmla="*/ 43 w 89"/>
                      <a:gd name="T29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9" h="105">
                        <a:moveTo>
                          <a:pt x="43" y="0"/>
                        </a:move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4" y="39"/>
                          <a:pt x="0" y="50"/>
                          <a:pt x="0" y="61"/>
                        </a:cubicBezTo>
                        <a:cubicBezTo>
                          <a:pt x="0" y="83"/>
                          <a:pt x="16" y="101"/>
                          <a:pt x="36" y="104"/>
                        </a:cubicBezTo>
                        <a:cubicBezTo>
                          <a:pt x="37" y="104"/>
                          <a:pt x="38" y="104"/>
                          <a:pt x="39" y="104"/>
                        </a:cubicBezTo>
                        <a:cubicBezTo>
                          <a:pt x="39" y="104"/>
                          <a:pt x="39" y="104"/>
                          <a:pt x="39" y="104"/>
                        </a:cubicBezTo>
                        <a:cubicBezTo>
                          <a:pt x="40" y="104"/>
                          <a:pt x="42" y="105"/>
                          <a:pt x="43" y="105"/>
                        </a:cubicBezTo>
                        <a:cubicBezTo>
                          <a:pt x="45" y="105"/>
                          <a:pt x="46" y="104"/>
                          <a:pt x="47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50" y="104"/>
                          <a:pt x="51" y="104"/>
                          <a:pt x="52" y="104"/>
                        </a:cubicBezTo>
                        <a:cubicBezTo>
                          <a:pt x="52" y="104"/>
                          <a:pt x="52" y="104"/>
                          <a:pt x="52" y="104"/>
                        </a:cubicBezTo>
                        <a:cubicBezTo>
                          <a:pt x="54" y="103"/>
                          <a:pt x="55" y="103"/>
                          <a:pt x="56" y="103"/>
                        </a:cubicBezTo>
                        <a:cubicBezTo>
                          <a:pt x="69" y="98"/>
                          <a:pt x="80" y="88"/>
                          <a:pt x="84" y="75"/>
                        </a:cubicBezTo>
                        <a:cubicBezTo>
                          <a:pt x="89" y="60"/>
                          <a:pt x="86" y="43"/>
                          <a:pt x="74" y="31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rgbClr val="F34D00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</p:grpSp>
          </p:grpSp>
          <p:grpSp>
            <p:nvGrpSpPr>
              <p:cNvPr id="241" name="Group 240"/>
              <p:cNvGrpSpPr/>
              <p:nvPr/>
            </p:nvGrpSpPr>
            <p:grpSpPr>
              <a:xfrm rot="5400000" flipH="1">
                <a:off x="889594" y="4099837"/>
                <a:ext cx="198569" cy="226307"/>
                <a:chOff x="894416" y="-1055147"/>
                <a:chExt cx="413311" cy="471047"/>
              </a:xfrm>
              <a:grpFill/>
            </p:grpSpPr>
            <p:sp>
              <p:nvSpPr>
                <p:cNvPr id="263" name="Freeform 46"/>
                <p:cNvSpPr>
                  <a:spLocks/>
                </p:cNvSpPr>
                <p:nvPr/>
              </p:nvSpPr>
              <p:spPr bwMode="auto">
                <a:xfrm>
                  <a:off x="894416" y="-836578"/>
                  <a:ext cx="169540" cy="237356"/>
                </a:xfrm>
                <a:custGeom>
                  <a:avLst/>
                  <a:gdLst>
                    <a:gd name="T0" fmla="*/ 43 w 156"/>
                    <a:gd name="T1" fmla="*/ 0 h 218"/>
                    <a:gd name="T2" fmla="*/ 13 w 156"/>
                    <a:gd name="T3" fmla="*/ 13 h 218"/>
                    <a:gd name="T4" fmla="*/ 13 w 156"/>
                    <a:gd name="T5" fmla="*/ 13 h 218"/>
                    <a:gd name="T6" fmla="*/ 13 w 156"/>
                    <a:gd name="T7" fmla="*/ 13 h 218"/>
                    <a:gd name="T8" fmla="*/ 7 w 156"/>
                    <a:gd name="T9" fmla="*/ 19 h 218"/>
                    <a:gd name="T10" fmla="*/ 0 w 156"/>
                    <a:gd name="T11" fmla="*/ 43 h 218"/>
                    <a:gd name="T12" fmla="*/ 6 w 156"/>
                    <a:gd name="T13" fmla="*/ 65 h 218"/>
                    <a:gd name="T14" fmla="*/ 13 w 156"/>
                    <a:gd name="T15" fmla="*/ 74 h 218"/>
                    <a:gd name="T16" fmla="*/ 109 w 156"/>
                    <a:gd name="T17" fmla="*/ 170 h 218"/>
                    <a:gd name="T18" fmla="*/ 156 w 156"/>
                    <a:gd name="T19" fmla="*/ 218 h 218"/>
                    <a:gd name="T20" fmla="*/ 145 w 156"/>
                    <a:gd name="T21" fmla="*/ 188 h 218"/>
                    <a:gd name="T22" fmla="*/ 145 w 156"/>
                    <a:gd name="T23" fmla="*/ 188 h 218"/>
                    <a:gd name="T24" fmla="*/ 145 w 156"/>
                    <a:gd name="T25" fmla="*/ 84 h 218"/>
                    <a:gd name="T26" fmla="*/ 145 w 156"/>
                    <a:gd name="T27" fmla="*/ 84 h 218"/>
                    <a:gd name="T28" fmla="*/ 74 w 156"/>
                    <a:gd name="T29" fmla="*/ 13 h 218"/>
                    <a:gd name="T30" fmla="*/ 69 w 156"/>
                    <a:gd name="T31" fmla="*/ 9 h 218"/>
                    <a:gd name="T32" fmla="*/ 43 w 156"/>
                    <a:gd name="T33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6" h="218">
                      <a:moveTo>
                        <a:pt x="43" y="0"/>
                      </a:moveTo>
                      <a:cubicBezTo>
                        <a:pt x="32" y="0"/>
                        <a:pt x="21" y="4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1" y="15"/>
                        <a:pt x="9" y="17"/>
                        <a:pt x="7" y="19"/>
                      </a:cubicBezTo>
                      <a:cubicBezTo>
                        <a:pt x="2" y="27"/>
                        <a:pt x="0" y="35"/>
                        <a:pt x="0" y="43"/>
                      </a:cubicBezTo>
                      <a:cubicBezTo>
                        <a:pt x="0" y="51"/>
                        <a:pt x="2" y="58"/>
                        <a:pt x="6" y="65"/>
                      </a:cubicBezTo>
                      <a:cubicBezTo>
                        <a:pt x="8" y="68"/>
                        <a:pt x="10" y="71"/>
                        <a:pt x="13" y="74"/>
                      </a:cubicBezTo>
                      <a:cubicBezTo>
                        <a:pt x="109" y="170"/>
                        <a:pt x="109" y="170"/>
                        <a:pt x="109" y="170"/>
                      </a:cubicBezTo>
                      <a:cubicBezTo>
                        <a:pt x="156" y="218"/>
                        <a:pt x="156" y="218"/>
                        <a:pt x="156" y="218"/>
                      </a:cubicBezTo>
                      <a:cubicBezTo>
                        <a:pt x="149" y="209"/>
                        <a:pt x="145" y="199"/>
                        <a:pt x="145" y="188"/>
                      </a:cubicBezTo>
                      <a:cubicBezTo>
                        <a:pt x="145" y="188"/>
                        <a:pt x="145" y="188"/>
                        <a:pt x="145" y="188"/>
                      </a:cubicBezTo>
                      <a:cubicBezTo>
                        <a:pt x="145" y="84"/>
                        <a:pt x="145" y="84"/>
                        <a:pt x="145" y="84"/>
                      </a:cubicBezTo>
                      <a:cubicBezTo>
                        <a:pt x="145" y="84"/>
                        <a:pt x="145" y="84"/>
                        <a:pt x="145" y="84"/>
                      </a:cubicBezTo>
                      <a:cubicBezTo>
                        <a:pt x="74" y="13"/>
                        <a:pt x="74" y="13"/>
                        <a:pt x="74" y="13"/>
                      </a:cubicBezTo>
                      <a:cubicBezTo>
                        <a:pt x="72" y="11"/>
                        <a:pt x="71" y="10"/>
                        <a:pt x="69" y="9"/>
                      </a:cubicBezTo>
                      <a:cubicBezTo>
                        <a:pt x="61" y="3"/>
                        <a:pt x="52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chemeClr val="accent5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64" name="Freeform 43"/>
                <p:cNvSpPr>
                  <a:spLocks/>
                </p:cNvSpPr>
                <p:nvPr/>
              </p:nvSpPr>
              <p:spPr bwMode="auto">
                <a:xfrm>
                  <a:off x="1052043" y="-1055147"/>
                  <a:ext cx="93476" cy="356493"/>
                </a:xfrm>
                <a:custGeom>
                  <a:avLst/>
                  <a:gdLst>
                    <a:gd name="T0" fmla="*/ 43 w 86"/>
                    <a:gd name="T1" fmla="*/ 0 h 328"/>
                    <a:gd name="T2" fmla="*/ 0 w 86"/>
                    <a:gd name="T3" fmla="*/ 43 h 328"/>
                    <a:gd name="T4" fmla="*/ 0 w 86"/>
                    <a:gd name="T5" fmla="*/ 285 h 328"/>
                    <a:gd name="T6" fmla="*/ 43 w 86"/>
                    <a:gd name="T7" fmla="*/ 328 h 328"/>
                    <a:gd name="T8" fmla="*/ 86 w 86"/>
                    <a:gd name="T9" fmla="*/ 285 h 328"/>
                    <a:gd name="T10" fmla="*/ 86 w 86"/>
                    <a:gd name="T11" fmla="*/ 43 h 328"/>
                    <a:gd name="T12" fmla="*/ 43 w 86"/>
                    <a:gd name="T13" fmla="*/ 0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328">
                      <a:moveTo>
                        <a:pt x="43" y="0"/>
                      </a:moveTo>
                      <a:cubicBezTo>
                        <a:pt x="19" y="0"/>
                        <a:pt x="0" y="19"/>
                        <a:pt x="0" y="43"/>
                      </a:cubicBezTo>
                      <a:cubicBezTo>
                        <a:pt x="0" y="285"/>
                        <a:pt x="0" y="285"/>
                        <a:pt x="0" y="285"/>
                      </a:cubicBezTo>
                      <a:cubicBezTo>
                        <a:pt x="43" y="328"/>
                        <a:pt x="43" y="328"/>
                        <a:pt x="43" y="328"/>
                      </a:cubicBezTo>
                      <a:cubicBezTo>
                        <a:pt x="86" y="285"/>
                        <a:pt x="86" y="285"/>
                        <a:pt x="86" y="285"/>
                      </a:cubicBezTo>
                      <a:cubicBezTo>
                        <a:pt x="86" y="43"/>
                        <a:pt x="86" y="43"/>
                        <a:pt x="86" y="43"/>
                      </a:cubicBezTo>
                      <a:cubicBezTo>
                        <a:pt x="86" y="19"/>
                        <a:pt x="67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chemeClr val="accent5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65" name="Freeform 44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1375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0 w 1"/>
                    <a:gd name="T4" fmla="*/ 0 w 1"/>
                    <a:gd name="T5" fmla="*/ 0 w 1"/>
                    <a:gd name="T6" fmla="*/ 0 w 1"/>
                    <a:gd name="T7" fmla="*/ 0 w 1"/>
                    <a:gd name="T8" fmla="*/ 0 w 1"/>
                    <a:gd name="T9" fmla="*/ 0 w 1"/>
                    <a:gd name="T10" fmla="*/ 0 w 1"/>
                    <a:gd name="T11" fmla="*/ 0 w 1"/>
                    <a:gd name="T12" fmla="*/ 1 w 1"/>
                    <a:gd name="T13" fmla="*/ 1 w 1"/>
                    <a:gd name="T14" fmla="*/ 1 w 1"/>
                    <a:gd name="T15" fmla="*/ 1 w 1"/>
                    <a:gd name="T16" fmla="*/ 1 w 1"/>
                    <a:gd name="T17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66" name="Freeform 45"/>
                <p:cNvSpPr>
                  <a:spLocks noEditPoints="1"/>
                </p:cNvSpPr>
                <p:nvPr/>
              </p:nvSpPr>
              <p:spPr bwMode="auto">
                <a:xfrm>
                  <a:off x="894416" y="-826955"/>
                  <a:ext cx="157627" cy="175497"/>
                </a:xfrm>
                <a:custGeom>
                  <a:avLst/>
                  <a:gdLst>
                    <a:gd name="T0" fmla="*/ 6 w 145"/>
                    <a:gd name="T1" fmla="*/ 56 h 161"/>
                    <a:gd name="T2" fmla="*/ 13 w 145"/>
                    <a:gd name="T3" fmla="*/ 65 h 161"/>
                    <a:gd name="T4" fmla="*/ 109 w 145"/>
                    <a:gd name="T5" fmla="*/ 161 h 161"/>
                    <a:gd name="T6" fmla="*/ 13 w 145"/>
                    <a:gd name="T7" fmla="*/ 65 h 161"/>
                    <a:gd name="T8" fmla="*/ 6 w 145"/>
                    <a:gd name="T9" fmla="*/ 56 h 161"/>
                    <a:gd name="T10" fmla="*/ 7 w 145"/>
                    <a:gd name="T11" fmla="*/ 10 h 161"/>
                    <a:gd name="T12" fmla="*/ 0 w 145"/>
                    <a:gd name="T13" fmla="*/ 34 h 161"/>
                    <a:gd name="T14" fmla="*/ 7 w 145"/>
                    <a:gd name="T15" fmla="*/ 10 h 161"/>
                    <a:gd name="T16" fmla="*/ 69 w 145"/>
                    <a:gd name="T17" fmla="*/ 0 h 161"/>
                    <a:gd name="T18" fmla="*/ 74 w 145"/>
                    <a:gd name="T19" fmla="*/ 4 h 161"/>
                    <a:gd name="T20" fmla="*/ 145 w 145"/>
                    <a:gd name="T21" fmla="*/ 75 h 161"/>
                    <a:gd name="T22" fmla="*/ 74 w 145"/>
                    <a:gd name="T23" fmla="*/ 4 h 161"/>
                    <a:gd name="T24" fmla="*/ 69 w 145"/>
                    <a:gd name="T25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5" h="161">
                      <a:moveTo>
                        <a:pt x="6" y="56"/>
                      </a:moveTo>
                      <a:cubicBezTo>
                        <a:pt x="8" y="59"/>
                        <a:pt x="10" y="62"/>
                        <a:pt x="13" y="65"/>
                      </a:cubicBezTo>
                      <a:cubicBezTo>
                        <a:pt x="109" y="161"/>
                        <a:pt x="109" y="161"/>
                        <a:pt x="109" y="161"/>
                      </a:cubicBezTo>
                      <a:cubicBezTo>
                        <a:pt x="13" y="65"/>
                        <a:pt x="13" y="65"/>
                        <a:pt x="13" y="65"/>
                      </a:cubicBezTo>
                      <a:cubicBezTo>
                        <a:pt x="10" y="62"/>
                        <a:pt x="8" y="59"/>
                        <a:pt x="6" y="56"/>
                      </a:cubicBezTo>
                      <a:moveTo>
                        <a:pt x="7" y="10"/>
                      </a:moveTo>
                      <a:cubicBezTo>
                        <a:pt x="2" y="18"/>
                        <a:pt x="0" y="26"/>
                        <a:pt x="0" y="34"/>
                      </a:cubicBezTo>
                      <a:cubicBezTo>
                        <a:pt x="0" y="26"/>
                        <a:pt x="2" y="18"/>
                        <a:pt x="7" y="10"/>
                      </a:cubicBezTo>
                      <a:moveTo>
                        <a:pt x="69" y="0"/>
                      </a:moveTo>
                      <a:cubicBezTo>
                        <a:pt x="71" y="1"/>
                        <a:pt x="72" y="2"/>
                        <a:pt x="74" y="4"/>
                      </a:cubicBezTo>
                      <a:cubicBezTo>
                        <a:pt x="145" y="75"/>
                        <a:pt x="145" y="75"/>
                        <a:pt x="145" y="75"/>
                      </a:cubicBezTo>
                      <a:cubicBezTo>
                        <a:pt x="74" y="4"/>
                        <a:pt x="74" y="4"/>
                        <a:pt x="74" y="4"/>
                      </a:cubicBezTo>
                      <a:cubicBezTo>
                        <a:pt x="72" y="2"/>
                        <a:pt x="71" y="1"/>
                        <a:pt x="6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67" name="Freeform 266"/>
                <p:cNvSpPr>
                  <a:spLocks/>
                </p:cNvSpPr>
                <p:nvPr/>
              </p:nvSpPr>
              <p:spPr bwMode="auto">
                <a:xfrm>
                  <a:off x="1100155" y="-599221"/>
                  <a:ext cx="33450" cy="15121"/>
                </a:xfrm>
                <a:custGeom>
                  <a:avLst/>
                  <a:gdLst>
                    <a:gd name="T0" fmla="*/ 31 w 31"/>
                    <a:gd name="T1" fmla="*/ 0 h 14"/>
                    <a:gd name="T2" fmla="*/ 30 w 31"/>
                    <a:gd name="T3" fmla="*/ 0 h 14"/>
                    <a:gd name="T4" fmla="*/ 30 w 31"/>
                    <a:gd name="T5" fmla="*/ 1 h 14"/>
                    <a:gd name="T6" fmla="*/ 17 w 31"/>
                    <a:gd name="T7" fmla="*/ 10 h 14"/>
                    <a:gd name="T8" fmla="*/ 7 w 31"/>
                    <a:gd name="T9" fmla="*/ 13 h 14"/>
                    <a:gd name="T10" fmla="*/ 0 w 31"/>
                    <a:gd name="T11" fmla="*/ 14 h 14"/>
                    <a:gd name="T12" fmla="*/ 30 w 31"/>
                    <a:gd name="T13" fmla="*/ 1 h 14"/>
                    <a:gd name="T14" fmla="*/ 31 w 31"/>
                    <a:gd name="T1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14">
                      <a:moveTo>
                        <a:pt x="31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6" y="5"/>
                        <a:pt x="22" y="8"/>
                        <a:pt x="17" y="10"/>
                      </a:cubicBezTo>
                      <a:cubicBezTo>
                        <a:pt x="14" y="11"/>
                        <a:pt x="10" y="12"/>
                        <a:pt x="7" y="13"/>
                      </a:cubicBezTo>
                      <a:cubicBezTo>
                        <a:pt x="5" y="13"/>
                        <a:pt x="2" y="13"/>
                        <a:pt x="0" y="14"/>
                      </a:cubicBezTo>
                      <a:cubicBezTo>
                        <a:pt x="11" y="13"/>
                        <a:pt x="21" y="9"/>
                        <a:pt x="30" y="1"/>
                      </a:cubicBezTo>
                      <a:cubicBezTo>
                        <a:pt x="30" y="0"/>
                        <a:pt x="31" y="0"/>
                        <a:pt x="3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68" name="Freeform 267"/>
                <p:cNvSpPr>
                  <a:spLocks/>
                </p:cNvSpPr>
                <p:nvPr/>
              </p:nvSpPr>
              <p:spPr bwMode="auto">
                <a:xfrm>
                  <a:off x="1118484" y="-599221"/>
                  <a:ext cx="15121" cy="10539"/>
                </a:xfrm>
                <a:custGeom>
                  <a:avLst/>
                  <a:gdLst>
                    <a:gd name="T0" fmla="*/ 14 w 14"/>
                    <a:gd name="T1" fmla="*/ 0 h 10"/>
                    <a:gd name="T2" fmla="*/ 13 w 14"/>
                    <a:gd name="T3" fmla="*/ 1 h 10"/>
                    <a:gd name="T4" fmla="*/ 0 w 14"/>
                    <a:gd name="T5" fmla="*/ 10 h 10"/>
                    <a:gd name="T6" fmla="*/ 13 w 14"/>
                    <a:gd name="T7" fmla="*/ 1 h 10"/>
                    <a:gd name="T8" fmla="*/ 13 w 14"/>
                    <a:gd name="T9" fmla="*/ 0 h 10"/>
                    <a:gd name="T10" fmla="*/ 14 w 14"/>
                    <a:gd name="T11" fmla="*/ 0 h 10"/>
                    <a:gd name="T12" fmla="*/ 14 w 14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">
                      <a:moveTo>
                        <a:pt x="14" y="0"/>
                      </a:move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9" y="5"/>
                        <a:pt x="5" y="8"/>
                        <a:pt x="0" y="10"/>
                      </a:cubicBezTo>
                      <a:cubicBezTo>
                        <a:pt x="5" y="8"/>
                        <a:pt x="9" y="5"/>
                        <a:pt x="13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69" name="Freeform 268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1375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0 w 1"/>
                    <a:gd name="T4" fmla="*/ 0 w 1"/>
                    <a:gd name="T5" fmla="*/ 0 w 1"/>
                    <a:gd name="T6" fmla="*/ 0 w 1"/>
                    <a:gd name="T7" fmla="*/ 0 w 1"/>
                    <a:gd name="T8" fmla="*/ 0 w 1"/>
                    <a:gd name="T9" fmla="*/ 0 w 1"/>
                    <a:gd name="T10" fmla="*/ 0 w 1"/>
                    <a:gd name="T11" fmla="*/ 0 w 1"/>
                    <a:gd name="T12" fmla="*/ 0 w 1"/>
                    <a:gd name="T13" fmla="*/ 0 w 1"/>
                    <a:gd name="T14" fmla="*/ 0 w 1"/>
                    <a:gd name="T15" fmla="*/ 0 w 1"/>
                    <a:gd name="T16" fmla="*/ 1 w 1"/>
                    <a:gd name="T17" fmla="*/ 0 w 1"/>
                    <a:gd name="T18" fmla="*/ 1 w 1"/>
                    <a:gd name="T19" fmla="*/ 1 w 1"/>
                    <a:gd name="T20" fmla="*/ 1 w 1"/>
                    <a:gd name="T21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  <a:cxn ang="0">
                      <a:pos x="T18" y="0"/>
                    </a:cxn>
                    <a:cxn ang="0">
                      <a:pos x="T19" y="0"/>
                    </a:cxn>
                    <a:cxn ang="0">
                      <a:pos x="T20" y="0"/>
                    </a:cxn>
                    <a:cxn ang="0">
                      <a:pos x="T21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70" name="Freeform 269"/>
                <p:cNvSpPr>
                  <a:spLocks/>
                </p:cNvSpPr>
                <p:nvPr/>
              </p:nvSpPr>
              <p:spPr bwMode="auto">
                <a:xfrm>
                  <a:off x="1098781" y="-585475"/>
                  <a:ext cx="8706" cy="1375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1 h 1"/>
                    <a:gd name="T4" fmla="*/ 0 w 8"/>
                    <a:gd name="T5" fmla="*/ 1 h 1"/>
                    <a:gd name="T6" fmla="*/ 0 w 8"/>
                    <a:gd name="T7" fmla="*/ 1 h 1"/>
                    <a:gd name="T8" fmla="*/ 0 w 8"/>
                    <a:gd name="T9" fmla="*/ 1 h 1"/>
                    <a:gd name="T10" fmla="*/ 0 w 8"/>
                    <a:gd name="T11" fmla="*/ 1 h 1"/>
                    <a:gd name="T12" fmla="*/ 0 w 8"/>
                    <a:gd name="T13" fmla="*/ 1 h 1"/>
                    <a:gd name="T14" fmla="*/ 0 w 8"/>
                    <a:gd name="T15" fmla="*/ 1 h 1"/>
                    <a:gd name="T16" fmla="*/ 0 w 8"/>
                    <a:gd name="T17" fmla="*/ 1 h 1"/>
                    <a:gd name="T18" fmla="*/ 0 w 8"/>
                    <a:gd name="T19" fmla="*/ 1 h 1"/>
                    <a:gd name="T20" fmla="*/ 0 w 8"/>
                    <a:gd name="T21" fmla="*/ 1 h 1"/>
                    <a:gd name="T22" fmla="*/ 0 w 8"/>
                    <a:gd name="T23" fmla="*/ 1 h 1"/>
                    <a:gd name="T24" fmla="*/ 0 w 8"/>
                    <a:gd name="T25" fmla="*/ 1 h 1"/>
                    <a:gd name="T26" fmla="*/ 1 w 8"/>
                    <a:gd name="T27" fmla="*/ 1 h 1"/>
                    <a:gd name="T28" fmla="*/ 1 w 8"/>
                    <a:gd name="T29" fmla="*/ 1 h 1"/>
                    <a:gd name="T30" fmla="*/ 1 w 8"/>
                    <a:gd name="T31" fmla="*/ 1 h 1"/>
                    <a:gd name="T32" fmla="*/ 1 w 8"/>
                    <a:gd name="T33" fmla="*/ 1 h 1"/>
                    <a:gd name="T34" fmla="*/ 8 w 8"/>
                    <a:gd name="T3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cubicBezTo>
                        <a:pt x="5" y="0"/>
                        <a:pt x="3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0"/>
                        <a:pt x="6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71" name="Freeform 270"/>
                <p:cNvSpPr>
                  <a:spLocks/>
                </p:cNvSpPr>
                <p:nvPr/>
              </p:nvSpPr>
              <p:spPr bwMode="auto">
                <a:xfrm>
                  <a:off x="1052043" y="-745392"/>
                  <a:ext cx="46738" cy="113180"/>
                </a:xfrm>
                <a:custGeom>
                  <a:avLst/>
                  <a:gdLst>
                    <a:gd name="T0" fmla="*/ 0 w 43"/>
                    <a:gd name="T1" fmla="*/ 0 h 104"/>
                    <a:gd name="T2" fmla="*/ 0 w 43"/>
                    <a:gd name="T3" fmla="*/ 104 h 104"/>
                    <a:gd name="T4" fmla="*/ 0 w 43"/>
                    <a:gd name="T5" fmla="*/ 104 h 104"/>
                    <a:gd name="T6" fmla="*/ 13 w 43"/>
                    <a:gd name="T7" fmla="*/ 74 h 104"/>
                    <a:gd name="T8" fmla="*/ 43 w 43"/>
                    <a:gd name="T9" fmla="*/ 43 h 104"/>
                    <a:gd name="T10" fmla="*/ 0 w 43"/>
                    <a:gd name="T11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104">
                      <a:moveTo>
                        <a:pt x="0" y="0"/>
                      </a:move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93"/>
                        <a:pt x="4" y="82"/>
                        <a:pt x="13" y="74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3175">
                  <a:solidFill>
                    <a:srgbClr val="F57302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72" name="Freeform 271"/>
                <p:cNvSpPr>
                  <a:spLocks noEditPoints="1"/>
                </p:cNvSpPr>
                <p:nvPr/>
              </p:nvSpPr>
              <p:spPr bwMode="auto">
                <a:xfrm>
                  <a:off x="1063956" y="-826955"/>
                  <a:ext cx="243771" cy="242855"/>
                </a:xfrm>
                <a:custGeom>
                  <a:avLst/>
                  <a:gdLst>
                    <a:gd name="T0" fmla="*/ 0 w 224"/>
                    <a:gd name="T1" fmla="*/ 209 h 223"/>
                    <a:gd name="T2" fmla="*/ 2 w 224"/>
                    <a:gd name="T3" fmla="*/ 210 h 223"/>
                    <a:gd name="T4" fmla="*/ 32 w 224"/>
                    <a:gd name="T5" fmla="*/ 223 h 223"/>
                    <a:gd name="T6" fmla="*/ 32 w 224"/>
                    <a:gd name="T7" fmla="*/ 223 h 223"/>
                    <a:gd name="T8" fmla="*/ 32 w 224"/>
                    <a:gd name="T9" fmla="*/ 223 h 223"/>
                    <a:gd name="T10" fmla="*/ 32 w 224"/>
                    <a:gd name="T11" fmla="*/ 223 h 223"/>
                    <a:gd name="T12" fmla="*/ 32 w 224"/>
                    <a:gd name="T13" fmla="*/ 223 h 223"/>
                    <a:gd name="T14" fmla="*/ 32 w 224"/>
                    <a:gd name="T15" fmla="*/ 223 h 223"/>
                    <a:gd name="T16" fmla="*/ 32 w 224"/>
                    <a:gd name="T17" fmla="*/ 223 h 223"/>
                    <a:gd name="T18" fmla="*/ 32 w 224"/>
                    <a:gd name="T19" fmla="*/ 223 h 223"/>
                    <a:gd name="T20" fmla="*/ 32 w 224"/>
                    <a:gd name="T21" fmla="*/ 223 h 223"/>
                    <a:gd name="T22" fmla="*/ 32 w 224"/>
                    <a:gd name="T23" fmla="*/ 223 h 223"/>
                    <a:gd name="T24" fmla="*/ 32 w 224"/>
                    <a:gd name="T25" fmla="*/ 223 h 223"/>
                    <a:gd name="T26" fmla="*/ 32 w 224"/>
                    <a:gd name="T27" fmla="*/ 223 h 223"/>
                    <a:gd name="T28" fmla="*/ 32 w 224"/>
                    <a:gd name="T29" fmla="*/ 223 h 223"/>
                    <a:gd name="T30" fmla="*/ 32 w 224"/>
                    <a:gd name="T31" fmla="*/ 223 h 223"/>
                    <a:gd name="T32" fmla="*/ 21 w 224"/>
                    <a:gd name="T33" fmla="*/ 221 h 223"/>
                    <a:gd name="T34" fmla="*/ 2 w 224"/>
                    <a:gd name="T35" fmla="*/ 210 h 223"/>
                    <a:gd name="T36" fmla="*/ 1 w 224"/>
                    <a:gd name="T37" fmla="*/ 209 h 223"/>
                    <a:gd name="T38" fmla="*/ 0 w 224"/>
                    <a:gd name="T39" fmla="*/ 209 h 223"/>
                    <a:gd name="T40" fmla="*/ 146 w 224"/>
                    <a:gd name="T41" fmla="*/ 4 h 223"/>
                    <a:gd name="T42" fmla="*/ 146 w 224"/>
                    <a:gd name="T43" fmla="*/ 4 h 223"/>
                    <a:gd name="T44" fmla="*/ 75 w 224"/>
                    <a:gd name="T45" fmla="*/ 75 h 223"/>
                    <a:gd name="T46" fmla="*/ 75 w 224"/>
                    <a:gd name="T47" fmla="*/ 75 h 223"/>
                    <a:gd name="T48" fmla="*/ 146 w 224"/>
                    <a:gd name="T49" fmla="*/ 4 h 223"/>
                    <a:gd name="T50" fmla="*/ 146 w 224"/>
                    <a:gd name="T51" fmla="*/ 4 h 223"/>
                    <a:gd name="T52" fmla="*/ 204 w 224"/>
                    <a:gd name="T53" fmla="*/ 0 h 223"/>
                    <a:gd name="T54" fmla="*/ 208 w 224"/>
                    <a:gd name="T55" fmla="*/ 4 h 223"/>
                    <a:gd name="T56" fmla="*/ 208 w 224"/>
                    <a:gd name="T57" fmla="*/ 65 h 223"/>
                    <a:gd name="T58" fmla="*/ 135 w 224"/>
                    <a:gd name="T59" fmla="*/ 137 h 223"/>
                    <a:gd name="T60" fmla="*/ 208 w 224"/>
                    <a:gd name="T61" fmla="*/ 65 h 223"/>
                    <a:gd name="T62" fmla="*/ 208 w 224"/>
                    <a:gd name="T63" fmla="*/ 4 h 223"/>
                    <a:gd name="T64" fmla="*/ 208 w 224"/>
                    <a:gd name="T65" fmla="*/ 4 h 223"/>
                    <a:gd name="T66" fmla="*/ 204 w 224"/>
                    <a:gd name="T67" fmla="*/ 0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4" h="223">
                      <a:moveTo>
                        <a:pt x="0" y="209"/>
                      </a:moveTo>
                      <a:cubicBezTo>
                        <a:pt x="1" y="209"/>
                        <a:pt x="1" y="209"/>
                        <a:pt x="2" y="210"/>
                      </a:cubicBezTo>
                      <a:cubicBezTo>
                        <a:pt x="10" y="218"/>
                        <a:pt x="21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28" y="222"/>
                        <a:pt x="24" y="222"/>
                        <a:pt x="21" y="221"/>
                      </a:cubicBezTo>
                      <a:cubicBezTo>
                        <a:pt x="14" y="219"/>
                        <a:pt x="7" y="215"/>
                        <a:pt x="2" y="210"/>
                      </a:cubicBezTo>
                      <a:cubicBezTo>
                        <a:pt x="1" y="209"/>
                        <a:pt x="1" y="209"/>
                        <a:pt x="1" y="209"/>
                      </a:cubicBezTo>
                      <a:cubicBezTo>
                        <a:pt x="0" y="209"/>
                        <a:pt x="0" y="209"/>
                        <a:pt x="0" y="209"/>
                      </a:cubicBezTo>
                      <a:moveTo>
                        <a:pt x="146" y="4"/>
                      </a:moveTo>
                      <a:cubicBezTo>
                        <a:pt x="146" y="4"/>
                        <a:pt x="146" y="4"/>
                        <a:pt x="146" y="4"/>
                      </a:cubicBezTo>
                      <a:cubicBezTo>
                        <a:pt x="75" y="75"/>
                        <a:pt x="75" y="75"/>
                        <a:pt x="75" y="75"/>
                      </a:cubicBezTo>
                      <a:cubicBezTo>
                        <a:pt x="75" y="75"/>
                        <a:pt x="75" y="75"/>
                        <a:pt x="75" y="75"/>
                      </a:cubicBezTo>
                      <a:cubicBezTo>
                        <a:pt x="146" y="4"/>
                        <a:pt x="146" y="4"/>
                        <a:pt x="146" y="4"/>
                      </a:cubicBezTo>
                      <a:cubicBezTo>
                        <a:pt x="146" y="4"/>
                        <a:pt x="146" y="4"/>
                        <a:pt x="146" y="4"/>
                      </a:cubicBezTo>
                      <a:moveTo>
                        <a:pt x="204" y="0"/>
                      </a:moveTo>
                      <a:cubicBezTo>
                        <a:pt x="205" y="1"/>
                        <a:pt x="206" y="3"/>
                        <a:pt x="208" y="4"/>
                      </a:cubicBezTo>
                      <a:cubicBezTo>
                        <a:pt x="224" y="21"/>
                        <a:pt x="224" y="48"/>
                        <a:pt x="208" y="65"/>
                      </a:cubicBezTo>
                      <a:cubicBezTo>
                        <a:pt x="135" y="137"/>
                        <a:pt x="135" y="137"/>
                        <a:pt x="135" y="137"/>
                      </a:cubicBezTo>
                      <a:cubicBezTo>
                        <a:pt x="208" y="65"/>
                        <a:pt x="208" y="65"/>
                        <a:pt x="208" y="65"/>
                      </a:cubicBezTo>
                      <a:cubicBezTo>
                        <a:pt x="224" y="48"/>
                        <a:pt x="224" y="21"/>
                        <a:pt x="208" y="4"/>
                      </a:cubicBezTo>
                      <a:cubicBezTo>
                        <a:pt x="208" y="4"/>
                        <a:pt x="208" y="4"/>
                        <a:pt x="208" y="4"/>
                      </a:cubicBezTo>
                      <a:cubicBezTo>
                        <a:pt x="206" y="3"/>
                        <a:pt x="205" y="1"/>
                        <a:pt x="20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73" name="Freeform 272"/>
                <p:cNvSpPr>
                  <a:spLocks noEditPoints="1"/>
                </p:cNvSpPr>
                <p:nvPr/>
              </p:nvSpPr>
              <p:spPr bwMode="auto">
                <a:xfrm>
                  <a:off x="1063956" y="-836578"/>
                  <a:ext cx="243771" cy="250186"/>
                </a:xfrm>
                <a:custGeom>
                  <a:avLst/>
                  <a:gdLst>
                    <a:gd name="T0" fmla="*/ 0 w 224"/>
                    <a:gd name="T1" fmla="*/ 218 h 230"/>
                    <a:gd name="T2" fmla="*/ 0 w 224"/>
                    <a:gd name="T3" fmla="*/ 218 h 230"/>
                    <a:gd name="T4" fmla="*/ 1 w 224"/>
                    <a:gd name="T5" fmla="*/ 218 h 230"/>
                    <a:gd name="T6" fmla="*/ 2 w 224"/>
                    <a:gd name="T7" fmla="*/ 219 h 230"/>
                    <a:gd name="T8" fmla="*/ 21 w 224"/>
                    <a:gd name="T9" fmla="*/ 230 h 230"/>
                    <a:gd name="T10" fmla="*/ 2 w 224"/>
                    <a:gd name="T11" fmla="*/ 219 h 230"/>
                    <a:gd name="T12" fmla="*/ 0 w 224"/>
                    <a:gd name="T13" fmla="*/ 218 h 230"/>
                    <a:gd name="T14" fmla="*/ 177 w 224"/>
                    <a:gd name="T15" fmla="*/ 0 h 230"/>
                    <a:gd name="T16" fmla="*/ 146 w 224"/>
                    <a:gd name="T17" fmla="*/ 13 h 230"/>
                    <a:gd name="T18" fmla="*/ 146 w 224"/>
                    <a:gd name="T19" fmla="*/ 13 h 230"/>
                    <a:gd name="T20" fmla="*/ 75 w 224"/>
                    <a:gd name="T21" fmla="*/ 84 h 230"/>
                    <a:gd name="T22" fmla="*/ 75 w 224"/>
                    <a:gd name="T23" fmla="*/ 188 h 230"/>
                    <a:gd name="T24" fmla="*/ 73 w 224"/>
                    <a:gd name="T25" fmla="*/ 202 h 230"/>
                    <a:gd name="T26" fmla="*/ 64 w 224"/>
                    <a:gd name="T27" fmla="*/ 218 h 230"/>
                    <a:gd name="T28" fmla="*/ 135 w 224"/>
                    <a:gd name="T29" fmla="*/ 146 h 230"/>
                    <a:gd name="T30" fmla="*/ 208 w 224"/>
                    <a:gd name="T31" fmla="*/ 74 h 230"/>
                    <a:gd name="T32" fmla="*/ 208 w 224"/>
                    <a:gd name="T33" fmla="*/ 13 h 230"/>
                    <a:gd name="T34" fmla="*/ 204 w 224"/>
                    <a:gd name="T35" fmla="*/ 9 h 230"/>
                    <a:gd name="T36" fmla="*/ 177 w 224"/>
                    <a:gd name="T37" fmla="*/ 0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24" h="230">
                      <a:moveTo>
                        <a:pt x="0" y="218"/>
                      </a:moveTo>
                      <a:cubicBezTo>
                        <a:pt x="0" y="218"/>
                        <a:pt x="0" y="218"/>
                        <a:pt x="0" y="218"/>
                      </a:cubicBezTo>
                      <a:cubicBezTo>
                        <a:pt x="1" y="218"/>
                        <a:pt x="1" y="218"/>
                        <a:pt x="1" y="218"/>
                      </a:cubicBezTo>
                      <a:cubicBezTo>
                        <a:pt x="2" y="219"/>
                        <a:pt x="2" y="219"/>
                        <a:pt x="2" y="219"/>
                      </a:cubicBezTo>
                      <a:cubicBezTo>
                        <a:pt x="7" y="224"/>
                        <a:pt x="14" y="228"/>
                        <a:pt x="21" y="230"/>
                      </a:cubicBezTo>
                      <a:cubicBezTo>
                        <a:pt x="14" y="228"/>
                        <a:pt x="7" y="224"/>
                        <a:pt x="2" y="219"/>
                      </a:cubicBezTo>
                      <a:cubicBezTo>
                        <a:pt x="0" y="218"/>
                        <a:pt x="0" y="218"/>
                        <a:pt x="0" y="218"/>
                      </a:cubicBezTo>
                      <a:moveTo>
                        <a:pt x="177" y="0"/>
                      </a:moveTo>
                      <a:cubicBezTo>
                        <a:pt x="166" y="0"/>
                        <a:pt x="155" y="4"/>
                        <a:pt x="146" y="13"/>
                      </a:cubicBezTo>
                      <a:cubicBezTo>
                        <a:pt x="146" y="13"/>
                        <a:pt x="146" y="13"/>
                        <a:pt x="146" y="13"/>
                      </a:cubicBezTo>
                      <a:cubicBezTo>
                        <a:pt x="75" y="84"/>
                        <a:pt x="75" y="84"/>
                        <a:pt x="75" y="84"/>
                      </a:cubicBezTo>
                      <a:cubicBezTo>
                        <a:pt x="75" y="188"/>
                        <a:pt x="75" y="188"/>
                        <a:pt x="75" y="188"/>
                      </a:cubicBezTo>
                      <a:cubicBezTo>
                        <a:pt x="75" y="193"/>
                        <a:pt x="75" y="198"/>
                        <a:pt x="73" y="202"/>
                      </a:cubicBezTo>
                      <a:cubicBezTo>
                        <a:pt x="71" y="208"/>
                        <a:pt x="68" y="213"/>
                        <a:pt x="64" y="218"/>
                      </a:cubicBezTo>
                      <a:cubicBezTo>
                        <a:pt x="135" y="146"/>
                        <a:pt x="135" y="146"/>
                        <a:pt x="135" y="146"/>
                      </a:cubicBezTo>
                      <a:cubicBezTo>
                        <a:pt x="208" y="74"/>
                        <a:pt x="208" y="74"/>
                        <a:pt x="208" y="74"/>
                      </a:cubicBezTo>
                      <a:cubicBezTo>
                        <a:pt x="224" y="57"/>
                        <a:pt x="224" y="30"/>
                        <a:pt x="208" y="13"/>
                      </a:cubicBezTo>
                      <a:cubicBezTo>
                        <a:pt x="206" y="12"/>
                        <a:pt x="205" y="10"/>
                        <a:pt x="204" y="9"/>
                      </a:cubicBezTo>
                      <a:cubicBezTo>
                        <a:pt x="196" y="3"/>
                        <a:pt x="186" y="0"/>
                        <a:pt x="177" y="0"/>
                      </a:cubicBezTo>
                    </a:path>
                  </a:pathLst>
                </a:custGeom>
                <a:grpFill/>
                <a:ln w="3175">
                  <a:solidFill>
                    <a:schemeClr val="accent5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74" name="Freeform 273"/>
                <p:cNvSpPr>
                  <a:spLocks/>
                </p:cNvSpPr>
                <p:nvPr/>
              </p:nvSpPr>
              <p:spPr bwMode="auto">
                <a:xfrm>
                  <a:off x="1098781" y="-745392"/>
                  <a:ext cx="50404" cy="128759"/>
                </a:xfrm>
                <a:custGeom>
                  <a:avLst/>
                  <a:gdLst>
                    <a:gd name="T0" fmla="*/ 43 w 46"/>
                    <a:gd name="T1" fmla="*/ 0 h 118"/>
                    <a:gd name="T2" fmla="*/ 0 w 46"/>
                    <a:gd name="T3" fmla="*/ 43 h 118"/>
                    <a:gd name="T4" fmla="*/ 31 w 46"/>
                    <a:gd name="T5" fmla="*/ 74 h 118"/>
                    <a:gd name="T6" fmla="*/ 41 w 46"/>
                    <a:gd name="T7" fmla="*/ 118 h 118"/>
                    <a:gd name="T8" fmla="*/ 43 w 46"/>
                    <a:gd name="T9" fmla="*/ 104 h 118"/>
                    <a:gd name="T10" fmla="*/ 43 w 46"/>
                    <a:gd name="T11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118">
                      <a:moveTo>
                        <a:pt x="43" y="0"/>
                      </a:move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31" y="74"/>
                        <a:pt x="31" y="74"/>
                        <a:pt x="31" y="74"/>
                      </a:cubicBezTo>
                      <a:cubicBezTo>
                        <a:pt x="43" y="86"/>
                        <a:pt x="46" y="103"/>
                        <a:pt x="41" y="118"/>
                      </a:cubicBezTo>
                      <a:cubicBezTo>
                        <a:pt x="43" y="114"/>
                        <a:pt x="43" y="109"/>
                        <a:pt x="43" y="104"/>
                      </a:cubicBezTo>
                      <a:cubicBezTo>
                        <a:pt x="43" y="0"/>
                        <a:pt x="43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rgbClr val="F57302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75" name="Freeform 274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76" name="Freeform 275"/>
                <p:cNvSpPr>
                  <a:spLocks/>
                </p:cNvSpPr>
                <p:nvPr/>
              </p:nvSpPr>
              <p:spPr bwMode="auto">
                <a:xfrm>
                  <a:off x="1086867" y="-586391"/>
                  <a:ext cx="11914" cy="2291"/>
                </a:xfrm>
                <a:custGeom>
                  <a:avLst/>
                  <a:gdLst>
                    <a:gd name="T0" fmla="*/ 0 w 11"/>
                    <a:gd name="T1" fmla="*/ 0 h 2"/>
                    <a:gd name="T2" fmla="*/ 11 w 11"/>
                    <a:gd name="T3" fmla="*/ 2 h 2"/>
                    <a:gd name="T4" fmla="*/ 4 w 11"/>
                    <a:gd name="T5" fmla="*/ 1 h 2"/>
                    <a:gd name="T6" fmla="*/ 0 w 1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">
                      <a:moveTo>
                        <a:pt x="0" y="0"/>
                      </a:moveTo>
                      <a:cubicBezTo>
                        <a:pt x="3" y="1"/>
                        <a:pt x="7" y="1"/>
                        <a:pt x="11" y="2"/>
                      </a:cubicBezTo>
                      <a:cubicBezTo>
                        <a:pt x="8" y="1"/>
                        <a:pt x="6" y="1"/>
                        <a:pt x="4" y="1"/>
                      </a:cubicBezTo>
                      <a:cubicBezTo>
                        <a:pt x="3" y="1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77" name="Freeform 276"/>
                <p:cNvSpPr>
                  <a:spLocks/>
                </p:cNvSpPr>
                <p:nvPr/>
              </p:nvSpPr>
              <p:spPr bwMode="auto">
                <a:xfrm>
                  <a:off x="1052043" y="-632213"/>
                  <a:ext cx="39407" cy="46738"/>
                </a:xfrm>
                <a:custGeom>
                  <a:avLst/>
                  <a:gdLst>
                    <a:gd name="T0" fmla="*/ 0 w 36"/>
                    <a:gd name="T1" fmla="*/ 0 h 43"/>
                    <a:gd name="T2" fmla="*/ 11 w 36"/>
                    <a:gd name="T3" fmla="*/ 30 h 43"/>
                    <a:gd name="T4" fmla="*/ 13 w 36"/>
                    <a:gd name="T5" fmla="*/ 31 h 43"/>
                    <a:gd name="T6" fmla="*/ 32 w 36"/>
                    <a:gd name="T7" fmla="*/ 42 h 43"/>
                    <a:gd name="T8" fmla="*/ 36 w 36"/>
                    <a:gd name="T9" fmla="*/ 43 h 43"/>
                    <a:gd name="T10" fmla="*/ 0 w 36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43">
                      <a:moveTo>
                        <a:pt x="0" y="0"/>
                      </a:moveTo>
                      <a:cubicBezTo>
                        <a:pt x="0" y="11"/>
                        <a:pt x="4" y="21"/>
                        <a:pt x="11" y="30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8" y="36"/>
                        <a:pt x="25" y="40"/>
                        <a:pt x="32" y="42"/>
                      </a:cubicBezTo>
                      <a:cubicBezTo>
                        <a:pt x="33" y="42"/>
                        <a:pt x="35" y="43"/>
                        <a:pt x="36" y="43"/>
                      </a:cubicBezTo>
                      <a:cubicBezTo>
                        <a:pt x="16" y="40"/>
                        <a:pt x="0" y="22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78" name="Freeform 277"/>
                <p:cNvSpPr>
                  <a:spLocks/>
                </p:cNvSpPr>
                <p:nvPr/>
              </p:nvSpPr>
              <p:spPr bwMode="auto">
                <a:xfrm>
                  <a:off x="1107487" y="-588682"/>
                  <a:ext cx="10997" cy="3208"/>
                </a:xfrm>
                <a:custGeom>
                  <a:avLst/>
                  <a:gdLst>
                    <a:gd name="T0" fmla="*/ 10 w 10"/>
                    <a:gd name="T1" fmla="*/ 0 h 3"/>
                    <a:gd name="T2" fmla="*/ 5 w 10"/>
                    <a:gd name="T3" fmla="*/ 2 h 3"/>
                    <a:gd name="T4" fmla="*/ 0 w 10"/>
                    <a:gd name="T5" fmla="*/ 3 h 3"/>
                    <a:gd name="T6" fmla="*/ 10 w 10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3">
                      <a:moveTo>
                        <a:pt x="10" y="0"/>
                      </a:moveTo>
                      <a:cubicBezTo>
                        <a:pt x="8" y="0"/>
                        <a:pt x="7" y="1"/>
                        <a:pt x="5" y="2"/>
                      </a:cubicBezTo>
                      <a:cubicBezTo>
                        <a:pt x="3" y="2"/>
                        <a:pt x="2" y="2"/>
                        <a:pt x="0" y="3"/>
                      </a:cubicBezTo>
                      <a:cubicBezTo>
                        <a:pt x="3" y="2"/>
                        <a:pt x="7" y="1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79" name="Freeform 278"/>
                <p:cNvSpPr>
                  <a:spLocks/>
                </p:cNvSpPr>
                <p:nvPr/>
              </p:nvSpPr>
              <p:spPr bwMode="auto">
                <a:xfrm>
                  <a:off x="1112985" y="-616634"/>
                  <a:ext cx="30701" cy="30242"/>
                </a:xfrm>
                <a:custGeom>
                  <a:avLst/>
                  <a:gdLst>
                    <a:gd name="T0" fmla="*/ 28 w 28"/>
                    <a:gd name="T1" fmla="*/ 0 h 28"/>
                    <a:gd name="T2" fmla="*/ 0 w 28"/>
                    <a:gd name="T3" fmla="*/ 28 h 28"/>
                    <a:gd name="T4" fmla="*/ 5 w 28"/>
                    <a:gd name="T5" fmla="*/ 26 h 28"/>
                    <a:gd name="T6" fmla="*/ 18 w 28"/>
                    <a:gd name="T7" fmla="*/ 17 h 28"/>
                    <a:gd name="T8" fmla="*/ 19 w 28"/>
                    <a:gd name="T9" fmla="*/ 16 h 28"/>
                    <a:gd name="T10" fmla="*/ 28 w 28"/>
                    <a:gd name="T1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28">
                      <a:moveTo>
                        <a:pt x="28" y="0"/>
                      </a:moveTo>
                      <a:cubicBezTo>
                        <a:pt x="24" y="13"/>
                        <a:pt x="13" y="23"/>
                        <a:pt x="0" y="28"/>
                      </a:cubicBezTo>
                      <a:cubicBezTo>
                        <a:pt x="2" y="27"/>
                        <a:pt x="3" y="26"/>
                        <a:pt x="5" y="26"/>
                      </a:cubicBezTo>
                      <a:cubicBezTo>
                        <a:pt x="10" y="24"/>
                        <a:pt x="14" y="21"/>
                        <a:pt x="18" y="17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23" y="11"/>
                        <a:pt x="26" y="6"/>
                        <a:pt x="2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80" name="Freeform 279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81" name="Freeform 280"/>
                <p:cNvSpPr>
                  <a:spLocks/>
                </p:cNvSpPr>
                <p:nvPr/>
              </p:nvSpPr>
              <p:spPr bwMode="auto">
                <a:xfrm>
                  <a:off x="1091449" y="-586391"/>
                  <a:ext cx="21536" cy="2291"/>
                </a:xfrm>
                <a:custGeom>
                  <a:avLst/>
                  <a:gdLst>
                    <a:gd name="T0" fmla="*/ 20 w 20"/>
                    <a:gd name="T1" fmla="*/ 0 h 2"/>
                    <a:gd name="T2" fmla="*/ 16 w 20"/>
                    <a:gd name="T3" fmla="*/ 1 h 2"/>
                    <a:gd name="T4" fmla="*/ 16 w 20"/>
                    <a:gd name="T5" fmla="*/ 1 h 2"/>
                    <a:gd name="T6" fmla="*/ 12 w 20"/>
                    <a:gd name="T7" fmla="*/ 1 h 2"/>
                    <a:gd name="T8" fmla="*/ 11 w 20"/>
                    <a:gd name="T9" fmla="*/ 1 h 2"/>
                    <a:gd name="T10" fmla="*/ 7 w 20"/>
                    <a:gd name="T11" fmla="*/ 2 h 2"/>
                    <a:gd name="T12" fmla="*/ 3 w 20"/>
                    <a:gd name="T13" fmla="*/ 1 h 2"/>
                    <a:gd name="T14" fmla="*/ 3 w 20"/>
                    <a:gd name="T15" fmla="*/ 1 h 2"/>
                    <a:gd name="T16" fmla="*/ 0 w 20"/>
                    <a:gd name="T17" fmla="*/ 1 h 2"/>
                    <a:gd name="T18" fmla="*/ 7 w 20"/>
                    <a:gd name="T19" fmla="*/ 2 h 2"/>
                    <a:gd name="T20" fmla="*/ 7 w 20"/>
                    <a:gd name="T21" fmla="*/ 2 h 2"/>
                    <a:gd name="T22" fmla="*/ 7 w 20"/>
                    <a:gd name="T23" fmla="*/ 2 h 2"/>
                    <a:gd name="T24" fmla="*/ 7 w 20"/>
                    <a:gd name="T25" fmla="*/ 2 h 2"/>
                    <a:gd name="T26" fmla="*/ 7 w 20"/>
                    <a:gd name="T27" fmla="*/ 2 h 2"/>
                    <a:gd name="T28" fmla="*/ 7 w 20"/>
                    <a:gd name="T29" fmla="*/ 2 h 2"/>
                    <a:gd name="T30" fmla="*/ 7 w 20"/>
                    <a:gd name="T31" fmla="*/ 2 h 2"/>
                    <a:gd name="T32" fmla="*/ 7 w 20"/>
                    <a:gd name="T33" fmla="*/ 2 h 2"/>
                    <a:gd name="T34" fmla="*/ 7 w 20"/>
                    <a:gd name="T35" fmla="*/ 2 h 2"/>
                    <a:gd name="T36" fmla="*/ 7 w 20"/>
                    <a:gd name="T37" fmla="*/ 2 h 2"/>
                    <a:gd name="T38" fmla="*/ 7 w 20"/>
                    <a:gd name="T39" fmla="*/ 2 h 2"/>
                    <a:gd name="T40" fmla="*/ 7 w 20"/>
                    <a:gd name="T41" fmla="*/ 2 h 2"/>
                    <a:gd name="T42" fmla="*/ 7 w 20"/>
                    <a:gd name="T43" fmla="*/ 2 h 2"/>
                    <a:gd name="T44" fmla="*/ 15 w 20"/>
                    <a:gd name="T45" fmla="*/ 1 h 2"/>
                    <a:gd name="T46" fmla="*/ 20 w 20"/>
                    <a:gd name="T4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0" h="2">
                      <a:moveTo>
                        <a:pt x="20" y="0"/>
                      </a:moveTo>
                      <a:cubicBezTo>
                        <a:pt x="19" y="0"/>
                        <a:pt x="18" y="0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5" y="1"/>
                        <a:pt x="14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0" y="1"/>
                        <a:pt x="9" y="2"/>
                        <a:pt x="7" y="2"/>
                      </a:cubicBezTo>
                      <a:cubicBezTo>
                        <a:pt x="6" y="2"/>
                        <a:pt x="4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2" y="1"/>
                        <a:pt x="4" y="1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10" y="2"/>
                        <a:pt x="12" y="1"/>
                        <a:pt x="15" y="1"/>
                      </a:cubicBezTo>
                      <a:cubicBezTo>
                        <a:pt x="17" y="0"/>
                        <a:pt x="18" y="0"/>
                        <a:pt x="2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82" name="Freeform 281"/>
                <p:cNvSpPr>
                  <a:spLocks/>
                </p:cNvSpPr>
                <p:nvPr/>
              </p:nvSpPr>
              <p:spPr bwMode="auto">
                <a:xfrm>
                  <a:off x="1052043" y="-698654"/>
                  <a:ext cx="97142" cy="114554"/>
                </a:xfrm>
                <a:custGeom>
                  <a:avLst/>
                  <a:gdLst>
                    <a:gd name="T0" fmla="*/ 43 w 89"/>
                    <a:gd name="T1" fmla="*/ 0 h 105"/>
                    <a:gd name="T2" fmla="*/ 13 w 89"/>
                    <a:gd name="T3" fmla="*/ 31 h 105"/>
                    <a:gd name="T4" fmla="*/ 0 w 89"/>
                    <a:gd name="T5" fmla="*/ 61 h 105"/>
                    <a:gd name="T6" fmla="*/ 36 w 89"/>
                    <a:gd name="T7" fmla="*/ 104 h 105"/>
                    <a:gd name="T8" fmla="*/ 39 w 89"/>
                    <a:gd name="T9" fmla="*/ 104 h 105"/>
                    <a:gd name="T10" fmla="*/ 39 w 89"/>
                    <a:gd name="T11" fmla="*/ 104 h 105"/>
                    <a:gd name="T12" fmla="*/ 43 w 89"/>
                    <a:gd name="T13" fmla="*/ 105 h 105"/>
                    <a:gd name="T14" fmla="*/ 47 w 89"/>
                    <a:gd name="T15" fmla="*/ 104 h 105"/>
                    <a:gd name="T16" fmla="*/ 48 w 89"/>
                    <a:gd name="T17" fmla="*/ 104 h 105"/>
                    <a:gd name="T18" fmla="*/ 52 w 89"/>
                    <a:gd name="T19" fmla="*/ 104 h 105"/>
                    <a:gd name="T20" fmla="*/ 52 w 89"/>
                    <a:gd name="T21" fmla="*/ 104 h 105"/>
                    <a:gd name="T22" fmla="*/ 56 w 89"/>
                    <a:gd name="T23" fmla="*/ 103 h 105"/>
                    <a:gd name="T24" fmla="*/ 84 w 89"/>
                    <a:gd name="T25" fmla="*/ 75 h 105"/>
                    <a:gd name="T26" fmla="*/ 74 w 89"/>
                    <a:gd name="T27" fmla="*/ 31 h 105"/>
                    <a:gd name="T28" fmla="*/ 43 w 89"/>
                    <a:gd name="T29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9" h="105">
                      <a:moveTo>
                        <a:pt x="43" y="0"/>
                      </a:move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4" y="39"/>
                        <a:pt x="0" y="50"/>
                        <a:pt x="0" y="61"/>
                      </a:cubicBezTo>
                      <a:cubicBezTo>
                        <a:pt x="0" y="83"/>
                        <a:pt x="16" y="101"/>
                        <a:pt x="36" y="104"/>
                      </a:cubicBezTo>
                      <a:cubicBezTo>
                        <a:pt x="37" y="104"/>
                        <a:pt x="38" y="104"/>
                        <a:pt x="39" y="104"/>
                      </a:cubicBezTo>
                      <a:cubicBezTo>
                        <a:pt x="39" y="104"/>
                        <a:pt x="39" y="104"/>
                        <a:pt x="39" y="104"/>
                      </a:cubicBezTo>
                      <a:cubicBezTo>
                        <a:pt x="40" y="104"/>
                        <a:pt x="42" y="105"/>
                        <a:pt x="43" y="105"/>
                      </a:cubicBezTo>
                      <a:cubicBezTo>
                        <a:pt x="45" y="105"/>
                        <a:pt x="46" y="104"/>
                        <a:pt x="47" y="104"/>
                      </a:cubicBezTo>
                      <a:cubicBezTo>
                        <a:pt x="48" y="104"/>
                        <a:pt x="48" y="104"/>
                        <a:pt x="48" y="104"/>
                      </a:cubicBezTo>
                      <a:cubicBezTo>
                        <a:pt x="50" y="104"/>
                        <a:pt x="51" y="104"/>
                        <a:pt x="52" y="104"/>
                      </a:cubicBezTo>
                      <a:cubicBezTo>
                        <a:pt x="52" y="104"/>
                        <a:pt x="52" y="104"/>
                        <a:pt x="52" y="104"/>
                      </a:cubicBezTo>
                      <a:cubicBezTo>
                        <a:pt x="54" y="103"/>
                        <a:pt x="55" y="103"/>
                        <a:pt x="56" y="103"/>
                      </a:cubicBezTo>
                      <a:cubicBezTo>
                        <a:pt x="69" y="98"/>
                        <a:pt x="80" y="88"/>
                        <a:pt x="84" y="75"/>
                      </a:cubicBezTo>
                      <a:cubicBezTo>
                        <a:pt x="89" y="60"/>
                        <a:pt x="86" y="43"/>
                        <a:pt x="74" y="31"/>
                      </a:cubicBezTo>
                      <a:cubicBezTo>
                        <a:pt x="43" y="0"/>
                        <a:pt x="43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rgbClr val="F34D00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</p:grpSp>
          <p:grpSp>
            <p:nvGrpSpPr>
              <p:cNvPr id="242" name="Group 241"/>
              <p:cNvGrpSpPr/>
              <p:nvPr/>
            </p:nvGrpSpPr>
            <p:grpSpPr>
              <a:xfrm rot="5400000" flipH="1" flipV="1">
                <a:off x="567657" y="4099837"/>
                <a:ext cx="198569" cy="226307"/>
                <a:chOff x="894416" y="-1055147"/>
                <a:chExt cx="413311" cy="471047"/>
              </a:xfrm>
              <a:grpFill/>
            </p:grpSpPr>
            <p:sp>
              <p:nvSpPr>
                <p:cNvPr id="243" name="Freeform 46"/>
                <p:cNvSpPr>
                  <a:spLocks/>
                </p:cNvSpPr>
                <p:nvPr/>
              </p:nvSpPr>
              <p:spPr bwMode="auto">
                <a:xfrm>
                  <a:off x="894416" y="-836578"/>
                  <a:ext cx="169540" cy="237356"/>
                </a:xfrm>
                <a:custGeom>
                  <a:avLst/>
                  <a:gdLst>
                    <a:gd name="T0" fmla="*/ 43 w 156"/>
                    <a:gd name="T1" fmla="*/ 0 h 218"/>
                    <a:gd name="T2" fmla="*/ 13 w 156"/>
                    <a:gd name="T3" fmla="*/ 13 h 218"/>
                    <a:gd name="T4" fmla="*/ 13 w 156"/>
                    <a:gd name="T5" fmla="*/ 13 h 218"/>
                    <a:gd name="T6" fmla="*/ 13 w 156"/>
                    <a:gd name="T7" fmla="*/ 13 h 218"/>
                    <a:gd name="T8" fmla="*/ 7 w 156"/>
                    <a:gd name="T9" fmla="*/ 19 h 218"/>
                    <a:gd name="T10" fmla="*/ 0 w 156"/>
                    <a:gd name="T11" fmla="*/ 43 h 218"/>
                    <a:gd name="T12" fmla="*/ 6 w 156"/>
                    <a:gd name="T13" fmla="*/ 65 h 218"/>
                    <a:gd name="T14" fmla="*/ 13 w 156"/>
                    <a:gd name="T15" fmla="*/ 74 h 218"/>
                    <a:gd name="T16" fmla="*/ 109 w 156"/>
                    <a:gd name="T17" fmla="*/ 170 h 218"/>
                    <a:gd name="T18" fmla="*/ 156 w 156"/>
                    <a:gd name="T19" fmla="*/ 218 h 218"/>
                    <a:gd name="T20" fmla="*/ 145 w 156"/>
                    <a:gd name="T21" fmla="*/ 188 h 218"/>
                    <a:gd name="T22" fmla="*/ 145 w 156"/>
                    <a:gd name="T23" fmla="*/ 188 h 218"/>
                    <a:gd name="T24" fmla="*/ 145 w 156"/>
                    <a:gd name="T25" fmla="*/ 84 h 218"/>
                    <a:gd name="T26" fmla="*/ 145 w 156"/>
                    <a:gd name="T27" fmla="*/ 84 h 218"/>
                    <a:gd name="T28" fmla="*/ 74 w 156"/>
                    <a:gd name="T29" fmla="*/ 13 h 218"/>
                    <a:gd name="T30" fmla="*/ 69 w 156"/>
                    <a:gd name="T31" fmla="*/ 9 h 218"/>
                    <a:gd name="T32" fmla="*/ 43 w 156"/>
                    <a:gd name="T33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6" h="218">
                      <a:moveTo>
                        <a:pt x="43" y="0"/>
                      </a:moveTo>
                      <a:cubicBezTo>
                        <a:pt x="32" y="0"/>
                        <a:pt x="21" y="4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1" y="15"/>
                        <a:pt x="9" y="17"/>
                        <a:pt x="7" y="19"/>
                      </a:cubicBezTo>
                      <a:cubicBezTo>
                        <a:pt x="2" y="27"/>
                        <a:pt x="0" y="35"/>
                        <a:pt x="0" y="43"/>
                      </a:cubicBezTo>
                      <a:cubicBezTo>
                        <a:pt x="0" y="51"/>
                        <a:pt x="2" y="58"/>
                        <a:pt x="6" y="65"/>
                      </a:cubicBezTo>
                      <a:cubicBezTo>
                        <a:pt x="8" y="68"/>
                        <a:pt x="10" y="71"/>
                        <a:pt x="13" y="74"/>
                      </a:cubicBezTo>
                      <a:cubicBezTo>
                        <a:pt x="109" y="170"/>
                        <a:pt x="109" y="170"/>
                        <a:pt x="109" y="170"/>
                      </a:cubicBezTo>
                      <a:cubicBezTo>
                        <a:pt x="156" y="218"/>
                        <a:pt x="156" y="218"/>
                        <a:pt x="156" y="218"/>
                      </a:cubicBezTo>
                      <a:cubicBezTo>
                        <a:pt x="149" y="209"/>
                        <a:pt x="145" y="199"/>
                        <a:pt x="145" y="188"/>
                      </a:cubicBezTo>
                      <a:cubicBezTo>
                        <a:pt x="145" y="188"/>
                        <a:pt x="145" y="188"/>
                        <a:pt x="145" y="188"/>
                      </a:cubicBezTo>
                      <a:cubicBezTo>
                        <a:pt x="145" y="84"/>
                        <a:pt x="145" y="84"/>
                        <a:pt x="145" y="84"/>
                      </a:cubicBezTo>
                      <a:cubicBezTo>
                        <a:pt x="145" y="84"/>
                        <a:pt x="145" y="84"/>
                        <a:pt x="145" y="84"/>
                      </a:cubicBezTo>
                      <a:cubicBezTo>
                        <a:pt x="74" y="13"/>
                        <a:pt x="74" y="13"/>
                        <a:pt x="74" y="13"/>
                      </a:cubicBezTo>
                      <a:cubicBezTo>
                        <a:pt x="72" y="11"/>
                        <a:pt x="71" y="10"/>
                        <a:pt x="69" y="9"/>
                      </a:cubicBezTo>
                      <a:cubicBezTo>
                        <a:pt x="61" y="3"/>
                        <a:pt x="52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chemeClr val="accent5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44" name="Freeform 43"/>
                <p:cNvSpPr>
                  <a:spLocks/>
                </p:cNvSpPr>
                <p:nvPr/>
              </p:nvSpPr>
              <p:spPr bwMode="auto">
                <a:xfrm>
                  <a:off x="1052043" y="-1055147"/>
                  <a:ext cx="93476" cy="356493"/>
                </a:xfrm>
                <a:custGeom>
                  <a:avLst/>
                  <a:gdLst>
                    <a:gd name="T0" fmla="*/ 43 w 86"/>
                    <a:gd name="T1" fmla="*/ 0 h 328"/>
                    <a:gd name="T2" fmla="*/ 0 w 86"/>
                    <a:gd name="T3" fmla="*/ 43 h 328"/>
                    <a:gd name="T4" fmla="*/ 0 w 86"/>
                    <a:gd name="T5" fmla="*/ 285 h 328"/>
                    <a:gd name="T6" fmla="*/ 43 w 86"/>
                    <a:gd name="T7" fmla="*/ 328 h 328"/>
                    <a:gd name="T8" fmla="*/ 86 w 86"/>
                    <a:gd name="T9" fmla="*/ 285 h 328"/>
                    <a:gd name="T10" fmla="*/ 86 w 86"/>
                    <a:gd name="T11" fmla="*/ 43 h 328"/>
                    <a:gd name="T12" fmla="*/ 43 w 86"/>
                    <a:gd name="T13" fmla="*/ 0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328">
                      <a:moveTo>
                        <a:pt x="43" y="0"/>
                      </a:moveTo>
                      <a:cubicBezTo>
                        <a:pt x="19" y="0"/>
                        <a:pt x="0" y="19"/>
                        <a:pt x="0" y="43"/>
                      </a:cubicBezTo>
                      <a:cubicBezTo>
                        <a:pt x="0" y="285"/>
                        <a:pt x="0" y="285"/>
                        <a:pt x="0" y="285"/>
                      </a:cubicBezTo>
                      <a:cubicBezTo>
                        <a:pt x="43" y="328"/>
                        <a:pt x="43" y="328"/>
                        <a:pt x="43" y="328"/>
                      </a:cubicBezTo>
                      <a:cubicBezTo>
                        <a:pt x="86" y="285"/>
                        <a:pt x="86" y="285"/>
                        <a:pt x="86" y="285"/>
                      </a:cubicBezTo>
                      <a:cubicBezTo>
                        <a:pt x="86" y="43"/>
                        <a:pt x="86" y="43"/>
                        <a:pt x="86" y="43"/>
                      </a:cubicBezTo>
                      <a:cubicBezTo>
                        <a:pt x="86" y="19"/>
                        <a:pt x="67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chemeClr val="accent5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45" name="Freeform 44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1375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0 w 1"/>
                    <a:gd name="T4" fmla="*/ 0 w 1"/>
                    <a:gd name="T5" fmla="*/ 0 w 1"/>
                    <a:gd name="T6" fmla="*/ 0 w 1"/>
                    <a:gd name="T7" fmla="*/ 0 w 1"/>
                    <a:gd name="T8" fmla="*/ 0 w 1"/>
                    <a:gd name="T9" fmla="*/ 0 w 1"/>
                    <a:gd name="T10" fmla="*/ 0 w 1"/>
                    <a:gd name="T11" fmla="*/ 0 w 1"/>
                    <a:gd name="T12" fmla="*/ 1 w 1"/>
                    <a:gd name="T13" fmla="*/ 1 w 1"/>
                    <a:gd name="T14" fmla="*/ 1 w 1"/>
                    <a:gd name="T15" fmla="*/ 1 w 1"/>
                    <a:gd name="T16" fmla="*/ 1 w 1"/>
                    <a:gd name="T17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46" name="Freeform 45"/>
                <p:cNvSpPr>
                  <a:spLocks noEditPoints="1"/>
                </p:cNvSpPr>
                <p:nvPr/>
              </p:nvSpPr>
              <p:spPr bwMode="auto">
                <a:xfrm>
                  <a:off x="894416" y="-826955"/>
                  <a:ext cx="157627" cy="175497"/>
                </a:xfrm>
                <a:custGeom>
                  <a:avLst/>
                  <a:gdLst>
                    <a:gd name="T0" fmla="*/ 6 w 145"/>
                    <a:gd name="T1" fmla="*/ 56 h 161"/>
                    <a:gd name="T2" fmla="*/ 13 w 145"/>
                    <a:gd name="T3" fmla="*/ 65 h 161"/>
                    <a:gd name="T4" fmla="*/ 109 w 145"/>
                    <a:gd name="T5" fmla="*/ 161 h 161"/>
                    <a:gd name="T6" fmla="*/ 13 w 145"/>
                    <a:gd name="T7" fmla="*/ 65 h 161"/>
                    <a:gd name="T8" fmla="*/ 6 w 145"/>
                    <a:gd name="T9" fmla="*/ 56 h 161"/>
                    <a:gd name="T10" fmla="*/ 7 w 145"/>
                    <a:gd name="T11" fmla="*/ 10 h 161"/>
                    <a:gd name="T12" fmla="*/ 0 w 145"/>
                    <a:gd name="T13" fmla="*/ 34 h 161"/>
                    <a:gd name="T14" fmla="*/ 7 w 145"/>
                    <a:gd name="T15" fmla="*/ 10 h 161"/>
                    <a:gd name="T16" fmla="*/ 69 w 145"/>
                    <a:gd name="T17" fmla="*/ 0 h 161"/>
                    <a:gd name="T18" fmla="*/ 74 w 145"/>
                    <a:gd name="T19" fmla="*/ 4 h 161"/>
                    <a:gd name="T20" fmla="*/ 145 w 145"/>
                    <a:gd name="T21" fmla="*/ 75 h 161"/>
                    <a:gd name="T22" fmla="*/ 74 w 145"/>
                    <a:gd name="T23" fmla="*/ 4 h 161"/>
                    <a:gd name="T24" fmla="*/ 69 w 145"/>
                    <a:gd name="T25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5" h="161">
                      <a:moveTo>
                        <a:pt x="6" y="56"/>
                      </a:moveTo>
                      <a:cubicBezTo>
                        <a:pt x="8" y="59"/>
                        <a:pt x="10" y="62"/>
                        <a:pt x="13" y="65"/>
                      </a:cubicBezTo>
                      <a:cubicBezTo>
                        <a:pt x="109" y="161"/>
                        <a:pt x="109" y="161"/>
                        <a:pt x="109" y="161"/>
                      </a:cubicBezTo>
                      <a:cubicBezTo>
                        <a:pt x="13" y="65"/>
                        <a:pt x="13" y="65"/>
                        <a:pt x="13" y="65"/>
                      </a:cubicBezTo>
                      <a:cubicBezTo>
                        <a:pt x="10" y="62"/>
                        <a:pt x="8" y="59"/>
                        <a:pt x="6" y="56"/>
                      </a:cubicBezTo>
                      <a:moveTo>
                        <a:pt x="7" y="10"/>
                      </a:moveTo>
                      <a:cubicBezTo>
                        <a:pt x="2" y="18"/>
                        <a:pt x="0" y="26"/>
                        <a:pt x="0" y="34"/>
                      </a:cubicBezTo>
                      <a:cubicBezTo>
                        <a:pt x="0" y="26"/>
                        <a:pt x="2" y="18"/>
                        <a:pt x="7" y="10"/>
                      </a:cubicBezTo>
                      <a:moveTo>
                        <a:pt x="69" y="0"/>
                      </a:moveTo>
                      <a:cubicBezTo>
                        <a:pt x="71" y="1"/>
                        <a:pt x="72" y="2"/>
                        <a:pt x="74" y="4"/>
                      </a:cubicBezTo>
                      <a:cubicBezTo>
                        <a:pt x="145" y="75"/>
                        <a:pt x="145" y="75"/>
                        <a:pt x="145" y="75"/>
                      </a:cubicBezTo>
                      <a:cubicBezTo>
                        <a:pt x="74" y="4"/>
                        <a:pt x="74" y="4"/>
                        <a:pt x="74" y="4"/>
                      </a:cubicBezTo>
                      <a:cubicBezTo>
                        <a:pt x="72" y="2"/>
                        <a:pt x="71" y="1"/>
                        <a:pt x="6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47" name="Freeform 47"/>
                <p:cNvSpPr>
                  <a:spLocks/>
                </p:cNvSpPr>
                <p:nvPr/>
              </p:nvSpPr>
              <p:spPr bwMode="auto">
                <a:xfrm>
                  <a:off x="1100155" y="-599221"/>
                  <a:ext cx="33450" cy="15121"/>
                </a:xfrm>
                <a:custGeom>
                  <a:avLst/>
                  <a:gdLst>
                    <a:gd name="T0" fmla="*/ 31 w 31"/>
                    <a:gd name="T1" fmla="*/ 0 h 14"/>
                    <a:gd name="T2" fmla="*/ 30 w 31"/>
                    <a:gd name="T3" fmla="*/ 0 h 14"/>
                    <a:gd name="T4" fmla="*/ 30 w 31"/>
                    <a:gd name="T5" fmla="*/ 1 h 14"/>
                    <a:gd name="T6" fmla="*/ 17 w 31"/>
                    <a:gd name="T7" fmla="*/ 10 h 14"/>
                    <a:gd name="T8" fmla="*/ 7 w 31"/>
                    <a:gd name="T9" fmla="*/ 13 h 14"/>
                    <a:gd name="T10" fmla="*/ 0 w 31"/>
                    <a:gd name="T11" fmla="*/ 14 h 14"/>
                    <a:gd name="T12" fmla="*/ 30 w 31"/>
                    <a:gd name="T13" fmla="*/ 1 h 14"/>
                    <a:gd name="T14" fmla="*/ 31 w 31"/>
                    <a:gd name="T1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14">
                      <a:moveTo>
                        <a:pt x="31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6" y="5"/>
                        <a:pt x="22" y="8"/>
                        <a:pt x="17" y="10"/>
                      </a:cubicBezTo>
                      <a:cubicBezTo>
                        <a:pt x="14" y="11"/>
                        <a:pt x="10" y="12"/>
                        <a:pt x="7" y="13"/>
                      </a:cubicBezTo>
                      <a:cubicBezTo>
                        <a:pt x="5" y="13"/>
                        <a:pt x="2" y="13"/>
                        <a:pt x="0" y="14"/>
                      </a:cubicBezTo>
                      <a:cubicBezTo>
                        <a:pt x="11" y="13"/>
                        <a:pt x="21" y="9"/>
                        <a:pt x="30" y="1"/>
                      </a:cubicBezTo>
                      <a:cubicBezTo>
                        <a:pt x="30" y="0"/>
                        <a:pt x="31" y="0"/>
                        <a:pt x="3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48" name="Freeform 48"/>
                <p:cNvSpPr>
                  <a:spLocks/>
                </p:cNvSpPr>
                <p:nvPr/>
              </p:nvSpPr>
              <p:spPr bwMode="auto">
                <a:xfrm>
                  <a:off x="1118484" y="-599221"/>
                  <a:ext cx="15121" cy="10539"/>
                </a:xfrm>
                <a:custGeom>
                  <a:avLst/>
                  <a:gdLst>
                    <a:gd name="T0" fmla="*/ 14 w 14"/>
                    <a:gd name="T1" fmla="*/ 0 h 10"/>
                    <a:gd name="T2" fmla="*/ 13 w 14"/>
                    <a:gd name="T3" fmla="*/ 1 h 10"/>
                    <a:gd name="T4" fmla="*/ 0 w 14"/>
                    <a:gd name="T5" fmla="*/ 10 h 10"/>
                    <a:gd name="T6" fmla="*/ 13 w 14"/>
                    <a:gd name="T7" fmla="*/ 1 h 10"/>
                    <a:gd name="T8" fmla="*/ 13 w 14"/>
                    <a:gd name="T9" fmla="*/ 0 h 10"/>
                    <a:gd name="T10" fmla="*/ 14 w 14"/>
                    <a:gd name="T11" fmla="*/ 0 h 10"/>
                    <a:gd name="T12" fmla="*/ 14 w 14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">
                      <a:moveTo>
                        <a:pt x="14" y="0"/>
                      </a:move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9" y="5"/>
                        <a:pt x="5" y="8"/>
                        <a:pt x="0" y="10"/>
                      </a:cubicBezTo>
                      <a:cubicBezTo>
                        <a:pt x="5" y="8"/>
                        <a:pt x="9" y="5"/>
                        <a:pt x="13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49" name="Freeform 49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1375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0 w 1"/>
                    <a:gd name="T4" fmla="*/ 0 w 1"/>
                    <a:gd name="T5" fmla="*/ 0 w 1"/>
                    <a:gd name="T6" fmla="*/ 0 w 1"/>
                    <a:gd name="T7" fmla="*/ 0 w 1"/>
                    <a:gd name="T8" fmla="*/ 0 w 1"/>
                    <a:gd name="T9" fmla="*/ 0 w 1"/>
                    <a:gd name="T10" fmla="*/ 0 w 1"/>
                    <a:gd name="T11" fmla="*/ 0 w 1"/>
                    <a:gd name="T12" fmla="*/ 0 w 1"/>
                    <a:gd name="T13" fmla="*/ 0 w 1"/>
                    <a:gd name="T14" fmla="*/ 0 w 1"/>
                    <a:gd name="T15" fmla="*/ 0 w 1"/>
                    <a:gd name="T16" fmla="*/ 1 w 1"/>
                    <a:gd name="T17" fmla="*/ 0 w 1"/>
                    <a:gd name="T18" fmla="*/ 1 w 1"/>
                    <a:gd name="T19" fmla="*/ 1 w 1"/>
                    <a:gd name="T20" fmla="*/ 1 w 1"/>
                    <a:gd name="T21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  <a:cxn ang="0">
                      <a:pos x="T18" y="0"/>
                    </a:cxn>
                    <a:cxn ang="0">
                      <a:pos x="T19" y="0"/>
                    </a:cxn>
                    <a:cxn ang="0">
                      <a:pos x="T20" y="0"/>
                    </a:cxn>
                    <a:cxn ang="0">
                      <a:pos x="T21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50" name="Freeform 50"/>
                <p:cNvSpPr>
                  <a:spLocks/>
                </p:cNvSpPr>
                <p:nvPr/>
              </p:nvSpPr>
              <p:spPr bwMode="auto">
                <a:xfrm>
                  <a:off x="1098781" y="-585475"/>
                  <a:ext cx="8706" cy="1375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1 h 1"/>
                    <a:gd name="T4" fmla="*/ 0 w 8"/>
                    <a:gd name="T5" fmla="*/ 1 h 1"/>
                    <a:gd name="T6" fmla="*/ 0 w 8"/>
                    <a:gd name="T7" fmla="*/ 1 h 1"/>
                    <a:gd name="T8" fmla="*/ 0 w 8"/>
                    <a:gd name="T9" fmla="*/ 1 h 1"/>
                    <a:gd name="T10" fmla="*/ 0 w 8"/>
                    <a:gd name="T11" fmla="*/ 1 h 1"/>
                    <a:gd name="T12" fmla="*/ 0 w 8"/>
                    <a:gd name="T13" fmla="*/ 1 h 1"/>
                    <a:gd name="T14" fmla="*/ 0 w 8"/>
                    <a:gd name="T15" fmla="*/ 1 h 1"/>
                    <a:gd name="T16" fmla="*/ 0 w 8"/>
                    <a:gd name="T17" fmla="*/ 1 h 1"/>
                    <a:gd name="T18" fmla="*/ 0 w 8"/>
                    <a:gd name="T19" fmla="*/ 1 h 1"/>
                    <a:gd name="T20" fmla="*/ 0 w 8"/>
                    <a:gd name="T21" fmla="*/ 1 h 1"/>
                    <a:gd name="T22" fmla="*/ 0 w 8"/>
                    <a:gd name="T23" fmla="*/ 1 h 1"/>
                    <a:gd name="T24" fmla="*/ 0 w 8"/>
                    <a:gd name="T25" fmla="*/ 1 h 1"/>
                    <a:gd name="T26" fmla="*/ 1 w 8"/>
                    <a:gd name="T27" fmla="*/ 1 h 1"/>
                    <a:gd name="T28" fmla="*/ 1 w 8"/>
                    <a:gd name="T29" fmla="*/ 1 h 1"/>
                    <a:gd name="T30" fmla="*/ 1 w 8"/>
                    <a:gd name="T31" fmla="*/ 1 h 1"/>
                    <a:gd name="T32" fmla="*/ 1 w 8"/>
                    <a:gd name="T33" fmla="*/ 1 h 1"/>
                    <a:gd name="T34" fmla="*/ 8 w 8"/>
                    <a:gd name="T3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cubicBezTo>
                        <a:pt x="5" y="0"/>
                        <a:pt x="3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0"/>
                        <a:pt x="6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51" name="Freeform 51"/>
                <p:cNvSpPr>
                  <a:spLocks/>
                </p:cNvSpPr>
                <p:nvPr/>
              </p:nvSpPr>
              <p:spPr bwMode="auto">
                <a:xfrm>
                  <a:off x="1052043" y="-745392"/>
                  <a:ext cx="46738" cy="113180"/>
                </a:xfrm>
                <a:custGeom>
                  <a:avLst/>
                  <a:gdLst>
                    <a:gd name="T0" fmla="*/ 0 w 43"/>
                    <a:gd name="T1" fmla="*/ 0 h 104"/>
                    <a:gd name="T2" fmla="*/ 0 w 43"/>
                    <a:gd name="T3" fmla="*/ 104 h 104"/>
                    <a:gd name="T4" fmla="*/ 0 w 43"/>
                    <a:gd name="T5" fmla="*/ 104 h 104"/>
                    <a:gd name="T6" fmla="*/ 13 w 43"/>
                    <a:gd name="T7" fmla="*/ 74 h 104"/>
                    <a:gd name="T8" fmla="*/ 43 w 43"/>
                    <a:gd name="T9" fmla="*/ 43 h 104"/>
                    <a:gd name="T10" fmla="*/ 0 w 43"/>
                    <a:gd name="T11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104">
                      <a:moveTo>
                        <a:pt x="0" y="0"/>
                      </a:move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93"/>
                        <a:pt x="4" y="82"/>
                        <a:pt x="13" y="74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3175">
                  <a:solidFill>
                    <a:srgbClr val="F57302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52" name="Freeform 52"/>
                <p:cNvSpPr>
                  <a:spLocks noEditPoints="1"/>
                </p:cNvSpPr>
                <p:nvPr/>
              </p:nvSpPr>
              <p:spPr bwMode="auto">
                <a:xfrm>
                  <a:off x="1063956" y="-826955"/>
                  <a:ext cx="243771" cy="242855"/>
                </a:xfrm>
                <a:custGeom>
                  <a:avLst/>
                  <a:gdLst>
                    <a:gd name="T0" fmla="*/ 0 w 224"/>
                    <a:gd name="T1" fmla="*/ 209 h 223"/>
                    <a:gd name="T2" fmla="*/ 2 w 224"/>
                    <a:gd name="T3" fmla="*/ 210 h 223"/>
                    <a:gd name="T4" fmla="*/ 32 w 224"/>
                    <a:gd name="T5" fmla="*/ 223 h 223"/>
                    <a:gd name="T6" fmla="*/ 32 w 224"/>
                    <a:gd name="T7" fmla="*/ 223 h 223"/>
                    <a:gd name="T8" fmla="*/ 32 w 224"/>
                    <a:gd name="T9" fmla="*/ 223 h 223"/>
                    <a:gd name="T10" fmla="*/ 32 w 224"/>
                    <a:gd name="T11" fmla="*/ 223 h 223"/>
                    <a:gd name="T12" fmla="*/ 32 w 224"/>
                    <a:gd name="T13" fmla="*/ 223 h 223"/>
                    <a:gd name="T14" fmla="*/ 32 w 224"/>
                    <a:gd name="T15" fmla="*/ 223 h 223"/>
                    <a:gd name="T16" fmla="*/ 32 w 224"/>
                    <a:gd name="T17" fmla="*/ 223 h 223"/>
                    <a:gd name="T18" fmla="*/ 32 w 224"/>
                    <a:gd name="T19" fmla="*/ 223 h 223"/>
                    <a:gd name="T20" fmla="*/ 32 w 224"/>
                    <a:gd name="T21" fmla="*/ 223 h 223"/>
                    <a:gd name="T22" fmla="*/ 32 w 224"/>
                    <a:gd name="T23" fmla="*/ 223 h 223"/>
                    <a:gd name="T24" fmla="*/ 32 w 224"/>
                    <a:gd name="T25" fmla="*/ 223 h 223"/>
                    <a:gd name="T26" fmla="*/ 32 w 224"/>
                    <a:gd name="T27" fmla="*/ 223 h 223"/>
                    <a:gd name="T28" fmla="*/ 32 w 224"/>
                    <a:gd name="T29" fmla="*/ 223 h 223"/>
                    <a:gd name="T30" fmla="*/ 32 w 224"/>
                    <a:gd name="T31" fmla="*/ 223 h 223"/>
                    <a:gd name="T32" fmla="*/ 21 w 224"/>
                    <a:gd name="T33" fmla="*/ 221 h 223"/>
                    <a:gd name="T34" fmla="*/ 2 w 224"/>
                    <a:gd name="T35" fmla="*/ 210 h 223"/>
                    <a:gd name="T36" fmla="*/ 1 w 224"/>
                    <a:gd name="T37" fmla="*/ 209 h 223"/>
                    <a:gd name="T38" fmla="*/ 0 w 224"/>
                    <a:gd name="T39" fmla="*/ 209 h 223"/>
                    <a:gd name="T40" fmla="*/ 146 w 224"/>
                    <a:gd name="T41" fmla="*/ 4 h 223"/>
                    <a:gd name="T42" fmla="*/ 146 w 224"/>
                    <a:gd name="T43" fmla="*/ 4 h 223"/>
                    <a:gd name="T44" fmla="*/ 75 w 224"/>
                    <a:gd name="T45" fmla="*/ 75 h 223"/>
                    <a:gd name="T46" fmla="*/ 75 w 224"/>
                    <a:gd name="T47" fmla="*/ 75 h 223"/>
                    <a:gd name="T48" fmla="*/ 146 w 224"/>
                    <a:gd name="T49" fmla="*/ 4 h 223"/>
                    <a:gd name="T50" fmla="*/ 146 w 224"/>
                    <a:gd name="T51" fmla="*/ 4 h 223"/>
                    <a:gd name="T52" fmla="*/ 204 w 224"/>
                    <a:gd name="T53" fmla="*/ 0 h 223"/>
                    <a:gd name="T54" fmla="*/ 208 w 224"/>
                    <a:gd name="T55" fmla="*/ 4 h 223"/>
                    <a:gd name="T56" fmla="*/ 208 w 224"/>
                    <a:gd name="T57" fmla="*/ 65 h 223"/>
                    <a:gd name="T58" fmla="*/ 135 w 224"/>
                    <a:gd name="T59" fmla="*/ 137 h 223"/>
                    <a:gd name="T60" fmla="*/ 208 w 224"/>
                    <a:gd name="T61" fmla="*/ 65 h 223"/>
                    <a:gd name="T62" fmla="*/ 208 w 224"/>
                    <a:gd name="T63" fmla="*/ 4 h 223"/>
                    <a:gd name="T64" fmla="*/ 208 w 224"/>
                    <a:gd name="T65" fmla="*/ 4 h 223"/>
                    <a:gd name="T66" fmla="*/ 204 w 224"/>
                    <a:gd name="T67" fmla="*/ 0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4" h="223">
                      <a:moveTo>
                        <a:pt x="0" y="209"/>
                      </a:moveTo>
                      <a:cubicBezTo>
                        <a:pt x="1" y="209"/>
                        <a:pt x="1" y="209"/>
                        <a:pt x="2" y="210"/>
                      </a:cubicBezTo>
                      <a:cubicBezTo>
                        <a:pt x="10" y="218"/>
                        <a:pt x="21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28" y="222"/>
                        <a:pt x="24" y="222"/>
                        <a:pt x="21" y="221"/>
                      </a:cubicBezTo>
                      <a:cubicBezTo>
                        <a:pt x="14" y="219"/>
                        <a:pt x="7" y="215"/>
                        <a:pt x="2" y="210"/>
                      </a:cubicBezTo>
                      <a:cubicBezTo>
                        <a:pt x="1" y="209"/>
                        <a:pt x="1" y="209"/>
                        <a:pt x="1" y="209"/>
                      </a:cubicBezTo>
                      <a:cubicBezTo>
                        <a:pt x="0" y="209"/>
                        <a:pt x="0" y="209"/>
                        <a:pt x="0" y="209"/>
                      </a:cubicBezTo>
                      <a:moveTo>
                        <a:pt x="146" y="4"/>
                      </a:moveTo>
                      <a:cubicBezTo>
                        <a:pt x="146" y="4"/>
                        <a:pt x="146" y="4"/>
                        <a:pt x="146" y="4"/>
                      </a:cubicBezTo>
                      <a:cubicBezTo>
                        <a:pt x="75" y="75"/>
                        <a:pt x="75" y="75"/>
                        <a:pt x="75" y="75"/>
                      </a:cubicBezTo>
                      <a:cubicBezTo>
                        <a:pt x="75" y="75"/>
                        <a:pt x="75" y="75"/>
                        <a:pt x="75" y="75"/>
                      </a:cubicBezTo>
                      <a:cubicBezTo>
                        <a:pt x="146" y="4"/>
                        <a:pt x="146" y="4"/>
                        <a:pt x="146" y="4"/>
                      </a:cubicBezTo>
                      <a:cubicBezTo>
                        <a:pt x="146" y="4"/>
                        <a:pt x="146" y="4"/>
                        <a:pt x="146" y="4"/>
                      </a:cubicBezTo>
                      <a:moveTo>
                        <a:pt x="204" y="0"/>
                      </a:moveTo>
                      <a:cubicBezTo>
                        <a:pt x="205" y="1"/>
                        <a:pt x="206" y="3"/>
                        <a:pt x="208" y="4"/>
                      </a:cubicBezTo>
                      <a:cubicBezTo>
                        <a:pt x="224" y="21"/>
                        <a:pt x="224" y="48"/>
                        <a:pt x="208" y="65"/>
                      </a:cubicBezTo>
                      <a:cubicBezTo>
                        <a:pt x="135" y="137"/>
                        <a:pt x="135" y="137"/>
                        <a:pt x="135" y="137"/>
                      </a:cubicBezTo>
                      <a:cubicBezTo>
                        <a:pt x="208" y="65"/>
                        <a:pt x="208" y="65"/>
                        <a:pt x="208" y="65"/>
                      </a:cubicBezTo>
                      <a:cubicBezTo>
                        <a:pt x="224" y="48"/>
                        <a:pt x="224" y="21"/>
                        <a:pt x="208" y="4"/>
                      </a:cubicBezTo>
                      <a:cubicBezTo>
                        <a:pt x="208" y="4"/>
                        <a:pt x="208" y="4"/>
                        <a:pt x="208" y="4"/>
                      </a:cubicBezTo>
                      <a:cubicBezTo>
                        <a:pt x="206" y="3"/>
                        <a:pt x="205" y="1"/>
                        <a:pt x="20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53" name="Freeform 53"/>
                <p:cNvSpPr>
                  <a:spLocks noEditPoints="1"/>
                </p:cNvSpPr>
                <p:nvPr/>
              </p:nvSpPr>
              <p:spPr bwMode="auto">
                <a:xfrm>
                  <a:off x="1063956" y="-836578"/>
                  <a:ext cx="243771" cy="250186"/>
                </a:xfrm>
                <a:custGeom>
                  <a:avLst/>
                  <a:gdLst>
                    <a:gd name="T0" fmla="*/ 0 w 224"/>
                    <a:gd name="T1" fmla="*/ 218 h 230"/>
                    <a:gd name="T2" fmla="*/ 0 w 224"/>
                    <a:gd name="T3" fmla="*/ 218 h 230"/>
                    <a:gd name="T4" fmla="*/ 1 w 224"/>
                    <a:gd name="T5" fmla="*/ 218 h 230"/>
                    <a:gd name="T6" fmla="*/ 2 w 224"/>
                    <a:gd name="T7" fmla="*/ 219 h 230"/>
                    <a:gd name="T8" fmla="*/ 21 w 224"/>
                    <a:gd name="T9" fmla="*/ 230 h 230"/>
                    <a:gd name="T10" fmla="*/ 2 w 224"/>
                    <a:gd name="T11" fmla="*/ 219 h 230"/>
                    <a:gd name="T12" fmla="*/ 0 w 224"/>
                    <a:gd name="T13" fmla="*/ 218 h 230"/>
                    <a:gd name="T14" fmla="*/ 177 w 224"/>
                    <a:gd name="T15" fmla="*/ 0 h 230"/>
                    <a:gd name="T16" fmla="*/ 146 w 224"/>
                    <a:gd name="T17" fmla="*/ 13 h 230"/>
                    <a:gd name="T18" fmla="*/ 146 w 224"/>
                    <a:gd name="T19" fmla="*/ 13 h 230"/>
                    <a:gd name="T20" fmla="*/ 75 w 224"/>
                    <a:gd name="T21" fmla="*/ 84 h 230"/>
                    <a:gd name="T22" fmla="*/ 75 w 224"/>
                    <a:gd name="T23" fmla="*/ 188 h 230"/>
                    <a:gd name="T24" fmla="*/ 73 w 224"/>
                    <a:gd name="T25" fmla="*/ 202 h 230"/>
                    <a:gd name="T26" fmla="*/ 64 w 224"/>
                    <a:gd name="T27" fmla="*/ 218 h 230"/>
                    <a:gd name="T28" fmla="*/ 135 w 224"/>
                    <a:gd name="T29" fmla="*/ 146 h 230"/>
                    <a:gd name="T30" fmla="*/ 208 w 224"/>
                    <a:gd name="T31" fmla="*/ 74 h 230"/>
                    <a:gd name="T32" fmla="*/ 208 w 224"/>
                    <a:gd name="T33" fmla="*/ 13 h 230"/>
                    <a:gd name="T34" fmla="*/ 204 w 224"/>
                    <a:gd name="T35" fmla="*/ 9 h 230"/>
                    <a:gd name="T36" fmla="*/ 177 w 224"/>
                    <a:gd name="T37" fmla="*/ 0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24" h="230">
                      <a:moveTo>
                        <a:pt x="0" y="218"/>
                      </a:moveTo>
                      <a:cubicBezTo>
                        <a:pt x="0" y="218"/>
                        <a:pt x="0" y="218"/>
                        <a:pt x="0" y="218"/>
                      </a:cubicBezTo>
                      <a:cubicBezTo>
                        <a:pt x="1" y="218"/>
                        <a:pt x="1" y="218"/>
                        <a:pt x="1" y="218"/>
                      </a:cubicBezTo>
                      <a:cubicBezTo>
                        <a:pt x="2" y="219"/>
                        <a:pt x="2" y="219"/>
                        <a:pt x="2" y="219"/>
                      </a:cubicBezTo>
                      <a:cubicBezTo>
                        <a:pt x="7" y="224"/>
                        <a:pt x="14" y="228"/>
                        <a:pt x="21" y="230"/>
                      </a:cubicBezTo>
                      <a:cubicBezTo>
                        <a:pt x="14" y="228"/>
                        <a:pt x="7" y="224"/>
                        <a:pt x="2" y="219"/>
                      </a:cubicBezTo>
                      <a:cubicBezTo>
                        <a:pt x="0" y="218"/>
                        <a:pt x="0" y="218"/>
                        <a:pt x="0" y="218"/>
                      </a:cubicBezTo>
                      <a:moveTo>
                        <a:pt x="177" y="0"/>
                      </a:moveTo>
                      <a:cubicBezTo>
                        <a:pt x="166" y="0"/>
                        <a:pt x="155" y="4"/>
                        <a:pt x="146" y="13"/>
                      </a:cubicBezTo>
                      <a:cubicBezTo>
                        <a:pt x="146" y="13"/>
                        <a:pt x="146" y="13"/>
                        <a:pt x="146" y="13"/>
                      </a:cubicBezTo>
                      <a:cubicBezTo>
                        <a:pt x="75" y="84"/>
                        <a:pt x="75" y="84"/>
                        <a:pt x="75" y="84"/>
                      </a:cubicBezTo>
                      <a:cubicBezTo>
                        <a:pt x="75" y="188"/>
                        <a:pt x="75" y="188"/>
                        <a:pt x="75" y="188"/>
                      </a:cubicBezTo>
                      <a:cubicBezTo>
                        <a:pt x="75" y="193"/>
                        <a:pt x="75" y="198"/>
                        <a:pt x="73" y="202"/>
                      </a:cubicBezTo>
                      <a:cubicBezTo>
                        <a:pt x="71" y="208"/>
                        <a:pt x="68" y="213"/>
                        <a:pt x="64" y="218"/>
                      </a:cubicBezTo>
                      <a:cubicBezTo>
                        <a:pt x="135" y="146"/>
                        <a:pt x="135" y="146"/>
                        <a:pt x="135" y="146"/>
                      </a:cubicBezTo>
                      <a:cubicBezTo>
                        <a:pt x="208" y="74"/>
                        <a:pt x="208" y="74"/>
                        <a:pt x="208" y="74"/>
                      </a:cubicBezTo>
                      <a:cubicBezTo>
                        <a:pt x="224" y="57"/>
                        <a:pt x="224" y="30"/>
                        <a:pt x="208" y="13"/>
                      </a:cubicBezTo>
                      <a:cubicBezTo>
                        <a:pt x="206" y="12"/>
                        <a:pt x="205" y="10"/>
                        <a:pt x="204" y="9"/>
                      </a:cubicBezTo>
                      <a:cubicBezTo>
                        <a:pt x="196" y="3"/>
                        <a:pt x="186" y="0"/>
                        <a:pt x="177" y="0"/>
                      </a:cubicBezTo>
                    </a:path>
                  </a:pathLst>
                </a:custGeom>
                <a:grpFill/>
                <a:ln w="3175">
                  <a:solidFill>
                    <a:schemeClr val="accent5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54" name="Freeform 54"/>
                <p:cNvSpPr>
                  <a:spLocks/>
                </p:cNvSpPr>
                <p:nvPr/>
              </p:nvSpPr>
              <p:spPr bwMode="auto">
                <a:xfrm>
                  <a:off x="1098781" y="-745392"/>
                  <a:ext cx="50404" cy="128759"/>
                </a:xfrm>
                <a:custGeom>
                  <a:avLst/>
                  <a:gdLst>
                    <a:gd name="T0" fmla="*/ 43 w 46"/>
                    <a:gd name="T1" fmla="*/ 0 h 118"/>
                    <a:gd name="T2" fmla="*/ 0 w 46"/>
                    <a:gd name="T3" fmla="*/ 43 h 118"/>
                    <a:gd name="T4" fmla="*/ 31 w 46"/>
                    <a:gd name="T5" fmla="*/ 74 h 118"/>
                    <a:gd name="T6" fmla="*/ 41 w 46"/>
                    <a:gd name="T7" fmla="*/ 118 h 118"/>
                    <a:gd name="T8" fmla="*/ 43 w 46"/>
                    <a:gd name="T9" fmla="*/ 104 h 118"/>
                    <a:gd name="T10" fmla="*/ 43 w 46"/>
                    <a:gd name="T11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118">
                      <a:moveTo>
                        <a:pt x="43" y="0"/>
                      </a:move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31" y="74"/>
                        <a:pt x="31" y="74"/>
                        <a:pt x="31" y="74"/>
                      </a:cubicBezTo>
                      <a:cubicBezTo>
                        <a:pt x="43" y="86"/>
                        <a:pt x="46" y="103"/>
                        <a:pt x="41" y="118"/>
                      </a:cubicBezTo>
                      <a:cubicBezTo>
                        <a:pt x="43" y="114"/>
                        <a:pt x="43" y="109"/>
                        <a:pt x="43" y="104"/>
                      </a:cubicBezTo>
                      <a:cubicBezTo>
                        <a:pt x="43" y="0"/>
                        <a:pt x="43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rgbClr val="F57302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55" name="Freeform 55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56" name="Freeform 56"/>
                <p:cNvSpPr>
                  <a:spLocks/>
                </p:cNvSpPr>
                <p:nvPr/>
              </p:nvSpPr>
              <p:spPr bwMode="auto">
                <a:xfrm>
                  <a:off x="1086867" y="-586391"/>
                  <a:ext cx="11914" cy="2291"/>
                </a:xfrm>
                <a:custGeom>
                  <a:avLst/>
                  <a:gdLst>
                    <a:gd name="T0" fmla="*/ 0 w 11"/>
                    <a:gd name="T1" fmla="*/ 0 h 2"/>
                    <a:gd name="T2" fmla="*/ 11 w 11"/>
                    <a:gd name="T3" fmla="*/ 2 h 2"/>
                    <a:gd name="T4" fmla="*/ 4 w 11"/>
                    <a:gd name="T5" fmla="*/ 1 h 2"/>
                    <a:gd name="T6" fmla="*/ 0 w 1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">
                      <a:moveTo>
                        <a:pt x="0" y="0"/>
                      </a:moveTo>
                      <a:cubicBezTo>
                        <a:pt x="3" y="1"/>
                        <a:pt x="7" y="1"/>
                        <a:pt x="11" y="2"/>
                      </a:cubicBezTo>
                      <a:cubicBezTo>
                        <a:pt x="8" y="1"/>
                        <a:pt x="6" y="1"/>
                        <a:pt x="4" y="1"/>
                      </a:cubicBezTo>
                      <a:cubicBezTo>
                        <a:pt x="3" y="1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57" name="Freeform 57"/>
                <p:cNvSpPr>
                  <a:spLocks/>
                </p:cNvSpPr>
                <p:nvPr/>
              </p:nvSpPr>
              <p:spPr bwMode="auto">
                <a:xfrm>
                  <a:off x="1052043" y="-632213"/>
                  <a:ext cx="39407" cy="46738"/>
                </a:xfrm>
                <a:custGeom>
                  <a:avLst/>
                  <a:gdLst>
                    <a:gd name="T0" fmla="*/ 0 w 36"/>
                    <a:gd name="T1" fmla="*/ 0 h 43"/>
                    <a:gd name="T2" fmla="*/ 11 w 36"/>
                    <a:gd name="T3" fmla="*/ 30 h 43"/>
                    <a:gd name="T4" fmla="*/ 13 w 36"/>
                    <a:gd name="T5" fmla="*/ 31 h 43"/>
                    <a:gd name="T6" fmla="*/ 32 w 36"/>
                    <a:gd name="T7" fmla="*/ 42 h 43"/>
                    <a:gd name="T8" fmla="*/ 36 w 36"/>
                    <a:gd name="T9" fmla="*/ 43 h 43"/>
                    <a:gd name="T10" fmla="*/ 0 w 36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43">
                      <a:moveTo>
                        <a:pt x="0" y="0"/>
                      </a:moveTo>
                      <a:cubicBezTo>
                        <a:pt x="0" y="11"/>
                        <a:pt x="4" y="21"/>
                        <a:pt x="11" y="30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8" y="36"/>
                        <a:pt x="25" y="40"/>
                        <a:pt x="32" y="42"/>
                      </a:cubicBezTo>
                      <a:cubicBezTo>
                        <a:pt x="33" y="42"/>
                        <a:pt x="35" y="43"/>
                        <a:pt x="36" y="43"/>
                      </a:cubicBezTo>
                      <a:cubicBezTo>
                        <a:pt x="16" y="40"/>
                        <a:pt x="0" y="22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58" name="Freeform 58"/>
                <p:cNvSpPr>
                  <a:spLocks/>
                </p:cNvSpPr>
                <p:nvPr/>
              </p:nvSpPr>
              <p:spPr bwMode="auto">
                <a:xfrm>
                  <a:off x="1107487" y="-588682"/>
                  <a:ext cx="10997" cy="3208"/>
                </a:xfrm>
                <a:custGeom>
                  <a:avLst/>
                  <a:gdLst>
                    <a:gd name="T0" fmla="*/ 10 w 10"/>
                    <a:gd name="T1" fmla="*/ 0 h 3"/>
                    <a:gd name="T2" fmla="*/ 5 w 10"/>
                    <a:gd name="T3" fmla="*/ 2 h 3"/>
                    <a:gd name="T4" fmla="*/ 0 w 10"/>
                    <a:gd name="T5" fmla="*/ 3 h 3"/>
                    <a:gd name="T6" fmla="*/ 10 w 10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3">
                      <a:moveTo>
                        <a:pt x="10" y="0"/>
                      </a:moveTo>
                      <a:cubicBezTo>
                        <a:pt x="8" y="0"/>
                        <a:pt x="7" y="1"/>
                        <a:pt x="5" y="2"/>
                      </a:cubicBezTo>
                      <a:cubicBezTo>
                        <a:pt x="3" y="2"/>
                        <a:pt x="2" y="2"/>
                        <a:pt x="0" y="3"/>
                      </a:cubicBezTo>
                      <a:cubicBezTo>
                        <a:pt x="3" y="2"/>
                        <a:pt x="7" y="1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59" name="Freeform 59"/>
                <p:cNvSpPr>
                  <a:spLocks/>
                </p:cNvSpPr>
                <p:nvPr/>
              </p:nvSpPr>
              <p:spPr bwMode="auto">
                <a:xfrm>
                  <a:off x="1112985" y="-616634"/>
                  <a:ext cx="30701" cy="30242"/>
                </a:xfrm>
                <a:custGeom>
                  <a:avLst/>
                  <a:gdLst>
                    <a:gd name="T0" fmla="*/ 28 w 28"/>
                    <a:gd name="T1" fmla="*/ 0 h 28"/>
                    <a:gd name="T2" fmla="*/ 0 w 28"/>
                    <a:gd name="T3" fmla="*/ 28 h 28"/>
                    <a:gd name="T4" fmla="*/ 5 w 28"/>
                    <a:gd name="T5" fmla="*/ 26 h 28"/>
                    <a:gd name="T6" fmla="*/ 18 w 28"/>
                    <a:gd name="T7" fmla="*/ 17 h 28"/>
                    <a:gd name="T8" fmla="*/ 19 w 28"/>
                    <a:gd name="T9" fmla="*/ 16 h 28"/>
                    <a:gd name="T10" fmla="*/ 28 w 28"/>
                    <a:gd name="T1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28">
                      <a:moveTo>
                        <a:pt x="28" y="0"/>
                      </a:moveTo>
                      <a:cubicBezTo>
                        <a:pt x="24" y="13"/>
                        <a:pt x="13" y="23"/>
                        <a:pt x="0" y="28"/>
                      </a:cubicBezTo>
                      <a:cubicBezTo>
                        <a:pt x="2" y="27"/>
                        <a:pt x="3" y="26"/>
                        <a:pt x="5" y="26"/>
                      </a:cubicBezTo>
                      <a:cubicBezTo>
                        <a:pt x="10" y="24"/>
                        <a:pt x="14" y="21"/>
                        <a:pt x="18" y="17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23" y="11"/>
                        <a:pt x="26" y="6"/>
                        <a:pt x="2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60" name="Freeform 60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61" name="Freeform 61"/>
                <p:cNvSpPr>
                  <a:spLocks/>
                </p:cNvSpPr>
                <p:nvPr/>
              </p:nvSpPr>
              <p:spPr bwMode="auto">
                <a:xfrm>
                  <a:off x="1091449" y="-586391"/>
                  <a:ext cx="21536" cy="2291"/>
                </a:xfrm>
                <a:custGeom>
                  <a:avLst/>
                  <a:gdLst>
                    <a:gd name="T0" fmla="*/ 20 w 20"/>
                    <a:gd name="T1" fmla="*/ 0 h 2"/>
                    <a:gd name="T2" fmla="*/ 16 w 20"/>
                    <a:gd name="T3" fmla="*/ 1 h 2"/>
                    <a:gd name="T4" fmla="*/ 16 w 20"/>
                    <a:gd name="T5" fmla="*/ 1 h 2"/>
                    <a:gd name="T6" fmla="*/ 12 w 20"/>
                    <a:gd name="T7" fmla="*/ 1 h 2"/>
                    <a:gd name="T8" fmla="*/ 11 w 20"/>
                    <a:gd name="T9" fmla="*/ 1 h 2"/>
                    <a:gd name="T10" fmla="*/ 7 w 20"/>
                    <a:gd name="T11" fmla="*/ 2 h 2"/>
                    <a:gd name="T12" fmla="*/ 3 w 20"/>
                    <a:gd name="T13" fmla="*/ 1 h 2"/>
                    <a:gd name="T14" fmla="*/ 3 w 20"/>
                    <a:gd name="T15" fmla="*/ 1 h 2"/>
                    <a:gd name="T16" fmla="*/ 0 w 20"/>
                    <a:gd name="T17" fmla="*/ 1 h 2"/>
                    <a:gd name="T18" fmla="*/ 7 w 20"/>
                    <a:gd name="T19" fmla="*/ 2 h 2"/>
                    <a:gd name="T20" fmla="*/ 7 w 20"/>
                    <a:gd name="T21" fmla="*/ 2 h 2"/>
                    <a:gd name="T22" fmla="*/ 7 w 20"/>
                    <a:gd name="T23" fmla="*/ 2 h 2"/>
                    <a:gd name="T24" fmla="*/ 7 w 20"/>
                    <a:gd name="T25" fmla="*/ 2 h 2"/>
                    <a:gd name="T26" fmla="*/ 7 w 20"/>
                    <a:gd name="T27" fmla="*/ 2 h 2"/>
                    <a:gd name="T28" fmla="*/ 7 w 20"/>
                    <a:gd name="T29" fmla="*/ 2 h 2"/>
                    <a:gd name="T30" fmla="*/ 7 w 20"/>
                    <a:gd name="T31" fmla="*/ 2 h 2"/>
                    <a:gd name="T32" fmla="*/ 7 w 20"/>
                    <a:gd name="T33" fmla="*/ 2 h 2"/>
                    <a:gd name="T34" fmla="*/ 7 w 20"/>
                    <a:gd name="T35" fmla="*/ 2 h 2"/>
                    <a:gd name="T36" fmla="*/ 7 w 20"/>
                    <a:gd name="T37" fmla="*/ 2 h 2"/>
                    <a:gd name="T38" fmla="*/ 7 w 20"/>
                    <a:gd name="T39" fmla="*/ 2 h 2"/>
                    <a:gd name="T40" fmla="*/ 7 w 20"/>
                    <a:gd name="T41" fmla="*/ 2 h 2"/>
                    <a:gd name="T42" fmla="*/ 7 w 20"/>
                    <a:gd name="T43" fmla="*/ 2 h 2"/>
                    <a:gd name="T44" fmla="*/ 15 w 20"/>
                    <a:gd name="T45" fmla="*/ 1 h 2"/>
                    <a:gd name="T46" fmla="*/ 20 w 20"/>
                    <a:gd name="T4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0" h="2">
                      <a:moveTo>
                        <a:pt x="20" y="0"/>
                      </a:moveTo>
                      <a:cubicBezTo>
                        <a:pt x="19" y="0"/>
                        <a:pt x="18" y="0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5" y="1"/>
                        <a:pt x="14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0" y="1"/>
                        <a:pt x="9" y="2"/>
                        <a:pt x="7" y="2"/>
                      </a:cubicBezTo>
                      <a:cubicBezTo>
                        <a:pt x="6" y="2"/>
                        <a:pt x="4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2" y="1"/>
                        <a:pt x="4" y="1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10" y="2"/>
                        <a:pt x="12" y="1"/>
                        <a:pt x="15" y="1"/>
                      </a:cubicBezTo>
                      <a:cubicBezTo>
                        <a:pt x="17" y="0"/>
                        <a:pt x="18" y="0"/>
                        <a:pt x="2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262" name="Freeform 62"/>
                <p:cNvSpPr>
                  <a:spLocks/>
                </p:cNvSpPr>
                <p:nvPr/>
              </p:nvSpPr>
              <p:spPr bwMode="auto">
                <a:xfrm>
                  <a:off x="1052043" y="-698654"/>
                  <a:ext cx="97142" cy="114554"/>
                </a:xfrm>
                <a:custGeom>
                  <a:avLst/>
                  <a:gdLst>
                    <a:gd name="T0" fmla="*/ 43 w 89"/>
                    <a:gd name="T1" fmla="*/ 0 h 105"/>
                    <a:gd name="T2" fmla="*/ 13 w 89"/>
                    <a:gd name="T3" fmla="*/ 31 h 105"/>
                    <a:gd name="T4" fmla="*/ 0 w 89"/>
                    <a:gd name="T5" fmla="*/ 61 h 105"/>
                    <a:gd name="T6" fmla="*/ 36 w 89"/>
                    <a:gd name="T7" fmla="*/ 104 h 105"/>
                    <a:gd name="T8" fmla="*/ 39 w 89"/>
                    <a:gd name="T9" fmla="*/ 104 h 105"/>
                    <a:gd name="T10" fmla="*/ 39 w 89"/>
                    <a:gd name="T11" fmla="*/ 104 h 105"/>
                    <a:gd name="T12" fmla="*/ 43 w 89"/>
                    <a:gd name="T13" fmla="*/ 105 h 105"/>
                    <a:gd name="T14" fmla="*/ 47 w 89"/>
                    <a:gd name="T15" fmla="*/ 104 h 105"/>
                    <a:gd name="T16" fmla="*/ 48 w 89"/>
                    <a:gd name="T17" fmla="*/ 104 h 105"/>
                    <a:gd name="T18" fmla="*/ 52 w 89"/>
                    <a:gd name="T19" fmla="*/ 104 h 105"/>
                    <a:gd name="T20" fmla="*/ 52 w 89"/>
                    <a:gd name="T21" fmla="*/ 104 h 105"/>
                    <a:gd name="T22" fmla="*/ 56 w 89"/>
                    <a:gd name="T23" fmla="*/ 103 h 105"/>
                    <a:gd name="T24" fmla="*/ 84 w 89"/>
                    <a:gd name="T25" fmla="*/ 75 h 105"/>
                    <a:gd name="T26" fmla="*/ 74 w 89"/>
                    <a:gd name="T27" fmla="*/ 31 h 105"/>
                    <a:gd name="T28" fmla="*/ 43 w 89"/>
                    <a:gd name="T29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9" h="105">
                      <a:moveTo>
                        <a:pt x="43" y="0"/>
                      </a:move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4" y="39"/>
                        <a:pt x="0" y="50"/>
                        <a:pt x="0" y="61"/>
                      </a:cubicBezTo>
                      <a:cubicBezTo>
                        <a:pt x="0" y="83"/>
                        <a:pt x="16" y="101"/>
                        <a:pt x="36" y="104"/>
                      </a:cubicBezTo>
                      <a:cubicBezTo>
                        <a:pt x="37" y="104"/>
                        <a:pt x="38" y="104"/>
                        <a:pt x="39" y="104"/>
                      </a:cubicBezTo>
                      <a:cubicBezTo>
                        <a:pt x="39" y="104"/>
                        <a:pt x="39" y="104"/>
                        <a:pt x="39" y="104"/>
                      </a:cubicBezTo>
                      <a:cubicBezTo>
                        <a:pt x="40" y="104"/>
                        <a:pt x="42" y="105"/>
                        <a:pt x="43" y="105"/>
                      </a:cubicBezTo>
                      <a:cubicBezTo>
                        <a:pt x="45" y="105"/>
                        <a:pt x="46" y="104"/>
                        <a:pt x="47" y="104"/>
                      </a:cubicBezTo>
                      <a:cubicBezTo>
                        <a:pt x="48" y="104"/>
                        <a:pt x="48" y="104"/>
                        <a:pt x="48" y="104"/>
                      </a:cubicBezTo>
                      <a:cubicBezTo>
                        <a:pt x="50" y="104"/>
                        <a:pt x="51" y="104"/>
                        <a:pt x="52" y="104"/>
                      </a:cubicBezTo>
                      <a:cubicBezTo>
                        <a:pt x="52" y="104"/>
                        <a:pt x="52" y="104"/>
                        <a:pt x="52" y="104"/>
                      </a:cubicBezTo>
                      <a:cubicBezTo>
                        <a:pt x="54" y="103"/>
                        <a:pt x="55" y="103"/>
                        <a:pt x="56" y="103"/>
                      </a:cubicBezTo>
                      <a:cubicBezTo>
                        <a:pt x="69" y="98"/>
                        <a:pt x="80" y="88"/>
                        <a:pt x="84" y="75"/>
                      </a:cubicBezTo>
                      <a:cubicBezTo>
                        <a:pt x="89" y="60"/>
                        <a:pt x="86" y="43"/>
                        <a:pt x="74" y="31"/>
                      </a:cubicBezTo>
                      <a:cubicBezTo>
                        <a:pt x="43" y="0"/>
                        <a:pt x="43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rgbClr val="F34D00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</p:grpSp>
        </p:grpSp>
        <p:grpSp>
          <p:nvGrpSpPr>
            <p:cNvPr id="325" name="Group 324"/>
            <p:cNvGrpSpPr/>
            <p:nvPr/>
          </p:nvGrpSpPr>
          <p:grpSpPr>
            <a:xfrm>
              <a:off x="3975100" y="1866518"/>
              <a:ext cx="367633" cy="367633"/>
              <a:chOff x="500410" y="3894559"/>
              <a:chExt cx="654999" cy="654999"/>
            </a:xfrm>
            <a:solidFill>
              <a:schemeClr val="tx1">
                <a:lumMod val="50000"/>
              </a:schemeClr>
            </a:solidFill>
          </p:grpSpPr>
          <p:sp>
            <p:nvSpPr>
              <p:cNvPr id="326" name="Oval 325"/>
              <p:cNvSpPr/>
              <p:nvPr/>
            </p:nvSpPr>
            <p:spPr>
              <a:xfrm>
                <a:off x="500410" y="3894559"/>
                <a:ext cx="654999" cy="65499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27" name="Group 326"/>
              <p:cNvGrpSpPr/>
              <p:nvPr/>
            </p:nvGrpSpPr>
            <p:grpSpPr>
              <a:xfrm>
                <a:off x="728625" y="3943806"/>
                <a:ext cx="198569" cy="548244"/>
                <a:chOff x="1966445" y="1118559"/>
                <a:chExt cx="198569" cy="548244"/>
              </a:xfrm>
              <a:grpFill/>
            </p:grpSpPr>
            <p:grpSp>
              <p:nvGrpSpPr>
                <p:cNvPr id="370" name="Group 369"/>
                <p:cNvGrpSpPr/>
                <p:nvPr/>
              </p:nvGrpSpPr>
              <p:grpSpPr>
                <a:xfrm>
                  <a:off x="1966445" y="1440496"/>
                  <a:ext cx="198569" cy="226307"/>
                  <a:chOff x="894416" y="-1055147"/>
                  <a:chExt cx="413311" cy="471047"/>
                </a:xfrm>
                <a:grpFill/>
              </p:grpSpPr>
              <p:sp>
                <p:nvSpPr>
                  <p:cNvPr id="392" name="Freeform 46"/>
                  <p:cNvSpPr>
                    <a:spLocks/>
                  </p:cNvSpPr>
                  <p:nvPr/>
                </p:nvSpPr>
                <p:spPr bwMode="auto">
                  <a:xfrm>
                    <a:off x="894416" y="-836578"/>
                    <a:ext cx="169540" cy="237356"/>
                  </a:xfrm>
                  <a:custGeom>
                    <a:avLst/>
                    <a:gdLst>
                      <a:gd name="T0" fmla="*/ 43 w 156"/>
                      <a:gd name="T1" fmla="*/ 0 h 218"/>
                      <a:gd name="T2" fmla="*/ 13 w 156"/>
                      <a:gd name="T3" fmla="*/ 13 h 218"/>
                      <a:gd name="T4" fmla="*/ 13 w 156"/>
                      <a:gd name="T5" fmla="*/ 13 h 218"/>
                      <a:gd name="T6" fmla="*/ 13 w 156"/>
                      <a:gd name="T7" fmla="*/ 13 h 218"/>
                      <a:gd name="T8" fmla="*/ 7 w 156"/>
                      <a:gd name="T9" fmla="*/ 19 h 218"/>
                      <a:gd name="T10" fmla="*/ 0 w 156"/>
                      <a:gd name="T11" fmla="*/ 43 h 218"/>
                      <a:gd name="T12" fmla="*/ 6 w 156"/>
                      <a:gd name="T13" fmla="*/ 65 h 218"/>
                      <a:gd name="T14" fmla="*/ 13 w 156"/>
                      <a:gd name="T15" fmla="*/ 74 h 218"/>
                      <a:gd name="T16" fmla="*/ 109 w 156"/>
                      <a:gd name="T17" fmla="*/ 170 h 218"/>
                      <a:gd name="T18" fmla="*/ 156 w 156"/>
                      <a:gd name="T19" fmla="*/ 218 h 218"/>
                      <a:gd name="T20" fmla="*/ 145 w 156"/>
                      <a:gd name="T21" fmla="*/ 188 h 218"/>
                      <a:gd name="T22" fmla="*/ 145 w 156"/>
                      <a:gd name="T23" fmla="*/ 188 h 218"/>
                      <a:gd name="T24" fmla="*/ 145 w 156"/>
                      <a:gd name="T25" fmla="*/ 84 h 218"/>
                      <a:gd name="T26" fmla="*/ 145 w 156"/>
                      <a:gd name="T27" fmla="*/ 84 h 218"/>
                      <a:gd name="T28" fmla="*/ 74 w 156"/>
                      <a:gd name="T29" fmla="*/ 13 h 218"/>
                      <a:gd name="T30" fmla="*/ 69 w 156"/>
                      <a:gd name="T31" fmla="*/ 9 h 218"/>
                      <a:gd name="T32" fmla="*/ 43 w 156"/>
                      <a:gd name="T33" fmla="*/ 0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56" h="218">
                        <a:moveTo>
                          <a:pt x="43" y="0"/>
                        </a:moveTo>
                        <a:cubicBezTo>
                          <a:pt x="32" y="0"/>
                          <a:pt x="21" y="4"/>
                          <a:pt x="13" y="13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1" y="15"/>
                          <a:pt x="9" y="17"/>
                          <a:pt x="7" y="19"/>
                        </a:cubicBezTo>
                        <a:cubicBezTo>
                          <a:pt x="2" y="27"/>
                          <a:pt x="0" y="35"/>
                          <a:pt x="0" y="43"/>
                        </a:cubicBezTo>
                        <a:cubicBezTo>
                          <a:pt x="0" y="51"/>
                          <a:pt x="2" y="58"/>
                          <a:pt x="6" y="65"/>
                        </a:cubicBezTo>
                        <a:cubicBezTo>
                          <a:pt x="8" y="68"/>
                          <a:pt x="10" y="71"/>
                          <a:pt x="13" y="74"/>
                        </a:cubicBezTo>
                        <a:cubicBezTo>
                          <a:pt x="109" y="170"/>
                          <a:pt x="109" y="170"/>
                          <a:pt x="109" y="170"/>
                        </a:cubicBezTo>
                        <a:cubicBezTo>
                          <a:pt x="156" y="218"/>
                          <a:pt x="156" y="218"/>
                          <a:pt x="156" y="218"/>
                        </a:cubicBezTo>
                        <a:cubicBezTo>
                          <a:pt x="149" y="209"/>
                          <a:pt x="145" y="199"/>
                          <a:pt x="145" y="188"/>
                        </a:cubicBezTo>
                        <a:cubicBezTo>
                          <a:pt x="145" y="188"/>
                          <a:pt x="145" y="188"/>
                          <a:pt x="145" y="188"/>
                        </a:cubicBezTo>
                        <a:cubicBezTo>
                          <a:pt x="145" y="84"/>
                          <a:pt x="145" y="84"/>
                          <a:pt x="145" y="84"/>
                        </a:cubicBezTo>
                        <a:cubicBezTo>
                          <a:pt x="145" y="84"/>
                          <a:pt x="145" y="84"/>
                          <a:pt x="145" y="84"/>
                        </a:cubicBezTo>
                        <a:cubicBezTo>
                          <a:pt x="74" y="13"/>
                          <a:pt x="74" y="13"/>
                          <a:pt x="74" y="13"/>
                        </a:cubicBezTo>
                        <a:cubicBezTo>
                          <a:pt x="72" y="11"/>
                          <a:pt x="71" y="10"/>
                          <a:pt x="69" y="9"/>
                        </a:cubicBezTo>
                        <a:cubicBezTo>
                          <a:pt x="61" y="3"/>
                          <a:pt x="52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chemeClr val="accent5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93" name="Freeform 43"/>
                  <p:cNvSpPr>
                    <a:spLocks/>
                  </p:cNvSpPr>
                  <p:nvPr/>
                </p:nvSpPr>
                <p:spPr bwMode="auto">
                  <a:xfrm>
                    <a:off x="1052043" y="-1055147"/>
                    <a:ext cx="93476" cy="356493"/>
                  </a:xfrm>
                  <a:custGeom>
                    <a:avLst/>
                    <a:gdLst>
                      <a:gd name="T0" fmla="*/ 43 w 86"/>
                      <a:gd name="T1" fmla="*/ 0 h 328"/>
                      <a:gd name="T2" fmla="*/ 0 w 86"/>
                      <a:gd name="T3" fmla="*/ 43 h 328"/>
                      <a:gd name="T4" fmla="*/ 0 w 86"/>
                      <a:gd name="T5" fmla="*/ 285 h 328"/>
                      <a:gd name="T6" fmla="*/ 43 w 86"/>
                      <a:gd name="T7" fmla="*/ 328 h 328"/>
                      <a:gd name="T8" fmla="*/ 86 w 86"/>
                      <a:gd name="T9" fmla="*/ 285 h 328"/>
                      <a:gd name="T10" fmla="*/ 86 w 86"/>
                      <a:gd name="T11" fmla="*/ 43 h 328"/>
                      <a:gd name="T12" fmla="*/ 43 w 86"/>
                      <a:gd name="T13" fmla="*/ 0 h 3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6" h="328">
                        <a:moveTo>
                          <a:pt x="43" y="0"/>
                        </a:moveTo>
                        <a:cubicBezTo>
                          <a:pt x="19" y="0"/>
                          <a:pt x="0" y="19"/>
                          <a:pt x="0" y="43"/>
                        </a:cubicBezTo>
                        <a:cubicBezTo>
                          <a:pt x="0" y="285"/>
                          <a:pt x="0" y="285"/>
                          <a:pt x="0" y="285"/>
                        </a:cubicBezTo>
                        <a:cubicBezTo>
                          <a:pt x="43" y="328"/>
                          <a:pt x="43" y="328"/>
                          <a:pt x="43" y="328"/>
                        </a:cubicBezTo>
                        <a:cubicBezTo>
                          <a:pt x="86" y="285"/>
                          <a:pt x="86" y="285"/>
                          <a:pt x="86" y="285"/>
                        </a:cubicBezTo>
                        <a:cubicBezTo>
                          <a:pt x="86" y="43"/>
                          <a:pt x="86" y="43"/>
                          <a:pt x="86" y="43"/>
                        </a:cubicBezTo>
                        <a:cubicBezTo>
                          <a:pt x="86" y="19"/>
                          <a:pt x="67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chemeClr val="accent5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94" name="Freeform 44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1375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0 w 1"/>
                      <a:gd name="T3" fmla="*/ 0 w 1"/>
                      <a:gd name="T4" fmla="*/ 0 w 1"/>
                      <a:gd name="T5" fmla="*/ 0 w 1"/>
                      <a:gd name="T6" fmla="*/ 0 w 1"/>
                      <a:gd name="T7" fmla="*/ 0 w 1"/>
                      <a:gd name="T8" fmla="*/ 0 w 1"/>
                      <a:gd name="T9" fmla="*/ 0 w 1"/>
                      <a:gd name="T10" fmla="*/ 0 w 1"/>
                      <a:gd name="T11" fmla="*/ 0 w 1"/>
                      <a:gd name="T12" fmla="*/ 1 w 1"/>
                      <a:gd name="T13" fmla="*/ 1 w 1"/>
                      <a:gd name="T14" fmla="*/ 1 w 1"/>
                      <a:gd name="T15" fmla="*/ 1 w 1"/>
                      <a:gd name="T16" fmla="*/ 1 w 1"/>
                      <a:gd name="T17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  <a:cxn ang="0">
                        <a:pos x="T7" y="0"/>
                      </a:cxn>
                      <a:cxn ang="0">
                        <a:pos x="T8" y="0"/>
                      </a:cxn>
                      <a:cxn ang="0">
                        <a:pos x="T9" y="0"/>
                      </a:cxn>
                      <a:cxn ang="0">
                        <a:pos x="T10" y="0"/>
                      </a:cxn>
                      <a:cxn ang="0">
                        <a:pos x="T11" y="0"/>
                      </a:cxn>
                      <a:cxn ang="0">
                        <a:pos x="T12" y="0"/>
                      </a:cxn>
                      <a:cxn ang="0">
                        <a:pos x="T13" y="0"/>
                      </a:cxn>
                      <a:cxn ang="0">
                        <a:pos x="T14" y="0"/>
                      </a:cxn>
                      <a:cxn ang="0">
                        <a:pos x="T15" y="0"/>
                      </a:cxn>
                      <a:cxn ang="0">
                        <a:pos x="T16" y="0"/>
                      </a:cxn>
                      <a:cxn ang="0">
                        <a:pos x="T17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95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894416" y="-826955"/>
                    <a:ext cx="157627" cy="175497"/>
                  </a:xfrm>
                  <a:custGeom>
                    <a:avLst/>
                    <a:gdLst>
                      <a:gd name="T0" fmla="*/ 6 w 145"/>
                      <a:gd name="T1" fmla="*/ 56 h 161"/>
                      <a:gd name="T2" fmla="*/ 13 w 145"/>
                      <a:gd name="T3" fmla="*/ 65 h 161"/>
                      <a:gd name="T4" fmla="*/ 109 w 145"/>
                      <a:gd name="T5" fmla="*/ 161 h 161"/>
                      <a:gd name="T6" fmla="*/ 13 w 145"/>
                      <a:gd name="T7" fmla="*/ 65 h 161"/>
                      <a:gd name="T8" fmla="*/ 6 w 145"/>
                      <a:gd name="T9" fmla="*/ 56 h 161"/>
                      <a:gd name="T10" fmla="*/ 7 w 145"/>
                      <a:gd name="T11" fmla="*/ 10 h 161"/>
                      <a:gd name="T12" fmla="*/ 0 w 145"/>
                      <a:gd name="T13" fmla="*/ 34 h 161"/>
                      <a:gd name="T14" fmla="*/ 7 w 145"/>
                      <a:gd name="T15" fmla="*/ 10 h 161"/>
                      <a:gd name="T16" fmla="*/ 69 w 145"/>
                      <a:gd name="T17" fmla="*/ 0 h 161"/>
                      <a:gd name="T18" fmla="*/ 74 w 145"/>
                      <a:gd name="T19" fmla="*/ 4 h 161"/>
                      <a:gd name="T20" fmla="*/ 145 w 145"/>
                      <a:gd name="T21" fmla="*/ 75 h 161"/>
                      <a:gd name="T22" fmla="*/ 74 w 145"/>
                      <a:gd name="T23" fmla="*/ 4 h 161"/>
                      <a:gd name="T24" fmla="*/ 69 w 145"/>
                      <a:gd name="T25" fmla="*/ 0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5" h="161">
                        <a:moveTo>
                          <a:pt x="6" y="56"/>
                        </a:moveTo>
                        <a:cubicBezTo>
                          <a:pt x="8" y="59"/>
                          <a:pt x="10" y="62"/>
                          <a:pt x="13" y="65"/>
                        </a:cubicBezTo>
                        <a:cubicBezTo>
                          <a:pt x="109" y="161"/>
                          <a:pt x="109" y="161"/>
                          <a:pt x="109" y="161"/>
                        </a:cubicBezTo>
                        <a:cubicBezTo>
                          <a:pt x="13" y="65"/>
                          <a:pt x="13" y="65"/>
                          <a:pt x="13" y="65"/>
                        </a:cubicBezTo>
                        <a:cubicBezTo>
                          <a:pt x="10" y="62"/>
                          <a:pt x="8" y="59"/>
                          <a:pt x="6" y="56"/>
                        </a:cubicBezTo>
                        <a:moveTo>
                          <a:pt x="7" y="10"/>
                        </a:moveTo>
                        <a:cubicBezTo>
                          <a:pt x="2" y="18"/>
                          <a:pt x="0" y="26"/>
                          <a:pt x="0" y="34"/>
                        </a:cubicBezTo>
                        <a:cubicBezTo>
                          <a:pt x="0" y="26"/>
                          <a:pt x="2" y="18"/>
                          <a:pt x="7" y="10"/>
                        </a:cubicBezTo>
                        <a:moveTo>
                          <a:pt x="69" y="0"/>
                        </a:moveTo>
                        <a:cubicBezTo>
                          <a:pt x="71" y="1"/>
                          <a:pt x="72" y="2"/>
                          <a:pt x="74" y="4"/>
                        </a:cubicBezTo>
                        <a:cubicBezTo>
                          <a:pt x="145" y="75"/>
                          <a:pt x="145" y="75"/>
                          <a:pt x="145" y="75"/>
                        </a:cubicBezTo>
                        <a:cubicBezTo>
                          <a:pt x="74" y="4"/>
                          <a:pt x="74" y="4"/>
                          <a:pt x="74" y="4"/>
                        </a:cubicBezTo>
                        <a:cubicBezTo>
                          <a:pt x="72" y="2"/>
                          <a:pt x="71" y="1"/>
                          <a:pt x="6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96" name="Freeform 47"/>
                  <p:cNvSpPr>
                    <a:spLocks/>
                  </p:cNvSpPr>
                  <p:nvPr/>
                </p:nvSpPr>
                <p:spPr bwMode="auto">
                  <a:xfrm>
                    <a:off x="1100155" y="-599221"/>
                    <a:ext cx="33450" cy="15121"/>
                  </a:xfrm>
                  <a:custGeom>
                    <a:avLst/>
                    <a:gdLst>
                      <a:gd name="T0" fmla="*/ 31 w 31"/>
                      <a:gd name="T1" fmla="*/ 0 h 14"/>
                      <a:gd name="T2" fmla="*/ 30 w 31"/>
                      <a:gd name="T3" fmla="*/ 0 h 14"/>
                      <a:gd name="T4" fmla="*/ 30 w 31"/>
                      <a:gd name="T5" fmla="*/ 1 h 14"/>
                      <a:gd name="T6" fmla="*/ 17 w 31"/>
                      <a:gd name="T7" fmla="*/ 10 h 14"/>
                      <a:gd name="T8" fmla="*/ 7 w 31"/>
                      <a:gd name="T9" fmla="*/ 13 h 14"/>
                      <a:gd name="T10" fmla="*/ 0 w 31"/>
                      <a:gd name="T11" fmla="*/ 14 h 14"/>
                      <a:gd name="T12" fmla="*/ 30 w 31"/>
                      <a:gd name="T13" fmla="*/ 1 h 14"/>
                      <a:gd name="T14" fmla="*/ 31 w 31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1" h="14">
                        <a:moveTo>
                          <a:pt x="31" y="0"/>
                        </a:move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30" y="1"/>
                          <a:pt x="30" y="1"/>
                          <a:pt x="30" y="1"/>
                        </a:cubicBezTo>
                        <a:cubicBezTo>
                          <a:pt x="26" y="5"/>
                          <a:pt x="22" y="8"/>
                          <a:pt x="17" y="10"/>
                        </a:cubicBezTo>
                        <a:cubicBezTo>
                          <a:pt x="14" y="11"/>
                          <a:pt x="10" y="12"/>
                          <a:pt x="7" y="13"/>
                        </a:cubicBezTo>
                        <a:cubicBezTo>
                          <a:pt x="5" y="13"/>
                          <a:pt x="2" y="13"/>
                          <a:pt x="0" y="14"/>
                        </a:cubicBezTo>
                        <a:cubicBezTo>
                          <a:pt x="11" y="13"/>
                          <a:pt x="21" y="9"/>
                          <a:pt x="30" y="1"/>
                        </a:cubicBezTo>
                        <a:cubicBezTo>
                          <a:pt x="30" y="0"/>
                          <a:pt x="31" y="0"/>
                          <a:pt x="3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97" name="Freeform 48"/>
                  <p:cNvSpPr>
                    <a:spLocks/>
                  </p:cNvSpPr>
                  <p:nvPr/>
                </p:nvSpPr>
                <p:spPr bwMode="auto">
                  <a:xfrm>
                    <a:off x="1118484" y="-599221"/>
                    <a:ext cx="15121" cy="10539"/>
                  </a:xfrm>
                  <a:custGeom>
                    <a:avLst/>
                    <a:gdLst>
                      <a:gd name="T0" fmla="*/ 14 w 14"/>
                      <a:gd name="T1" fmla="*/ 0 h 10"/>
                      <a:gd name="T2" fmla="*/ 13 w 14"/>
                      <a:gd name="T3" fmla="*/ 1 h 10"/>
                      <a:gd name="T4" fmla="*/ 0 w 14"/>
                      <a:gd name="T5" fmla="*/ 10 h 10"/>
                      <a:gd name="T6" fmla="*/ 13 w 14"/>
                      <a:gd name="T7" fmla="*/ 1 h 10"/>
                      <a:gd name="T8" fmla="*/ 13 w 14"/>
                      <a:gd name="T9" fmla="*/ 0 h 10"/>
                      <a:gd name="T10" fmla="*/ 14 w 14"/>
                      <a:gd name="T11" fmla="*/ 0 h 10"/>
                      <a:gd name="T12" fmla="*/ 14 w 14"/>
                      <a:gd name="T1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0">
                        <a:moveTo>
                          <a:pt x="14" y="0"/>
                        </a:move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9" y="5"/>
                          <a:pt x="5" y="8"/>
                          <a:pt x="0" y="10"/>
                        </a:cubicBezTo>
                        <a:cubicBezTo>
                          <a:pt x="5" y="8"/>
                          <a:pt x="9" y="5"/>
                          <a:pt x="13" y="1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98" name="Freeform 49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1375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0 w 1"/>
                      <a:gd name="T3" fmla="*/ 0 w 1"/>
                      <a:gd name="T4" fmla="*/ 0 w 1"/>
                      <a:gd name="T5" fmla="*/ 0 w 1"/>
                      <a:gd name="T6" fmla="*/ 0 w 1"/>
                      <a:gd name="T7" fmla="*/ 0 w 1"/>
                      <a:gd name="T8" fmla="*/ 0 w 1"/>
                      <a:gd name="T9" fmla="*/ 0 w 1"/>
                      <a:gd name="T10" fmla="*/ 0 w 1"/>
                      <a:gd name="T11" fmla="*/ 0 w 1"/>
                      <a:gd name="T12" fmla="*/ 0 w 1"/>
                      <a:gd name="T13" fmla="*/ 0 w 1"/>
                      <a:gd name="T14" fmla="*/ 0 w 1"/>
                      <a:gd name="T15" fmla="*/ 0 w 1"/>
                      <a:gd name="T16" fmla="*/ 1 w 1"/>
                      <a:gd name="T17" fmla="*/ 0 w 1"/>
                      <a:gd name="T18" fmla="*/ 1 w 1"/>
                      <a:gd name="T19" fmla="*/ 1 w 1"/>
                      <a:gd name="T20" fmla="*/ 1 w 1"/>
                      <a:gd name="T21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  <a:cxn ang="0">
                        <a:pos x="T7" y="0"/>
                      </a:cxn>
                      <a:cxn ang="0">
                        <a:pos x="T8" y="0"/>
                      </a:cxn>
                      <a:cxn ang="0">
                        <a:pos x="T9" y="0"/>
                      </a:cxn>
                      <a:cxn ang="0">
                        <a:pos x="T10" y="0"/>
                      </a:cxn>
                      <a:cxn ang="0">
                        <a:pos x="T11" y="0"/>
                      </a:cxn>
                      <a:cxn ang="0">
                        <a:pos x="T12" y="0"/>
                      </a:cxn>
                      <a:cxn ang="0">
                        <a:pos x="T13" y="0"/>
                      </a:cxn>
                      <a:cxn ang="0">
                        <a:pos x="T14" y="0"/>
                      </a:cxn>
                      <a:cxn ang="0">
                        <a:pos x="T15" y="0"/>
                      </a:cxn>
                      <a:cxn ang="0">
                        <a:pos x="T16" y="0"/>
                      </a:cxn>
                      <a:cxn ang="0">
                        <a:pos x="T17" y="0"/>
                      </a:cxn>
                      <a:cxn ang="0">
                        <a:pos x="T18" y="0"/>
                      </a:cxn>
                      <a:cxn ang="0">
                        <a:pos x="T19" y="0"/>
                      </a:cxn>
                      <a:cxn ang="0">
                        <a:pos x="T20" y="0"/>
                      </a:cxn>
                      <a:cxn ang="0">
                        <a:pos x="T21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99" name="Freeform 50"/>
                  <p:cNvSpPr>
                    <a:spLocks/>
                  </p:cNvSpPr>
                  <p:nvPr/>
                </p:nvSpPr>
                <p:spPr bwMode="auto">
                  <a:xfrm>
                    <a:off x="1098781" y="-585475"/>
                    <a:ext cx="8706" cy="1375"/>
                  </a:xfrm>
                  <a:custGeom>
                    <a:avLst/>
                    <a:gdLst>
                      <a:gd name="T0" fmla="*/ 8 w 8"/>
                      <a:gd name="T1" fmla="*/ 0 h 1"/>
                      <a:gd name="T2" fmla="*/ 0 w 8"/>
                      <a:gd name="T3" fmla="*/ 1 h 1"/>
                      <a:gd name="T4" fmla="*/ 0 w 8"/>
                      <a:gd name="T5" fmla="*/ 1 h 1"/>
                      <a:gd name="T6" fmla="*/ 0 w 8"/>
                      <a:gd name="T7" fmla="*/ 1 h 1"/>
                      <a:gd name="T8" fmla="*/ 0 w 8"/>
                      <a:gd name="T9" fmla="*/ 1 h 1"/>
                      <a:gd name="T10" fmla="*/ 0 w 8"/>
                      <a:gd name="T11" fmla="*/ 1 h 1"/>
                      <a:gd name="T12" fmla="*/ 0 w 8"/>
                      <a:gd name="T13" fmla="*/ 1 h 1"/>
                      <a:gd name="T14" fmla="*/ 0 w 8"/>
                      <a:gd name="T15" fmla="*/ 1 h 1"/>
                      <a:gd name="T16" fmla="*/ 0 w 8"/>
                      <a:gd name="T17" fmla="*/ 1 h 1"/>
                      <a:gd name="T18" fmla="*/ 0 w 8"/>
                      <a:gd name="T19" fmla="*/ 1 h 1"/>
                      <a:gd name="T20" fmla="*/ 0 w 8"/>
                      <a:gd name="T21" fmla="*/ 1 h 1"/>
                      <a:gd name="T22" fmla="*/ 0 w 8"/>
                      <a:gd name="T23" fmla="*/ 1 h 1"/>
                      <a:gd name="T24" fmla="*/ 0 w 8"/>
                      <a:gd name="T25" fmla="*/ 1 h 1"/>
                      <a:gd name="T26" fmla="*/ 1 w 8"/>
                      <a:gd name="T27" fmla="*/ 1 h 1"/>
                      <a:gd name="T28" fmla="*/ 1 w 8"/>
                      <a:gd name="T29" fmla="*/ 1 h 1"/>
                      <a:gd name="T30" fmla="*/ 1 w 8"/>
                      <a:gd name="T31" fmla="*/ 1 h 1"/>
                      <a:gd name="T32" fmla="*/ 1 w 8"/>
                      <a:gd name="T33" fmla="*/ 1 h 1"/>
                      <a:gd name="T34" fmla="*/ 8 w 8"/>
                      <a:gd name="T3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" h="1">
                        <a:moveTo>
                          <a:pt x="8" y="0"/>
                        </a:moveTo>
                        <a:cubicBezTo>
                          <a:pt x="5" y="0"/>
                          <a:pt x="3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3" y="0"/>
                          <a:pt x="6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00" name="Freeform 51"/>
                  <p:cNvSpPr>
                    <a:spLocks/>
                  </p:cNvSpPr>
                  <p:nvPr/>
                </p:nvSpPr>
                <p:spPr bwMode="auto">
                  <a:xfrm>
                    <a:off x="1052043" y="-745392"/>
                    <a:ext cx="46738" cy="113180"/>
                  </a:xfrm>
                  <a:custGeom>
                    <a:avLst/>
                    <a:gdLst>
                      <a:gd name="T0" fmla="*/ 0 w 43"/>
                      <a:gd name="T1" fmla="*/ 0 h 104"/>
                      <a:gd name="T2" fmla="*/ 0 w 43"/>
                      <a:gd name="T3" fmla="*/ 104 h 104"/>
                      <a:gd name="T4" fmla="*/ 0 w 43"/>
                      <a:gd name="T5" fmla="*/ 104 h 104"/>
                      <a:gd name="T6" fmla="*/ 13 w 43"/>
                      <a:gd name="T7" fmla="*/ 74 h 104"/>
                      <a:gd name="T8" fmla="*/ 43 w 43"/>
                      <a:gd name="T9" fmla="*/ 43 h 104"/>
                      <a:gd name="T10" fmla="*/ 0 w 43"/>
                      <a:gd name="T11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104">
                        <a:moveTo>
                          <a:pt x="0" y="0"/>
                        </a:moveTo>
                        <a:cubicBezTo>
                          <a:pt x="0" y="104"/>
                          <a:pt x="0" y="104"/>
                          <a:pt x="0" y="104"/>
                        </a:cubicBezTo>
                        <a:cubicBezTo>
                          <a:pt x="0" y="104"/>
                          <a:pt x="0" y="104"/>
                          <a:pt x="0" y="104"/>
                        </a:cubicBezTo>
                        <a:cubicBezTo>
                          <a:pt x="0" y="93"/>
                          <a:pt x="4" y="82"/>
                          <a:pt x="13" y="74"/>
                        </a:cubicBezTo>
                        <a:cubicBezTo>
                          <a:pt x="43" y="43"/>
                          <a:pt x="43" y="43"/>
                          <a:pt x="43" y="43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 w="3175">
                    <a:solidFill>
                      <a:srgbClr val="F57302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01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1063956" y="-826955"/>
                    <a:ext cx="243771" cy="242855"/>
                  </a:xfrm>
                  <a:custGeom>
                    <a:avLst/>
                    <a:gdLst>
                      <a:gd name="T0" fmla="*/ 0 w 224"/>
                      <a:gd name="T1" fmla="*/ 209 h 223"/>
                      <a:gd name="T2" fmla="*/ 2 w 224"/>
                      <a:gd name="T3" fmla="*/ 210 h 223"/>
                      <a:gd name="T4" fmla="*/ 32 w 224"/>
                      <a:gd name="T5" fmla="*/ 223 h 223"/>
                      <a:gd name="T6" fmla="*/ 32 w 224"/>
                      <a:gd name="T7" fmla="*/ 223 h 223"/>
                      <a:gd name="T8" fmla="*/ 32 w 224"/>
                      <a:gd name="T9" fmla="*/ 223 h 223"/>
                      <a:gd name="T10" fmla="*/ 32 w 224"/>
                      <a:gd name="T11" fmla="*/ 223 h 223"/>
                      <a:gd name="T12" fmla="*/ 32 w 224"/>
                      <a:gd name="T13" fmla="*/ 223 h 223"/>
                      <a:gd name="T14" fmla="*/ 32 w 224"/>
                      <a:gd name="T15" fmla="*/ 223 h 223"/>
                      <a:gd name="T16" fmla="*/ 32 w 224"/>
                      <a:gd name="T17" fmla="*/ 223 h 223"/>
                      <a:gd name="T18" fmla="*/ 32 w 224"/>
                      <a:gd name="T19" fmla="*/ 223 h 223"/>
                      <a:gd name="T20" fmla="*/ 32 w 224"/>
                      <a:gd name="T21" fmla="*/ 223 h 223"/>
                      <a:gd name="T22" fmla="*/ 32 w 224"/>
                      <a:gd name="T23" fmla="*/ 223 h 223"/>
                      <a:gd name="T24" fmla="*/ 32 w 224"/>
                      <a:gd name="T25" fmla="*/ 223 h 223"/>
                      <a:gd name="T26" fmla="*/ 32 w 224"/>
                      <a:gd name="T27" fmla="*/ 223 h 223"/>
                      <a:gd name="T28" fmla="*/ 32 w 224"/>
                      <a:gd name="T29" fmla="*/ 223 h 223"/>
                      <a:gd name="T30" fmla="*/ 32 w 224"/>
                      <a:gd name="T31" fmla="*/ 223 h 223"/>
                      <a:gd name="T32" fmla="*/ 21 w 224"/>
                      <a:gd name="T33" fmla="*/ 221 h 223"/>
                      <a:gd name="T34" fmla="*/ 2 w 224"/>
                      <a:gd name="T35" fmla="*/ 210 h 223"/>
                      <a:gd name="T36" fmla="*/ 1 w 224"/>
                      <a:gd name="T37" fmla="*/ 209 h 223"/>
                      <a:gd name="T38" fmla="*/ 0 w 224"/>
                      <a:gd name="T39" fmla="*/ 209 h 223"/>
                      <a:gd name="T40" fmla="*/ 146 w 224"/>
                      <a:gd name="T41" fmla="*/ 4 h 223"/>
                      <a:gd name="T42" fmla="*/ 146 w 224"/>
                      <a:gd name="T43" fmla="*/ 4 h 223"/>
                      <a:gd name="T44" fmla="*/ 75 w 224"/>
                      <a:gd name="T45" fmla="*/ 75 h 223"/>
                      <a:gd name="T46" fmla="*/ 75 w 224"/>
                      <a:gd name="T47" fmla="*/ 75 h 223"/>
                      <a:gd name="T48" fmla="*/ 146 w 224"/>
                      <a:gd name="T49" fmla="*/ 4 h 223"/>
                      <a:gd name="T50" fmla="*/ 146 w 224"/>
                      <a:gd name="T51" fmla="*/ 4 h 223"/>
                      <a:gd name="T52" fmla="*/ 204 w 224"/>
                      <a:gd name="T53" fmla="*/ 0 h 223"/>
                      <a:gd name="T54" fmla="*/ 208 w 224"/>
                      <a:gd name="T55" fmla="*/ 4 h 223"/>
                      <a:gd name="T56" fmla="*/ 208 w 224"/>
                      <a:gd name="T57" fmla="*/ 65 h 223"/>
                      <a:gd name="T58" fmla="*/ 135 w 224"/>
                      <a:gd name="T59" fmla="*/ 137 h 223"/>
                      <a:gd name="T60" fmla="*/ 208 w 224"/>
                      <a:gd name="T61" fmla="*/ 65 h 223"/>
                      <a:gd name="T62" fmla="*/ 208 w 224"/>
                      <a:gd name="T63" fmla="*/ 4 h 223"/>
                      <a:gd name="T64" fmla="*/ 208 w 224"/>
                      <a:gd name="T65" fmla="*/ 4 h 223"/>
                      <a:gd name="T66" fmla="*/ 204 w 224"/>
                      <a:gd name="T67" fmla="*/ 0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24" h="223">
                        <a:moveTo>
                          <a:pt x="0" y="209"/>
                        </a:moveTo>
                        <a:cubicBezTo>
                          <a:pt x="1" y="209"/>
                          <a:pt x="1" y="209"/>
                          <a:pt x="2" y="210"/>
                        </a:cubicBezTo>
                        <a:cubicBezTo>
                          <a:pt x="10" y="218"/>
                          <a:pt x="21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28" y="222"/>
                          <a:pt x="24" y="222"/>
                          <a:pt x="21" y="221"/>
                        </a:cubicBezTo>
                        <a:cubicBezTo>
                          <a:pt x="14" y="219"/>
                          <a:pt x="7" y="215"/>
                          <a:pt x="2" y="210"/>
                        </a:cubicBezTo>
                        <a:cubicBezTo>
                          <a:pt x="1" y="209"/>
                          <a:pt x="1" y="209"/>
                          <a:pt x="1" y="209"/>
                        </a:cubicBezTo>
                        <a:cubicBezTo>
                          <a:pt x="0" y="209"/>
                          <a:pt x="0" y="209"/>
                          <a:pt x="0" y="209"/>
                        </a:cubicBezTo>
                        <a:moveTo>
                          <a:pt x="146" y="4"/>
                        </a:move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75" y="75"/>
                          <a:pt x="75" y="75"/>
                          <a:pt x="75" y="75"/>
                        </a:cubicBezTo>
                        <a:cubicBezTo>
                          <a:pt x="75" y="75"/>
                          <a:pt x="75" y="75"/>
                          <a:pt x="75" y="75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moveTo>
                          <a:pt x="204" y="0"/>
                        </a:moveTo>
                        <a:cubicBezTo>
                          <a:pt x="205" y="1"/>
                          <a:pt x="206" y="3"/>
                          <a:pt x="208" y="4"/>
                        </a:cubicBezTo>
                        <a:cubicBezTo>
                          <a:pt x="224" y="21"/>
                          <a:pt x="224" y="48"/>
                          <a:pt x="208" y="65"/>
                        </a:cubicBezTo>
                        <a:cubicBezTo>
                          <a:pt x="135" y="137"/>
                          <a:pt x="135" y="137"/>
                          <a:pt x="135" y="137"/>
                        </a:cubicBezTo>
                        <a:cubicBezTo>
                          <a:pt x="208" y="65"/>
                          <a:pt x="208" y="65"/>
                          <a:pt x="208" y="65"/>
                        </a:cubicBezTo>
                        <a:cubicBezTo>
                          <a:pt x="224" y="48"/>
                          <a:pt x="224" y="21"/>
                          <a:pt x="208" y="4"/>
                        </a:cubicBezTo>
                        <a:cubicBezTo>
                          <a:pt x="208" y="4"/>
                          <a:pt x="208" y="4"/>
                          <a:pt x="208" y="4"/>
                        </a:cubicBezTo>
                        <a:cubicBezTo>
                          <a:pt x="206" y="3"/>
                          <a:pt x="205" y="1"/>
                          <a:pt x="20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02" name="Freeform 53"/>
                  <p:cNvSpPr>
                    <a:spLocks noEditPoints="1"/>
                  </p:cNvSpPr>
                  <p:nvPr/>
                </p:nvSpPr>
                <p:spPr bwMode="auto">
                  <a:xfrm>
                    <a:off x="1063956" y="-836578"/>
                    <a:ext cx="243771" cy="250186"/>
                  </a:xfrm>
                  <a:custGeom>
                    <a:avLst/>
                    <a:gdLst>
                      <a:gd name="T0" fmla="*/ 0 w 224"/>
                      <a:gd name="T1" fmla="*/ 218 h 230"/>
                      <a:gd name="T2" fmla="*/ 0 w 224"/>
                      <a:gd name="T3" fmla="*/ 218 h 230"/>
                      <a:gd name="T4" fmla="*/ 1 w 224"/>
                      <a:gd name="T5" fmla="*/ 218 h 230"/>
                      <a:gd name="T6" fmla="*/ 2 w 224"/>
                      <a:gd name="T7" fmla="*/ 219 h 230"/>
                      <a:gd name="T8" fmla="*/ 21 w 224"/>
                      <a:gd name="T9" fmla="*/ 230 h 230"/>
                      <a:gd name="T10" fmla="*/ 2 w 224"/>
                      <a:gd name="T11" fmla="*/ 219 h 230"/>
                      <a:gd name="T12" fmla="*/ 0 w 224"/>
                      <a:gd name="T13" fmla="*/ 218 h 230"/>
                      <a:gd name="T14" fmla="*/ 177 w 224"/>
                      <a:gd name="T15" fmla="*/ 0 h 230"/>
                      <a:gd name="T16" fmla="*/ 146 w 224"/>
                      <a:gd name="T17" fmla="*/ 13 h 230"/>
                      <a:gd name="T18" fmla="*/ 146 w 224"/>
                      <a:gd name="T19" fmla="*/ 13 h 230"/>
                      <a:gd name="T20" fmla="*/ 75 w 224"/>
                      <a:gd name="T21" fmla="*/ 84 h 230"/>
                      <a:gd name="T22" fmla="*/ 75 w 224"/>
                      <a:gd name="T23" fmla="*/ 188 h 230"/>
                      <a:gd name="T24" fmla="*/ 73 w 224"/>
                      <a:gd name="T25" fmla="*/ 202 h 230"/>
                      <a:gd name="T26" fmla="*/ 64 w 224"/>
                      <a:gd name="T27" fmla="*/ 218 h 230"/>
                      <a:gd name="T28" fmla="*/ 135 w 224"/>
                      <a:gd name="T29" fmla="*/ 146 h 230"/>
                      <a:gd name="T30" fmla="*/ 208 w 224"/>
                      <a:gd name="T31" fmla="*/ 74 h 230"/>
                      <a:gd name="T32" fmla="*/ 208 w 224"/>
                      <a:gd name="T33" fmla="*/ 13 h 230"/>
                      <a:gd name="T34" fmla="*/ 204 w 224"/>
                      <a:gd name="T35" fmla="*/ 9 h 230"/>
                      <a:gd name="T36" fmla="*/ 177 w 224"/>
                      <a:gd name="T37" fmla="*/ 0 h 2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24" h="230">
                        <a:moveTo>
                          <a:pt x="0" y="218"/>
                        </a:moveTo>
                        <a:cubicBezTo>
                          <a:pt x="0" y="218"/>
                          <a:pt x="0" y="218"/>
                          <a:pt x="0" y="218"/>
                        </a:cubicBezTo>
                        <a:cubicBezTo>
                          <a:pt x="1" y="218"/>
                          <a:pt x="1" y="218"/>
                          <a:pt x="1" y="218"/>
                        </a:cubicBezTo>
                        <a:cubicBezTo>
                          <a:pt x="2" y="219"/>
                          <a:pt x="2" y="219"/>
                          <a:pt x="2" y="219"/>
                        </a:cubicBezTo>
                        <a:cubicBezTo>
                          <a:pt x="7" y="224"/>
                          <a:pt x="14" y="228"/>
                          <a:pt x="21" y="230"/>
                        </a:cubicBezTo>
                        <a:cubicBezTo>
                          <a:pt x="14" y="228"/>
                          <a:pt x="7" y="224"/>
                          <a:pt x="2" y="219"/>
                        </a:cubicBezTo>
                        <a:cubicBezTo>
                          <a:pt x="0" y="218"/>
                          <a:pt x="0" y="218"/>
                          <a:pt x="0" y="218"/>
                        </a:cubicBezTo>
                        <a:moveTo>
                          <a:pt x="177" y="0"/>
                        </a:moveTo>
                        <a:cubicBezTo>
                          <a:pt x="166" y="0"/>
                          <a:pt x="155" y="4"/>
                          <a:pt x="146" y="13"/>
                        </a:cubicBezTo>
                        <a:cubicBezTo>
                          <a:pt x="146" y="13"/>
                          <a:pt x="146" y="13"/>
                          <a:pt x="146" y="13"/>
                        </a:cubicBezTo>
                        <a:cubicBezTo>
                          <a:pt x="75" y="84"/>
                          <a:pt x="75" y="84"/>
                          <a:pt x="75" y="84"/>
                        </a:cubicBezTo>
                        <a:cubicBezTo>
                          <a:pt x="75" y="188"/>
                          <a:pt x="75" y="188"/>
                          <a:pt x="75" y="188"/>
                        </a:cubicBezTo>
                        <a:cubicBezTo>
                          <a:pt x="75" y="193"/>
                          <a:pt x="75" y="198"/>
                          <a:pt x="73" y="202"/>
                        </a:cubicBezTo>
                        <a:cubicBezTo>
                          <a:pt x="71" y="208"/>
                          <a:pt x="68" y="213"/>
                          <a:pt x="64" y="218"/>
                        </a:cubicBezTo>
                        <a:cubicBezTo>
                          <a:pt x="135" y="146"/>
                          <a:pt x="135" y="146"/>
                          <a:pt x="135" y="146"/>
                        </a:cubicBezTo>
                        <a:cubicBezTo>
                          <a:pt x="208" y="74"/>
                          <a:pt x="208" y="74"/>
                          <a:pt x="208" y="74"/>
                        </a:cubicBezTo>
                        <a:cubicBezTo>
                          <a:pt x="224" y="57"/>
                          <a:pt x="224" y="30"/>
                          <a:pt x="208" y="13"/>
                        </a:cubicBezTo>
                        <a:cubicBezTo>
                          <a:pt x="206" y="12"/>
                          <a:pt x="205" y="10"/>
                          <a:pt x="204" y="9"/>
                        </a:cubicBezTo>
                        <a:cubicBezTo>
                          <a:pt x="196" y="3"/>
                          <a:pt x="186" y="0"/>
                          <a:pt x="177" y="0"/>
                        </a:cubicBezTo>
                      </a:path>
                    </a:pathLst>
                  </a:custGeom>
                  <a:grpFill/>
                  <a:ln w="3175">
                    <a:solidFill>
                      <a:schemeClr val="accent5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03" name="Freeform 54"/>
                  <p:cNvSpPr>
                    <a:spLocks/>
                  </p:cNvSpPr>
                  <p:nvPr/>
                </p:nvSpPr>
                <p:spPr bwMode="auto">
                  <a:xfrm>
                    <a:off x="1098781" y="-745392"/>
                    <a:ext cx="50404" cy="128759"/>
                  </a:xfrm>
                  <a:custGeom>
                    <a:avLst/>
                    <a:gdLst>
                      <a:gd name="T0" fmla="*/ 43 w 46"/>
                      <a:gd name="T1" fmla="*/ 0 h 118"/>
                      <a:gd name="T2" fmla="*/ 0 w 46"/>
                      <a:gd name="T3" fmla="*/ 43 h 118"/>
                      <a:gd name="T4" fmla="*/ 31 w 46"/>
                      <a:gd name="T5" fmla="*/ 74 h 118"/>
                      <a:gd name="T6" fmla="*/ 41 w 46"/>
                      <a:gd name="T7" fmla="*/ 118 h 118"/>
                      <a:gd name="T8" fmla="*/ 43 w 46"/>
                      <a:gd name="T9" fmla="*/ 104 h 118"/>
                      <a:gd name="T10" fmla="*/ 43 w 46"/>
                      <a:gd name="T11" fmla="*/ 0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6" h="118">
                        <a:moveTo>
                          <a:pt x="43" y="0"/>
                        </a:moveTo>
                        <a:cubicBezTo>
                          <a:pt x="0" y="43"/>
                          <a:pt x="0" y="43"/>
                          <a:pt x="0" y="43"/>
                        </a:cubicBezTo>
                        <a:cubicBezTo>
                          <a:pt x="31" y="74"/>
                          <a:pt x="31" y="74"/>
                          <a:pt x="31" y="74"/>
                        </a:cubicBezTo>
                        <a:cubicBezTo>
                          <a:pt x="43" y="86"/>
                          <a:pt x="46" y="103"/>
                          <a:pt x="41" y="118"/>
                        </a:cubicBezTo>
                        <a:cubicBezTo>
                          <a:pt x="43" y="114"/>
                          <a:pt x="43" y="109"/>
                          <a:pt x="43" y="104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rgbClr val="F57302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04" name="Freeform 55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05" name="Freeform 56"/>
                  <p:cNvSpPr>
                    <a:spLocks/>
                  </p:cNvSpPr>
                  <p:nvPr/>
                </p:nvSpPr>
                <p:spPr bwMode="auto">
                  <a:xfrm>
                    <a:off x="1086867" y="-586391"/>
                    <a:ext cx="11914" cy="2291"/>
                  </a:xfrm>
                  <a:custGeom>
                    <a:avLst/>
                    <a:gdLst>
                      <a:gd name="T0" fmla="*/ 0 w 11"/>
                      <a:gd name="T1" fmla="*/ 0 h 2"/>
                      <a:gd name="T2" fmla="*/ 11 w 11"/>
                      <a:gd name="T3" fmla="*/ 2 h 2"/>
                      <a:gd name="T4" fmla="*/ 4 w 11"/>
                      <a:gd name="T5" fmla="*/ 1 h 2"/>
                      <a:gd name="T6" fmla="*/ 0 w 1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2">
                        <a:moveTo>
                          <a:pt x="0" y="0"/>
                        </a:moveTo>
                        <a:cubicBezTo>
                          <a:pt x="3" y="1"/>
                          <a:pt x="7" y="1"/>
                          <a:pt x="11" y="2"/>
                        </a:cubicBezTo>
                        <a:cubicBezTo>
                          <a:pt x="8" y="1"/>
                          <a:pt x="6" y="1"/>
                          <a:pt x="4" y="1"/>
                        </a:cubicBezTo>
                        <a:cubicBezTo>
                          <a:pt x="3" y="1"/>
                          <a:pt x="1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06" name="Freeform 57"/>
                  <p:cNvSpPr>
                    <a:spLocks/>
                  </p:cNvSpPr>
                  <p:nvPr/>
                </p:nvSpPr>
                <p:spPr bwMode="auto">
                  <a:xfrm>
                    <a:off x="1052043" y="-632213"/>
                    <a:ext cx="39407" cy="46738"/>
                  </a:xfrm>
                  <a:custGeom>
                    <a:avLst/>
                    <a:gdLst>
                      <a:gd name="T0" fmla="*/ 0 w 36"/>
                      <a:gd name="T1" fmla="*/ 0 h 43"/>
                      <a:gd name="T2" fmla="*/ 11 w 36"/>
                      <a:gd name="T3" fmla="*/ 30 h 43"/>
                      <a:gd name="T4" fmla="*/ 13 w 36"/>
                      <a:gd name="T5" fmla="*/ 31 h 43"/>
                      <a:gd name="T6" fmla="*/ 32 w 36"/>
                      <a:gd name="T7" fmla="*/ 42 h 43"/>
                      <a:gd name="T8" fmla="*/ 36 w 36"/>
                      <a:gd name="T9" fmla="*/ 43 h 43"/>
                      <a:gd name="T10" fmla="*/ 0 w 36"/>
                      <a:gd name="T11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6" h="43">
                        <a:moveTo>
                          <a:pt x="0" y="0"/>
                        </a:moveTo>
                        <a:cubicBezTo>
                          <a:pt x="0" y="11"/>
                          <a:pt x="4" y="21"/>
                          <a:pt x="11" y="30"/>
                        </a:cubicBez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18" y="36"/>
                          <a:pt x="25" y="40"/>
                          <a:pt x="32" y="42"/>
                        </a:cubicBezTo>
                        <a:cubicBezTo>
                          <a:pt x="33" y="42"/>
                          <a:pt x="35" y="43"/>
                          <a:pt x="36" y="43"/>
                        </a:cubicBezTo>
                        <a:cubicBezTo>
                          <a:pt x="16" y="40"/>
                          <a:pt x="0" y="22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07" name="Freeform 58"/>
                  <p:cNvSpPr>
                    <a:spLocks/>
                  </p:cNvSpPr>
                  <p:nvPr/>
                </p:nvSpPr>
                <p:spPr bwMode="auto">
                  <a:xfrm>
                    <a:off x="1107487" y="-588682"/>
                    <a:ext cx="10997" cy="3208"/>
                  </a:xfrm>
                  <a:custGeom>
                    <a:avLst/>
                    <a:gdLst>
                      <a:gd name="T0" fmla="*/ 10 w 10"/>
                      <a:gd name="T1" fmla="*/ 0 h 3"/>
                      <a:gd name="T2" fmla="*/ 5 w 10"/>
                      <a:gd name="T3" fmla="*/ 2 h 3"/>
                      <a:gd name="T4" fmla="*/ 0 w 10"/>
                      <a:gd name="T5" fmla="*/ 3 h 3"/>
                      <a:gd name="T6" fmla="*/ 10 w 10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3">
                        <a:moveTo>
                          <a:pt x="10" y="0"/>
                        </a:moveTo>
                        <a:cubicBezTo>
                          <a:pt x="8" y="0"/>
                          <a:pt x="7" y="1"/>
                          <a:pt x="5" y="2"/>
                        </a:cubicBezTo>
                        <a:cubicBezTo>
                          <a:pt x="3" y="2"/>
                          <a:pt x="2" y="2"/>
                          <a:pt x="0" y="3"/>
                        </a:cubicBezTo>
                        <a:cubicBezTo>
                          <a:pt x="3" y="2"/>
                          <a:pt x="7" y="1"/>
                          <a:pt x="1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08" name="Freeform 59"/>
                  <p:cNvSpPr>
                    <a:spLocks/>
                  </p:cNvSpPr>
                  <p:nvPr/>
                </p:nvSpPr>
                <p:spPr bwMode="auto">
                  <a:xfrm>
                    <a:off x="1112985" y="-616634"/>
                    <a:ext cx="30701" cy="30242"/>
                  </a:xfrm>
                  <a:custGeom>
                    <a:avLst/>
                    <a:gdLst>
                      <a:gd name="T0" fmla="*/ 28 w 28"/>
                      <a:gd name="T1" fmla="*/ 0 h 28"/>
                      <a:gd name="T2" fmla="*/ 0 w 28"/>
                      <a:gd name="T3" fmla="*/ 28 h 28"/>
                      <a:gd name="T4" fmla="*/ 5 w 28"/>
                      <a:gd name="T5" fmla="*/ 26 h 28"/>
                      <a:gd name="T6" fmla="*/ 18 w 28"/>
                      <a:gd name="T7" fmla="*/ 17 h 28"/>
                      <a:gd name="T8" fmla="*/ 19 w 28"/>
                      <a:gd name="T9" fmla="*/ 16 h 28"/>
                      <a:gd name="T10" fmla="*/ 28 w 28"/>
                      <a:gd name="T1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" h="28">
                        <a:moveTo>
                          <a:pt x="28" y="0"/>
                        </a:moveTo>
                        <a:cubicBezTo>
                          <a:pt x="24" y="13"/>
                          <a:pt x="13" y="23"/>
                          <a:pt x="0" y="28"/>
                        </a:cubicBezTo>
                        <a:cubicBezTo>
                          <a:pt x="2" y="27"/>
                          <a:pt x="3" y="26"/>
                          <a:pt x="5" y="26"/>
                        </a:cubicBezTo>
                        <a:cubicBezTo>
                          <a:pt x="10" y="24"/>
                          <a:pt x="14" y="21"/>
                          <a:pt x="18" y="17"/>
                        </a:cubicBezTo>
                        <a:cubicBezTo>
                          <a:pt x="19" y="16"/>
                          <a:pt x="19" y="16"/>
                          <a:pt x="19" y="16"/>
                        </a:cubicBezTo>
                        <a:cubicBezTo>
                          <a:pt x="23" y="11"/>
                          <a:pt x="26" y="6"/>
                          <a:pt x="2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09" name="Freeform 60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10" name="Freeform 61"/>
                  <p:cNvSpPr>
                    <a:spLocks/>
                  </p:cNvSpPr>
                  <p:nvPr/>
                </p:nvSpPr>
                <p:spPr bwMode="auto">
                  <a:xfrm>
                    <a:off x="1091449" y="-586391"/>
                    <a:ext cx="21536" cy="2291"/>
                  </a:xfrm>
                  <a:custGeom>
                    <a:avLst/>
                    <a:gdLst>
                      <a:gd name="T0" fmla="*/ 20 w 20"/>
                      <a:gd name="T1" fmla="*/ 0 h 2"/>
                      <a:gd name="T2" fmla="*/ 16 w 20"/>
                      <a:gd name="T3" fmla="*/ 1 h 2"/>
                      <a:gd name="T4" fmla="*/ 16 w 20"/>
                      <a:gd name="T5" fmla="*/ 1 h 2"/>
                      <a:gd name="T6" fmla="*/ 12 w 20"/>
                      <a:gd name="T7" fmla="*/ 1 h 2"/>
                      <a:gd name="T8" fmla="*/ 11 w 20"/>
                      <a:gd name="T9" fmla="*/ 1 h 2"/>
                      <a:gd name="T10" fmla="*/ 7 w 20"/>
                      <a:gd name="T11" fmla="*/ 2 h 2"/>
                      <a:gd name="T12" fmla="*/ 3 w 20"/>
                      <a:gd name="T13" fmla="*/ 1 h 2"/>
                      <a:gd name="T14" fmla="*/ 3 w 20"/>
                      <a:gd name="T15" fmla="*/ 1 h 2"/>
                      <a:gd name="T16" fmla="*/ 0 w 20"/>
                      <a:gd name="T17" fmla="*/ 1 h 2"/>
                      <a:gd name="T18" fmla="*/ 7 w 20"/>
                      <a:gd name="T19" fmla="*/ 2 h 2"/>
                      <a:gd name="T20" fmla="*/ 7 w 20"/>
                      <a:gd name="T21" fmla="*/ 2 h 2"/>
                      <a:gd name="T22" fmla="*/ 7 w 20"/>
                      <a:gd name="T23" fmla="*/ 2 h 2"/>
                      <a:gd name="T24" fmla="*/ 7 w 20"/>
                      <a:gd name="T25" fmla="*/ 2 h 2"/>
                      <a:gd name="T26" fmla="*/ 7 w 20"/>
                      <a:gd name="T27" fmla="*/ 2 h 2"/>
                      <a:gd name="T28" fmla="*/ 7 w 20"/>
                      <a:gd name="T29" fmla="*/ 2 h 2"/>
                      <a:gd name="T30" fmla="*/ 7 w 20"/>
                      <a:gd name="T31" fmla="*/ 2 h 2"/>
                      <a:gd name="T32" fmla="*/ 7 w 20"/>
                      <a:gd name="T33" fmla="*/ 2 h 2"/>
                      <a:gd name="T34" fmla="*/ 7 w 20"/>
                      <a:gd name="T35" fmla="*/ 2 h 2"/>
                      <a:gd name="T36" fmla="*/ 7 w 20"/>
                      <a:gd name="T37" fmla="*/ 2 h 2"/>
                      <a:gd name="T38" fmla="*/ 7 w 20"/>
                      <a:gd name="T39" fmla="*/ 2 h 2"/>
                      <a:gd name="T40" fmla="*/ 7 w 20"/>
                      <a:gd name="T41" fmla="*/ 2 h 2"/>
                      <a:gd name="T42" fmla="*/ 7 w 20"/>
                      <a:gd name="T43" fmla="*/ 2 h 2"/>
                      <a:gd name="T44" fmla="*/ 15 w 20"/>
                      <a:gd name="T45" fmla="*/ 1 h 2"/>
                      <a:gd name="T46" fmla="*/ 20 w 20"/>
                      <a:gd name="T4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20" h="2">
                        <a:moveTo>
                          <a:pt x="20" y="0"/>
                        </a:moveTo>
                        <a:cubicBezTo>
                          <a:pt x="19" y="0"/>
                          <a:pt x="18" y="0"/>
                          <a:pt x="16" y="1"/>
                        </a:cubicBezTo>
                        <a:cubicBezTo>
                          <a:pt x="16" y="1"/>
                          <a:pt x="16" y="1"/>
                          <a:pt x="16" y="1"/>
                        </a:cubicBezTo>
                        <a:cubicBezTo>
                          <a:pt x="15" y="1"/>
                          <a:pt x="14" y="1"/>
                          <a:pt x="12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0" y="1"/>
                          <a:pt x="9" y="2"/>
                          <a:pt x="7" y="2"/>
                        </a:cubicBezTo>
                        <a:cubicBezTo>
                          <a:pt x="6" y="2"/>
                          <a:pt x="4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1" y="1"/>
                          <a:pt x="0" y="1"/>
                        </a:cubicBezTo>
                        <a:cubicBezTo>
                          <a:pt x="2" y="1"/>
                          <a:pt x="4" y="1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10" y="2"/>
                          <a:pt x="12" y="1"/>
                          <a:pt x="15" y="1"/>
                        </a:cubicBezTo>
                        <a:cubicBezTo>
                          <a:pt x="17" y="0"/>
                          <a:pt x="18" y="0"/>
                          <a:pt x="2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11" name="Freeform 62"/>
                  <p:cNvSpPr>
                    <a:spLocks/>
                  </p:cNvSpPr>
                  <p:nvPr/>
                </p:nvSpPr>
                <p:spPr bwMode="auto">
                  <a:xfrm>
                    <a:off x="1052043" y="-698654"/>
                    <a:ext cx="97142" cy="114554"/>
                  </a:xfrm>
                  <a:custGeom>
                    <a:avLst/>
                    <a:gdLst>
                      <a:gd name="T0" fmla="*/ 43 w 89"/>
                      <a:gd name="T1" fmla="*/ 0 h 105"/>
                      <a:gd name="T2" fmla="*/ 13 w 89"/>
                      <a:gd name="T3" fmla="*/ 31 h 105"/>
                      <a:gd name="T4" fmla="*/ 0 w 89"/>
                      <a:gd name="T5" fmla="*/ 61 h 105"/>
                      <a:gd name="T6" fmla="*/ 36 w 89"/>
                      <a:gd name="T7" fmla="*/ 104 h 105"/>
                      <a:gd name="T8" fmla="*/ 39 w 89"/>
                      <a:gd name="T9" fmla="*/ 104 h 105"/>
                      <a:gd name="T10" fmla="*/ 39 w 89"/>
                      <a:gd name="T11" fmla="*/ 104 h 105"/>
                      <a:gd name="T12" fmla="*/ 43 w 89"/>
                      <a:gd name="T13" fmla="*/ 105 h 105"/>
                      <a:gd name="T14" fmla="*/ 47 w 89"/>
                      <a:gd name="T15" fmla="*/ 104 h 105"/>
                      <a:gd name="T16" fmla="*/ 48 w 89"/>
                      <a:gd name="T17" fmla="*/ 104 h 105"/>
                      <a:gd name="T18" fmla="*/ 52 w 89"/>
                      <a:gd name="T19" fmla="*/ 104 h 105"/>
                      <a:gd name="T20" fmla="*/ 52 w 89"/>
                      <a:gd name="T21" fmla="*/ 104 h 105"/>
                      <a:gd name="T22" fmla="*/ 56 w 89"/>
                      <a:gd name="T23" fmla="*/ 103 h 105"/>
                      <a:gd name="T24" fmla="*/ 84 w 89"/>
                      <a:gd name="T25" fmla="*/ 75 h 105"/>
                      <a:gd name="T26" fmla="*/ 74 w 89"/>
                      <a:gd name="T27" fmla="*/ 31 h 105"/>
                      <a:gd name="T28" fmla="*/ 43 w 89"/>
                      <a:gd name="T29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9" h="105">
                        <a:moveTo>
                          <a:pt x="43" y="0"/>
                        </a:move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4" y="39"/>
                          <a:pt x="0" y="50"/>
                          <a:pt x="0" y="61"/>
                        </a:cubicBezTo>
                        <a:cubicBezTo>
                          <a:pt x="0" y="83"/>
                          <a:pt x="16" y="101"/>
                          <a:pt x="36" y="104"/>
                        </a:cubicBezTo>
                        <a:cubicBezTo>
                          <a:pt x="37" y="104"/>
                          <a:pt x="38" y="104"/>
                          <a:pt x="39" y="104"/>
                        </a:cubicBezTo>
                        <a:cubicBezTo>
                          <a:pt x="39" y="104"/>
                          <a:pt x="39" y="104"/>
                          <a:pt x="39" y="104"/>
                        </a:cubicBezTo>
                        <a:cubicBezTo>
                          <a:pt x="40" y="104"/>
                          <a:pt x="42" y="105"/>
                          <a:pt x="43" y="105"/>
                        </a:cubicBezTo>
                        <a:cubicBezTo>
                          <a:pt x="45" y="105"/>
                          <a:pt x="46" y="104"/>
                          <a:pt x="47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50" y="104"/>
                          <a:pt x="51" y="104"/>
                          <a:pt x="52" y="104"/>
                        </a:cubicBezTo>
                        <a:cubicBezTo>
                          <a:pt x="52" y="104"/>
                          <a:pt x="52" y="104"/>
                          <a:pt x="52" y="104"/>
                        </a:cubicBezTo>
                        <a:cubicBezTo>
                          <a:pt x="54" y="103"/>
                          <a:pt x="55" y="103"/>
                          <a:pt x="56" y="103"/>
                        </a:cubicBezTo>
                        <a:cubicBezTo>
                          <a:pt x="69" y="98"/>
                          <a:pt x="80" y="88"/>
                          <a:pt x="84" y="75"/>
                        </a:cubicBezTo>
                        <a:cubicBezTo>
                          <a:pt x="89" y="60"/>
                          <a:pt x="86" y="43"/>
                          <a:pt x="74" y="31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rgbClr val="F34D00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</p:grpSp>
            <p:grpSp>
              <p:nvGrpSpPr>
                <p:cNvPr id="371" name="Group 370"/>
                <p:cNvGrpSpPr/>
                <p:nvPr/>
              </p:nvGrpSpPr>
              <p:grpSpPr>
                <a:xfrm flipV="1">
                  <a:off x="1966445" y="1118559"/>
                  <a:ext cx="198569" cy="226307"/>
                  <a:chOff x="894416" y="-1055147"/>
                  <a:chExt cx="413311" cy="471047"/>
                </a:xfrm>
                <a:grpFill/>
              </p:grpSpPr>
              <p:sp>
                <p:nvSpPr>
                  <p:cNvPr id="372" name="Freeform 46"/>
                  <p:cNvSpPr>
                    <a:spLocks/>
                  </p:cNvSpPr>
                  <p:nvPr/>
                </p:nvSpPr>
                <p:spPr bwMode="auto">
                  <a:xfrm>
                    <a:off x="894416" y="-836578"/>
                    <a:ext cx="169540" cy="237356"/>
                  </a:xfrm>
                  <a:custGeom>
                    <a:avLst/>
                    <a:gdLst>
                      <a:gd name="T0" fmla="*/ 43 w 156"/>
                      <a:gd name="T1" fmla="*/ 0 h 218"/>
                      <a:gd name="T2" fmla="*/ 13 w 156"/>
                      <a:gd name="T3" fmla="*/ 13 h 218"/>
                      <a:gd name="T4" fmla="*/ 13 w 156"/>
                      <a:gd name="T5" fmla="*/ 13 h 218"/>
                      <a:gd name="T6" fmla="*/ 13 w 156"/>
                      <a:gd name="T7" fmla="*/ 13 h 218"/>
                      <a:gd name="T8" fmla="*/ 7 w 156"/>
                      <a:gd name="T9" fmla="*/ 19 h 218"/>
                      <a:gd name="T10" fmla="*/ 0 w 156"/>
                      <a:gd name="T11" fmla="*/ 43 h 218"/>
                      <a:gd name="T12" fmla="*/ 6 w 156"/>
                      <a:gd name="T13" fmla="*/ 65 h 218"/>
                      <a:gd name="T14" fmla="*/ 13 w 156"/>
                      <a:gd name="T15" fmla="*/ 74 h 218"/>
                      <a:gd name="T16" fmla="*/ 109 w 156"/>
                      <a:gd name="T17" fmla="*/ 170 h 218"/>
                      <a:gd name="T18" fmla="*/ 156 w 156"/>
                      <a:gd name="T19" fmla="*/ 218 h 218"/>
                      <a:gd name="T20" fmla="*/ 145 w 156"/>
                      <a:gd name="T21" fmla="*/ 188 h 218"/>
                      <a:gd name="T22" fmla="*/ 145 w 156"/>
                      <a:gd name="T23" fmla="*/ 188 h 218"/>
                      <a:gd name="T24" fmla="*/ 145 w 156"/>
                      <a:gd name="T25" fmla="*/ 84 h 218"/>
                      <a:gd name="T26" fmla="*/ 145 w 156"/>
                      <a:gd name="T27" fmla="*/ 84 h 218"/>
                      <a:gd name="T28" fmla="*/ 74 w 156"/>
                      <a:gd name="T29" fmla="*/ 13 h 218"/>
                      <a:gd name="T30" fmla="*/ 69 w 156"/>
                      <a:gd name="T31" fmla="*/ 9 h 218"/>
                      <a:gd name="T32" fmla="*/ 43 w 156"/>
                      <a:gd name="T33" fmla="*/ 0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56" h="218">
                        <a:moveTo>
                          <a:pt x="43" y="0"/>
                        </a:moveTo>
                        <a:cubicBezTo>
                          <a:pt x="32" y="0"/>
                          <a:pt x="21" y="4"/>
                          <a:pt x="13" y="13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1" y="15"/>
                          <a:pt x="9" y="17"/>
                          <a:pt x="7" y="19"/>
                        </a:cubicBezTo>
                        <a:cubicBezTo>
                          <a:pt x="2" y="27"/>
                          <a:pt x="0" y="35"/>
                          <a:pt x="0" y="43"/>
                        </a:cubicBezTo>
                        <a:cubicBezTo>
                          <a:pt x="0" y="51"/>
                          <a:pt x="2" y="58"/>
                          <a:pt x="6" y="65"/>
                        </a:cubicBezTo>
                        <a:cubicBezTo>
                          <a:pt x="8" y="68"/>
                          <a:pt x="10" y="71"/>
                          <a:pt x="13" y="74"/>
                        </a:cubicBezTo>
                        <a:cubicBezTo>
                          <a:pt x="109" y="170"/>
                          <a:pt x="109" y="170"/>
                          <a:pt x="109" y="170"/>
                        </a:cubicBezTo>
                        <a:cubicBezTo>
                          <a:pt x="156" y="218"/>
                          <a:pt x="156" y="218"/>
                          <a:pt x="156" y="218"/>
                        </a:cubicBezTo>
                        <a:cubicBezTo>
                          <a:pt x="149" y="209"/>
                          <a:pt x="145" y="199"/>
                          <a:pt x="145" y="188"/>
                        </a:cubicBezTo>
                        <a:cubicBezTo>
                          <a:pt x="145" y="188"/>
                          <a:pt x="145" y="188"/>
                          <a:pt x="145" y="188"/>
                        </a:cubicBezTo>
                        <a:cubicBezTo>
                          <a:pt x="145" y="84"/>
                          <a:pt x="145" y="84"/>
                          <a:pt x="145" y="84"/>
                        </a:cubicBezTo>
                        <a:cubicBezTo>
                          <a:pt x="145" y="84"/>
                          <a:pt x="145" y="84"/>
                          <a:pt x="145" y="84"/>
                        </a:cubicBezTo>
                        <a:cubicBezTo>
                          <a:pt x="74" y="13"/>
                          <a:pt x="74" y="13"/>
                          <a:pt x="74" y="13"/>
                        </a:cubicBezTo>
                        <a:cubicBezTo>
                          <a:pt x="72" y="11"/>
                          <a:pt x="71" y="10"/>
                          <a:pt x="69" y="9"/>
                        </a:cubicBezTo>
                        <a:cubicBezTo>
                          <a:pt x="61" y="3"/>
                          <a:pt x="52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chemeClr val="accent5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73" name="Freeform 43"/>
                  <p:cNvSpPr>
                    <a:spLocks/>
                  </p:cNvSpPr>
                  <p:nvPr/>
                </p:nvSpPr>
                <p:spPr bwMode="auto">
                  <a:xfrm>
                    <a:off x="1052043" y="-1055147"/>
                    <a:ext cx="93476" cy="356493"/>
                  </a:xfrm>
                  <a:custGeom>
                    <a:avLst/>
                    <a:gdLst>
                      <a:gd name="T0" fmla="*/ 43 w 86"/>
                      <a:gd name="T1" fmla="*/ 0 h 328"/>
                      <a:gd name="T2" fmla="*/ 0 w 86"/>
                      <a:gd name="T3" fmla="*/ 43 h 328"/>
                      <a:gd name="T4" fmla="*/ 0 w 86"/>
                      <a:gd name="T5" fmla="*/ 285 h 328"/>
                      <a:gd name="T6" fmla="*/ 43 w 86"/>
                      <a:gd name="T7" fmla="*/ 328 h 328"/>
                      <a:gd name="T8" fmla="*/ 86 w 86"/>
                      <a:gd name="T9" fmla="*/ 285 h 328"/>
                      <a:gd name="T10" fmla="*/ 86 w 86"/>
                      <a:gd name="T11" fmla="*/ 43 h 328"/>
                      <a:gd name="T12" fmla="*/ 43 w 86"/>
                      <a:gd name="T13" fmla="*/ 0 h 3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6" h="328">
                        <a:moveTo>
                          <a:pt x="43" y="0"/>
                        </a:moveTo>
                        <a:cubicBezTo>
                          <a:pt x="19" y="0"/>
                          <a:pt x="0" y="19"/>
                          <a:pt x="0" y="43"/>
                        </a:cubicBezTo>
                        <a:cubicBezTo>
                          <a:pt x="0" y="285"/>
                          <a:pt x="0" y="285"/>
                          <a:pt x="0" y="285"/>
                        </a:cubicBezTo>
                        <a:cubicBezTo>
                          <a:pt x="43" y="328"/>
                          <a:pt x="43" y="328"/>
                          <a:pt x="43" y="328"/>
                        </a:cubicBezTo>
                        <a:cubicBezTo>
                          <a:pt x="86" y="285"/>
                          <a:pt x="86" y="285"/>
                          <a:pt x="86" y="285"/>
                        </a:cubicBezTo>
                        <a:cubicBezTo>
                          <a:pt x="86" y="43"/>
                          <a:pt x="86" y="43"/>
                          <a:pt x="86" y="43"/>
                        </a:cubicBezTo>
                        <a:cubicBezTo>
                          <a:pt x="86" y="19"/>
                          <a:pt x="67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chemeClr val="accent5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74" name="Freeform 44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1375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0 w 1"/>
                      <a:gd name="T3" fmla="*/ 0 w 1"/>
                      <a:gd name="T4" fmla="*/ 0 w 1"/>
                      <a:gd name="T5" fmla="*/ 0 w 1"/>
                      <a:gd name="T6" fmla="*/ 0 w 1"/>
                      <a:gd name="T7" fmla="*/ 0 w 1"/>
                      <a:gd name="T8" fmla="*/ 0 w 1"/>
                      <a:gd name="T9" fmla="*/ 0 w 1"/>
                      <a:gd name="T10" fmla="*/ 0 w 1"/>
                      <a:gd name="T11" fmla="*/ 0 w 1"/>
                      <a:gd name="T12" fmla="*/ 1 w 1"/>
                      <a:gd name="T13" fmla="*/ 1 w 1"/>
                      <a:gd name="T14" fmla="*/ 1 w 1"/>
                      <a:gd name="T15" fmla="*/ 1 w 1"/>
                      <a:gd name="T16" fmla="*/ 1 w 1"/>
                      <a:gd name="T17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  <a:cxn ang="0">
                        <a:pos x="T7" y="0"/>
                      </a:cxn>
                      <a:cxn ang="0">
                        <a:pos x="T8" y="0"/>
                      </a:cxn>
                      <a:cxn ang="0">
                        <a:pos x="T9" y="0"/>
                      </a:cxn>
                      <a:cxn ang="0">
                        <a:pos x="T10" y="0"/>
                      </a:cxn>
                      <a:cxn ang="0">
                        <a:pos x="T11" y="0"/>
                      </a:cxn>
                      <a:cxn ang="0">
                        <a:pos x="T12" y="0"/>
                      </a:cxn>
                      <a:cxn ang="0">
                        <a:pos x="T13" y="0"/>
                      </a:cxn>
                      <a:cxn ang="0">
                        <a:pos x="T14" y="0"/>
                      </a:cxn>
                      <a:cxn ang="0">
                        <a:pos x="T15" y="0"/>
                      </a:cxn>
                      <a:cxn ang="0">
                        <a:pos x="T16" y="0"/>
                      </a:cxn>
                      <a:cxn ang="0">
                        <a:pos x="T17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75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894416" y="-826955"/>
                    <a:ext cx="157627" cy="175497"/>
                  </a:xfrm>
                  <a:custGeom>
                    <a:avLst/>
                    <a:gdLst>
                      <a:gd name="T0" fmla="*/ 6 w 145"/>
                      <a:gd name="T1" fmla="*/ 56 h 161"/>
                      <a:gd name="T2" fmla="*/ 13 w 145"/>
                      <a:gd name="T3" fmla="*/ 65 h 161"/>
                      <a:gd name="T4" fmla="*/ 109 w 145"/>
                      <a:gd name="T5" fmla="*/ 161 h 161"/>
                      <a:gd name="T6" fmla="*/ 13 w 145"/>
                      <a:gd name="T7" fmla="*/ 65 h 161"/>
                      <a:gd name="T8" fmla="*/ 6 w 145"/>
                      <a:gd name="T9" fmla="*/ 56 h 161"/>
                      <a:gd name="T10" fmla="*/ 7 w 145"/>
                      <a:gd name="T11" fmla="*/ 10 h 161"/>
                      <a:gd name="T12" fmla="*/ 0 w 145"/>
                      <a:gd name="T13" fmla="*/ 34 h 161"/>
                      <a:gd name="T14" fmla="*/ 7 w 145"/>
                      <a:gd name="T15" fmla="*/ 10 h 161"/>
                      <a:gd name="T16" fmla="*/ 69 w 145"/>
                      <a:gd name="T17" fmla="*/ 0 h 161"/>
                      <a:gd name="T18" fmla="*/ 74 w 145"/>
                      <a:gd name="T19" fmla="*/ 4 h 161"/>
                      <a:gd name="T20" fmla="*/ 145 w 145"/>
                      <a:gd name="T21" fmla="*/ 75 h 161"/>
                      <a:gd name="T22" fmla="*/ 74 w 145"/>
                      <a:gd name="T23" fmla="*/ 4 h 161"/>
                      <a:gd name="T24" fmla="*/ 69 w 145"/>
                      <a:gd name="T25" fmla="*/ 0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5" h="161">
                        <a:moveTo>
                          <a:pt x="6" y="56"/>
                        </a:moveTo>
                        <a:cubicBezTo>
                          <a:pt x="8" y="59"/>
                          <a:pt x="10" y="62"/>
                          <a:pt x="13" y="65"/>
                        </a:cubicBezTo>
                        <a:cubicBezTo>
                          <a:pt x="109" y="161"/>
                          <a:pt x="109" y="161"/>
                          <a:pt x="109" y="161"/>
                        </a:cubicBezTo>
                        <a:cubicBezTo>
                          <a:pt x="13" y="65"/>
                          <a:pt x="13" y="65"/>
                          <a:pt x="13" y="65"/>
                        </a:cubicBezTo>
                        <a:cubicBezTo>
                          <a:pt x="10" y="62"/>
                          <a:pt x="8" y="59"/>
                          <a:pt x="6" y="56"/>
                        </a:cubicBezTo>
                        <a:moveTo>
                          <a:pt x="7" y="10"/>
                        </a:moveTo>
                        <a:cubicBezTo>
                          <a:pt x="2" y="18"/>
                          <a:pt x="0" y="26"/>
                          <a:pt x="0" y="34"/>
                        </a:cubicBezTo>
                        <a:cubicBezTo>
                          <a:pt x="0" y="26"/>
                          <a:pt x="2" y="18"/>
                          <a:pt x="7" y="10"/>
                        </a:cubicBezTo>
                        <a:moveTo>
                          <a:pt x="69" y="0"/>
                        </a:moveTo>
                        <a:cubicBezTo>
                          <a:pt x="71" y="1"/>
                          <a:pt x="72" y="2"/>
                          <a:pt x="74" y="4"/>
                        </a:cubicBezTo>
                        <a:cubicBezTo>
                          <a:pt x="145" y="75"/>
                          <a:pt x="145" y="75"/>
                          <a:pt x="145" y="75"/>
                        </a:cubicBezTo>
                        <a:cubicBezTo>
                          <a:pt x="74" y="4"/>
                          <a:pt x="74" y="4"/>
                          <a:pt x="74" y="4"/>
                        </a:cubicBezTo>
                        <a:cubicBezTo>
                          <a:pt x="72" y="2"/>
                          <a:pt x="71" y="1"/>
                          <a:pt x="6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76" name="Freeform 47"/>
                  <p:cNvSpPr>
                    <a:spLocks/>
                  </p:cNvSpPr>
                  <p:nvPr/>
                </p:nvSpPr>
                <p:spPr bwMode="auto">
                  <a:xfrm>
                    <a:off x="1100155" y="-599221"/>
                    <a:ext cx="33450" cy="15121"/>
                  </a:xfrm>
                  <a:custGeom>
                    <a:avLst/>
                    <a:gdLst>
                      <a:gd name="T0" fmla="*/ 31 w 31"/>
                      <a:gd name="T1" fmla="*/ 0 h 14"/>
                      <a:gd name="T2" fmla="*/ 30 w 31"/>
                      <a:gd name="T3" fmla="*/ 0 h 14"/>
                      <a:gd name="T4" fmla="*/ 30 w 31"/>
                      <a:gd name="T5" fmla="*/ 1 h 14"/>
                      <a:gd name="T6" fmla="*/ 17 w 31"/>
                      <a:gd name="T7" fmla="*/ 10 h 14"/>
                      <a:gd name="T8" fmla="*/ 7 w 31"/>
                      <a:gd name="T9" fmla="*/ 13 h 14"/>
                      <a:gd name="T10" fmla="*/ 0 w 31"/>
                      <a:gd name="T11" fmla="*/ 14 h 14"/>
                      <a:gd name="T12" fmla="*/ 30 w 31"/>
                      <a:gd name="T13" fmla="*/ 1 h 14"/>
                      <a:gd name="T14" fmla="*/ 31 w 31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1" h="14">
                        <a:moveTo>
                          <a:pt x="31" y="0"/>
                        </a:move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30" y="1"/>
                          <a:pt x="30" y="1"/>
                          <a:pt x="30" y="1"/>
                        </a:cubicBezTo>
                        <a:cubicBezTo>
                          <a:pt x="26" y="5"/>
                          <a:pt x="22" y="8"/>
                          <a:pt x="17" y="10"/>
                        </a:cubicBezTo>
                        <a:cubicBezTo>
                          <a:pt x="14" y="11"/>
                          <a:pt x="10" y="12"/>
                          <a:pt x="7" y="13"/>
                        </a:cubicBezTo>
                        <a:cubicBezTo>
                          <a:pt x="5" y="13"/>
                          <a:pt x="2" y="13"/>
                          <a:pt x="0" y="14"/>
                        </a:cubicBezTo>
                        <a:cubicBezTo>
                          <a:pt x="11" y="13"/>
                          <a:pt x="21" y="9"/>
                          <a:pt x="30" y="1"/>
                        </a:cubicBezTo>
                        <a:cubicBezTo>
                          <a:pt x="30" y="0"/>
                          <a:pt x="31" y="0"/>
                          <a:pt x="3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77" name="Freeform 48"/>
                  <p:cNvSpPr>
                    <a:spLocks/>
                  </p:cNvSpPr>
                  <p:nvPr/>
                </p:nvSpPr>
                <p:spPr bwMode="auto">
                  <a:xfrm>
                    <a:off x="1118484" y="-599221"/>
                    <a:ext cx="15121" cy="10539"/>
                  </a:xfrm>
                  <a:custGeom>
                    <a:avLst/>
                    <a:gdLst>
                      <a:gd name="T0" fmla="*/ 14 w 14"/>
                      <a:gd name="T1" fmla="*/ 0 h 10"/>
                      <a:gd name="T2" fmla="*/ 13 w 14"/>
                      <a:gd name="T3" fmla="*/ 1 h 10"/>
                      <a:gd name="T4" fmla="*/ 0 w 14"/>
                      <a:gd name="T5" fmla="*/ 10 h 10"/>
                      <a:gd name="T6" fmla="*/ 13 w 14"/>
                      <a:gd name="T7" fmla="*/ 1 h 10"/>
                      <a:gd name="T8" fmla="*/ 13 w 14"/>
                      <a:gd name="T9" fmla="*/ 0 h 10"/>
                      <a:gd name="T10" fmla="*/ 14 w 14"/>
                      <a:gd name="T11" fmla="*/ 0 h 10"/>
                      <a:gd name="T12" fmla="*/ 14 w 14"/>
                      <a:gd name="T1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0">
                        <a:moveTo>
                          <a:pt x="14" y="0"/>
                        </a:move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9" y="5"/>
                          <a:pt x="5" y="8"/>
                          <a:pt x="0" y="10"/>
                        </a:cubicBezTo>
                        <a:cubicBezTo>
                          <a:pt x="5" y="8"/>
                          <a:pt x="9" y="5"/>
                          <a:pt x="13" y="1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78" name="Freeform 49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1375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0 w 1"/>
                      <a:gd name="T3" fmla="*/ 0 w 1"/>
                      <a:gd name="T4" fmla="*/ 0 w 1"/>
                      <a:gd name="T5" fmla="*/ 0 w 1"/>
                      <a:gd name="T6" fmla="*/ 0 w 1"/>
                      <a:gd name="T7" fmla="*/ 0 w 1"/>
                      <a:gd name="T8" fmla="*/ 0 w 1"/>
                      <a:gd name="T9" fmla="*/ 0 w 1"/>
                      <a:gd name="T10" fmla="*/ 0 w 1"/>
                      <a:gd name="T11" fmla="*/ 0 w 1"/>
                      <a:gd name="T12" fmla="*/ 0 w 1"/>
                      <a:gd name="T13" fmla="*/ 0 w 1"/>
                      <a:gd name="T14" fmla="*/ 0 w 1"/>
                      <a:gd name="T15" fmla="*/ 0 w 1"/>
                      <a:gd name="T16" fmla="*/ 1 w 1"/>
                      <a:gd name="T17" fmla="*/ 0 w 1"/>
                      <a:gd name="T18" fmla="*/ 1 w 1"/>
                      <a:gd name="T19" fmla="*/ 1 w 1"/>
                      <a:gd name="T20" fmla="*/ 1 w 1"/>
                      <a:gd name="T21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  <a:cxn ang="0">
                        <a:pos x="T7" y="0"/>
                      </a:cxn>
                      <a:cxn ang="0">
                        <a:pos x="T8" y="0"/>
                      </a:cxn>
                      <a:cxn ang="0">
                        <a:pos x="T9" y="0"/>
                      </a:cxn>
                      <a:cxn ang="0">
                        <a:pos x="T10" y="0"/>
                      </a:cxn>
                      <a:cxn ang="0">
                        <a:pos x="T11" y="0"/>
                      </a:cxn>
                      <a:cxn ang="0">
                        <a:pos x="T12" y="0"/>
                      </a:cxn>
                      <a:cxn ang="0">
                        <a:pos x="T13" y="0"/>
                      </a:cxn>
                      <a:cxn ang="0">
                        <a:pos x="T14" y="0"/>
                      </a:cxn>
                      <a:cxn ang="0">
                        <a:pos x="T15" y="0"/>
                      </a:cxn>
                      <a:cxn ang="0">
                        <a:pos x="T16" y="0"/>
                      </a:cxn>
                      <a:cxn ang="0">
                        <a:pos x="T17" y="0"/>
                      </a:cxn>
                      <a:cxn ang="0">
                        <a:pos x="T18" y="0"/>
                      </a:cxn>
                      <a:cxn ang="0">
                        <a:pos x="T19" y="0"/>
                      </a:cxn>
                      <a:cxn ang="0">
                        <a:pos x="T20" y="0"/>
                      </a:cxn>
                      <a:cxn ang="0">
                        <a:pos x="T21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79" name="Freeform 50"/>
                  <p:cNvSpPr>
                    <a:spLocks/>
                  </p:cNvSpPr>
                  <p:nvPr/>
                </p:nvSpPr>
                <p:spPr bwMode="auto">
                  <a:xfrm>
                    <a:off x="1098781" y="-585475"/>
                    <a:ext cx="8706" cy="1375"/>
                  </a:xfrm>
                  <a:custGeom>
                    <a:avLst/>
                    <a:gdLst>
                      <a:gd name="T0" fmla="*/ 8 w 8"/>
                      <a:gd name="T1" fmla="*/ 0 h 1"/>
                      <a:gd name="T2" fmla="*/ 0 w 8"/>
                      <a:gd name="T3" fmla="*/ 1 h 1"/>
                      <a:gd name="T4" fmla="*/ 0 w 8"/>
                      <a:gd name="T5" fmla="*/ 1 h 1"/>
                      <a:gd name="T6" fmla="*/ 0 w 8"/>
                      <a:gd name="T7" fmla="*/ 1 h 1"/>
                      <a:gd name="T8" fmla="*/ 0 w 8"/>
                      <a:gd name="T9" fmla="*/ 1 h 1"/>
                      <a:gd name="T10" fmla="*/ 0 w 8"/>
                      <a:gd name="T11" fmla="*/ 1 h 1"/>
                      <a:gd name="T12" fmla="*/ 0 w 8"/>
                      <a:gd name="T13" fmla="*/ 1 h 1"/>
                      <a:gd name="T14" fmla="*/ 0 w 8"/>
                      <a:gd name="T15" fmla="*/ 1 h 1"/>
                      <a:gd name="T16" fmla="*/ 0 w 8"/>
                      <a:gd name="T17" fmla="*/ 1 h 1"/>
                      <a:gd name="T18" fmla="*/ 0 w 8"/>
                      <a:gd name="T19" fmla="*/ 1 h 1"/>
                      <a:gd name="T20" fmla="*/ 0 w 8"/>
                      <a:gd name="T21" fmla="*/ 1 h 1"/>
                      <a:gd name="T22" fmla="*/ 0 w 8"/>
                      <a:gd name="T23" fmla="*/ 1 h 1"/>
                      <a:gd name="T24" fmla="*/ 0 w 8"/>
                      <a:gd name="T25" fmla="*/ 1 h 1"/>
                      <a:gd name="T26" fmla="*/ 1 w 8"/>
                      <a:gd name="T27" fmla="*/ 1 h 1"/>
                      <a:gd name="T28" fmla="*/ 1 w 8"/>
                      <a:gd name="T29" fmla="*/ 1 h 1"/>
                      <a:gd name="T30" fmla="*/ 1 w 8"/>
                      <a:gd name="T31" fmla="*/ 1 h 1"/>
                      <a:gd name="T32" fmla="*/ 1 w 8"/>
                      <a:gd name="T33" fmla="*/ 1 h 1"/>
                      <a:gd name="T34" fmla="*/ 8 w 8"/>
                      <a:gd name="T3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" h="1">
                        <a:moveTo>
                          <a:pt x="8" y="0"/>
                        </a:moveTo>
                        <a:cubicBezTo>
                          <a:pt x="5" y="0"/>
                          <a:pt x="3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3" y="0"/>
                          <a:pt x="6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80" name="Freeform 51"/>
                  <p:cNvSpPr>
                    <a:spLocks/>
                  </p:cNvSpPr>
                  <p:nvPr/>
                </p:nvSpPr>
                <p:spPr bwMode="auto">
                  <a:xfrm>
                    <a:off x="1052043" y="-745392"/>
                    <a:ext cx="46738" cy="113180"/>
                  </a:xfrm>
                  <a:custGeom>
                    <a:avLst/>
                    <a:gdLst>
                      <a:gd name="T0" fmla="*/ 0 w 43"/>
                      <a:gd name="T1" fmla="*/ 0 h 104"/>
                      <a:gd name="T2" fmla="*/ 0 w 43"/>
                      <a:gd name="T3" fmla="*/ 104 h 104"/>
                      <a:gd name="T4" fmla="*/ 0 w 43"/>
                      <a:gd name="T5" fmla="*/ 104 h 104"/>
                      <a:gd name="T6" fmla="*/ 13 w 43"/>
                      <a:gd name="T7" fmla="*/ 74 h 104"/>
                      <a:gd name="T8" fmla="*/ 43 w 43"/>
                      <a:gd name="T9" fmla="*/ 43 h 104"/>
                      <a:gd name="T10" fmla="*/ 0 w 43"/>
                      <a:gd name="T11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104">
                        <a:moveTo>
                          <a:pt x="0" y="0"/>
                        </a:moveTo>
                        <a:cubicBezTo>
                          <a:pt x="0" y="104"/>
                          <a:pt x="0" y="104"/>
                          <a:pt x="0" y="104"/>
                        </a:cubicBezTo>
                        <a:cubicBezTo>
                          <a:pt x="0" y="104"/>
                          <a:pt x="0" y="104"/>
                          <a:pt x="0" y="104"/>
                        </a:cubicBezTo>
                        <a:cubicBezTo>
                          <a:pt x="0" y="93"/>
                          <a:pt x="4" y="82"/>
                          <a:pt x="13" y="74"/>
                        </a:cubicBezTo>
                        <a:cubicBezTo>
                          <a:pt x="43" y="43"/>
                          <a:pt x="43" y="43"/>
                          <a:pt x="43" y="43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 w="3175">
                    <a:solidFill>
                      <a:srgbClr val="F57302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81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1063956" y="-826955"/>
                    <a:ext cx="243771" cy="242855"/>
                  </a:xfrm>
                  <a:custGeom>
                    <a:avLst/>
                    <a:gdLst>
                      <a:gd name="T0" fmla="*/ 0 w 224"/>
                      <a:gd name="T1" fmla="*/ 209 h 223"/>
                      <a:gd name="T2" fmla="*/ 2 w 224"/>
                      <a:gd name="T3" fmla="*/ 210 h 223"/>
                      <a:gd name="T4" fmla="*/ 32 w 224"/>
                      <a:gd name="T5" fmla="*/ 223 h 223"/>
                      <a:gd name="T6" fmla="*/ 32 w 224"/>
                      <a:gd name="T7" fmla="*/ 223 h 223"/>
                      <a:gd name="T8" fmla="*/ 32 w 224"/>
                      <a:gd name="T9" fmla="*/ 223 h 223"/>
                      <a:gd name="T10" fmla="*/ 32 w 224"/>
                      <a:gd name="T11" fmla="*/ 223 h 223"/>
                      <a:gd name="T12" fmla="*/ 32 w 224"/>
                      <a:gd name="T13" fmla="*/ 223 h 223"/>
                      <a:gd name="T14" fmla="*/ 32 w 224"/>
                      <a:gd name="T15" fmla="*/ 223 h 223"/>
                      <a:gd name="T16" fmla="*/ 32 w 224"/>
                      <a:gd name="T17" fmla="*/ 223 h 223"/>
                      <a:gd name="T18" fmla="*/ 32 w 224"/>
                      <a:gd name="T19" fmla="*/ 223 h 223"/>
                      <a:gd name="T20" fmla="*/ 32 w 224"/>
                      <a:gd name="T21" fmla="*/ 223 h 223"/>
                      <a:gd name="T22" fmla="*/ 32 w 224"/>
                      <a:gd name="T23" fmla="*/ 223 h 223"/>
                      <a:gd name="T24" fmla="*/ 32 w 224"/>
                      <a:gd name="T25" fmla="*/ 223 h 223"/>
                      <a:gd name="T26" fmla="*/ 32 w 224"/>
                      <a:gd name="T27" fmla="*/ 223 h 223"/>
                      <a:gd name="T28" fmla="*/ 32 w 224"/>
                      <a:gd name="T29" fmla="*/ 223 h 223"/>
                      <a:gd name="T30" fmla="*/ 32 w 224"/>
                      <a:gd name="T31" fmla="*/ 223 h 223"/>
                      <a:gd name="T32" fmla="*/ 21 w 224"/>
                      <a:gd name="T33" fmla="*/ 221 h 223"/>
                      <a:gd name="T34" fmla="*/ 2 w 224"/>
                      <a:gd name="T35" fmla="*/ 210 h 223"/>
                      <a:gd name="T36" fmla="*/ 1 w 224"/>
                      <a:gd name="T37" fmla="*/ 209 h 223"/>
                      <a:gd name="T38" fmla="*/ 0 w 224"/>
                      <a:gd name="T39" fmla="*/ 209 h 223"/>
                      <a:gd name="T40" fmla="*/ 146 w 224"/>
                      <a:gd name="T41" fmla="*/ 4 h 223"/>
                      <a:gd name="T42" fmla="*/ 146 w 224"/>
                      <a:gd name="T43" fmla="*/ 4 h 223"/>
                      <a:gd name="T44" fmla="*/ 75 w 224"/>
                      <a:gd name="T45" fmla="*/ 75 h 223"/>
                      <a:gd name="T46" fmla="*/ 75 w 224"/>
                      <a:gd name="T47" fmla="*/ 75 h 223"/>
                      <a:gd name="T48" fmla="*/ 146 w 224"/>
                      <a:gd name="T49" fmla="*/ 4 h 223"/>
                      <a:gd name="T50" fmla="*/ 146 w 224"/>
                      <a:gd name="T51" fmla="*/ 4 h 223"/>
                      <a:gd name="T52" fmla="*/ 204 w 224"/>
                      <a:gd name="T53" fmla="*/ 0 h 223"/>
                      <a:gd name="T54" fmla="*/ 208 w 224"/>
                      <a:gd name="T55" fmla="*/ 4 h 223"/>
                      <a:gd name="T56" fmla="*/ 208 w 224"/>
                      <a:gd name="T57" fmla="*/ 65 h 223"/>
                      <a:gd name="T58" fmla="*/ 135 w 224"/>
                      <a:gd name="T59" fmla="*/ 137 h 223"/>
                      <a:gd name="T60" fmla="*/ 208 w 224"/>
                      <a:gd name="T61" fmla="*/ 65 h 223"/>
                      <a:gd name="T62" fmla="*/ 208 w 224"/>
                      <a:gd name="T63" fmla="*/ 4 h 223"/>
                      <a:gd name="T64" fmla="*/ 208 w 224"/>
                      <a:gd name="T65" fmla="*/ 4 h 223"/>
                      <a:gd name="T66" fmla="*/ 204 w 224"/>
                      <a:gd name="T67" fmla="*/ 0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24" h="223">
                        <a:moveTo>
                          <a:pt x="0" y="209"/>
                        </a:moveTo>
                        <a:cubicBezTo>
                          <a:pt x="1" y="209"/>
                          <a:pt x="1" y="209"/>
                          <a:pt x="2" y="210"/>
                        </a:cubicBezTo>
                        <a:cubicBezTo>
                          <a:pt x="10" y="218"/>
                          <a:pt x="21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28" y="222"/>
                          <a:pt x="24" y="222"/>
                          <a:pt x="21" y="221"/>
                        </a:cubicBezTo>
                        <a:cubicBezTo>
                          <a:pt x="14" y="219"/>
                          <a:pt x="7" y="215"/>
                          <a:pt x="2" y="210"/>
                        </a:cubicBezTo>
                        <a:cubicBezTo>
                          <a:pt x="1" y="209"/>
                          <a:pt x="1" y="209"/>
                          <a:pt x="1" y="209"/>
                        </a:cubicBezTo>
                        <a:cubicBezTo>
                          <a:pt x="0" y="209"/>
                          <a:pt x="0" y="209"/>
                          <a:pt x="0" y="209"/>
                        </a:cubicBezTo>
                        <a:moveTo>
                          <a:pt x="146" y="4"/>
                        </a:move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75" y="75"/>
                          <a:pt x="75" y="75"/>
                          <a:pt x="75" y="75"/>
                        </a:cubicBezTo>
                        <a:cubicBezTo>
                          <a:pt x="75" y="75"/>
                          <a:pt x="75" y="75"/>
                          <a:pt x="75" y="75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moveTo>
                          <a:pt x="204" y="0"/>
                        </a:moveTo>
                        <a:cubicBezTo>
                          <a:pt x="205" y="1"/>
                          <a:pt x="206" y="3"/>
                          <a:pt x="208" y="4"/>
                        </a:cubicBezTo>
                        <a:cubicBezTo>
                          <a:pt x="224" y="21"/>
                          <a:pt x="224" y="48"/>
                          <a:pt x="208" y="65"/>
                        </a:cubicBezTo>
                        <a:cubicBezTo>
                          <a:pt x="135" y="137"/>
                          <a:pt x="135" y="137"/>
                          <a:pt x="135" y="137"/>
                        </a:cubicBezTo>
                        <a:cubicBezTo>
                          <a:pt x="208" y="65"/>
                          <a:pt x="208" y="65"/>
                          <a:pt x="208" y="65"/>
                        </a:cubicBezTo>
                        <a:cubicBezTo>
                          <a:pt x="224" y="48"/>
                          <a:pt x="224" y="21"/>
                          <a:pt x="208" y="4"/>
                        </a:cubicBezTo>
                        <a:cubicBezTo>
                          <a:pt x="208" y="4"/>
                          <a:pt x="208" y="4"/>
                          <a:pt x="208" y="4"/>
                        </a:cubicBezTo>
                        <a:cubicBezTo>
                          <a:pt x="206" y="3"/>
                          <a:pt x="205" y="1"/>
                          <a:pt x="20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82" name="Freeform 53"/>
                  <p:cNvSpPr>
                    <a:spLocks noEditPoints="1"/>
                  </p:cNvSpPr>
                  <p:nvPr/>
                </p:nvSpPr>
                <p:spPr bwMode="auto">
                  <a:xfrm>
                    <a:off x="1063956" y="-836578"/>
                    <a:ext cx="243771" cy="250186"/>
                  </a:xfrm>
                  <a:custGeom>
                    <a:avLst/>
                    <a:gdLst>
                      <a:gd name="T0" fmla="*/ 0 w 224"/>
                      <a:gd name="T1" fmla="*/ 218 h 230"/>
                      <a:gd name="T2" fmla="*/ 0 w 224"/>
                      <a:gd name="T3" fmla="*/ 218 h 230"/>
                      <a:gd name="T4" fmla="*/ 1 w 224"/>
                      <a:gd name="T5" fmla="*/ 218 h 230"/>
                      <a:gd name="T6" fmla="*/ 2 w 224"/>
                      <a:gd name="T7" fmla="*/ 219 h 230"/>
                      <a:gd name="T8" fmla="*/ 21 w 224"/>
                      <a:gd name="T9" fmla="*/ 230 h 230"/>
                      <a:gd name="T10" fmla="*/ 2 w 224"/>
                      <a:gd name="T11" fmla="*/ 219 h 230"/>
                      <a:gd name="T12" fmla="*/ 0 w 224"/>
                      <a:gd name="T13" fmla="*/ 218 h 230"/>
                      <a:gd name="T14" fmla="*/ 177 w 224"/>
                      <a:gd name="T15" fmla="*/ 0 h 230"/>
                      <a:gd name="T16" fmla="*/ 146 w 224"/>
                      <a:gd name="T17" fmla="*/ 13 h 230"/>
                      <a:gd name="T18" fmla="*/ 146 w 224"/>
                      <a:gd name="T19" fmla="*/ 13 h 230"/>
                      <a:gd name="T20" fmla="*/ 75 w 224"/>
                      <a:gd name="T21" fmla="*/ 84 h 230"/>
                      <a:gd name="T22" fmla="*/ 75 w 224"/>
                      <a:gd name="T23" fmla="*/ 188 h 230"/>
                      <a:gd name="T24" fmla="*/ 73 w 224"/>
                      <a:gd name="T25" fmla="*/ 202 h 230"/>
                      <a:gd name="T26" fmla="*/ 64 w 224"/>
                      <a:gd name="T27" fmla="*/ 218 h 230"/>
                      <a:gd name="T28" fmla="*/ 135 w 224"/>
                      <a:gd name="T29" fmla="*/ 146 h 230"/>
                      <a:gd name="T30" fmla="*/ 208 w 224"/>
                      <a:gd name="T31" fmla="*/ 74 h 230"/>
                      <a:gd name="T32" fmla="*/ 208 w 224"/>
                      <a:gd name="T33" fmla="*/ 13 h 230"/>
                      <a:gd name="T34" fmla="*/ 204 w 224"/>
                      <a:gd name="T35" fmla="*/ 9 h 230"/>
                      <a:gd name="T36" fmla="*/ 177 w 224"/>
                      <a:gd name="T37" fmla="*/ 0 h 2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24" h="230">
                        <a:moveTo>
                          <a:pt x="0" y="218"/>
                        </a:moveTo>
                        <a:cubicBezTo>
                          <a:pt x="0" y="218"/>
                          <a:pt x="0" y="218"/>
                          <a:pt x="0" y="218"/>
                        </a:cubicBezTo>
                        <a:cubicBezTo>
                          <a:pt x="1" y="218"/>
                          <a:pt x="1" y="218"/>
                          <a:pt x="1" y="218"/>
                        </a:cubicBezTo>
                        <a:cubicBezTo>
                          <a:pt x="2" y="219"/>
                          <a:pt x="2" y="219"/>
                          <a:pt x="2" y="219"/>
                        </a:cubicBezTo>
                        <a:cubicBezTo>
                          <a:pt x="7" y="224"/>
                          <a:pt x="14" y="228"/>
                          <a:pt x="21" y="230"/>
                        </a:cubicBezTo>
                        <a:cubicBezTo>
                          <a:pt x="14" y="228"/>
                          <a:pt x="7" y="224"/>
                          <a:pt x="2" y="219"/>
                        </a:cubicBezTo>
                        <a:cubicBezTo>
                          <a:pt x="0" y="218"/>
                          <a:pt x="0" y="218"/>
                          <a:pt x="0" y="218"/>
                        </a:cubicBezTo>
                        <a:moveTo>
                          <a:pt x="177" y="0"/>
                        </a:moveTo>
                        <a:cubicBezTo>
                          <a:pt x="166" y="0"/>
                          <a:pt x="155" y="4"/>
                          <a:pt x="146" y="13"/>
                        </a:cubicBezTo>
                        <a:cubicBezTo>
                          <a:pt x="146" y="13"/>
                          <a:pt x="146" y="13"/>
                          <a:pt x="146" y="13"/>
                        </a:cubicBezTo>
                        <a:cubicBezTo>
                          <a:pt x="75" y="84"/>
                          <a:pt x="75" y="84"/>
                          <a:pt x="75" y="84"/>
                        </a:cubicBezTo>
                        <a:cubicBezTo>
                          <a:pt x="75" y="188"/>
                          <a:pt x="75" y="188"/>
                          <a:pt x="75" y="188"/>
                        </a:cubicBezTo>
                        <a:cubicBezTo>
                          <a:pt x="75" y="193"/>
                          <a:pt x="75" y="198"/>
                          <a:pt x="73" y="202"/>
                        </a:cubicBezTo>
                        <a:cubicBezTo>
                          <a:pt x="71" y="208"/>
                          <a:pt x="68" y="213"/>
                          <a:pt x="64" y="218"/>
                        </a:cubicBezTo>
                        <a:cubicBezTo>
                          <a:pt x="135" y="146"/>
                          <a:pt x="135" y="146"/>
                          <a:pt x="135" y="146"/>
                        </a:cubicBezTo>
                        <a:cubicBezTo>
                          <a:pt x="208" y="74"/>
                          <a:pt x="208" y="74"/>
                          <a:pt x="208" y="74"/>
                        </a:cubicBezTo>
                        <a:cubicBezTo>
                          <a:pt x="224" y="57"/>
                          <a:pt x="224" y="30"/>
                          <a:pt x="208" y="13"/>
                        </a:cubicBezTo>
                        <a:cubicBezTo>
                          <a:pt x="206" y="12"/>
                          <a:pt x="205" y="10"/>
                          <a:pt x="204" y="9"/>
                        </a:cubicBezTo>
                        <a:cubicBezTo>
                          <a:pt x="196" y="3"/>
                          <a:pt x="186" y="0"/>
                          <a:pt x="177" y="0"/>
                        </a:cubicBezTo>
                      </a:path>
                    </a:pathLst>
                  </a:custGeom>
                  <a:grpFill/>
                  <a:ln w="3175">
                    <a:solidFill>
                      <a:schemeClr val="accent5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83" name="Freeform 54"/>
                  <p:cNvSpPr>
                    <a:spLocks/>
                  </p:cNvSpPr>
                  <p:nvPr/>
                </p:nvSpPr>
                <p:spPr bwMode="auto">
                  <a:xfrm>
                    <a:off x="1098781" y="-745392"/>
                    <a:ext cx="50404" cy="128759"/>
                  </a:xfrm>
                  <a:custGeom>
                    <a:avLst/>
                    <a:gdLst>
                      <a:gd name="T0" fmla="*/ 43 w 46"/>
                      <a:gd name="T1" fmla="*/ 0 h 118"/>
                      <a:gd name="T2" fmla="*/ 0 w 46"/>
                      <a:gd name="T3" fmla="*/ 43 h 118"/>
                      <a:gd name="T4" fmla="*/ 31 w 46"/>
                      <a:gd name="T5" fmla="*/ 74 h 118"/>
                      <a:gd name="T6" fmla="*/ 41 w 46"/>
                      <a:gd name="T7" fmla="*/ 118 h 118"/>
                      <a:gd name="T8" fmla="*/ 43 w 46"/>
                      <a:gd name="T9" fmla="*/ 104 h 118"/>
                      <a:gd name="T10" fmla="*/ 43 w 46"/>
                      <a:gd name="T11" fmla="*/ 0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6" h="118">
                        <a:moveTo>
                          <a:pt x="43" y="0"/>
                        </a:moveTo>
                        <a:cubicBezTo>
                          <a:pt x="0" y="43"/>
                          <a:pt x="0" y="43"/>
                          <a:pt x="0" y="43"/>
                        </a:cubicBezTo>
                        <a:cubicBezTo>
                          <a:pt x="31" y="74"/>
                          <a:pt x="31" y="74"/>
                          <a:pt x="31" y="74"/>
                        </a:cubicBezTo>
                        <a:cubicBezTo>
                          <a:pt x="43" y="86"/>
                          <a:pt x="46" y="103"/>
                          <a:pt x="41" y="118"/>
                        </a:cubicBezTo>
                        <a:cubicBezTo>
                          <a:pt x="43" y="114"/>
                          <a:pt x="43" y="109"/>
                          <a:pt x="43" y="104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rgbClr val="F57302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84" name="Freeform 55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85" name="Freeform 56"/>
                  <p:cNvSpPr>
                    <a:spLocks/>
                  </p:cNvSpPr>
                  <p:nvPr/>
                </p:nvSpPr>
                <p:spPr bwMode="auto">
                  <a:xfrm>
                    <a:off x="1086867" y="-586391"/>
                    <a:ext cx="11914" cy="2291"/>
                  </a:xfrm>
                  <a:custGeom>
                    <a:avLst/>
                    <a:gdLst>
                      <a:gd name="T0" fmla="*/ 0 w 11"/>
                      <a:gd name="T1" fmla="*/ 0 h 2"/>
                      <a:gd name="T2" fmla="*/ 11 w 11"/>
                      <a:gd name="T3" fmla="*/ 2 h 2"/>
                      <a:gd name="T4" fmla="*/ 4 w 11"/>
                      <a:gd name="T5" fmla="*/ 1 h 2"/>
                      <a:gd name="T6" fmla="*/ 0 w 1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2">
                        <a:moveTo>
                          <a:pt x="0" y="0"/>
                        </a:moveTo>
                        <a:cubicBezTo>
                          <a:pt x="3" y="1"/>
                          <a:pt x="7" y="1"/>
                          <a:pt x="11" y="2"/>
                        </a:cubicBezTo>
                        <a:cubicBezTo>
                          <a:pt x="8" y="1"/>
                          <a:pt x="6" y="1"/>
                          <a:pt x="4" y="1"/>
                        </a:cubicBezTo>
                        <a:cubicBezTo>
                          <a:pt x="3" y="1"/>
                          <a:pt x="1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86" name="Freeform 57"/>
                  <p:cNvSpPr>
                    <a:spLocks/>
                  </p:cNvSpPr>
                  <p:nvPr/>
                </p:nvSpPr>
                <p:spPr bwMode="auto">
                  <a:xfrm>
                    <a:off x="1052043" y="-632213"/>
                    <a:ext cx="39407" cy="46738"/>
                  </a:xfrm>
                  <a:custGeom>
                    <a:avLst/>
                    <a:gdLst>
                      <a:gd name="T0" fmla="*/ 0 w 36"/>
                      <a:gd name="T1" fmla="*/ 0 h 43"/>
                      <a:gd name="T2" fmla="*/ 11 w 36"/>
                      <a:gd name="T3" fmla="*/ 30 h 43"/>
                      <a:gd name="T4" fmla="*/ 13 w 36"/>
                      <a:gd name="T5" fmla="*/ 31 h 43"/>
                      <a:gd name="T6" fmla="*/ 32 w 36"/>
                      <a:gd name="T7" fmla="*/ 42 h 43"/>
                      <a:gd name="T8" fmla="*/ 36 w 36"/>
                      <a:gd name="T9" fmla="*/ 43 h 43"/>
                      <a:gd name="T10" fmla="*/ 0 w 36"/>
                      <a:gd name="T11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6" h="43">
                        <a:moveTo>
                          <a:pt x="0" y="0"/>
                        </a:moveTo>
                        <a:cubicBezTo>
                          <a:pt x="0" y="11"/>
                          <a:pt x="4" y="21"/>
                          <a:pt x="11" y="30"/>
                        </a:cubicBez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18" y="36"/>
                          <a:pt x="25" y="40"/>
                          <a:pt x="32" y="42"/>
                        </a:cubicBezTo>
                        <a:cubicBezTo>
                          <a:pt x="33" y="42"/>
                          <a:pt x="35" y="43"/>
                          <a:pt x="36" y="43"/>
                        </a:cubicBezTo>
                        <a:cubicBezTo>
                          <a:pt x="16" y="40"/>
                          <a:pt x="0" y="22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87" name="Freeform 58"/>
                  <p:cNvSpPr>
                    <a:spLocks/>
                  </p:cNvSpPr>
                  <p:nvPr/>
                </p:nvSpPr>
                <p:spPr bwMode="auto">
                  <a:xfrm>
                    <a:off x="1107487" y="-588682"/>
                    <a:ext cx="10997" cy="3208"/>
                  </a:xfrm>
                  <a:custGeom>
                    <a:avLst/>
                    <a:gdLst>
                      <a:gd name="T0" fmla="*/ 10 w 10"/>
                      <a:gd name="T1" fmla="*/ 0 h 3"/>
                      <a:gd name="T2" fmla="*/ 5 w 10"/>
                      <a:gd name="T3" fmla="*/ 2 h 3"/>
                      <a:gd name="T4" fmla="*/ 0 w 10"/>
                      <a:gd name="T5" fmla="*/ 3 h 3"/>
                      <a:gd name="T6" fmla="*/ 10 w 10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3">
                        <a:moveTo>
                          <a:pt x="10" y="0"/>
                        </a:moveTo>
                        <a:cubicBezTo>
                          <a:pt x="8" y="0"/>
                          <a:pt x="7" y="1"/>
                          <a:pt x="5" y="2"/>
                        </a:cubicBezTo>
                        <a:cubicBezTo>
                          <a:pt x="3" y="2"/>
                          <a:pt x="2" y="2"/>
                          <a:pt x="0" y="3"/>
                        </a:cubicBezTo>
                        <a:cubicBezTo>
                          <a:pt x="3" y="2"/>
                          <a:pt x="7" y="1"/>
                          <a:pt x="1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88" name="Freeform 59"/>
                  <p:cNvSpPr>
                    <a:spLocks/>
                  </p:cNvSpPr>
                  <p:nvPr/>
                </p:nvSpPr>
                <p:spPr bwMode="auto">
                  <a:xfrm>
                    <a:off x="1112985" y="-616634"/>
                    <a:ext cx="30701" cy="30242"/>
                  </a:xfrm>
                  <a:custGeom>
                    <a:avLst/>
                    <a:gdLst>
                      <a:gd name="T0" fmla="*/ 28 w 28"/>
                      <a:gd name="T1" fmla="*/ 0 h 28"/>
                      <a:gd name="T2" fmla="*/ 0 w 28"/>
                      <a:gd name="T3" fmla="*/ 28 h 28"/>
                      <a:gd name="T4" fmla="*/ 5 w 28"/>
                      <a:gd name="T5" fmla="*/ 26 h 28"/>
                      <a:gd name="T6" fmla="*/ 18 w 28"/>
                      <a:gd name="T7" fmla="*/ 17 h 28"/>
                      <a:gd name="T8" fmla="*/ 19 w 28"/>
                      <a:gd name="T9" fmla="*/ 16 h 28"/>
                      <a:gd name="T10" fmla="*/ 28 w 28"/>
                      <a:gd name="T1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" h="28">
                        <a:moveTo>
                          <a:pt x="28" y="0"/>
                        </a:moveTo>
                        <a:cubicBezTo>
                          <a:pt x="24" y="13"/>
                          <a:pt x="13" y="23"/>
                          <a:pt x="0" y="28"/>
                        </a:cubicBezTo>
                        <a:cubicBezTo>
                          <a:pt x="2" y="27"/>
                          <a:pt x="3" y="26"/>
                          <a:pt x="5" y="26"/>
                        </a:cubicBezTo>
                        <a:cubicBezTo>
                          <a:pt x="10" y="24"/>
                          <a:pt x="14" y="21"/>
                          <a:pt x="18" y="17"/>
                        </a:cubicBezTo>
                        <a:cubicBezTo>
                          <a:pt x="19" y="16"/>
                          <a:pt x="19" y="16"/>
                          <a:pt x="19" y="16"/>
                        </a:cubicBezTo>
                        <a:cubicBezTo>
                          <a:pt x="23" y="11"/>
                          <a:pt x="26" y="6"/>
                          <a:pt x="2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89" name="Freeform 60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90" name="Freeform 61"/>
                  <p:cNvSpPr>
                    <a:spLocks/>
                  </p:cNvSpPr>
                  <p:nvPr/>
                </p:nvSpPr>
                <p:spPr bwMode="auto">
                  <a:xfrm>
                    <a:off x="1091449" y="-586391"/>
                    <a:ext cx="21536" cy="2291"/>
                  </a:xfrm>
                  <a:custGeom>
                    <a:avLst/>
                    <a:gdLst>
                      <a:gd name="T0" fmla="*/ 20 w 20"/>
                      <a:gd name="T1" fmla="*/ 0 h 2"/>
                      <a:gd name="T2" fmla="*/ 16 w 20"/>
                      <a:gd name="T3" fmla="*/ 1 h 2"/>
                      <a:gd name="T4" fmla="*/ 16 w 20"/>
                      <a:gd name="T5" fmla="*/ 1 h 2"/>
                      <a:gd name="T6" fmla="*/ 12 w 20"/>
                      <a:gd name="T7" fmla="*/ 1 h 2"/>
                      <a:gd name="T8" fmla="*/ 11 w 20"/>
                      <a:gd name="T9" fmla="*/ 1 h 2"/>
                      <a:gd name="T10" fmla="*/ 7 w 20"/>
                      <a:gd name="T11" fmla="*/ 2 h 2"/>
                      <a:gd name="T12" fmla="*/ 3 w 20"/>
                      <a:gd name="T13" fmla="*/ 1 h 2"/>
                      <a:gd name="T14" fmla="*/ 3 w 20"/>
                      <a:gd name="T15" fmla="*/ 1 h 2"/>
                      <a:gd name="T16" fmla="*/ 0 w 20"/>
                      <a:gd name="T17" fmla="*/ 1 h 2"/>
                      <a:gd name="T18" fmla="*/ 7 w 20"/>
                      <a:gd name="T19" fmla="*/ 2 h 2"/>
                      <a:gd name="T20" fmla="*/ 7 w 20"/>
                      <a:gd name="T21" fmla="*/ 2 h 2"/>
                      <a:gd name="T22" fmla="*/ 7 w 20"/>
                      <a:gd name="T23" fmla="*/ 2 h 2"/>
                      <a:gd name="T24" fmla="*/ 7 w 20"/>
                      <a:gd name="T25" fmla="*/ 2 h 2"/>
                      <a:gd name="T26" fmla="*/ 7 w 20"/>
                      <a:gd name="T27" fmla="*/ 2 h 2"/>
                      <a:gd name="T28" fmla="*/ 7 w 20"/>
                      <a:gd name="T29" fmla="*/ 2 h 2"/>
                      <a:gd name="T30" fmla="*/ 7 w 20"/>
                      <a:gd name="T31" fmla="*/ 2 h 2"/>
                      <a:gd name="T32" fmla="*/ 7 w 20"/>
                      <a:gd name="T33" fmla="*/ 2 h 2"/>
                      <a:gd name="T34" fmla="*/ 7 w 20"/>
                      <a:gd name="T35" fmla="*/ 2 h 2"/>
                      <a:gd name="T36" fmla="*/ 7 w 20"/>
                      <a:gd name="T37" fmla="*/ 2 h 2"/>
                      <a:gd name="T38" fmla="*/ 7 w 20"/>
                      <a:gd name="T39" fmla="*/ 2 h 2"/>
                      <a:gd name="T40" fmla="*/ 7 w 20"/>
                      <a:gd name="T41" fmla="*/ 2 h 2"/>
                      <a:gd name="T42" fmla="*/ 7 w 20"/>
                      <a:gd name="T43" fmla="*/ 2 h 2"/>
                      <a:gd name="T44" fmla="*/ 15 w 20"/>
                      <a:gd name="T45" fmla="*/ 1 h 2"/>
                      <a:gd name="T46" fmla="*/ 20 w 20"/>
                      <a:gd name="T4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20" h="2">
                        <a:moveTo>
                          <a:pt x="20" y="0"/>
                        </a:moveTo>
                        <a:cubicBezTo>
                          <a:pt x="19" y="0"/>
                          <a:pt x="18" y="0"/>
                          <a:pt x="16" y="1"/>
                        </a:cubicBezTo>
                        <a:cubicBezTo>
                          <a:pt x="16" y="1"/>
                          <a:pt x="16" y="1"/>
                          <a:pt x="16" y="1"/>
                        </a:cubicBezTo>
                        <a:cubicBezTo>
                          <a:pt x="15" y="1"/>
                          <a:pt x="14" y="1"/>
                          <a:pt x="12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0" y="1"/>
                          <a:pt x="9" y="2"/>
                          <a:pt x="7" y="2"/>
                        </a:cubicBezTo>
                        <a:cubicBezTo>
                          <a:pt x="6" y="2"/>
                          <a:pt x="4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1" y="1"/>
                          <a:pt x="0" y="1"/>
                        </a:cubicBezTo>
                        <a:cubicBezTo>
                          <a:pt x="2" y="1"/>
                          <a:pt x="4" y="1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10" y="2"/>
                          <a:pt x="12" y="1"/>
                          <a:pt x="15" y="1"/>
                        </a:cubicBezTo>
                        <a:cubicBezTo>
                          <a:pt x="17" y="0"/>
                          <a:pt x="18" y="0"/>
                          <a:pt x="2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91" name="Freeform 62"/>
                  <p:cNvSpPr>
                    <a:spLocks/>
                  </p:cNvSpPr>
                  <p:nvPr/>
                </p:nvSpPr>
                <p:spPr bwMode="auto">
                  <a:xfrm>
                    <a:off x="1052043" y="-698654"/>
                    <a:ext cx="97142" cy="114554"/>
                  </a:xfrm>
                  <a:custGeom>
                    <a:avLst/>
                    <a:gdLst>
                      <a:gd name="T0" fmla="*/ 43 w 89"/>
                      <a:gd name="T1" fmla="*/ 0 h 105"/>
                      <a:gd name="T2" fmla="*/ 13 w 89"/>
                      <a:gd name="T3" fmla="*/ 31 h 105"/>
                      <a:gd name="T4" fmla="*/ 0 w 89"/>
                      <a:gd name="T5" fmla="*/ 61 h 105"/>
                      <a:gd name="T6" fmla="*/ 36 w 89"/>
                      <a:gd name="T7" fmla="*/ 104 h 105"/>
                      <a:gd name="T8" fmla="*/ 39 w 89"/>
                      <a:gd name="T9" fmla="*/ 104 h 105"/>
                      <a:gd name="T10" fmla="*/ 39 w 89"/>
                      <a:gd name="T11" fmla="*/ 104 h 105"/>
                      <a:gd name="T12" fmla="*/ 43 w 89"/>
                      <a:gd name="T13" fmla="*/ 105 h 105"/>
                      <a:gd name="T14" fmla="*/ 47 w 89"/>
                      <a:gd name="T15" fmla="*/ 104 h 105"/>
                      <a:gd name="T16" fmla="*/ 48 w 89"/>
                      <a:gd name="T17" fmla="*/ 104 h 105"/>
                      <a:gd name="T18" fmla="*/ 52 w 89"/>
                      <a:gd name="T19" fmla="*/ 104 h 105"/>
                      <a:gd name="T20" fmla="*/ 52 w 89"/>
                      <a:gd name="T21" fmla="*/ 104 h 105"/>
                      <a:gd name="T22" fmla="*/ 56 w 89"/>
                      <a:gd name="T23" fmla="*/ 103 h 105"/>
                      <a:gd name="T24" fmla="*/ 84 w 89"/>
                      <a:gd name="T25" fmla="*/ 75 h 105"/>
                      <a:gd name="T26" fmla="*/ 74 w 89"/>
                      <a:gd name="T27" fmla="*/ 31 h 105"/>
                      <a:gd name="T28" fmla="*/ 43 w 89"/>
                      <a:gd name="T29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9" h="105">
                        <a:moveTo>
                          <a:pt x="43" y="0"/>
                        </a:move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4" y="39"/>
                          <a:pt x="0" y="50"/>
                          <a:pt x="0" y="61"/>
                        </a:cubicBezTo>
                        <a:cubicBezTo>
                          <a:pt x="0" y="83"/>
                          <a:pt x="16" y="101"/>
                          <a:pt x="36" y="104"/>
                        </a:cubicBezTo>
                        <a:cubicBezTo>
                          <a:pt x="37" y="104"/>
                          <a:pt x="38" y="104"/>
                          <a:pt x="39" y="104"/>
                        </a:cubicBezTo>
                        <a:cubicBezTo>
                          <a:pt x="39" y="104"/>
                          <a:pt x="39" y="104"/>
                          <a:pt x="39" y="104"/>
                        </a:cubicBezTo>
                        <a:cubicBezTo>
                          <a:pt x="40" y="104"/>
                          <a:pt x="42" y="105"/>
                          <a:pt x="43" y="105"/>
                        </a:cubicBezTo>
                        <a:cubicBezTo>
                          <a:pt x="45" y="105"/>
                          <a:pt x="46" y="104"/>
                          <a:pt x="47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50" y="104"/>
                          <a:pt x="51" y="104"/>
                          <a:pt x="52" y="104"/>
                        </a:cubicBezTo>
                        <a:cubicBezTo>
                          <a:pt x="52" y="104"/>
                          <a:pt x="52" y="104"/>
                          <a:pt x="52" y="104"/>
                        </a:cubicBezTo>
                        <a:cubicBezTo>
                          <a:pt x="54" y="103"/>
                          <a:pt x="55" y="103"/>
                          <a:pt x="56" y="103"/>
                        </a:cubicBezTo>
                        <a:cubicBezTo>
                          <a:pt x="69" y="98"/>
                          <a:pt x="80" y="88"/>
                          <a:pt x="84" y="75"/>
                        </a:cubicBezTo>
                        <a:cubicBezTo>
                          <a:pt x="89" y="60"/>
                          <a:pt x="86" y="43"/>
                          <a:pt x="74" y="31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rgbClr val="F34D00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</p:grpSp>
          </p:grpSp>
          <p:grpSp>
            <p:nvGrpSpPr>
              <p:cNvPr id="328" name="Group 327"/>
              <p:cNvGrpSpPr/>
              <p:nvPr/>
            </p:nvGrpSpPr>
            <p:grpSpPr>
              <a:xfrm rot="5400000" flipH="1">
                <a:off x="889594" y="4099837"/>
                <a:ext cx="198569" cy="226307"/>
                <a:chOff x="894416" y="-1055147"/>
                <a:chExt cx="413311" cy="471047"/>
              </a:xfrm>
              <a:grpFill/>
            </p:grpSpPr>
            <p:sp>
              <p:nvSpPr>
                <p:cNvPr id="350" name="Freeform 46"/>
                <p:cNvSpPr>
                  <a:spLocks/>
                </p:cNvSpPr>
                <p:nvPr/>
              </p:nvSpPr>
              <p:spPr bwMode="auto">
                <a:xfrm>
                  <a:off x="894416" y="-836578"/>
                  <a:ext cx="169540" cy="237356"/>
                </a:xfrm>
                <a:custGeom>
                  <a:avLst/>
                  <a:gdLst>
                    <a:gd name="T0" fmla="*/ 43 w 156"/>
                    <a:gd name="T1" fmla="*/ 0 h 218"/>
                    <a:gd name="T2" fmla="*/ 13 w 156"/>
                    <a:gd name="T3" fmla="*/ 13 h 218"/>
                    <a:gd name="T4" fmla="*/ 13 w 156"/>
                    <a:gd name="T5" fmla="*/ 13 h 218"/>
                    <a:gd name="T6" fmla="*/ 13 w 156"/>
                    <a:gd name="T7" fmla="*/ 13 h 218"/>
                    <a:gd name="T8" fmla="*/ 7 w 156"/>
                    <a:gd name="T9" fmla="*/ 19 h 218"/>
                    <a:gd name="T10" fmla="*/ 0 w 156"/>
                    <a:gd name="T11" fmla="*/ 43 h 218"/>
                    <a:gd name="T12" fmla="*/ 6 w 156"/>
                    <a:gd name="T13" fmla="*/ 65 h 218"/>
                    <a:gd name="T14" fmla="*/ 13 w 156"/>
                    <a:gd name="T15" fmla="*/ 74 h 218"/>
                    <a:gd name="T16" fmla="*/ 109 w 156"/>
                    <a:gd name="T17" fmla="*/ 170 h 218"/>
                    <a:gd name="T18" fmla="*/ 156 w 156"/>
                    <a:gd name="T19" fmla="*/ 218 h 218"/>
                    <a:gd name="T20" fmla="*/ 145 w 156"/>
                    <a:gd name="T21" fmla="*/ 188 h 218"/>
                    <a:gd name="T22" fmla="*/ 145 w 156"/>
                    <a:gd name="T23" fmla="*/ 188 h 218"/>
                    <a:gd name="T24" fmla="*/ 145 w 156"/>
                    <a:gd name="T25" fmla="*/ 84 h 218"/>
                    <a:gd name="T26" fmla="*/ 145 w 156"/>
                    <a:gd name="T27" fmla="*/ 84 h 218"/>
                    <a:gd name="T28" fmla="*/ 74 w 156"/>
                    <a:gd name="T29" fmla="*/ 13 h 218"/>
                    <a:gd name="T30" fmla="*/ 69 w 156"/>
                    <a:gd name="T31" fmla="*/ 9 h 218"/>
                    <a:gd name="T32" fmla="*/ 43 w 156"/>
                    <a:gd name="T33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6" h="218">
                      <a:moveTo>
                        <a:pt x="43" y="0"/>
                      </a:moveTo>
                      <a:cubicBezTo>
                        <a:pt x="32" y="0"/>
                        <a:pt x="21" y="4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1" y="15"/>
                        <a:pt x="9" y="17"/>
                        <a:pt x="7" y="19"/>
                      </a:cubicBezTo>
                      <a:cubicBezTo>
                        <a:pt x="2" y="27"/>
                        <a:pt x="0" y="35"/>
                        <a:pt x="0" y="43"/>
                      </a:cubicBezTo>
                      <a:cubicBezTo>
                        <a:pt x="0" y="51"/>
                        <a:pt x="2" y="58"/>
                        <a:pt x="6" y="65"/>
                      </a:cubicBezTo>
                      <a:cubicBezTo>
                        <a:pt x="8" y="68"/>
                        <a:pt x="10" y="71"/>
                        <a:pt x="13" y="74"/>
                      </a:cubicBezTo>
                      <a:cubicBezTo>
                        <a:pt x="109" y="170"/>
                        <a:pt x="109" y="170"/>
                        <a:pt x="109" y="170"/>
                      </a:cubicBezTo>
                      <a:cubicBezTo>
                        <a:pt x="156" y="218"/>
                        <a:pt x="156" y="218"/>
                        <a:pt x="156" y="218"/>
                      </a:cubicBezTo>
                      <a:cubicBezTo>
                        <a:pt x="149" y="209"/>
                        <a:pt x="145" y="199"/>
                        <a:pt x="145" y="188"/>
                      </a:cubicBezTo>
                      <a:cubicBezTo>
                        <a:pt x="145" y="188"/>
                        <a:pt x="145" y="188"/>
                        <a:pt x="145" y="188"/>
                      </a:cubicBezTo>
                      <a:cubicBezTo>
                        <a:pt x="145" y="84"/>
                        <a:pt x="145" y="84"/>
                        <a:pt x="145" y="84"/>
                      </a:cubicBezTo>
                      <a:cubicBezTo>
                        <a:pt x="145" y="84"/>
                        <a:pt x="145" y="84"/>
                        <a:pt x="145" y="84"/>
                      </a:cubicBezTo>
                      <a:cubicBezTo>
                        <a:pt x="74" y="13"/>
                        <a:pt x="74" y="13"/>
                        <a:pt x="74" y="13"/>
                      </a:cubicBezTo>
                      <a:cubicBezTo>
                        <a:pt x="72" y="11"/>
                        <a:pt x="71" y="10"/>
                        <a:pt x="69" y="9"/>
                      </a:cubicBezTo>
                      <a:cubicBezTo>
                        <a:pt x="61" y="3"/>
                        <a:pt x="52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chemeClr val="accent5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51" name="Freeform 43"/>
                <p:cNvSpPr>
                  <a:spLocks/>
                </p:cNvSpPr>
                <p:nvPr/>
              </p:nvSpPr>
              <p:spPr bwMode="auto">
                <a:xfrm>
                  <a:off x="1052043" y="-1055147"/>
                  <a:ext cx="93476" cy="356493"/>
                </a:xfrm>
                <a:custGeom>
                  <a:avLst/>
                  <a:gdLst>
                    <a:gd name="T0" fmla="*/ 43 w 86"/>
                    <a:gd name="T1" fmla="*/ 0 h 328"/>
                    <a:gd name="T2" fmla="*/ 0 w 86"/>
                    <a:gd name="T3" fmla="*/ 43 h 328"/>
                    <a:gd name="T4" fmla="*/ 0 w 86"/>
                    <a:gd name="T5" fmla="*/ 285 h 328"/>
                    <a:gd name="T6" fmla="*/ 43 w 86"/>
                    <a:gd name="T7" fmla="*/ 328 h 328"/>
                    <a:gd name="T8" fmla="*/ 86 w 86"/>
                    <a:gd name="T9" fmla="*/ 285 h 328"/>
                    <a:gd name="T10" fmla="*/ 86 w 86"/>
                    <a:gd name="T11" fmla="*/ 43 h 328"/>
                    <a:gd name="T12" fmla="*/ 43 w 86"/>
                    <a:gd name="T13" fmla="*/ 0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328">
                      <a:moveTo>
                        <a:pt x="43" y="0"/>
                      </a:moveTo>
                      <a:cubicBezTo>
                        <a:pt x="19" y="0"/>
                        <a:pt x="0" y="19"/>
                        <a:pt x="0" y="43"/>
                      </a:cubicBezTo>
                      <a:cubicBezTo>
                        <a:pt x="0" y="285"/>
                        <a:pt x="0" y="285"/>
                        <a:pt x="0" y="285"/>
                      </a:cubicBezTo>
                      <a:cubicBezTo>
                        <a:pt x="43" y="328"/>
                        <a:pt x="43" y="328"/>
                        <a:pt x="43" y="328"/>
                      </a:cubicBezTo>
                      <a:cubicBezTo>
                        <a:pt x="86" y="285"/>
                        <a:pt x="86" y="285"/>
                        <a:pt x="86" y="285"/>
                      </a:cubicBezTo>
                      <a:cubicBezTo>
                        <a:pt x="86" y="43"/>
                        <a:pt x="86" y="43"/>
                        <a:pt x="86" y="43"/>
                      </a:cubicBezTo>
                      <a:cubicBezTo>
                        <a:pt x="86" y="19"/>
                        <a:pt x="67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chemeClr val="accent5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52" name="Freeform 44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1375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0 w 1"/>
                    <a:gd name="T4" fmla="*/ 0 w 1"/>
                    <a:gd name="T5" fmla="*/ 0 w 1"/>
                    <a:gd name="T6" fmla="*/ 0 w 1"/>
                    <a:gd name="T7" fmla="*/ 0 w 1"/>
                    <a:gd name="T8" fmla="*/ 0 w 1"/>
                    <a:gd name="T9" fmla="*/ 0 w 1"/>
                    <a:gd name="T10" fmla="*/ 0 w 1"/>
                    <a:gd name="T11" fmla="*/ 0 w 1"/>
                    <a:gd name="T12" fmla="*/ 1 w 1"/>
                    <a:gd name="T13" fmla="*/ 1 w 1"/>
                    <a:gd name="T14" fmla="*/ 1 w 1"/>
                    <a:gd name="T15" fmla="*/ 1 w 1"/>
                    <a:gd name="T16" fmla="*/ 1 w 1"/>
                    <a:gd name="T17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53" name="Freeform 45"/>
                <p:cNvSpPr>
                  <a:spLocks noEditPoints="1"/>
                </p:cNvSpPr>
                <p:nvPr/>
              </p:nvSpPr>
              <p:spPr bwMode="auto">
                <a:xfrm>
                  <a:off x="894416" y="-826955"/>
                  <a:ext cx="157627" cy="175497"/>
                </a:xfrm>
                <a:custGeom>
                  <a:avLst/>
                  <a:gdLst>
                    <a:gd name="T0" fmla="*/ 6 w 145"/>
                    <a:gd name="T1" fmla="*/ 56 h 161"/>
                    <a:gd name="T2" fmla="*/ 13 w 145"/>
                    <a:gd name="T3" fmla="*/ 65 h 161"/>
                    <a:gd name="T4" fmla="*/ 109 w 145"/>
                    <a:gd name="T5" fmla="*/ 161 h 161"/>
                    <a:gd name="T6" fmla="*/ 13 w 145"/>
                    <a:gd name="T7" fmla="*/ 65 h 161"/>
                    <a:gd name="T8" fmla="*/ 6 w 145"/>
                    <a:gd name="T9" fmla="*/ 56 h 161"/>
                    <a:gd name="T10" fmla="*/ 7 w 145"/>
                    <a:gd name="T11" fmla="*/ 10 h 161"/>
                    <a:gd name="T12" fmla="*/ 0 w 145"/>
                    <a:gd name="T13" fmla="*/ 34 h 161"/>
                    <a:gd name="T14" fmla="*/ 7 w 145"/>
                    <a:gd name="T15" fmla="*/ 10 h 161"/>
                    <a:gd name="T16" fmla="*/ 69 w 145"/>
                    <a:gd name="T17" fmla="*/ 0 h 161"/>
                    <a:gd name="T18" fmla="*/ 74 w 145"/>
                    <a:gd name="T19" fmla="*/ 4 h 161"/>
                    <a:gd name="T20" fmla="*/ 145 w 145"/>
                    <a:gd name="T21" fmla="*/ 75 h 161"/>
                    <a:gd name="T22" fmla="*/ 74 w 145"/>
                    <a:gd name="T23" fmla="*/ 4 h 161"/>
                    <a:gd name="T24" fmla="*/ 69 w 145"/>
                    <a:gd name="T25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5" h="161">
                      <a:moveTo>
                        <a:pt x="6" y="56"/>
                      </a:moveTo>
                      <a:cubicBezTo>
                        <a:pt x="8" y="59"/>
                        <a:pt x="10" y="62"/>
                        <a:pt x="13" y="65"/>
                      </a:cubicBezTo>
                      <a:cubicBezTo>
                        <a:pt x="109" y="161"/>
                        <a:pt x="109" y="161"/>
                        <a:pt x="109" y="161"/>
                      </a:cubicBezTo>
                      <a:cubicBezTo>
                        <a:pt x="13" y="65"/>
                        <a:pt x="13" y="65"/>
                        <a:pt x="13" y="65"/>
                      </a:cubicBezTo>
                      <a:cubicBezTo>
                        <a:pt x="10" y="62"/>
                        <a:pt x="8" y="59"/>
                        <a:pt x="6" y="56"/>
                      </a:cubicBezTo>
                      <a:moveTo>
                        <a:pt x="7" y="10"/>
                      </a:moveTo>
                      <a:cubicBezTo>
                        <a:pt x="2" y="18"/>
                        <a:pt x="0" y="26"/>
                        <a:pt x="0" y="34"/>
                      </a:cubicBezTo>
                      <a:cubicBezTo>
                        <a:pt x="0" y="26"/>
                        <a:pt x="2" y="18"/>
                        <a:pt x="7" y="10"/>
                      </a:cubicBezTo>
                      <a:moveTo>
                        <a:pt x="69" y="0"/>
                      </a:moveTo>
                      <a:cubicBezTo>
                        <a:pt x="71" y="1"/>
                        <a:pt x="72" y="2"/>
                        <a:pt x="74" y="4"/>
                      </a:cubicBezTo>
                      <a:cubicBezTo>
                        <a:pt x="145" y="75"/>
                        <a:pt x="145" y="75"/>
                        <a:pt x="145" y="75"/>
                      </a:cubicBezTo>
                      <a:cubicBezTo>
                        <a:pt x="74" y="4"/>
                        <a:pt x="74" y="4"/>
                        <a:pt x="74" y="4"/>
                      </a:cubicBezTo>
                      <a:cubicBezTo>
                        <a:pt x="72" y="2"/>
                        <a:pt x="71" y="1"/>
                        <a:pt x="6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54" name="Freeform 353"/>
                <p:cNvSpPr>
                  <a:spLocks/>
                </p:cNvSpPr>
                <p:nvPr/>
              </p:nvSpPr>
              <p:spPr bwMode="auto">
                <a:xfrm>
                  <a:off x="1100155" y="-599221"/>
                  <a:ext cx="33450" cy="15121"/>
                </a:xfrm>
                <a:custGeom>
                  <a:avLst/>
                  <a:gdLst>
                    <a:gd name="T0" fmla="*/ 31 w 31"/>
                    <a:gd name="T1" fmla="*/ 0 h 14"/>
                    <a:gd name="T2" fmla="*/ 30 w 31"/>
                    <a:gd name="T3" fmla="*/ 0 h 14"/>
                    <a:gd name="T4" fmla="*/ 30 w 31"/>
                    <a:gd name="T5" fmla="*/ 1 h 14"/>
                    <a:gd name="T6" fmla="*/ 17 w 31"/>
                    <a:gd name="T7" fmla="*/ 10 h 14"/>
                    <a:gd name="T8" fmla="*/ 7 w 31"/>
                    <a:gd name="T9" fmla="*/ 13 h 14"/>
                    <a:gd name="T10" fmla="*/ 0 w 31"/>
                    <a:gd name="T11" fmla="*/ 14 h 14"/>
                    <a:gd name="T12" fmla="*/ 30 w 31"/>
                    <a:gd name="T13" fmla="*/ 1 h 14"/>
                    <a:gd name="T14" fmla="*/ 31 w 31"/>
                    <a:gd name="T1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14">
                      <a:moveTo>
                        <a:pt x="31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6" y="5"/>
                        <a:pt x="22" y="8"/>
                        <a:pt x="17" y="10"/>
                      </a:cubicBezTo>
                      <a:cubicBezTo>
                        <a:pt x="14" y="11"/>
                        <a:pt x="10" y="12"/>
                        <a:pt x="7" y="13"/>
                      </a:cubicBezTo>
                      <a:cubicBezTo>
                        <a:pt x="5" y="13"/>
                        <a:pt x="2" y="13"/>
                        <a:pt x="0" y="14"/>
                      </a:cubicBezTo>
                      <a:cubicBezTo>
                        <a:pt x="11" y="13"/>
                        <a:pt x="21" y="9"/>
                        <a:pt x="30" y="1"/>
                      </a:cubicBezTo>
                      <a:cubicBezTo>
                        <a:pt x="30" y="0"/>
                        <a:pt x="31" y="0"/>
                        <a:pt x="3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55" name="Freeform 354"/>
                <p:cNvSpPr>
                  <a:spLocks/>
                </p:cNvSpPr>
                <p:nvPr/>
              </p:nvSpPr>
              <p:spPr bwMode="auto">
                <a:xfrm>
                  <a:off x="1118484" y="-599221"/>
                  <a:ext cx="15121" cy="10539"/>
                </a:xfrm>
                <a:custGeom>
                  <a:avLst/>
                  <a:gdLst>
                    <a:gd name="T0" fmla="*/ 14 w 14"/>
                    <a:gd name="T1" fmla="*/ 0 h 10"/>
                    <a:gd name="T2" fmla="*/ 13 w 14"/>
                    <a:gd name="T3" fmla="*/ 1 h 10"/>
                    <a:gd name="T4" fmla="*/ 0 w 14"/>
                    <a:gd name="T5" fmla="*/ 10 h 10"/>
                    <a:gd name="T6" fmla="*/ 13 w 14"/>
                    <a:gd name="T7" fmla="*/ 1 h 10"/>
                    <a:gd name="T8" fmla="*/ 13 w 14"/>
                    <a:gd name="T9" fmla="*/ 0 h 10"/>
                    <a:gd name="T10" fmla="*/ 14 w 14"/>
                    <a:gd name="T11" fmla="*/ 0 h 10"/>
                    <a:gd name="T12" fmla="*/ 14 w 14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">
                      <a:moveTo>
                        <a:pt x="14" y="0"/>
                      </a:move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9" y="5"/>
                        <a:pt x="5" y="8"/>
                        <a:pt x="0" y="10"/>
                      </a:cubicBezTo>
                      <a:cubicBezTo>
                        <a:pt x="5" y="8"/>
                        <a:pt x="9" y="5"/>
                        <a:pt x="13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56" name="Freeform 355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1375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0 w 1"/>
                    <a:gd name="T4" fmla="*/ 0 w 1"/>
                    <a:gd name="T5" fmla="*/ 0 w 1"/>
                    <a:gd name="T6" fmla="*/ 0 w 1"/>
                    <a:gd name="T7" fmla="*/ 0 w 1"/>
                    <a:gd name="T8" fmla="*/ 0 w 1"/>
                    <a:gd name="T9" fmla="*/ 0 w 1"/>
                    <a:gd name="T10" fmla="*/ 0 w 1"/>
                    <a:gd name="T11" fmla="*/ 0 w 1"/>
                    <a:gd name="T12" fmla="*/ 0 w 1"/>
                    <a:gd name="T13" fmla="*/ 0 w 1"/>
                    <a:gd name="T14" fmla="*/ 0 w 1"/>
                    <a:gd name="T15" fmla="*/ 0 w 1"/>
                    <a:gd name="T16" fmla="*/ 1 w 1"/>
                    <a:gd name="T17" fmla="*/ 0 w 1"/>
                    <a:gd name="T18" fmla="*/ 1 w 1"/>
                    <a:gd name="T19" fmla="*/ 1 w 1"/>
                    <a:gd name="T20" fmla="*/ 1 w 1"/>
                    <a:gd name="T21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  <a:cxn ang="0">
                      <a:pos x="T18" y="0"/>
                    </a:cxn>
                    <a:cxn ang="0">
                      <a:pos x="T19" y="0"/>
                    </a:cxn>
                    <a:cxn ang="0">
                      <a:pos x="T20" y="0"/>
                    </a:cxn>
                    <a:cxn ang="0">
                      <a:pos x="T21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57" name="Freeform 356"/>
                <p:cNvSpPr>
                  <a:spLocks/>
                </p:cNvSpPr>
                <p:nvPr/>
              </p:nvSpPr>
              <p:spPr bwMode="auto">
                <a:xfrm>
                  <a:off x="1098781" y="-585475"/>
                  <a:ext cx="8706" cy="1375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1 h 1"/>
                    <a:gd name="T4" fmla="*/ 0 w 8"/>
                    <a:gd name="T5" fmla="*/ 1 h 1"/>
                    <a:gd name="T6" fmla="*/ 0 w 8"/>
                    <a:gd name="T7" fmla="*/ 1 h 1"/>
                    <a:gd name="T8" fmla="*/ 0 w 8"/>
                    <a:gd name="T9" fmla="*/ 1 h 1"/>
                    <a:gd name="T10" fmla="*/ 0 w 8"/>
                    <a:gd name="T11" fmla="*/ 1 h 1"/>
                    <a:gd name="T12" fmla="*/ 0 w 8"/>
                    <a:gd name="T13" fmla="*/ 1 h 1"/>
                    <a:gd name="T14" fmla="*/ 0 w 8"/>
                    <a:gd name="T15" fmla="*/ 1 h 1"/>
                    <a:gd name="T16" fmla="*/ 0 w 8"/>
                    <a:gd name="T17" fmla="*/ 1 h 1"/>
                    <a:gd name="T18" fmla="*/ 0 w 8"/>
                    <a:gd name="T19" fmla="*/ 1 h 1"/>
                    <a:gd name="T20" fmla="*/ 0 w 8"/>
                    <a:gd name="T21" fmla="*/ 1 h 1"/>
                    <a:gd name="T22" fmla="*/ 0 w 8"/>
                    <a:gd name="T23" fmla="*/ 1 h 1"/>
                    <a:gd name="T24" fmla="*/ 0 w 8"/>
                    <a:gd name="T25" fmla="*/ 1 h 1"/>
                    <a:gd name="T26" fmla="*/ 1 w 8"/>
                    <a:gd name="T27" fmla="*/ 1 h 1"/>
                    <a:gd name="T28" fmla="*/ 1 w 8"/>
                    <a:gd name="T29" fmla="*/ 1 h 1"/>
                    <a:gd name="T30" fmla="*/ 1 w 8"/>
                    <a:gd name="T31" fmla="*/ 1 h 1"/>
                    <a:gd name="T32" fmla="*/ 1 w 8"/>
                    <a:gd name="T33" fmla="*/ 1 h 1"/>
                    <a:gd name="T34" fmla="*/ 8 w 8"/>
                    <a:gd name="T3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cubicBezTo>
                        <a:pt x="5" y="0"/>
                        <a:pt x="3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0"/>
                        <a:pt x="6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58" name="Freeform 357"/>
                <p:cNvSpPr>
                  <a:spLocks/>
                </p:cNvSpPr>
                <p:nvPr/>
              </p:nvSpPr>
              <p:spPr bwMode="auto">
                <a:xfrm>
                  <a:off x="1052043" y="-745392"/>
                  <a:ext cx="46738" cy="113180"/>
                </a:xfrm>
                <a:custGeom>
                  <a:avLst/>
                  <a:gdLst>
                    <a:gd name="T0" fmla="*/ 0 w 43"/>
                    <a:gd name="T1" fmla="*/ 0 h 104"/>
                    <a:gd name="T2" fmla="*/ 0 w 43"/>
                    <a:gd name="T3" fmla="*/ 104 h 104"/>
                    <a:gd name="T4" fmla="*/ 0 w 43"/>
                    <a:gd name="T5" fmla="*/ 104 h 104"/>
                    <a:gd name="T6" fmla="*/ 13 w 43"/>
                    <a:gd name="T7" fmla="*/ 74 h 104"/>
                    <a:gd name="T8" fmla="*/ 43 w 43"/>
                    <a:gd name="T9" fmla="*/ 43 h 104"/>
                    <a:gd name="T10" fmla="*/ 0 w 43"/>
                    <a:gd name="T11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104">
                      <a:moveTo>
                        <a:pt x="0" y="0"/>
                      </a:move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93"/>
                        <a:pt x="4" y="82"/>
                        <a:pt x="13" y="74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3175">
                  <a:solidFill>
                    <a:srgbClr val="F57302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59" name="Freeform 358"/>
                <p:cNvSpPr>
                  <a:spLocks noEditPoints="1"/>
                </p:cNvSpPr>
                <p:nvPr/>
              </p:nvSpPr>
              <p:spPr bwMode="auto">
                <a:xfrm>
                  <a:off x="1063956" y="-826955"/>
                  <a:ext cx="243771" cy="242855"/>
                </a:xfrm>
                <a:custGeom>
                  <a:avLst/>
                  <a:gdLst>
                    <a:gd name="T0" fmla="*/ 0 w 224"/>
                    <a:gd name="T1" fmla="*/ 209 h 223"/>
                    <a:gd name="T2" fmla="*/ 2 w 224"/>
                    <a:gd name="T3" fmla="*/ 210 h 223"/>
                    <a:gd name="T4" fmla="*/ 32 w 224"/>
                    <a:gd name="T5" fmla="*/ 223 h 223"/>
                    <a:gd name="T6" fmla="*/ 32 w 224"/>
                    <a:gd name="T7" fmla="*/ 223 h 223"/>
                    <a:gd name="T8" fmla="*/ 32 w 224"/>
                    <a:gd name="T9" fmla="*/ 223 h 223"/>
                    <a:gd name="T10" fmla="*/ 32 w 224"/>
                    <a:gd name="T11" fmla="*/ 223 h 223"/>
                    <a:gd name="T12" fmla="*/ 32 w 224"/>
                    <a:gd name="T13" fmla="*/ 223 h 223"/>
                    <a:gd name="T14" fmla="*/ 32 w 224"/>
                    <a:gd name="T15" fmla="*/ 223 h 223"/>
                    <a:gd name="T16" fmla="*/ 32 w 224"/>
                    <a:gd name="T17" fmla="*/ 223 h 223"/>
                    <a:gd name="T18" fmla="*/ 32 w 224"/>
                    <a:gd name="T19" fmla="*/ 223 h 223"/>
                    <a:gd name="T20" fmla="*/ 32 w 224"/>
                    <a:gd name="T21" fmla="*/ 223 h 223"/>
                    <a:gd name="T22" fmla="*/ 32 w 224"/>
                    <a:gd name="T23" fmla="*/ 223 h 223"/>
                    <a:gd name="T24" fmla="*/ 32 w 224"/>
                    <a:gd name="T25" fmla="*/ 223 h 223"/>
                    <a:gd name="T26" fmla="*/ 32 w 224"/>
                    <a:gd name="T27" fmla="*/ 223 h 223"/>
                    <a:gd name="T28" fmla="*/ 32 w 224"/>
                    <a:gd name="T29" fmla="*/ 223 h 223"/>
                    <a:gd name="T30" fmla="*/ 32 w 224"/>
                    <a:gd name="T31" fmla="*/ 223 h 223"/>
                    <a:gd name="T32" fmla="*/ 21 w 224"/>
                    <a:gd name="T33" fmla="*/ 221 h 223"/>
                    <a:gd name="T34" fmla="*/ 2 w 224"/>
                    <a:gd name="T35" fmla="*/ 210 h 223"/>
                    <a:gd name="T36" fmla="*/ 1 w 224"/>
                    <a:gd name="T37" fmla="*/ 209 h 223"/>
                    <a:gd name="T38" fmla="*/ 0 w 224"/>
                    <a:gd name="T39" fmla="*/ 209 h 223"/>
                    <a:gd name="T40" fmla="*/ 146 w 224"/>
                    <a:gd name="T41" fmla="*/ 4 h 223"/>
                    <a:gd name="T42" fmla="*/ 146 w 224"/>
                    <a:gd name="T43" fmla="*/ 4 h 223"/>
                    <a:gd name="T44" fmla="*/ 75 w 224"/>
                    <a:gd name="T45" fmla="*/ 75 h 223"/>
                    <a:gd name="T46" fmla="*/ 75 w 224"/>
                    <a:gd name="T47" fmla="*/ 75 h 223"/>
                    <a:gd name="T48" fmla="*/ 146 w 224"/>
                    <a:gd name="T49" fmla="*/ 4 h 223"/>
                    <a:gd name="T50" fmla="*/ 146 w 224"/>
                    <a:gd name="T51" fmla="*/ 4 h 223"/>
                    <a:gd name="T52" fmla="*/ 204 w 224"/>
                    <a:gd name="T53" fmla="*/ 0 h 223"/>
                    <a:gd name="T54" fmla="*/ 208 w 224"/>
                    <a:gd name="T55" fmla="*/ 4 h 223"/>
                    <a:gd name="T56" fmla="*/ 208 w 224"/>
                    <a:gd name="T57" fmla="*/ 65 h 223"/>
                    <a:gd name="T58" fmla="*/ 135 w 224"/>
                    <a:gd name="T59" fmla="*/ 137 h 223"/>
                    <a:gd name="T60" fmla="*/ 208 w 224"/>
                    <a:gd name="T61" fmla="*/ 65 h 223"/>
                    <a:gd name="T62" fmla="*/ 208 w 224"/>
                    <a:gd name="T63" fmla="*/ 4 h 223"/>
                    <a:gd name="T64" fmla="*/ 208 w 224"/>
                    <a:gd name="T65" fmla="*/ 4 h 223"/>
                    <a:gd name="T66" fmla="*/ 204 w 224"/>
                    <a:gd name="T67" fmla="*/ 0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4" h="223">
                      <a:moveTo>
                        <a:pt x="0" y="209"/>
                      </a:moveTo>
                      <a:cubicBezTo>
                        <a:pt x="1" y="209"/>
                        <a:pt x="1" y="209"/>
                        <a:pt x="2" y="210"/>
                      </a:cubicBezTo>
                      <a:cubicBezTo>
                        <a:pt x="10" y="218"/>
                        <a:pt x="21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28" y="222"/>
                        <a:pt x="24" y="222"/>
                        <a:pt x="21" y="221"/>
                      </a:cubicBezTo>
                      <a:cubicBezTo>
                        <a:pt x="14" y="219"/>
                        <a:pt x="7" y="215"/>
                        <a:pt x="2" y="210"/>
                      </a:cubicBezTo>
                      <a:cubicBezTo>
                        <a:pt x="1" y="209"/>
                        <a:pt x="1" y="209"/>
                        <a:pt x="1" y="209"/>
                      </a:cubicBezTo>
                      <a:cubicBezTo>
                        <a:pt x="0" y="209"/>
                        <a:pt x="0" y="209"/>
                        <a:pt x="0" y="209"/>
                      </a:cubicBezTo>
                      <a:moveTo>
                        <a:pt x="146" y="4"/>
                      </a:moveTo>
                      <a:cubicBezTo>
                        <a:pt x="146" y="4"/>
                        <a:pt x="146" y="4"/>
                        <a:pt x="146" y="4"/>
                      </a:cubicBezTo>
                      <a:cubicBezTo>
                        <a:pt x="75" y="75"/>
                        <a:pt x="75" y="75"/>
                        <a:pt x="75" y="75"/>
                      </a:cubicBezTo>
                      <a:cubicBezTo>
                        <a:pt x="75" y="75"/>
                        <a:pt x="75" y="75"/>
                        <a:pt x="75" y="75"/>
                      </a:cubicBezTo>
                      <a:cubicBezTo>
                        <a:pt x="146" y="4"/>
                        <a:pt x="146" y="4"/>
                        <a:pt x="146" y="4"/>
                      </a:cubicBezTo>
                      <a:cubicBezTo>
                        <a:pt x="146" y="4"/>
                        <a:pt x="146" y="4"/>
                        <a:pt x="146" y="4"/>
                      </a:cubicBezTo>
                      <a:moveTo>
                        <a:pt x="204" y="0"/>
                      </a:moveTo>
                      <a:cubicBezTo>
                        <a:pt x="205" y="1"/>
                        <a:pt x="206" y="3"/>
                        <a:pt x="208" y="4"/>
                      </a:cubicBezTo>
                      <a:cubicBezTo>
                        <a:pt x="224" y="21"/>
                        <a:pt x="224" y="48"/>
                        <a:pt x="208" y="65"/>
                      </a:cubicBezTo>
                      <a:cubicBezTo>
                        <a:pt x="135" y="137"/>
                        <a:pt x="135" y="137"/>
                        <a:pt x="135" y="137"/>
                      </a:cubicBezTo>
                      <a:cubicBezTo>
                        <a:pt x="208" y="65"/>
                        <a:pt x="208" y="65"/>
                        <a:pt x="208" y="65"/>
                      </a:cubicBezTo>
                      <a:cubicBezTo>
                        <a:pt x="224" y="48"/>
                        <a:pt x="224" y="21"/>
                        <a:pt x="208" y="4"/>
                      </a:cubicBezTo>
                      <a:cubicBezTo>
                        <a:pt x="208" y="4"/>
                        <a:pt x="208" y="4"/>
                        <a:pt x="208" y="4"/>
                      </a:cubicBezTo>
                      <a:cubicBezTo>
                        <a:pt x="206" y="3"/>
                        <a:pt x="205" y="1"/>
                        <a:pt x="20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60" name="Freeform 359"/>
                <p:cNvSpPr>
                  <a:spLocks noEditPoints="1"/>
                </p:cNvSpPr>
                <p:nvPr/>
              </p:nvSpPr>
              <p:spPr bwMode="auto">
                <a:xfrm>
                  <a:off x="1063956" y="-836578"/>
                  <a:ext cx="243771" cy="250186"/>
                </a:xfrm>
                <a:custGeom>
                  <a:avLst/>
                  <a:gdLst>
                    <a:gd name="T0" fmla="*/ 0 w 224"/>
                    <a:gd name="T1" fmla="*/ 218 h 230"/>
                    <a:gd name="T2" fmla="*/ 0 w 224"/>
                    <a:gd name="T3" fmla="*/ 218 h 230"/>
                    <a:gd name="T4" fmla="*/ 1 w 224"/>
                    <a:gd name="T5" fmla="*/ 218 h 230"/>
                    <a:gd name="T6" fmla="*/ 2 w 224"/>
                    <a:gd name="T7" fmla="*/ 219 h 230"/>
                    <a:gd name="T8" fmla="*/ 21 w 224"/>
                    <a:gd name="T9" fmla="*/ 230 h 230"/>
                    <a:gd name="T10" fmla="*/ 2 w 224"/>
                    <a:gd name="T11" fmla="*/ 219 h 230"/>
                    <a:gd name="T12" fmla="*/ 0 w 224"/>
                    <a:gd name="T13" fmla="*/ 218 h 230"/>
                    <a:gd name="T14" fmla="*/ 177 w 224"/>
                    <a:gd name="T15" fmla="*/ 0 h 230"/>
                    <a:gd name="T16" fmla="*/ 146 w 224"/>
                    <a:gd name="T17" fmla="*/ 13 h 230"/>
                    <a:gd name="T18" fmla="*/ 146 w 224"/>
                    <a:gd name="T19" fmla="*/ 13 h 230"/>
                    <a:gd name="T20" fmla="*/ 75 w 224"/>
                    <a:gd name="T21" fmla="*/ 84 h 230"/>
                    <a:gd name="T22" fmla="*/ 75 w 224"/>
                    <a:gd name="T23" fmla="*/ 188 h 230"/>
                    <a:gd name="T24" fmla="*/ 73 w 224"/>
                    <a:gd name="T25" fmla="*/ 202 h 230"/>
                    <a:gd name="T26" fmla="*/ 64 w 224"/>
                    <a:gd name="T27" fmla="*/ 218 h 230"/>
                    <a:gd name="T28" fmla="*/ 135 w 224"/>
                    <a:gd name="T29" fmla="*/ 146 h 230"/>
                    <a:gd name="T30" fmla="*/ 208 w 224"/>
                    <a:gd name="T31" fmla="*/ 74 h 230"/>
                    <a:gd name="T32" fmla="*/ 208 w 224"/>
                    <a:gd name="T33" fmla="*/ 13 h 230"/>
                    <a:gd name="T34" fmla="*/ 204 w 224"/>
                    <a:gd name="T35" fmla="*/ 9 h 230"/>
                    <a:gd name="T36" fmla="*/ 177 w 224"/>
                    <a:gd name="T37" fmla="*/ 0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24" h="230">
                      <a:moveTo>
                        <a:pt x="0" y="218"/>
                      </a:moveTo>
                      <a:cubicBezTo>
                        <a:pt x="0" y="218"/>
                        <a:pt x="0" y="218"/>
                        <a:pt x="0" y="218"/>
                      </a:cubicBezTo>
                      <a:cubicBezTo>
                        <a:pt x="1" y="218"/>
                        <a:pt x="1" y="218"/>
                        <a:pt x="1" y="218"/>
                      </a:cubicBezTo>
                      <a:cubicBezTo>
                        <a:pt x="2" y="219"/>
                        <a:pt x="2" y="219"/>
                        <a:pt x="2" y="219"/>
                      </a:cubicBezTo>
                      <a:cubicBezTo>
                        <a:pt x="7" y="224"/>
                        <a:pt x="14" y="228"/>
                        <a:pt x="21" y="230"/>
                      </a:cubicBezTo>
                      <a:cubicBezTo>
                        <a:pt x="14" y="228"/>
                        <a:pt x="7" y="224"/>
                        <a:pt x="2" y="219"/>
                      </a:cubicBezTo>
                      <a:cubicBezTo>
                        <a:pt x="0" y="218"/>
                        <a:pt x="0" y="218"/>
                        <a:pt x="0" y="218"/>
                      </a:cubicBezTo>
                      <a:moveTo>
                        <a:pt x="177" y="0"/>
                      </a:moveTo>
                      <a:cubicBezTo>
                        <a:pt x="166" y="0"/>
                        <a:pt x="155" y="4"/>
                        <a:pt x="146" y="13"/>
                      </a:cubicBezTo>
                      <a:cubicBezTo>
                        <a:pt x="146" y="13"/>
                        <a:pt x="146" y="13"/>
                        <a:pt x="146" y="13"/>
                      </a:cubicBezTo>
                      <a:cubicBezTo>
                        <a:pt x="75" y="84"/>
                        <a:pt x="75" y="84"/>
                        <a:pt x="75" y="84"/>
                      </a:cubicBezTo>
                      <a:cubicBezTo>
                        <a:pt x="75" y="188"/>
                        <a:pt x="75" y="188"/>
                        <a:pt x="75" y="188"/>
                      </a:cubicBezTo>
                      <a:cubicBezTo>
                        <a:pt x="75" y="193"/>
                        <a:pt x="75" y="198"/>
                        <a:pt x="73" y="202"/>
                      </a:cubicBezTo>
                      <a:cubicBezTo>
                        <a:pt x="71" y="208"/>
                        <a:pt x="68" y="213"/>
                        <a:pt x="64" y="218"/>
                      </a:cubicBezTo>
                      <a:cubicBezTo>
                        <a:pt x="135" y="146"/>
                        <a:pt x="135" y="146"/>
                        <a:pt x="135" y="146"/>
                      </a:cubicBezTo>
                      <a:cubicBezTo>
                        <a:pt x="208" y="74"/>
                        <a:pt x="208" y="74"/>
                        <a:pt x="208" y="74"/>
                      </a:cubicBezTo>
                      <a:cubicBezTo>
                        <a:pt x="224" y="57"/>
                        <a:pt x="224" y="30"/>
                        <a:pt x="208" y="13"/>
                      </a:cubicBezTo>
                      <a:cubicBezTo>
                        <a:pt x="206" y="12"/>
                        <a:pt x="205" y="10"/>
                        <a:pt x="204" y="9"/>
                      </a:cubicBezTo>
                      <a:cubicBezTo>
                        <a:pt x="196" y="3"/>
                        <a:pt x="186" y="0"/>
                        <a:pt x="177" y="0"/>
                      </a:cubicBezTo>
                    </a:path>
                  </a:pathLst>
                </a:custGeom>
                <a:grpFill/>
                <a:ln w="3175">
                  <a:solidFill>
                    <a:schemeClr val="accent5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61" name="Freeform 360"/>
                <p:cNvSpPr>
                  <a:spLocks/>
                </p:cNvSpPr>
                <p:nvPr/>
              </p:nvSpPr>
              <p:spPr bwMode="auto">
                <a:xfrm>
                  <a:off x="1098781" y="-745392"/>
                  <a:ext cx="50404" cy="128759"/>
                </a:xfrm>
                <a:custGeom>
                  <a:avLst/>
                  <a:gdLst>
                    <a:gd name="T0" fmla="*/ 43 w 46"/>
                    <a:gd name="T1" fmla="*/ 0 h 118"/>
                    <a:gd name="T2" fmla="*/ 0 w 46"/>
                    <a:gd name="T3" fmla="*/ 43 h 118"/>
                    <a:gd name="T4" fmla="*/ 31 w 46"/>
                    <a:gd name="T5" fmla="*/ 74 h 118"/>
                    <a:gd name="T6" fmla="*/ 41 w 46"/>
                    <a:gd name="T7" fmla="*/ 118 h 118"/>
                    <a:gd name="T8" fmla="*/ 43 w 46"/>
                    <a:gd name="T9" fmla="*/ 104 h 118"/>
                    <a:gd name="T10" fmla="*/ 43 w 46"/>
                    <a:gd name="T11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118">
                      <a:moveTo>
                        <a:pt x="43" y="0"/>
                      </a:move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31" y="74"/>
                        <a:pt x="31" y="74"/>
                        <a:pt x="31" y="74"/>
                      </a:cubicBezTo>
                      <a:cubicBezTo>
                        <a:pt x="43" y="86"/>
                        <a:pt x="46" y="103"/>
                        <a:pt x="41" y="118"/>
                      </a:cubicBezTo>
                      <a:cubicBezTo>
                        <a:pt x="43" y="114"/>
                        <a:pt x="43" y="109"/>
                        <a:pt x="43" y="104"/>
                      </a:cubicBezTo>
                      <a:cubicBezTo>
                        <a:pt x="43" y="0"/>
                        <a:pt x="43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rgbClr val="F57302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62" name="Freeform 361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63" name="Freeform 362"/>
                <p:cNvSpPr>
                  <a:spLocks/>
                </p:cNvSpPr>
                <p:nvPr/>
              </p:nvSpPr>
              <p:spPr bwMode="auto">
                <a:xfrm>
                  <a:off x="1086867" y="-586391"/>
                  <a:ext cx="11914" cy="2291"/>
                </a:xfrm>
                <a:custGeom>
                  <a:avLst/>
                  <a:gdLst>
                    <a:gd name="T0" fmla="*/ 0 w 11"/>
                    <a:gd name="T1" fmla="*/ 0 h 2"/>
                    <a:gd name="T2" fmla="*/ 11 w 11"/>
                    <a:gd name="T3" fmla="*/ 2 h 2"/>
                    <a:gd name="T4" fmla="*/ 4 w 11"/>
                    <a:gd name="T5" fmla="*/ 1 h 2"/>
                    <a:gd name="T6" fmla="*/ 0 w 1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">
                      <a:moveTo>
                        <a:pt x="0" y="0"/>
                      </a:moveTo>
                      <a:cubicBezTo>
                        <a:pt x="3" y="1"/>
                        <a:pt x="7" y="1"/>
                        <a:pt x="11" y="2"/>
                      </a:cubicBezTo>
                      <a:cubicBezTo>
                        <a:pt x="8" y="1"/>
                        <a:pt x="6" y="1"/>
                        <a:pt x="4" y="1"/>
                      </a:cubicBezTo>
                      <a:cubicBezTo>
                        <a:pt x="3" y="1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64" name="Freeform 363"/>
                <p:cNvSpPr>
                  <a:spLocks/>
                </p:cNvSpPr>
                <p:nvPr/>
              </p:nvSpPr>
              <p:spPr bwMode="auto">
                <a:xfrm>
                  <a:off x="1052043" y="-632213"/>
                  <a:ext cx="39407" cy="46738"/>
                </a:xfrm>
                <a:custGeom>
                  <a:avLst/>
                  <a:gdLst>
                    <a:gd name="T0" fmla="*/ 0 w 36"/>
                    <a:gd name="T1" fmla="*/ 0 h 43"/>
                    <a:gd name="T2" fmla="*/ 11 w 36"/>
                    <a:gd name="T3" fmla="*/ 30 h 43"/>
                    <a:gd name="T4" fmla="*/ 13 w 36"/>
                    <a:gd name="T5" fmla="*/ 31 h 43"/>
                    <a:gd name="T6" fmla="*/ 32 w 36"/>
                    <a:gd name="T7" fmla="*/ 42 h 43"/>
                    <a:gd name="T8" fmla="*/ 36 w 36"/>
                    <a:gd name="T9" fmla="*/ 43 h 43"/>
                    <a:gd name="T10" fmla="*/ 0 w 36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43">
                      <a:moveTo>
                        <a:pt x="0" y="0"/>
                      </a:moveTo>
                      <a:cubicBezTo>
                        <a:pt x="0" y="11"/>
                        <a:pt x="4" y="21"/>
                        <a:pt x="11" y="30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8" y="36"/>
                        <a:pt x="25" y="40"/>
                        <a:pt x="32" y="42"/>
                      </a:cubicBezTo>
                      <a:cubicBezTo>
                        <a:pt x="33" y="42"/>
                        <a:pt x="35" y="43"/>
                        <a:pt x="36" y="43"/>
                      </a:cubicBezTo>
                      <a:cubicBezTo>
                        <a:pt x="16" y="40"/>
                        <a:pt x="0" y="22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65" name="Freeform 364"/>
                <p:cNvSpPr>
                  <a:spLocks/>
                </p:cNvSpPr>
                <p:nvPr/>
              </p:nvSpPr>
              <p:spPr bwMode="auto">
                <a:xfrm>
                  <a:off x="1107487" y="-588682"/>
                  <a:ext cx="10997" cy="3208"/>
                </a:xfrm>
                <a:custGeom>
                  <a:avLst/>
                  <a:gdLst>
                    <a:gd name="T0" fmla="*/ 10 w 10"/>
                    <a:gd name="T1" fmla="*/ 0 h 3"/>
                    <a:gd name="T2" fmla="*/ 5 w 10"/>
                    <a:gd name="T3" fmla="*/ 2 h 3"/>
                    <a:gd name="T4" fmla="*/ 0 w 10"/>
                    <a:gd name="T5" fmla="*/ 3 h 3"/>
                    <a:gd name="T6" fmla="*/ 10 w 10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3">
                      <a:moveTo>
                        <a:pt x="10" y="0"/>
                      </a:moveTo>
                      <a:cubicBezTo>
                        <a:pt x="8" y="0"/>
                        <a:pt x="7" y="1"/>
                        <a:pt x="5" y="2"/>
                      </a:cubicBezTo>
                      <a:cubicBezTo>
                        <a:pt x="3" y="2"/>
                        <a:pt x="2" y="2"/>
                        <a:pt x="0" y="3"/>
                      </a:cubicBezTo>
                      <a:cubicBezTo>
                        <a:pt x="3" y="2"/>
                        <a:pt x="7" y="1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66" name="Freeform 365"/>
                <p:cNvSpPr>
                  <a:spLocks/>
                </p:cNvSpPr>
                <p:nvPr/>
              </p:nvSpPr>
              <p:spPr bwMode="auto">
                <a:xfrm>
                  <a:off x="1112985" y="-616634"/>
                  <a:ext cx="30701" cy="30242"/>
                </a:xfrm>
                <a:custGeom>
                  <a:avLst/>
                  <a:gdLst>
                    <a:gd name="T0" fmla="*/ 28 w 28"/>
                    <a:gd name="T1" fmla="*/ 0 h 28"/>
                    <a:gd name="T2" fmla="*/ 0 w 28"/>
                    <a:gd name="T3" fmla="*/ 28 h 28"/>
                    <a:gd name="T4" fmla="*/ 5 w 28"/>
                    <a:gd name="T5" fmla="*/ 26 h 28"/>
                    <a:gd name="T6" fmla="*/ 18 w 28"/>
                    <a:gd name="T7" fmla="*/ 17 h 28"/>
                    <a:gd name="T8" fmla="*/ 19 w 28"/>
                    <a:gd name="T9" fmla="*/ 16 h 28"/>
                    <a:gd name="T10" fmla="*/ 28 w 28"/>
                    <a:gd name="T1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28">
                      <a:moveTo>
                        <a:pt x="28" y="0"/>
                      </a:moveTo>
                      <a:cubicBezTo>
                        <a:pt x="24" y="13"/>
                        <a:pt x="13" y="23"/>
                        <a:pt x="0" y="28"/>
                      </a:cubicBezTo>
                      <a:cubicBezTo>
                        <a:pt x="2" y="27"/>
                        <a:pt x="3" y="26"/>
                        <a:pt x="5" y="26"/>
                      </a:cubicBezTo>
                      <a:cubicBezTo>
                        <a:pt x="10" y="24"/>
                        <a:pt x="14" y="21"/>
                        <a:pt x="18" y="17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23" y="11"/>
                        <a:pt x="26" y="6"/>
                        <a:pt x="2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67" name="Freeform 366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68" name="Freeform 367"/>
                <p:cNvSpPr>
                  <a:spLocks/>
                </p:cNvSpPr>
                <p:nvPr/>
              </p:nvSpPr>
              <p:spPr bwMode="auto">
                <a:xfrm>
                  <a:off x="1091449" y="-586391"/>
                  <a:ext cx="21536" cy="2291"/>
                </a:xfrm>
                <a:custGeom>
                  <a:avLst/>
                  <a:gdLst>
                    <a:gd name="T0" fmla="*/ 20 w 20"/>
                    <a:gd name="T1" fmla="*/ 0 h 2"/>
                    <a:gd name="T2" fmla="*/ 16 w 20"/>
                    <a:gd name="T3" fmla="*/ 1 h 2"/>
                    <a:gd name="T4" fmla="*/ 16 w 20"/>
                    <a:gd name="T5" fmla="*/ 1 h 2"/>
                    <a:gd name="T6" fmla="*/ 12 w 20"/>
                    <a:gd name="T7" fmla="*/ 1 h 2"/>
                    <a:gd name="T8" fmla="*/ 11 w 20"/>
                    <a:gd name="T9" fmla="*/ 1 h 2"/>
                    <a:gd name="T10" fmla="*/ 7 w 20"/>
                    <a:gd name="T11" fmla="*/ 2 h 2"/>
                    <a:gd name="T12" fmla="*/ 3 w 20"/>
                    <a:gd name="T13" fmla="*/ 1 h 2"/>
                    <a:gd name="T14" fmla="*/ 3 w 20"/>
                    <a:gd name="T15" fmla="*/ 1 h 2"/>
                    <a:gd name="T16" fmla="*/ 0 w 20"/>
                    <a:gd name="T17" fmla="*/ 1 h 2"/>
                    <a:gd name="T18" fmla="*/ 7 w 20"/>
                    <a:gd name="T19" fmla="*/ 2 h 2"/>
                    <a:gd name="T20" fmla="*/ 7 w 20"/>
                    <a:gd name="T21" fmla="*/ 2 h 2"/>
                    <a:gd name="T22" fmla="*/ 7 w 20"/>
                    <a:gd name="T23" fmla="*/ 2 h 2"/>
                    <a:gd name="T24" fmla="*/ 7 w 20"/>
                    <a:gd name="T25" fmla="*/ 2 h 2"/>
                    <a:gd name="T26" fmla="*/ 7 w 20"/>
                    <a:gd name="T27" fmla="*/ 2 h 2"/>
                    <a:gd name="T28" fmla="*/ 7 w 20"/>
                    <a:gd name="T29" fmla="*/ 2 h 2"/>
                    <a:gd name="T30" fmla="*/ 7 w 20"/>
                    <a:gd name="T31" fmla="*/ 2 h 2"/>
                    <a:gd name="T32" fmla="*/ 7 w 20"/>
                    <a:gd name="T33" fmla="*/ 2 h 2"/>
                    <a:gd name="T34" fmla="*/ 7 w 20"/>
                    <a:gd name="T35" fmla="*/ 2 h 2"/>
                    <a:gd name="T36" fmla="*/ 7 w 20"/>
                    <a:gd name="T37" fmla="*/ 2 h 2"/>
                    <a:gd name="T38" fmla="*/ 7 w 20"/>
                    <a:gd name="T39" fmla="*/ 2 h 2"/>
                    <a:gd name="T40" fmla="*/ 7 w 20"/>
                    <a:gd name="T41" fmla="*/ 2 h 2"/>
                    <a:gd name="T42" fmla="*/ 7 w 20"/>
                    <a:gd name="T43" fmla="*/ 2 h 2"/>
                    <a:gd name="T44" fmla="*/ 15 w 20"/>
                    <a:gd name="T45" fmla="*/ 1 h 2"/>
                    <a:gd name="T46" fmla="*/ 20 w 20"/>
                    <a:gd name="T4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0" h="2">
                      <a:moveTo>
                        <a:pt x="20" y="0"/>
                      </a:moveTo>
                      <a:cubicBezTo>
                        <a:pt x="19" y="0"/>
                        <a:pt x="18" y="0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5" y="1"/>
                        <a:pt x="14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0" y="1"/>
                        <a:pt x="9" y="2"/>
                        <a:pt x="7" y="2"/>
                      </a:cubicBezTo>
                      <a:cubicBezTo>
                        <a:pt x="6" y="2"/>
                        <a:pt x="4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2" y="1"/>
                        <a:pt x="4" y="1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10" y="2"/>
                        <a:pt x="12" y="1"/>
                        <a:pt x="15" y="1"/>
                      </a:cubicBezTo>
                      <a:cubicBezTo>
                        <a:pt x="17" y="0"/>
                        <a:pt x="18" y="0"/>
                        <a:pt x="2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69" name="Freeform 368"/>
                <p:cNvSpPr>
                  <a:spLocks/>
                </p:cNvSpPr>
                <p:nvPr/>
              </p:nvSpPr>
              <p:spPr bwMode="auto">
                <a:xfrm>
                  <a:off x="1052043" y="-698654"/>
                  <a:ext cx="97142" cy="114554"/>
                </a:xfrm>
                <a:custGeom>
                  <a:avLst/>
                  <a:gdLst>
                    <a:gd name="T0" fmla="*/ 43 w 89"/>
                    <a:gd name="T1" fmla="*/ 0 h 105"/>
                    <a:gd name="T2" fmla="*/ 13 w 89"/>
                    <a:gd name="T3" fmla="*/ 31 h 105"/>
                    <a:gd name="T4" fmla="*/ 0 w 89"/>
                    <a:gd name="T5" fmla="*/ 61 h 105"/>
                    <a:gd name="T6" fmla="*/ 36 w 89"/>
                    <a:gd name="T7" fmla="*/ 104 h 105"/>
                    <a:gd name="T8" fmla="*/ 39 w 89"/>
                    <a:gd name="T9" fmla="*/ 104 h 105"/>
                    <a:gd name="T10" fmla="*/ 39 w 89"/>
                    <a:gd name="T11" fmla="*/ 104 h 105"/>
                    <a:gd name="T12" fmla="*/ 43 w 89"/>
                    <a:gd name="T13" fmla="*/ 105 h 105"/>
                    <a:gd name="T14" fmla="*/ 47 w 89"/>
                    <a:gd name="T15" fmla="*/ 104 h 105"/>
                    <a:gd name="T16" fmla="*/ 48 w 89"/>
                    <a:gd name="T17" fmla="*/ 104 h 105"/>
                    <a:gd name="T18" fmla="*/ 52 w 89"/>
                    <a:gd name="T19" fmla="*/ 104 h 105"/>
                    <a:gd name="T20" fmla="*/ 52 w 89"/>
                    <a:gd name="T21" fmla="*/ 104 h 105"/>
                    <a:gd name="T22" fmla="*/ 56 w 89"/>
                    <a:gd name="T23" fmla="*/ 103 h 105"/>
                    <a:gd name="T24" fmla="*/ 84 w 89"/>
                    <a:gd name="T25" fmla="*/ 75 h 105"/>
                    <a:gd name="T26" fmla="*/ 74 w 89"/>
                    <a:gd name="T27" fmla="*/ 31 h 105"/>
                    <a:gd name="T28" fmla="*/ 43 w 89"/>
                    <a:gd name="T29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9" h="105">
                      <a:moveTo>
                        <a:pt x="43" y="0"/>
                      </a:move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4" y="39"/>
                        <a:pt x="0" y="50"/>
                        <a:pt x="0" y="61"/>
                      </a:cubicBezTo>
                      <a:cubicBezTo>
                        <a:pt x="0" y="83"/>
                        <a:pt x="16" y="101"/>
                        <a:pt x="36" y="104"/>
                      </a:cubicBezTo>
                      <a:cubicBezTo>
                        <a:pt x="37" y="104"/>
                        <a:pt x="38" y="104"/>
                        <a:pt x="39" y="104"/>
                      </a:cubicBezTo>
                      <a:cubicBezTo>
                        <a:pt x="39" y="104"/>
                        <a:pt x="39" y="104"/>
                        <a:pt x="39" y="104"/>
                      </a:cubicBezTo>
                      <a:cubicBezTo>
                        <a:pt x="40" y="104"/>
                        <a:pt x="42" y="105"/>
                        <a:pt x="43" y="105"/>
                      </a:cubicBezTo>
                      <a:cubicBezTo>
                        <a:pt x="45" y="105"/>
                        <a:pt x="46" y="104"/>
                        <a:pt x="47" y="104"/>
                      </a:cubicBezTo>
                      <a:cubicBezTo>
                        <a:pt x="48" y="104"/>
                        <a:pt x="48" y="104"/>
                        <a:pt x="48" y="104"/>
                      </a:cubicBezTo>
                      <a:cubicBezTo>
                        <a:pt x="50" y="104"/>
                        <a:pt x="51" y="104"/>
                        <a:pt x="52" y="104"/>
                      </a:cubicBezTo>
                      <a:cubicBezTo>
                        <a:pt x="52" y="104"/>
                        <a:pt x="52" y="104"/>
                        <a:pt x="52" y="104"/>
                      </a:cubicBezTo>
                      <a:cubicBezTo>
                        <a:pt x="54" y="103"/>
                        <a:pt x="55" y="103"/>
                        <a:pt x="56" y="103"/>
                      </a:cubicBezTo>
                      <a:cubicBezTo>
                        <a:pt x="69" y="98"/>
                        <a:pt x="80" y="88"/>
                        <a:pt x="84" y="75"/>
                      </a:cubicBezTo>
                      <a:cubicBezTo>
                        <a:pt x="89" y="60"/>
                        <a:pt x="86" y="43"/>
                        <a:pt x="74" y="31"/>
                      </a:cubicBezTo>
                      <a:cubicBezTo>
                        <a:pt x="43" y="0"/>
                        <a:pt x="43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rgbClr val="F34D00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</p:grpSp>
          <p:grpSp>
            <p:nvGrpSpPr>
              <p:cNvPr id="329" name="Group 328"/>
              <p:cNvGrpSpPr/>
              <p:nvPr/>
            </p:nvGrpSpPr>
            <p:grpSpPr>
              <a:xfrm rot="5400000" flipH="1" flipV="1">
                <a:off x="567657" y="4099837"/>
                <a:ext cx="198569" cy="226307"/>
                <a:chOff x="894416" y="-1055147"/>
                <a:chExt cx="413311" cy="471047"/>
              </a:xfrm>
              <a:grpFill/>
            </p:grpSpPr>
            <p:sp>
              <p:nvSpPr>
                <p:cNvPr id="330" name="Freeform 46"/>
                <p:cNvSpPr>
                  <a:spLocks/>
                </p:cNvSpPr>
                <p:nvPr/>
              </p:nvSpPr>
              <p:spPr bwMode="auto">
                <a:xfrm>
                  <a:off x="894416" y="-836578"/>
                  <a:ext cx="169540" cy="237356"/>
                </a:xfrm>
                <a:custGeom>
                  <a:avLst/>
                  <a:gdLst>
                    <a:gd name="T0" fmla="*/ 43 w 156"/>
                    <a:gd name="T1" fmla="*/ 0 h 218"/>
                    <a:gd name="T2" fmla="*/ 13 w 156"/>
                    <a:gd name="T3" fmla="*/ 13 h 218"/>
                    <a:gd name="T4" fmla="*/ 13 w 156"/>
                    <a:gd name="T5" fmla="*/ 13 h 218"/>
                    <a:gd name="T6" fmla="*/ 13 w 156"/>
                    <a:gd name="T7" fmla="*/ 13 h 218"/>
                    <a:gd name="T8" fmla="*/ 7 w 156"/>
                    <a:gd name="T9" fmla="*/ 19 h 218"/>
                    <a:gd name="T10" fmla="*/ 0 w 156"/>
                    <a:gd name="T11" fmla="*/ 43 h 218"/>
                    <a:gd name="T12" fmla="*/ 6 w 156"/>
                    <a:gd name="T13" fmla="*/ 65 h 218"/>
                    <a:gd name="T14" fmla="*/ 13 w 156"/>
                    <a:gd name="T15" fmla="*/ 74 h 218"/>
                    <a:gd name="T16" fmla="*/ 109 w 156"/>
                    <a:gd name="T17" fmla="*/ 170 h 218"/>
                    <a:gd name="T18" fmla="*/ 156 w 156"/>
                    <a:gd name="T19" fmla="*/ 218 h 218"/>
                    <a:gd name="T20" fmla="*/ 145 w 156"/>
                    <a:gd name="T21" fmla="*/ 188 h 218"/>
                    <a:gd name="T22" fmla="*/ 145 w 156"/>
                    <a:gd name="T23" fmla="*/ 188 h 218"/>
                    <a:gd name="T24" fmla="*/ 145 w 156"/>
                    <a:gd name="T25" fmla="*/ 84 h 218"/>
                    <a:gd name="T26" fmla="*/ 145 w 156"/>
                    <a:gd name="T27" fmla="*/ 84 h 218"/>
                    <a:gd name="T28" fmla="*/ 74 w 156"/>
                    <a:gd name="T29" fmla="*/ 13 h 218"/>
                    <a:gd name="T30" fmla="*/ 69 w 156"/>
                    <a:gd name="T31" fmla="*/ 9 h 218"/>
                    <a:gd name="T32" fmla="*/ 43 w 156"/>
                    <a:gd name="T33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6" h="218">
                      <a:moveTo>
                        <a:pt x="43" y="0"/>
                      </a:moveTo>
                      <a:cubicBezTo>
                        <a:pt x="32" y="0"/>
                        <a:pt x="21" y="4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1" y="15"/>
                        <a:pt x="9" y="17"/>
                        <a:pt x="7" y="19"/>
                      </a:cubicBezTo>
                      <a:cubicBezTo>
                        <a:pt x="2" y="27"/>
                        <a:pt x="0" y="35"/>
                        <a:pt x="0" y="43"/>
                      </a:cubicBezTo>
                      <a:cubicBezTo>
                        <a:pt x="0" y="51"/>
                        <a:pt x="2" y="58"/>
                        <a:pt x="6" y="65"/>
                      </a:cubicBezTo>
                      <a:cubicBezTo>
                        <a:pt x="8" y="68"/>
                        <a:pt x="10" y="71"/>
                        <a:pt x="13" y="74"/>
                      </a:cubicBezTo>
                      <a:cubicBezTo>
                        <a:pt x="109" y="170"/>
                        <a:pt x="109" y="170"/>
                        <a:pt x="109" y="170"/>
                      </a:cubicBezTo>
                      <a:cubicBezTo>
                        <a:pt x="156" y="218"/>
                        <a:pt x="156" y="218"/>
                        <a:pt x="156" y="218"/>
                      </a:cubicBezTo>
                      <a:cubicBezTo>
                        <a:pt x="149" y="209"/>
                        <a:pt x="145" y="199"/>
                        <a:pt x="145" y="188"/>
                      </a:cubicBezTo>
                      <a:cubicBezTo>
                        <a:pt x="145" y="188"/>
                        <a:pt x="145" y="188"/>
                        <a:pt x="145" y="188"/>
                      </a:cubicBezTo>
                      <a:cubicBezTo>
                        <a:pt x="145" y="84"/>
                        <a:pt x="145" y="84"/>
                        <a:pt x="145" y="84"/>
                      </a:cubicBezTo>
                      <a:cubicBezTo>
                        <a:pt x="145" y="84"/>
                        <a:pt x="145" y="84"/>
                        <a:pt x="145" y="84"/>
                      </a:cubicBezTo>
                      <a:cubicBezTo>
                        <a:pt x="74" y="13"/>
                        <a:pt x="74" y="13"/>
                        <a:pt x="74" y="13"/>
                      </a:cubicBezTo>
                      <a:cubicBezTo>
                        <a:pt x="72" y="11"/>
                        <a:pt x="71" y="10"/>
                        <a:pt x="69" y="9"/>
                      </a:cubicBezTo>
                      <a:cubicBezTo>
                        <a:pt x="61" y="3"/>
                        <a:pt x="52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chemeClr val="accent5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31" name="Freeform 43"/>
                <p:cNvSpPr>
                  <a:spLocks/>
                </p:cNvSpPr>
                <p:nvPr/>
              </p:nvSpPr>
              <p:spPr bwMode="auto">
                <a:xfrm>
                  <a:off x="1052043" y="-1055147"/>
                  <a:ext cx="93476" cy="356493"/>
                </a:xfrm>
                <a:custGeom>
                  <a:avLst/>
                  <a:gdLst>
                    <a:gd name="T0" fmla="*/ 43 w 86"/>
                    <a:gd name="T1" fmla="*/ 0 h 328"/>
                    <a:gd name="T2" fmla="*/ 0 w 86"/>
                    <a:gd name="T3" fmla="*/ 43 h 328"/>
                    <a:gd name="T4" fmla="*/ 0 w 86"/>
                    <a:gd name="T5" fmla="*/ 285 h 328"/>
                    <a:gd name="T6" fmla="*/ 43 w 86"/>
                    <a:gd name="T7" fmla="*/ 328 h 328"/>
                    <a:gd name="T8" fmla="*/ 86 w 86"/>
                    <a:gd name="T9" fmla="*/ 285 h 328"/>
                    <a:gd name="T10" fmla="*/ 86 w 86"/>
                    <a:gd name="T11" fmla="*/ 43 h 328"/>
                    <a:gd name="T12" fmla="*/ 43 w 86"/>
                    <a:gd name="T13" fmla="*/ 0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328">
                      <a:moveTo>
                        <a:pt x="43" y="0"/>
                      </a:moveTo>
                      <a:cubicBezTo>
                        <a:pt x="19" y="0"/>
                        <a:pt x="0" y="19"/>
                        <a:pt x="0" y="43"/>
                      </a:cubicBezTo>
                      <a:cubicBezTo>
                        <a:pt x="0" y="285"/>
                        <a:pt x="0" y="285"/>
                        <a:pt x="0" y="285"/>
                      </a:cubicBezTo>
                      <a:cubicBezTo>
                        <a:pt x="43" y="328"/>
                        <a:pt x="43" y="328"/>
                        <a:pt x="43" y="328"/>
                      </a:cubicBezTo>
                      <a:cubicBezTo>
                        <a:pt x="86" y="285"/>
                        <a:pt x="86" y="285"/>
                        <a:pt x="86" y="285"/>
                      </a:cubicBezTo>
                      <a:cubicBezTo>
                        <a:pt x="86" y="43"/>
                        <a:pt x="86" y="43"/>
                        <a:pt x="86" y="43"/>
                      </a:cubicBezTo>
                      <a:cubicBezTo>
                        <a:pt x="86" y="19"/>
                        <a:pt x="67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chemeClr val="accent5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32" name="Freeform 44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1375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0 w 1"/>
                    <a:gd name="T4" fmla="*/ 0 w 1"/>
                    <a:gd name="T5" fmla="*/ 0 w 1"/>
                    <a:gd name="T6" fmla="*/ 0 w 1"/>
                    <a:gd name="T7" fmla="*/ 0 w 1"/>
                    <a:gd name="T8" fmla="*/ 0 w 1"/>
                    <a:gd name="T9" fmla="*/ 0 w 1"/>
                    <a:gd name="T10" fmla="*/ 0 w 1"/>
                    <a:gd name="T11" fmla="*/ 0 w 1"/>
                    <a:gd name="T12" fmla="*/ 1 w 1"/>
                    <a:gd name="T13" fmla="*/ 1 w 1"/>
                    <a:gd name="T14" fmla="*/ 1 w 1"/>
                    <a:gd name="T15" fmla="*/ 1 w 1"/>
                    <a:gd name="T16" fmla="*/ 1 w 1"/>
                    <a:gd name="T17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33" name="Freeform 45"/>
                <p:cNvSpPr>
                  <a:spLocks noEditPoints="1"/>
                </p:cNvSpPr>
                <p:nvPr/>
              </p:nvSpPr>
              <p:spPr bwMode="auto">
                <a:xfrm>
                  <a:off x="894416" y="-826955"/>
                  <a:ext cx="157627" cy="175497"/>
                </a:xfrm>
                <a:custGeom>
                  <a:avLst/>
                  <a:gdLst>
                    <a:gd name="T0" fmla="*/ 6 w 145"/>
                    <a:gd name="T1" fmla="*/ 56 h 161"/>
                    <a:gd name="T2" fmla="*/ 13 w 145"/>
                    <a:gd name="T3" fmla="*/ 65 h 161"/>
                    <a:gd name="T4" fmla="*/ 109 w 145"/>
                    <a:gd name="T5" fmla="*/ 161 h 161"/>
                    <a:gd name="T6" fmla="*/ 13 w 145"/>
                    <a:gd name="T7" fmla="*/ 65 h 161"/>
                    <a:gd name="T8" fmla="*/ 6 w 145"/>
                    <a:gd name="T9" fmla="*/ 56 h 161"/>
                    <a:gd name="T10" fmla="*/ 7 w 145"/>
                    <a:gd name="T11" fmla="*/ 10 h 161"/>
                    <a:gd name="T12" fmla="*/ 0 w 145"/>
                    <a:gd name="T13" fmla="*/ 34 h 161"/>
                    <a:gd name="T14" fmla="*/ 7 w 145"/>
                    <a:gd name="T15" fmla="*/ 10 h 161"/>
                    <a:gd name="T16" fmla="*/ 69 w 145"/>
                    <a:gd name="T17" fmla="*/ 0 h 161"/>
                    <a:gd name="T18" fmla="*/ 74 w 145"/>
                    <a:gd name="T19" fmla="*/ 4 h 161"/>
                    <a:gd name="T20" fmla="*/ 145 w 145"/>
                    <a:gd name="T21" fmla="*/ 75 h 161"/>
                    <a:gd name="T22" fmla="*/ 74 w 145"/>
                    <a:gd name="T23" fmla="*/ 4 h 161"/>
                    <a:gd name="T24" fmla="*/ 69 w 145"/>
                    <a:gd name="T25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5" h="161">
                      <a:moveTo>
                        <a:pt x="6" y="56"/>
                      </a:moveTo>
                      <a:cubicBezTo>
                        <a:pt x="8" y="59"/>
                        <a:pt x="10" y="62"/>
                        <a:pt x="13" y="65"/>
                      </a:cubicBezTo>
                      <a:cubicBezTo>
                        <a:pt x="109" y="161"/>
                        <a:pt x="109" y="161"/>
                        <a:pt x="109" y="161"/>
                      </a:cubicBezTo>
                      <a:cubicBezTo>
                        <a:pt x="13" y="65"/>
                        <a:pt x="13" y="65"/>
                        <a:pt x="13" y="65"/>
                      </a:cubicBezTo>
                      <a:cubicBezTo>
                        <a:pt x="10" y="62"/>
                        <a:pt x="8" y="59"/>
                        <a:pt x="6" y="56"/>
                      </a:cubicBezTo>
                      <a:moveTo>
                        <a:pt x="7" y="10"/>
                      </a:moveTo>
                      <a:cubicBezTo>
                        <a:pt x="2" y="18"/>
                        <a:pt x="0" y="26"/>
                        <a:pt x="0" y="34"/>
                      </a:cubicBezTo>
                      <a:cubicBezTo>
                        <a:pt x="0" y="26"/>
                        <a:pt x="2" y="18"/>
                        <a:pt x="7" y="10"/>
                      </a:cubicBezTo>
                      <a:moveTo>
                        <a:pt x="69" y="0"/>
                      </a:moveTo>
                      <a:cubicBezTo>
                        <a:pt x="71" y="1"/>
                        <a:pt x="72" y="2"/>
                        <a:pt x="74" y="4"/>
                      </a:cubicBezTo>
                      <a:cubicBezTo>
                        <a:pt x="145" y="75"/>
                        <a:pt x="145" y="75"/>
                        <a:pt x="145" y="75"/>
                      </a:cubicBezTo>
                      <a:cubicBezTo>
                        <a:pt x="74" y="4"/>
                        <a:pt x="74" y="4"/>
                        <a:pt x="74" y="4"/>
                      </a:cubicBezTo>
                      <a:cubicBezTo>
                        <a:pt x="72" y="2"/>
                        <a:pt x="71" y="1"/>
                        <a:pt x="6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34" name="Freeform 47"/>
                <p:cNvSpPr>
                  <a:spLocks/>
                </p:cNvSpPr>
                <p:nvPr/>
              </p:nvSpPr>
              <p:spPr bwMode="auto">
                <a:xfrm>
                  <a:off x="1100155" y="-599221"/>
                  <a:ext cx="33450" cy="15121"/>
                </a:xfrm>
                <a:custGeom>
                  <a:avLst/>
                  <a:gdLst>
                    <a:gd name="T0" fmla="*/ 31 w 31"/>
                    <a:gd name="T1" fmla="*/ 0 h 14"/>
                    <a:gd name="T2" fmla="*/ 30 w 31"/>
                    <a:gd name="T3" fmla="*/ 0 h 14"/>
                    <a:gd name="T4" fmla="*/ 30 w 31"/>
                    <a:gd name="T5" fmla="*/ 1 h 14"/>
                    <a:gd name="T6" fmla="*/ 17 w 31"/>
                    <a:gd name="T7" fmla="*/ 10 h 14"/>
                    <a:gd name="T8" fmla="*/ 7 w 31"/>
                    <a:gd name="T9" fmla="*/ 13 h 14"/>
                    <a:gd name="T10" fmla="*/ 0 w 31"/>
                    <a:gd name="T11" fmla="*/ 14 h 14"/>
                    <a:gd name="T12" fmla="*/ 30 w 31"/>
                    <a:gd name="T13" fmla="*/ 1 h 14"/>
                    <a:gd name="T14" fmla="*/ 31 w 31"/>
                    <a:gd name="T1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14">
                      <a:moveTo>
                        <a:pt x="31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6" y="5"/>
                        <a:pt x="22" y="8"/>
                        <a:pt x="17" y="10"/>
                      </a:cubicBezTo>
                      <a:cubicBezTo>
                        <a:pt x="14" y="11"/>
                        <a:pt x="10" y="12"/>
                        <a:pt x="7" y="13"/>
                      </a:cubicBezTo>
                      <a:cubicBezTo>
                        <a:pt x="5" y="13"/>
                        <a:pt x="2" y="13"/>
                        <a:pt x="0" y="14"/>
                      </a:cubicBezTo>
                      <a:cubicBezTo>
                        <a:pt x="11" y="13"/>
                        <a:pt x="21" y="9"/>
                        <a:pt x="30" y="1"/>
                      </a:cubicBezTo>
                      <a:cubicBezTo>
                        <a:pt x="30" y="0"/>
                        <a:pt x="31" y="0"/>
                        <a:pt x="3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35" name="Freeform 48"/>
                <p:cNvSpPr>
                  <a:spLocks/>
                </p:cNvSpPr>
                <p:nvPr/>
              </p:nvSpPr>
              <p:spPr bwMode="auto">
                <a:xfrm>
                  <a:off x="1118484" y="-599221"/>
                  <a:ext cx="15121" cy="10539"/>
                </a:xfrm>
                <a:custGeom>
                  <a:avLst/>
                  <a:gdLst>
                    <a:gd name="T0" fmla="*/ 14 w 14"/>
                    <a:gd name="T1" fmla="*/ 0 h 10"/>
                    <a:gd name="T2" fmla="*/ 13 w 14"/>
                    <a:gd name="T3" fmla="*/ 1 h 10"/>
                    <a:gd name="T4" fmla="*/ 0 w 14"/>
                    <a:gd name="T5" fmla="*/ 10 h 10"/>
                    <a:gd name="T6" fmla="*/ 13 w 14"/>
                    <a:gd name="T7" fmla="*/ 1 h 10"/>
                    <a:gd name="T8" fmla="*/ 13 w 14"/>
                    <a:gd name="T9" fmla="*/ 0 h 10"/>
                    <a:gd name="T10" fmla="*/ 14 w 14"/>
                    <a:gd name="T11" fmla="*/ 0 h 10"/>
                    <a:gd name="T12" fmla="*/ 14 w 14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">
                      <a:moveTo>
                        <a:pt x="14" y="0"/>
                      </a:move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9" y="5"/>
                        <a:pt x="5" y="8"/>
                        <a:pt x="0" y="10"/>
                      </a:cubicBezTo>
                      <a:cubicBezTo>
                        <a:pt x="5" y="8"/>
                        <a:pt x="9" y="5"/>
                        <a:pt x="13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36" name="Freeform 49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1375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0 w 1"/>
                    <a:gd name="T4" fmla="*/ 0 w 1"/>
                    <a:gd name="T5" fmla="*/ 0 w 1"/>
                    <a:gd name="T6" fmla="*/ 0 w 1"/>
                    <a:gd name="T7" fmla="*/ 0 w 1"/>
                    <a:gd name="T8" fmla="*/ 0 w 1"/>
                    <a:gd name="T9" fmla="*/ 0 w 1"/>
                    <a:gd name="T10" fmla="*/ 0 w 1"/>
                    <a:gd name="T11" fmla="*/ 0 w 1"/>
                    <a:gd name="T12" fmla="*/ 0 w 1"/>
                    <a:gd name="T13" fmla="*/ 0 w 1"/>
                    <a:gd name="T14" fmla="*/ 0 w 1"/>
                    <a:gd name="T15" fmla="*/ 0 w 1"/>
                    <a:gd name="T16" fmla="*/ 1 w 1"/>
                    <a:gd name="T17" fmla="*/ 0 w 1"/>
                    <a:gd name="T18" fmla="*/ 1 w 1"/>
                    <a:gd name="T19" fmla="*/ 1 w 1"/>
                    <a:gd name="T20" fmla="*/ 1 w 1"/>
                    <a:gd name="T21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  <a:cxn ang="0">
                      <a:pos x="T18" y="0"/>
                    </a:cxn>
                    <a:cxn ang="0">
                      <a:pos x="T19" y="0"/>
                    </a:cxn>
                    <a:cxn ang="0">
                      <a:pos x="T20" y="0"/>
                    </a:cxn>
                    <a:cxn ang="0">
                      <a:pos x="T21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37" name="Freeform 50"/>
                <p:cNvSpPr>
                  <a:spLocks/>
                </p:cNvSpPr>
                <p:nvPr/>
              </p:nvSpPr>
              <p:spPr bwMode="auto">
                <a:xfrm>
                  <a:off x="1098781" y="-585475"/>
                  <a:ext cx="8706" cy="1375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1 h 1"/>
                    <a:gd name="T4" fmla="*/ 0 w 8"/>
                    <a:gd name="T5" fmla="*/ 1 h 1"/>
                    <a:gd name="T6" fmla="*/ 0 w 8"/>
                    <a:gd name="T7" fmla="*/ 1 h 1"/>
                    <a:gd name="T8" fmla="*/ 0 w 8"/>
                    <a:gd name="T9" fmla="*/ 1 h 1"/>
                    <a:gd name="T10" fmla="*/ 0 w 8"/>
                    <a:gd name="T11" fmla="*/ 1 h 1"/>
                    <a:gd name="T12" fmla="*/ 0 w 8"/>
                    <a:gd name="T13" fmla="*/ 1 h 1"/>
                    <a:gd name="T14" fmla="*/ 0 w 8"/>
                    <a:gd name="T15" fmla="*/ 1 h 1"/>
                    <a:gd name="T16" fmla="*/ 0 w 8"/>
                    <a:gd name="T17" fmla="*/ 1 h 1"/>
                    <a:gd name="T18" fmla="*/ 0 w 8"/>
                    <a:gd name="T19" fmla="*/ 1 h 1"/>
                    <a:gd name="T20" fmla="*/ 0 w 8"/>
                    <a:gd name="T21" fmla="*/ 1 h 1"/>
                    <a:gd name="T22" fmla="*/ 0 w 8"/>
                    <a:gd name="T23" fmla="*/ 1 h 1"/>
                    <a:gd name="T24" fmla="*/ 0 w 8"/>
                    <a:gd name="T25" fmla="*/ 1 h 1"/>
                    <a:gd name="T26" fmla="*/ 1 w 8"/>
                    <a:gd name="T27" fmla="*/ 1 h 1"/>
                    <a:gd name="T28" fmla="*/ 1 w 8"/>
                    <a:gd name="T29" fmla="*/ 1 h 1"/>
                    <a:gd name="T30" fmla="*/ 1 w 8"/>
                    <a:gd name="T31" fmla="*/ 1 h 1"/>
                    <a:gd name="T32" fmla="*/ 1 w 8"/>
                    <a:gd name="T33" fmla="*/ 1 h 1"/>
                    <a:gd name="T34" fmla="*/ 8 w 8"/>
                    <a:gd name="T3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cubicBezTo>
                        <a:pt x="5" y="0"/>
                        <a:pt x="3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0"/>
                        <a:pt x="6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38" name="Freeform 51"/>
                <p:cNvSpPr>
                  <a:spLocks/>
                </p:cNvSpPr>
                <p:nvPr/>
              </p:nvSpPr>
              <p:spPr bwMode="auto">
                <a:xfrm>
                  <a:off x="1052043" y="-745392"/>
                  <a:ext cx="46738" cy="113180"/>
                </a:xfrm>
                <a:custGeom>
                  <a:avLst/>
                  <a:gdLst>
                    <a:gd name="T0" fmla="*/ 0 w 43"/>
                    <a:gd name="T1" fmla="*/ 0 h 104"/>
                    <a:gd name="T2" fmla="*/ 0 w 43"/>
                    <a:gd name="T3" fmla="*/ 104 h 104"/>
                    <a:gd name="T4" fmla="*/ 0 w 43"/>
                    <a:gd name="T5" fmla="*/ 104 h 104"/>
                    <a:gd name="T6" fmla="*/ 13 w 43"/>
                    <a:gd name="T7" fmla="*/ 74 h 104"/>
                    <a:gd name="T8" fmla="*/ 43 w 43"/>
                    <a:gd name="T9" fmla="*/ 43 h 104"/>
                    <a:gd name="T10" fmla="*/ 0 w 43"/>
                    <a:gd name="T11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104">
                      <a:moveTo>
                        <a:pt x="0" y="0"/>
                      </a:move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93"/>
                        <a:pt x="4" y="82"/>
                        <a:pt x="13" y="74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3175">
                  <a:solidFill>
                    <a:srgbClr val="F57302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39" name="Freeform 52"/>
                <p:cNvSpPr>
                  <a:spLocks noEditPoints="1"/>
                </p:cNvSpPr>
                <p:nvPr/>
              </p:nvSpPr>
              <p:spPr bwMode="auto">
                <a:xfrm>
                  <a:off x="1063956" y="-826955"/>
                  <a:ext cx="243771" cy="242855"/>
                </a:xfrm>
                <a:custGeom>
                  <a:avLst/>
                  <a:gdLst>
                    <a:gd name="T0" fmla="*/ 0 w 224"/>
                    <a:gd name="T1" fmla="*/ 209 h 223"/>
                    <a:gd name="T2" fmla="*/ 2 w 224"/>
                    <a:gd name="T3" fmla="*/ 210 h 223"/>
                    <a:gd name="T4" fmla="*/ 32 w 224"/>
                    <a:gd name="T5" fmla="*/ 223 h 223"/>
                    <a:gd name="T6" fmla="*/ 32 w 224"/>
                    <a:gd name="T7" fmla="*/ 223 h 223"/>
                    <a:gd name="T8" fmla="*/ 32 w 224"/>
                    <a:gd name="T9" fmla="*/ 223 h 223"/>
                    <a:gd name="T10" fmla="*/ 32 w 224"/>
                    <a:gd name="T11" fmla="*/ 223 h 223"/>
                    <a:gd name="T12" fmla="*/ 32 w 224"/>
                    <a:gd name="T13" fmla="*/ 223 h 223"/>
                    <a:gd name="T14" fmla="*/ 32 w 224"/>
                    <a:gd name="T15" fmla="*/ 223 h 223"/>
                    <a:gd name="T16" fmla="*/ 32 w 224"/>
                    <a:gd name="T17" fmla="*/ 223 h 223"/>
                    <a:gd name="T18" fmla="*/ 32 w 224"/>
                    <a:gd name="T19" fmla="*/ 223 h 223"/>
                    <a:gd name="T20" fmla="*/ 32 w 224"/>
                    <a:gd name="T21" fmla="*/ 223 h 223"/>
                    <a:gd name="T22" fmla="*/ 32 w 224"/>
                    <a:gd name="T23" fmla="*/ 223 h 223"/>
                    <a:gd name="T24" fmla="*/ 32 w 224"/>
                    <a:gd name="T25" fmla="*/ 223 h 223"/>
                    <a:gd name="T26" fmla="*/ 32 w 224"/>
                    <a:gd name="T27" fmla="*/ 223 h 223"/>
                    <a:gd name="T28" fmla="*/ 32 w 224"/>
                    <a:gd name="T29" fmla="*/ 223 h 223"/>
                    <a:gd name="T30" fmla="*/ 32 w 224"/>
                    <a:gd name="T31" fmla="*/ 223 h 223"/>
                    <a:gd name="T32" fmla="*/ 21 w 224"/>
                    <a:gd name="T33" fmla="*/ 221 h 223"/>
                    <a:gd name="T34" fmla="*/ 2 w 224"/>
                    <a:gd name="T35" fmla="*/ 210 h 223"/>
                    <a:gd name="T36" fmla="*/ 1 w 224"/>
                    <a:gd name="T37" fmla="*/ 209 h 223"/>
                    <a:gd name="T38" fmla="*/ 0 w 224"/>
                    <a:gd name="T39" fmla="*/ 209 h 223"/>
                    <a:gd name="T40" fmla="*/ 146 w 224"/>
                    <a:gd name="T41" fmla="*/ 4 h 223"/>
                    <a:gd name="T42" fmla="*/ 146 w 224"/>
                    <a:gd name="T43" fmla="*/ 4 h 223"/>
                    <a:gd name="T44" fmla="*/ 75 w 224"/>
                    <a:gd name="T45" fmla="*/ 75 h 223"/>
                    <a:gd name="T46" fmla="*/ 75 w 224"/>
                    <a:gd name="T47" fmla="*/ 75 h 223"/>
                    <a:gd name="T48" fmla="*/ 146 w 224"/>
                    <a:gd name="T49" fmla="*/ 4 h 223"/>
                    <a:gd name="T50" fmla="*/ 146 w 224"/>
                    <a:gd name="T51" fmla="*/ 4 h 223"/>
                    <a:gd name="T52" fmla="*/ 204 w 224"/>
                    <a:gd name="T53" fmla="*/ 0 h 223"/>
                    <a:gd name="T54" fmla="*/ 208 w 224"/>
                    <a:gd name="T55" fmla="*/ 4 h 223"/>
                    <a:gd name="T56" fmla="*/ 208 w 224"/>
                    <a:gd name="T57" fmla="*/ 65 h 223"/>
                    <a:gd name="T58" fmla="*/ 135 w 224"/>
                    <a:gd name="T59" fmla="*/ 137 h 223"/>
                    <a:gd name="T60" fmla="*/ 208 w 224"/>
                    <a:gd name="T61" fmla="*/ 65 h 223"/>
                    <a:gd name="T62" fmla="*/ 208 w 224"/>
                    <a:gd name="T63" fmla="*/ 4 h 223"/>
                    <a:gd name="T64" fmla="*/ 208 w 224"/>
                    <a:gd name="T65" fmla="*/ 4 h 223"/>
                    <a:gd name="T66" fmla="*/ 204 w 224"/>
                    <a:gd name="T67" fmla="*/ 0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4" h="223">
                      <a:moveTo>
                        <a:pt x="0" y="209"/>
                      </a:moveTo>
                      <a:cubicBezTo>
                        <a:pt x="1" y="209"/>
                        <a:pt x="1" y="209"/>
                        <a:pt x="2" y="210"/>
                      </a:cubicBezTo>
                      <a:cubicBezTo>
                        <a:pt x="10" y="218"/>
                        <a:pt x="21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28" y="222"/>
                        <a:pt x="24" y="222"/>
                        <a:pt x="21" y="221"/>
                      </a:cubicBezTo>
                      <a:cubicBezTo>
                        <a:pt x="14" y="219"/>
                        <a:pt x="7" y="215"/>
                        <a:pt x="2" y="210"/>
                      </a:cubicBezTo>
                      <a:cubicBezTo>
                        <a:pt x="1" y="209"/>
                        <a:pt x="1" y="209"/>
                        <a:pt x="1" y="209"/>
                      </a:cubicBezTo>
                      <a:cubicBezTo>
                        <a:pt x="0" y="209"/>
                        <a:pt x="0" y="209"/>
                        <a:pt x="0" y="209"/>
                      </a:cubicBezTo>
                      <a:moveTo>
                        <a:pt x="146" y="4"/>
                      </a:moveTo>
                      <a:cubicBezTo>
                        <a:pt x="146" y="4"/>
                        <a:pt x="146" y="4"/>
                        <a:pt x="146" y="4"/>
                      </a:cubicBezTo>
                      <a:cubicBezTo>
                        <a:pt x="75" y="75"/>
                        <a:pt x="75" y="75"/>
                        <a:pt x="75" y="75"/>
                      </a:cubicBezTo>
                      <a:cubicBezTo>
                        <a:pt x="75" y="75"/>
                        <a:pt x="75" y="75"/>
                        <a:pt x="75" y="75"/>
                      </a:cubicBezTo>
                      <a:cubicBezTo>
                        <a:pt x="146" y="4"/>
                        <a:pt x="146" y="4"/>
                        <a:pt x="146" y="4"/>
                      </a:cubicBezTo>
                      <a:cubicBezTo>
                        <a:pt x="146" y="4"/>
                        <a:pt x="146" y="4"/>
                        <a:pt x="146" y="4"/>
                      </a:cubicBezTo>
                      <a:moveTo>
                        <a:pt x="204" y="0"/>
                      </a:moveTo>
                      <a:cubicBezTo>
                        <a:pt x="205" y="1"/>
                        <a:pt x="206" y="3"/>
                        <a:pt x="208" y="4"/>
                      </a:cubicBezTo>
                      <a:cubicBezTo>
                        <a:pt x="224" y="21"/>
                        <a:pt x="224" y="48"/>
                        <a:pt x="208" y="65"/>
                      </a:cubicBezTo>
                      <a:cubicBezTo>
                        <a:pt x="135" y="137"/>
                        <a:pt x="135" y="137"/>
                        <a:pt x="135" y="137"/>
                      </a:cubicBezTo>
                      <a:cubicBezTo>
                        <a:pt x="208" y="65"/>
                        <a:pt x="208" y="65"/>
                        <a:pt x="208" y="65"/>
                      </a:cubicBezTo>
                      <a:cubicBezTo>
                        <a:pt x="224" y="48"/>
                        <a:pt x="224" y="21"/>
                        <a:pt x="208" y="4"/>
                      </a:cubicBezTo>
                      <a:cubicBezTo>
                        <a:pt x="208" y="4"/>
                        <a:pt x="208" y="4"/>
                        <a:pt x="208" y="4"/>
                      </a:cubicBezTo>
                      <a:cubicBezTo>
                        <a:pt x="206" y="3"/>
                        <a:pt x="205" y="1"/>
                        <a:pt x="20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40" name="Freeform 53"/>
                <p:cNvSpPr>
                  <a:spLocks noEditPoints="1"/>
                </p:cNvSpPr>
                <p:nvPr/>
              </p:nvSpPr>
              <p:spPr bwMode="auto">
                <a:xfrm>
                  <a:off x="1063956" y="-836578"/>
                  <a:ext cx="243771" cy="250186"/>
                </a:xfrm>
                <a:custGeom>
                  <a:avLst/>
                  <a:gdLst>
                    <a:gd name="T0" fmla="*/ 0 w 224"/>
                    <a:gd name="T1" fmla="*/ 218 h 230"/>
                    <a:gd name="T2" fmla="*/ 0 w 224"/>
                    <a:gd name="T3" fmla="*/ 218 h 230"/>
                    <a:gd name="T4" fmla="*/ 1 w 224"/>
                    <a:gd name="T5" fmla="*/ 218 h 230"/>
                    <a:gd name="T6" fmla="*/ 2 w 224"/>
                    <a:gd name="T7" fmla="*/ 219 h 230"/>
                    <a:gd name="T8" fmla="*/ 21 w 224"/>
                    <a:gd name="T9" fmla="*/ 230 h 230"/>
                    <a:gd name="T10" fmla="*/ 2 w 224"/>
                    <a:gd name="T11" fmla="*/ 219 h 230"/>
                    <a:gd name="T12" fmla="*/ 0 w 224"/>
                    <a:gd name="T13" fmla="*/ 218 h 230"/>
                    <a:gd name="T14" fmla="*/ 177 w 224"/>
                    <a:gd name="T15" fmla="*/ 0 h 230"/>
                    <a:gd name="T16" fmla="*/ 146 w 224"/>
                    <a:gd name="T17" fmla="*/ 13 h 230"/>
                    <a:gd name="T18" fmla="*/ 146 w 224"/>
                    <a:gd name="T19" fmla="*/ 13 h 230"/>
                    <a:gd name="T20" fmla="*/ 75 w 224"/>
                    <a:gd name="T21" fmla="*/ 84 h 230"/>
                    <a:gd name="T22" fmla="*/ 75 w 224"/>
                    <a:gd name="T23" fmla="*/ 188 h 230"/>
                    <a:gd name="T24" fmla="*/ 73 w 224"/>
                    <a:gd name="T25" fmla="*/ 202 h 230"/>
                    <a:gd name="T26" fmla="*/ 64 w 224"/>
                    <a:gd name="T27" fmla="*/ 218 h 230"/>
                    <a:gd name="T28" fmla="*/ 135 w 224"/>
                    <a:gd name="T29" fmla="*/ 146 h 230"/>
                    <a:gd name="T30" fmla="*/ 208 w 224"/>
                    <a:gd name="T31" fmla="*/ 74 h 230"/>
                    <a:gd name="T32" fmla="*/ 208 w 224"/>
                    <a:gd name="T33" fmla="*/ 13 h 230"/>
                    <a:gd name="T34" fmla="*/ 204 w 224"/>
                    <a:gd name="T35" fmla="*/ 9 h 230"/>
                    <a:gd name="T36" fmla="*/ 177 w 224"/>
                    <a:gd name="T37" fmla="*/ 0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24" h="230">
                      <a:moveTo>
                        <a:pt x="0" y="218"/>
                      </a:moveTo>
                      <a:cubicBezTo>
                        <a:pt x="0" y="218"/>
                        <a:pt x="0" y="218"/>
                        <a:pt x="0" y="218"/>
                      </a:cubicBezTo>
                      <a:cubicBezTo>
                        <a:pt x="1" y="218"/>
                        <a:pt x="1" y="218"/>
                        <a:pt x="1" y="218"/>
                      </a:cubicBezTo>
                      <a:cubicBezTo>
                        <a:pt x="2" y="219"/>
                        <a:pt x="2" y="219"/>
                        <a:pt x="2" y="219"/>
                      </a:cubicBezTo>
                      <a:cubicBezTo>
                        <a:pt x="7" y="224"/>
                        <a:pt x="14" y="228"/>
                        <a:pt x="21" y="230"/>
                      </a:cubicBezTo>
                      <a:cubicBezTo>
                        <a:pt x="14" y="228"/>
                        <a:pt x="7" y="224"/>
                        <a:pt x="2" y="219"/>
                      </a:cubicBezTo>
                      <a:cubicBezTo>
                        <a:pt x="0" y="218"/>
                        <a:pt x="0" y="218"/>
                        <a:pt x="0" y="218"/>
                      </a:cubicBezTo>
                      <a:moveTo>
                        <a:pt x="177" y="0"/>
                      </a:moveTo>
                      <a:cubicBezTo>
                        <a:pt x="166" y="0"/>
                        <a:pt x="155" y="4"/>
                        <a:pt x="146" y="13"/>
                      </a:cubicBezTo>
                      <a:cubicBezTo>
                        <a:pt x="146" y="13"/>
                        <a:pt x="146" y="13"/>
                        <a:pt x="146" y="13"/>
                      </a:cubicBezTo>
                      <a:cubicBezTo>
                        <a:pt x="75" y="84"/>
                        <a:pt x="75" y="84"/>
                        <a:pt x="75" y="84"/>
                      </a:cubicBezTo>
                      <a:cubicBezTo>
                        <a:pt x="75" y="188"/>
                        <a:pt x="75" y="188"/>
                        <a:pt x="75" y="188"/>
                      </a:cubicBezTo>
                      <a:cubicBezTo>
                        <a:pt x="75" y="193"/>
                        <a:pt x="75" y="198"/>
                        <a:pt x="73" y="202"/>
                      </a:cubicBezTo>
                      <a:cubicBezTo>
                        <a:pt x="71" y="208"/>
                        <a:pt x="68" y="213"/>
                        <a:pt x="64" y="218"/>
                      </a:cubicBezTo>
                      <a:cubicBezTo>
                        <a:pt x="135" y="146"/>
                        <a:pt x="135" y="146"/>
                        <a:pt x="135" y="146"/>
                      </a:cubicBezTo>
                      <a:cubicBezTo>
                        <a:pt x="208" y="74"/>
                        <a:pt x="208" y="74"/>
                        <a:pt x="208" y="74"/>
                      </a:cubicBezTo>
                      <a:cubicBezTo>
                        <a:pt x="224" y="57"/>
                        <a:pt x="224" y="30"/>
                        <a:pt x="208" y="13"/>
                      </a:cubicBezTo>
                      <a:cubicBezTo>
                        <a:pt x="206" y="12"/>
                        <a:pt x="205" y="10"/>
                        <a:pt x="204" y="9"/>
                      </a:cubicBezTo>
                      <a:cubicBezTo>
                        <a:pt x="196" y="3"/>
                        <a:pt x="186" y="0"/>
                        <a:pt x="177" y="0"/>
                      </a:cubicBezTo>
                    </a:path>
                  </a:pathLst>
                </a:custGeom>
                <a:grpFill/>
                <a:ln w="3175">
                  <a:solidFill>
                    <a:schemeClr val="accent5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41" name="Freeform 54"/>
                <p:cNvSpPr>
                  <a:spLocks/>
                </p:cNvSpPr>
                <p:nvPr/>
              </p:nvSpPr>
              <p:spPr bwMode="auto">
                <a:xfrm>
                  <a:off x="1098781" y="-745392"/>
                  <a:ext cx="50404" cy="128759"/>
                </a:xfrm>
                <a:custGeom>
                  <a:avLst/>
                  <a:gdLst>
                    <a:gd name="T0" fmla="*/ 43 w 46"/>
                    <a:gd name="T1" fmla="*/ 0 h 118"/>
                    <a:gd name="T2" fmla="*/ 0 w 46"/>
                    <a:gd name="T3" fmla="*/ 43 h 118"/>
                    <a:gd name="T4" fmla="*/ 31 w 46"/>
                    <a:gd name="T5" fmla="*/ 74 h 118"/>
                    <a:gd name="T6" fmla="*/ 41 w 46"/>
                    <a:gd name="T7" fmla="*/ 118 h 118"/>
                    <a:gd name="T8" fmla="*/ 43 w 46"/>
                    <a:gd name="T9" fmla="*/ 104 h 118"/>
                    <a:gd name="T10" fmla="*/ 43 w 46"/>
                    <a:gd name="T11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118">
                      <a:moveTo>
                        <a:pt x="43" y="0"/>
                      </a:move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31" y="74"/>
                        <a:pt x="31" y="74"/>
                        <a:pt x="31" y="74"/>
                      </a:cubicBezTo>
                      <a:cubicBezTo>
                        <a:pt x="43" y="86"/>
                        <a:pt x="46" y="103"/>
                        <a:pt x="41" y="118"/>
                      </a:cubicBezTo>
                      <a:cubicBezTo>
                        <a:pt x="43" y="114"/>
                        <a:pt x="43" y="109"/>
                        <a:pt x="43" y="104"/>
                      </a:cubicBezTo>
                      <a:cubicBezTo>
                        <a:pt x="43" y="0"/>
                        <a:pt x="43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rgbClr val="F57302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42" name="Freeform 55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43" name="Freeform 56"/>
                <p:cNvSpPr>
                  <a:spLocks/>
                </p:cNvSpPr>
                <p:nvPr/>
              </p:nvSpPr>
              <p:spPr bwMode="auto">
                <a:xfrm>
                  <a:off x="1086867" y="-586391"/>
                  <a:ext cx="11914" cy="2291"/>
                </a:xfrm>
                <a:custGeom>
                  <a:avLst/>
                  <a:gdLst>
                    <a:gd name="T0" fmla="*/ 0 w 11"/>
                    <a:gd name="T1" fmla="*/ 0 h 2"/>
                    <a:gd name="T2" fmla="*/ 11 w 11"/>
                    <a:gd name="T3" fmla="*/ 2 h 2"/>
                    <a:gd name="T4" fmla="*/ 4 w 11"/>
                    <a:gd name="T5" fmla="*/ 1 h 2"/>
                    <a:gd name="T6" fmla="*/ 0 w 1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">
                      <a:moveTo>
                        <a:pt x="0" y="0"/>
                      </a:moveTo>
                      <a:cubicBezTo>
                        <a:pt x="3" y="1"/>
                        <a:pt x="7" y="1"/>
                        <a:pt x="11" y="2"/>
                      </a:cubicBezTo>
                      <a:cubicBezTo>
                        <a:pt x="8" y="1"/>
                        <a:pt x="6" y="1"/>
                        <a:pt x="4" y="1"/>
                      </a:cubicBezTo>
                      <a:cubicBezTo>
                        <a:pt x="3" y="1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44" name="Freeform 57"/>
                <p:cNvSpPr>
                  <a:spLocks/>
                </p:cNvSpPr>
                <p:nvPr/>
              </p:nvSpPr>
              <p:spPr bwMode="auto">
                <a:xfrm>
                  <a:off x="1052043" y="-632213"/>
                  <a:ext cx="39407" cy="46738"/>
                </a:xfrm>
                <a:custGeom>
                  <a:avLst/>
                  <a:gdLst>
                    <a:gd name="T0" fmla="*/ 0 w 36"/>
                    <a:gd name="T1" fmla="*/ 0 h 43"/>
                    <a:gd name="T2" fmla="*/ 11 w 36"/>
                    <a:gd name="T3" fmla="*/ 30 h 43"/>
                    <a:gd name="T4" fmla="*/ 13 w 36"/>
                    <a:gd name="T5" fmla="*/ 31 h 43"/>
                    <a:gd name="T6" fmla="*/ 32 w 36"/>
                    <a:gd name="T7" fmla="*/ 42 h 43"/>
                    <a:gd name="T8" fmla="*/ 36 w 36"/>
                    <a:gd name="T9" fmla="*/ 43 h 43"/>
                    <a:gd name="T10" fmla="*/ 0 w 36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43">
                      <a:moveTo>
                        <a:pt x="0" y="0"/>
                      </a:moveTo>
                      <a:cubicBezTo>
                        <a:pt x="0" y="11"/>
                        <a:pt x="4" y="21"/>
                        <a:pt x="11" y="30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8" y="36"/>
                        <a:pt x="25" y="40"/>
                        <a:pt x="32" y="42"/>
                      </a:cubicBezTo>
                      <a:cubicBezTo>
                        <a:pt x="33" y="42"/>
                        <a:pt x="35" y="43"/>
                        <a:pt x="36" y="43"/>
                      </a:cubicBezTo>
                      <a:cubicBezTo>
                        <a:pt x="16" y="40"/>
                        <a:pt x="0" y="22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45" name="Freeform 58"/>
                <p:cNvSpPr>
                  <a:spLocks/>
                </p:cNvSpPr>
                <p:nvPr/>
              </p:nvSpPr>
              <p:spPr bwMode="auto">
                <a:xfrm>
                  <a:off x="1107487" y="-588682"/>
                  <a:ext cx="10997" cy="3208"/>
                </a:xfrm>
                <a:custGeom>
                  <a:avLst/>
                  <a:gdLst>
                    <a:gd name="T0" fmla="*/ 10 w 10"/>
                    <a:gd name="T1" fmla="*/ 0 h 3"/>
                    <a:gd name="T2" fmla="*/ 5 w 10"/>
                    <a:gd name="T3" fmla="*/ 2 h 3"/>
                    <a:gd name="T4" fmla="*/ 0 w 10"/>
                    <a:gd name="T5" fmla="*/ 3 h 3"/>
                    <a:gd name="T6" fmla="*/ 10 w 10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3">
                      <a:moveTo>
                        <a:pt x="10" y="0"/>
                      </a:moveTo>
                      <a:cubicBezTo>
                        <a:pt x="8" y="0"/>
                        <a:pt x="7" y="1"/>
                        <a:pt x="5" y="2"/>
                      </a:cubicBezTo>
                      <a:cubicBezTo>
                        <a:pt x="3" y="2"/>
                        <a:pt x="2" y="2"/>
                        <a:pt x="0" y="3"/>
                      </a:cubicBezTo>
                      <a:cubicBezTo>
                        <a:pt x="3" y="2"/>
                        <a:pt x="7" y="1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46" name="Freeform 59"/>
                <p:cNvSpPr>
                  <a:spLocks/>
                </p:cNvSpPr>
                <p:nvPr/>
              </p:nvSpPr>
              <p:spPr bwMode="auto">
                <a:xfrm>
                  <a:off x="1112985" y="-616634"/>
                  <a:ext cx="30701" cy="30242"/>
                </a:xfrm>
                <a:custGeom>
                  <a:avLst/>
                  <a:gdLst>
                    <a:gd name="T0" fmla="*/ 28 w 28"/>
                    <a:gd name="T1" fmla="*/ 0 h 28"/>
                    <a:gd name="T2" fmla="*/ 0 w 28"/>
                    <a:gd name="T3" fmla="*/ 28 h 28"/>
                    <a:gd name="T4" fmla="*/ 5 w 28"/>
                    <a:gd name="T5" fmla="*/ 26 h 28"/>
                    <a:gd name="T6" fmla="*/ 18 w 28"/>
                    <a:gd name="T7" fmla="*/ 17 h 28"/>
                    <a:gd name="T8" fmla="*/ 19 w 28"/>
                    <a:gd name="T9" fmla="*/ 16 h 28"/>
                    <a:gd name="T10" fmla="*/ 28 w 28"/>
                    <a:gd name="T1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28">
                      <a:moveTo>
                        <a:pt x="28" y="0"/>
                      </a:moveTo>
                      <a:cubicBezTo>
                        <a:pt x="24" y="13"/>
                        <a:pt x="13" y="23"/>
                        <a:pt x="0" y="28"/>
                      </a:cubicBezTo>
                      <a:cubicBezTo>
                        <a:pt x="2" y="27"/>
                        <a:pt x="3" y="26"/>
                        <a:pt x="5" y="26"/>
                      </a:cubicBezTo>
                      <a:cubicBezTo>
                        <a:pt x="10" y="24"/>
                        <a:pt x="14" y="21"/>
                        <a:pt x="18" y="17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23" y="11"/>
                        <a:pt x="26" y="6"/>
                        <a:pt x="2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47" name="Freeform 60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48" name="Freeform 61"/>
                <p:cNvSpPr>
                  <a:spLocks/>
                </p:cNvSpPr>
                <p:nvPr/>
              </p:nvSpPr>
              <p:spPr bwMode="auto">
                <a:xfrm>
                  <a:off x="1091449" y="-586391"/>
                  <a:ext cx="21536" cy="2291"/>
                </a:xfrm>
                <a:custGeom>
                  <a:avLst/>
                  <a:gdLst>
                    <a:gd name="T0" fmla="*/ 20 w 20"/>
                    <a:gd name="T1" fmla="*/ 0 h 2"/>
                    <a:gd name="T2" fmla="*/ 16 w 20"/>
                    <a:gd name="T3" fmla="*/ 1 h 2"/>
                    <a:gd name="T4" fmla="*/ 16 w 20"/>
                    <a:gd name="T5" fmla="*/ 1 h 2"/>
                    <a:gd name="T6" fmla="*/ 12 w 20"/>
                    <a:gd name="T7" fmla="*/ 1 h 2"/>
                    <a:gd name="T8" fmla="*/ 11 w 20"/>
                    <a:gd name="T9" fmla="*/ 1 h 2"/>
                    <a:gd name="T10" fmla="*/ 7 w 20"/>
                    <a:gd name="T11" fmla="*/ 2 h 2"/>
                    <a:gd name="T12" fmla="*/ 3 w 20"/>
                    <a:gd name="T13" fmla="*/ 1 h 2"/>
                    <a:gd name="T14" fmla="*/ 3 w 20"/>
                    <a:gd name="T15" fmla="*/ 1 h 2"/>
                    <a:gd name="T16" fmla="*/ 0 w 20"/>
                    <a:gd name="T17" fmla="*/ 1 h 2"/>
                    <a:gd name="T18" fmla="*/ 7 w 20"/>
                    <a:gd name="T19" fmla="*/ 2 h 2"/>
                    <a:gd name="T20" fmla="*/ 7 w 20"/>
                    <a:gd name="T21" fmla="*/ 2 h 2"/>
                    <a:gd name="T22" fmla="*/ 7 w 20"/>
                    <a:gd name="T23" fmla="*/ 2 h 2"/>
                    <a:gd name="T24" fmla="*/ 7 w 20"/>
                    <a:gd name="T25" fmla="*/ 2 h 2"/>
                    <a:gd name="T26" fmla="*/ 7 w 20"/>
                    <a:gd name="T27" fmla="*/ 2 h 2"/>
                    <a:gd name="T28" fmla="*/ 7 w 20"/>
                    <a:gd name="T29" fmla="*/ 2 h 2"/>
                    <a:gd name="T30" fmla="*/ 7 w 20"/>
                    <a:gd name="T31" fmla="*/ 2 h 2"/>
                    <a:gd name="T32" fmla="*/ 7 w 20"/>
                    <a:gd name="T33" fmla="*/ 2 h 2"/>
                    <a:gd name="T34" fmla="*/ 7 w 20"/>
                    <a:gd name="T35" fmla="*/ 2 h 2"/>
                    <a:gd name="T36" fmla="*/ 7 w 20"/>
                    <a:gd name="T37" fmla="*/ 2 h 2"/>
                    <a:gd name="T38" fmla="*/ 7 w 20"/>
                    <a:gd name="T39" fmla="*/ 2 h 2"/>
                    <a:gd name="T40" fmla="*/ 7 w 20"/>
                    <a:gd name="T41" fmla="*/ 2 h 2"/>
                    <a:gd name="T42" fmla="*/ 7 w 20"/>
                    <a:gd name="T43" fmla="*/ 2 h 2"/>
                    <a:gd name="T44" fmla="*/ 15 w 20"/>
                    <a:gd name="T45" fmla="*/ 1 h 2"/>
                    <a:gd name="T46" fmla="*/ 20 w 20"/>
                    <a:gd name="T4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0" h="2">
                      <a:moveTo>
                        <a:pt x="20" y="0"/>
                      </a:moveTo>
                      <a:cubicBezTo>
                        <a:pt x="19" y="0"/>
                        <a:pt x="18" y="0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5" y="1"/>
                        <a:pt x="14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0" y="1"/>
                        <a:pt x="9" y="2"/>
                        <a:pt x="7" y="2"/>
                      </a:cubicBezTo>
                      <a:cubicBezTo>
                        <a:pt x="6" y="2"/>
                        <a:pt x="4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2" y="1"/>
                        <a:pt x="4" y="1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10" y="2"/>
                        <a:pt x="12" y="1"/>
                        <a:pt x="15" y="1"/>
                      </a:cubicBezTo>
                      <a:cubicBezTo>
                        <a:pt x="17" y="0"/>
                        <a:pt x="18" y="0"/>
                        <a:pt x="2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349" name="Freeform 62"/>
                <p:cNvSpPr>
                  <a:spLocks/>
                </p:cNvSpPr>
                <p:nvPr/>
              </p:nvSpPr>
              <p:spPr bwMode="auto">
                <a:xfrm>
                  <a:off x="1052043" y="-698654"/>
                  <a:ext cx="97142" cy="114554"/>
                </a:xfrm>
                <a:custGeom>
                  <a:avLst/>
                  <a:gdLst>
                    <a:gd name="T0" fmla="*/ 43 w 89"/>
                    <a:gd name="T1" fmla="*/ 0 h 105"/>
                    <a:gd name="T2" fmla="*/ 13 w 89"/>
                    <a:gd name="T3" fmla="*/ 31 h 105"/>
                    <a:gd name="T4" fmla="*/ 0 w 89"/>
                    <a:gd name="T5" fmla="*/ 61 h 105"/>
                    <a:gd name="T6" fmla="*/ 36 w 89"/>
                    <a:gd name="T7" fmla="*/ 104 h 105"/>
                    <a:gd name="T8" fmla="*/ 39 w 89"/>
                    <a:gd name="T9" fmla="*/ 104 h 105"/>
                    <a:gd name="T10" fmla="*/ 39 w 89"/>
                    <a:gd name="T11" fmla="*/ 104 h 105"/>
                    <a:gd name="T12" fmla="*/ 43 w 89"/>
                    <a:gd name="T13" fmla="*/ 105 h 105"/>
                    <a:gd name="T14" fmla="*/ 47 w 89"/>
                    <a:gd name="T15" fmla="*/ 104 h 105"/>
                    <a:gd name="T16" fmla="*/ 48 w 89"/>
                    <a:gd name="T17" fmla="*/ 104 h 105"/>
                    <a:gd name="T18" fmla="*/ 52 w 89"/>
                    <a:gd name="T19" fmla="*/ 104 h 105"/>
                    <a:gd name="T20" fmla="*/ 52 w 89"/>
                    <a:gd name="T21" fmla="*/ 104 h 105"/>
                    <a:gd name="T22" fmla="*/ 56 w 89"/>
                    <a:gd name="T23" fmla="*/ 103 h 105"/>
                    <a:gd name="T24" fmla="*/ 84 w 89"/>
                    <a:gd name="T25" fmla="*/ 75 h 105"/>
                    <a:gd name="T26" fmla="*/ 74 w 89"/>
                    <a:gd name="T27" fmla="*/ 31 h 105"/>
                    <a:gd name="T28" fmla="*/ 43 w 89"/>
                    <a:gd name="T29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9" h="105">
                      <a:moveTo>
                        <a:pt x="43" y="0"/>
                      </a:move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4" y="39"/>
                        <a:pt x="0" y="50"/>
                        <a:pt x="0" y="61"/>
                      </a:cubicBezTo>
                      <a:cubicBezTo>
                        <a:pt x="0" y="83"/>
                        <a:pt x="16" y="101"/>
                        <a:pt x="36" y="104"/>
                      </a:cubicBezTo>
                      <a:cubicBezTo>
                        <a:pt x="37" y="104"/>
                        <a:pt x="38" y="104"/>
                        <a:pt x="39" y="104"/>
                      </a:cubicBezTo>
                      <a:cubicBezTo>
                        <a:pt x="39" y="104"/>
                        <a:pt x="39" y="104"/>
                        <a:pt x="39" y="104"/>
                      </a:cubicBezTo>
                      <a:cubicBezTo>
                        <a:pt x="40" y="104"/>
                        <a:pt x="42" y="105"/>
                        <a:pt x="43" y="105"/>
                      </a:cubicBezTo>
                      <a:cubicBezTo>
                        <a:pt x="45" y="105"/>
                        <a:pt x="46" y="104"/>
                        <a:pt x="47" y="104"/>
                      </a:cubicBezTo>
                      <a:cubicBezTo>
                        <a:pt x="48" y="104"/>
                        <a:pt x="48" y="104"/>
                        <a:pt x="48" y="104"/>
                      </a:cubicBezTo>
                      <a:cubicBezTo>
                        <a:pt x="50" y="104"/>
                        <a:pt x="51" y="104"/>
                        <a:pt x="52" y="104"/>
                      </a:cubicBezTo>
                      <a:cubicBezTo>
                        <a:pt x="52" y="104"/>
                        <a:pt x="52" y="104"/>
                        <a:pt x="52" y="104"/>
                      </a:cubicBezTo>
                      <a:cubicBezTo>
                        <a:pt x="54" y="103"/>
                        <a:pt x="55" y="103"/>
                        <a:pt x="56" y="103"/>
                      </a:cubicBezTo>
                      <a:cubicBezTo>
                        <a:pt x="69" y="98"/>
                        <a:pt x="80" y="88"/>
                        <a:pt x="84" y="75"/>
                      </a:cubicBezTo>
                      <a:cubicBezTo>
                        <a:pt x="89" y="60"/>
                        <a:pt x="86" y="43"/>
                        <a:pt x="74" y="31"/>
                      </a:cubicBezTo>
                      <a:cubicBezTo>
                        <a:pt x="43" y="0"/>
                        <a:pt x="43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rgbClr val="F34D00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</p:grpSp>
        </p:grpSp>
        <p:sp>
          <p:nvSpPr>
            <p:cNvPr id="412" name="TextBox 411"/>
            <p:cNvSpPr txBox="1"/>
            <p:nvPr/>
          </p:nvSpPr>
          <p:spPr>
            <a:xfrm>
              <a:off x="2928322" y="1944295"/>
              <a:ext cx="505267" cy="240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</a:pPr>
              <a:r>
                <a:rPr lang="en-US" sz="1067">
                  <a:solidFill>
                    <a:srgbClr val="58585B"/>
                  </a:solidFill>
                  <a:ea typeface="ＭＳ Ｐゴシック" panose="020B0600070205080204" pitchFamily="34" charset="-128"/>
                </a:rPr>
                <a:t>WAN</a:t>
              </a:r>
              <a:endParaRPr lang="en-US" sz="1067" dirty="0" err="1">
                <a:solidFill>
                  <a:srgbClr val="58585B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413" name="Rectangle 412"/>
            <p:cNvSpPr/>
            <p:nvPr/>
          </p:nvSpPr>
          <p:spPr bwMode="auto">
            <a:xfrm>
              <a:off x="1132844" y="1557130"/>
              <a:ext cx="862569" cy="21061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121920" tIns="60960" rIns="121920" bIns="60960" rtlCol="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67" dirty="0">
                  <a:solidFill>
                    <a:srgbClr val="FFFFFF"/>
                  </a:solidFill>
                  <a:ea typeface="Arial" pitchFamily="-107" charset="0"/>
                  <a:cs typeface="Arial" pitchFamily="-107" charset="0"/>
                  <a:sym typeface="Arial" pitchFamily="-107" charset="0"/>
                </a:rPr>
                <a:t>Mgmt</a:t>
              </a: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1132842" y="1812569"/>
              <a:ext cx="862569" cy="21061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121920" tIns="60960" rIns="121920" bIns="60960" rtlCol="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67" dirty="0">
                  <a:solidFill>
                    <a:srgbClr val="FFFFFF"/>
                  </a:solidFill>
                  <a:ea typeface="Arial" pitchFamily="-107" charset="0"/>
                  <a:cs typeface="Arial" pitchFamily="-107" charset="0"/>
                  <a:sym typeface="Arial" pitchFamily="-107" charset="0"/>
                </a:rPr>
                <a:t>Control</a:t>
              </a:r>
            </a:p>
          </p:txBody>
        </p:sp>
        <p:sp>
          <p:nvSpPr>
            <p:cNvPr id="415" name="Rectangle 414"/>
            <p:cNvSpPr/>
            <p:nvPr/>
          </p:nvSpPr>
          <p:spPr bwMode="auto">
            <a:xfrm>
              <a:off x="1129080" y="2331503"/>
              <a:ext cx="862569" cy="21061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121920" tIns="60960" rIns="121920" bIns="60960" rtlCol="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67" dirty="0">
                  <a:solidFill>
                    <a:srgbClr val="FFFFFF"/>
                  </a:solidFill>
                  <a:ea typeface="Arial" pitchFamily="-107" charset="0"/>
                  <a:cs typeface="Arial" pitchFamily="-107" charset="0"/>
                  <a:sym typeface="Arial" pitchFamily="-107" charset="0"/>
                </a:rPr>
                <a:t>Compute</a:t>
              </a:r>
            </a:p>
          </p:txBody>
        </p:sp>
        <p:sp>
          <p:nvSpPr>
            <p:cNvPr id="416" name="Rectangle 415"/>
            <p:cNvSpPr/>
            <p:nvPr/>
          </p:nvSpPr>
          <p:spPr bwMode="auto">
            <a:xfrm>
              <a:off x="1132842" y="2067963"/>
              <a:ext cx="862569" cy="21061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121920" tIns="60960" rIns="121920" bIns="60960" rtlCol="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67" dirty="0">
                  <a:solidFill>
                    <a:srgbClr val="FFFFFF"/>
                  </a:solidFill>
                  <a:ea typeface="Arial" pitchFamily="-107" charset="0"/>
                  <a:cs typeface="Arial" pitchFamily="-107" charset="0"/>
                  <a:sym typeface="Arial" pitchFamily="-107" charset="0"/>
                </a:rPr>
                <a:t>Storage</a:t>
              </a:r>
            </a:p>
          </p:txBody>
        </p:sp>
      </p:grpSp>
      <p:sp>
        <p:nvSpPr>
          <p:cNvPr id="418" name="Rectangle 417"/>
          <p:cNvSpPr/>
          <p:nvPr/>
        </p:nvSpPr>
        <p:spPr bwMode="auto">
          <a:xfrm>
            <a:off x="597747" y="3478351"/>
            <a:ext cx="10986551" cy="6095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121920" tIns="60960" rIns="121920" bIns="60960" rtlCol="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67" dirty="0" err="1">
              <a:solidFill>
                <a:srgbClr val="FFFFFF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440" name="Rectangle 439"/>
          <p:cNvSpPr/>
          <p:nvPr/>
        </p:nvSpPr>
        <p:spPr bwMode="auto">
          <a:xfrm>
            <a:off x="7807942" y="4413214"/>
            <a:ext cx="1048199" cy="19823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121920" tIns="60960" rIns="121920" bIns="60960" rtlCol="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67" dirty="0">
                <a:solidFill>
                  <a:srgbClr val="FFFFFF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1 Mgmt</a:t>
            </a:r>
          </a:p>
        </p:txBody>
      </p:sp>
      <p:sp>
        <p:nvSpPr>
          <p:cNvPr id="441" name="Rectangle 440"/>
          <p:cNvSpPr/>
          <p:nvPr/>
        </p:nvSpPr>
        <p:spPr bwMode="auto">
          <a:xfrm>
            <a:off x="7807941" y="4647074"/>
            <a:ext cx="1048199" cy="19823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121920" tIns="60960" rIns="121920" bIns="60960" rtlCol="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67" dirty="0">
                <a:solidFill>
                  <a:srgbClr val="FFFFFF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3 Control</a:t>
            </a:r>
          </a:p>
        </p:txBody>
      </p:sp>
      <p:sp>
        <p:nvSpPr>
          <p:cNvPr id="442" name="Rectangle 441"/>
          <p:cNvSpPr/>
          <p:nvPr/>
        </p:nvSpPr>
        <p:spPr bwMode="auto">
          <a:xfrm>
            <a:off x="7804178" y="5101273"/>
            <a:ext cx="1048199" cy="19823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121920" tIns="60960" rIns="121920" bIns="60960" rtlCol="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67" dirty="0">
                <a:solidFill>
                  <a:srgbClr val="FFFFFF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“N” Compute</a:t>
            </a:r>
          </a:p>
        </p:txBody>
      </p:sp>
      <p:sp>
        <p:nvSpPr>
          <p:cNvPr id="443" name="Rectangle 442"/>
          <p:cNvSpPr/>
          <p:nvPr/>
        </p:nvSpPr>
        <p:spPr bwMode="auto">
          <a:xfrm>
            <a:off x="7807941" y="4880890"/>
            <a:ext cx="1048199" cy="19823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121920" tIns="60960" rIns="121920" bIns="60960" rtlCol="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67" dirty="0">
                <a:solidFill>
                  <a:srgbClr val="FFFFFF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3 Storage</a:t>
            </a:r>
          </a:p>
        </p:txBody>
      </p:sp>
      <p:sp>
        <p:nvSpPr>
          <p:cNvPr id="444" name="Rectangle 443"/>
          <p:cNvSpPr/>
          <p:nvPr/>
        </p:nvSpPr>
        <p:spPr bwMode="auto">
          <a:xfrm>
            <a:off x="4613831" y="4901683"/>
            <a:ext cx="1048199" cy="19823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121920" tIns="60960" rIns="121920" bIns="60960" rtlCol="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67" dirty="0">
                <a:solidFill>
                  <a:srgbClr val="FFFFFF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1 Mgmt</a:t>
            </a:r>
          </a:p>
        </p:txBody>
      </p:sp>
      <p:sp>
        <p:nvSpPr>
          <p:cNvPr id="445" name="Rectangle 444"/>
          <p:cNvSpPr/>
          <p:nvPr/>
        </p:nvSpPr>
        <p:spPr bwMode="auto">
          <a:xfrm>
            <a:off x="4613830" y="5135543"/>
            <a:ext cx="1048199" cy="19823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121920" tIns="60960" rIns="121920" bIns="60960" rtlCol="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67" dirty="0">
                <a:solidFill>
                  <a:srgbClr val="FFFFFF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3 All-in-One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50018" y="5326380"/>
            <a:ext cx="745717" cy="240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</a:pPr>
            <a:r>
              <a:rPr lang="en-US" sz="1067" i="1">
                <a:solidFill>
                  <a:srgbClr val="58585B"/>
                </a:solidFill>
                <a:ea typeface="ＭＳ Ｐゴシック" panose="020B0600070205080204" pitchFamily="34" charset="-128"/>
              </a:rPr>
              <a:t>Full-POD</a:t>
            </a:r>
            <a:endParaRPr lang="en-US" sz="1067" i="1" dirty="0" err="1">
              <a:solidFill>
                <a:srgbClr val="58585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48" name="TextBox 447"/>
          <p:cNvSpPr txBox="1"/>
          <p:nvPr/>
        </p:nvSpPr>
        <p:spPr>
          <a:xfrm>
            <a:off x="5308773" y="5364104"/>
            <a:ext cx="601447" cy="240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</a:pPr>
            <a:r>
              <a:rPr lang="en-US" sz="1067" i="1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u-POD</a:t>
            </a:r>
          </a:p>
        </p:txBody>
      </p:sp>
      <p:sp>
        <p:nvSpPr>
          <p:cNvPr id="449" name="Rectangle 448"/>
          <p:cNvSpPr/>
          <p:nvPr/>
        </p:nvSpPr>
        <p:spPr bwMode="auto">
          <a:xfrm>
            <a:off x="4613831" y="4053296"/>
            <a:ext cx="4238547" cy="2893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 cap="flat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</p:spPr>
        <p:txBody>
          <a:bodyPr lIns="121920" tIns="60960" rIns="121920" bIns="60960" rtlCol="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58585B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Multi-Site Multi-POD VIM Operational Management</a:t>
            </a:r>
          </a:p>
        </p:txBody>
      </p:sp>
      <p:sp>
        <p:nvSpPr>
          <p:cNvPr id="450" name="Rectangle 449"/>
          <p:cNvSpPr/>
          <p:nvPr/>
        </p:nvSpPr>
        <p:spPr bwMode="auto">
          <a:xfrm>
            <a:off x="4613831" y="3724085"/>
            <a:ext cx="4238547" cy="2562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 cap="flat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</p:spPr>
        <p:txBody>
          <a:bodyPr lIns="121920" tIns="60960" rIns="121920" bIns="60960" rtlCol="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58585B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NFV Orchestration</a:t>
            </a:r>
            <a:endParaRPr lang="en-US" sz="1200" dirty="0">
              <a:solidFill>
                <a:srgbClr val="58585B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6370" y="3807886"/>
            <a:ext cx="4017625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</a:pPr>
            <a:r>
              <a:rPr lang="en-US" sz="1333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Start of the Journey For Foot Print Evolution </a:t>
            </a:r>
            <a:r>
              <a:rPr lang="en-US" sz="1333" b="1">
                <a:solidFill>
                  <a:srgbClr val="C00000"/>
                </a:solidFill>
                <a:ea typeface="ＭＳ Ｐゴシック" panose="020B0600070205080204" pitchFamily="34" charset="-128"/>
              </a:rPr>
              <a:t>with Hyper-Converged &amp; Micro-POD </a:t>
            </a:r>
            <a:endParaRPr lang="en-US" sz="1333" b="1" dirty="0">
              <a:solidFill>
                <a:srgbClr val="C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" name="Left Arrow 31"/>
          <p:cNvSpPr/>
          <p:nvPr/>
        </p:nvSpPr>
        <p:spPr bwMode="auto">
          <a:xfrm>
            <a:off x="3669309" y="4949511"/>
            <a:ext cx="819767" cy="378248"/>
          </a:xfrm>
          <a:prstGeom prst="leftArrow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121920" tIns="60960" rIns="121920" bIns="60960" rtlCol="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67">
                <a:solidFill>
                  <a:srgbClr val="FFFFFF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Future</a:t>
            </a:r>
            <a:endParaRPr lang="en-US" sz="1067" dirty="0" err="1">
              <a:solidFill>
                <a:srgbClr val="FFFFFF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4B1DDE7-9E05-3445-B888-9F7A6BA1886F}"/>
              </a:ext>
            </a:extLst>
          </p:cNvPr>
          <p:cNvGrpSpPr/>
          <p:nvPr/>
        </p:nvGrpSpPr>
        <p:grpSpPr>
          <a:xfrm>
            <a:off x="758850" y="1463632"/>
            <a:ext cx="4420079" cy="1910476"/>
            <a:chOff x="6484737" y="1561949"/>
            <a:chExt cx="4420079" cy="1910476"/>
          </a:xfrm>
        </p:grpSpPr>
        <p:cxnSp>
          <p:nvCxnSpPr>
            <p:cNvPr id="417" name="Straight Connector 416"/>
            <p:cNvCxnSpPr/>
            <p:nvPr/>
          </p:nvCxnSpPr>
          <p:spPr bwMode="auto">
            <a:xfrm flipV="1">
              <a:off x="7837710" y="2052702"/>
              <a:ext cx="245049" cy="303"/>
            </a:xfrm>
            <a:prstGeom prst="line">
              <a:avLst/>
            </a:prstGeom>
            <a:solidFill>
              <a:srgbClr val="0183B7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5" name="Straight Connector 424"/>
            <p:cNvCxnSpPr/>
            <p:nvPr/>
          </p:nvCxnSpPr>
          <p:spPr bwMode="auto">
            <a:xfrm>
              <a:off x="9127083" y="2052702"/>
              <a:ext cx="271431" cy="303"/>
            </a:xfrm>
            <a:prstGeom prst="line">
              <a:avLst/>
            </a:prstGeom>
            <a:solidFill>
              <a:srgbClr val="0183B7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6" name="Rectangle 425"/>
            <p:cNvSpPr/>
            <p:nvPr/>
          </p:nvSpPr>
          <p:spPr bwMode="auto">
            <a:xfrm>
              <a:off x="9827284" y="1561949"/>
              <a:ext cx="862569" cy="21061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121920" tIns="60960" rIns="121920" bIns="60960" rtlCol="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67" dirty="0">
                  <a:solidFill>
                    <a:srgbClr val="FFFFFF"/>
                  </a:solidFill>
                  <a:ea typeface="Arial" pitchFamily="-107" charset="0"/>
                  <a:cs typeface="Arial" pitchFamily="-107" charset="0"/>
                  <a:sym typeface="Arial" pitchFamily="-107" charset="0"/>
                </a:rPr>
                <a:t>Mgmt</a:t>
              </a:r>
            </a:p>
          </p:txBody>
        </p:sp>
        <p:sp>
          <p:nvSpPr>
            <p:cNvPr id="427" name="Rectangle 426"/>
            <p:cNvSpPr/>
            <p:nvPr/>
          </p:nvSpPr>
          <p:spPr bwMode="auto">
            <a:xfrm>
              <a:off x="9827282" y="1817387"/>
              <a:ext cx="862569" cy="21061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121920" tIns="60960" rIns="121920" bIns="60960" rtlCol="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67" dirty="0">
                  <a:solidFill>
                    <a:srgbClr val="FFFFFF"/>
                  </a:solidFill>
                  <a:ea typeface="Arial" pitchFamily="-107" charset="0"/>
                  <a:cs typeface="Arial" pitchFamily="-107" charset="0"/>
                  <a:sym typeface="Arial" pitchFamily="-107" charset="0"/>
                </a:rPr>
                <a:t>Control</a:t>
              </a:r>
            </a:p>
          </p:txBody>
        </p:sp>
        <p:sp>
          <p:nvSpPr>
            <p:cNvPr id="428" name="Rectangle 427"/>
            <p:cNvSpPr/>
            <p:nvPr/>
          </p:nvSpPr>
          <p:spPr bwMode="auto">
            <a:xfrm>
              <a:off x="9823520" y="2336322"/>
              <a:ext cx="862569" cy="21061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121920" tIns="60960" rIns="121920" bIns="60960" rtlCol="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67" dirty="0">
                  <a:solidFill>
                    <a:srgbClr val="FFFFFF"/>
                  </a:solidFill>
                  <a:ea typeface="Arial" pitchFamily="-107" charset="0"/>
                  <a:cs typeface="Arial" pitchFamily="-107" charset="0"/>
                  <a:sym typeface="Arial" pitchFamily="-107" charset="0"/>
                </a:rPr>
                <a:t>Compute</a:t>
              </a:r>
            </a:p>
          </p:txBody>
        </p:sp>
        <p:sp>
          <p:nvSpPr>
            <p:cNvPr id="429" name="Rectangle 428"/>
            <p:cNvSpPr/>
            <p:nvPr/>
          </p:nvSpPr>
          <p:spPr bwMode="auto">
            <a:xfrm>
              <a:off x="9827282" y="2072782"/>
              <a:ext cx="862569" cy="210612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121920" tIns="60960" rIns="121920" bIns="60960" rtlCol="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67" dirty="0">
                  <a:solidFill>
                    <a:srgbClr val="FFFFFF"/>
                  </a:solidFill>
                  <a:ea typeface="Arial" pitchFamily="-107" charset="0"/>
                  <a:cs typeface="Arial" pitchFamily="-107" charset="0"/>
                  <a:sym typeface="Arial" pitchFamily="-107" charset="0"/>
                </a:rPr>
                <a:t>Storage</a:t>
              </a:r>
            </a:p>
          </p:txBody>
        </p:sp>
        <p:sp>
          <p:nvSpPr>
            <p:cNvPr id="430" name="Rectangle 429"/>
            <p:cNvSpPr/>
            <p:nvPr/>
          </p:nvSpPr>
          <p:spPr bwMode="auto">
            <a:xfrm>
              <a:off x="6526566" y="1938253"/>
              <a:ext cx="912271" cy="23914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121920" tIns="60960" rIns="121920" bIns="60960" rtlCol="0" anchor="ctr"/>
            <a:lstStyle/>
            <a:p>
              <a:pPr algn="ctr" defTabSz="68578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67" dirty="0">
                  <a:solidFill>
                    <a:srgbClr val="FFFFFF"/>
                  </a:solidFill>
                  <a:ea typeface="Arial" pitchFamily="-107" charset="0"/>
                  <a:cs typeface="Arial" pitchFamily="-107" charset="0"/>
                  <a:sym typeface="Arial" pitchFamily="-107" charset="0"/>
                </a:rPr>
                <a:t>Compute</a:t>
              </a:r>
            </a:p>
          </p:txBody>
        </p:sp>
        <p:sp>
          <p:nvSpPr>
            <p:cNvPr id="431" name="TextBox 430"/>
            <p:cNvSpPr txBox="1"/>
            <p:nvPr/>
          </p:nvSpPr>
          <p:spPr>
            <a:xfrm>
              <a:off x="6484737" y="2561406"/>
              <a:ext cx="4420079" cy="91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47" indent="-158747" defTabSz="609585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srgbClr val="58585B"/>
                  </a:solidFill>
                  <a:ea typeface="ＭＳ Ｐゴシック" panose="020B0600070205080204" pitchFamily="34" charset="-128"/>
                </a:rPr>
                <a:t>Easy lifecycle and policy management</a:t>
              </a:r>
            </a:p>
            <a:p>
              <a:pPr marL="158747" indent="-158747" defTabSz="609585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srgbClr val="58585B"/>
                  </a:solidFill>
                  <a:ea typeface="ＭＳ Ｐゴシック" panose="020B0600070205080204" pitchFamily="34" charset="-128"/>
                </a:rPr>
                <a:t>Extends the failure domain into multi-site</a:t>
              </a:r>
            </a:p>
            <a:p>
              <a:pPr marL="158747" indent="-158747" defTabSz="609585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srgbClr val="58585B"/>
                  </a:solidFill>
                  <a:ea typeface="ＭＳ Ｐゴシック" panose="020B0600070205080204" pitchFamily="34" charset="-128"/>
                </a:rPr>
                <a:t>Whole-network upgrade processes</a:t>
              </a:r>
            </a:p>
            <a:p>
              <a:pPr marL="158747" indent="-158747" defTabSz="609585"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srgbClr val="58585B"/>
                  </a:solidFill>
                  <a:ea typeface="ＭＳ Ｐゴシック" panose="020B0600070205080204" pitchFamily="34" charset="-128"/>
                </a:rPr>
                <a:t>And practically difficult to realize with OpenStack</a:t>
              </a:r>
              <a:endParaRPr lang="en-US" sz="1200" b="1" dirty="0">
                <a:solidFill>
                  <a:srgbClr val="FF0000"/>
                </a:solidFill>
                <a:ea typeface="ＭＳ Ｐゴシック" panose="020B0600070205080204" pitchFamily="34" charset="-128"/>
              </a:endParaRPr>
            </a:p>
          </p:txBody>
        </p:sp>
        <p:pic>
          <p:nvPicPr>
            <p:cNvPr id="432" name="Picture 2" descr="mage result for cloud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813" y="1568288"/>
              <a:ext cx="1141428" cy="968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3" name="Group 432"/>
            <p:cNvGrpSpPr/>
            <p:nvPr/>
          </p:nvGrpSpPr>
          <p:grpSpPr>
            <a:xfrm>
              <a:off x="7489502" y="1868885"/>
              <a:ext cx="367633" cy="367633"/>
              <a:chOff x="500410" y="3894559"/>
              <a:chExt cx="654999" cy="654999"/>
            </a:xfrm>
            <a:solidFill>
              <a:schemeClr val="tx1">
                <a:lumMod val="50000"/>
              </a:schemeClr>
            </a:solidFill>
          </p:grpSpPr>
          <p:sp>
            <p:nvSpPr>
              <p:cNvPr id="434" name="Oval 433"/>
              <p:cNvSpPr/>
              <p:nvPr/>
            </p:nvSpPr>
            <p:spPr>
              <a:xfrm>
                <a:off x="500410" y="3894559"/>
                <a:ext cx="654999" cy="65499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35" name="Group 434"/>
              <p:cNvGrpSpPr/>
              <p:nvPr/>
            </p:nvGrpSpPr>
            <p:grpSpPr>
              <a:xfrm>
                <a:off x="728625" y="3943806"/>
                <a:ext cx="198569" cy="548244"/>
                <a:chOff x="1966445" y="1118559"/>
                <a:chExt cx="198569" cy="548244"/>
              </a:xfrm>
              <a:grpFill/>
            </p:grpSpPr>
            <p:grpSp>
              <p:nvGrpSpPr>
                <p:cNvPr id="487" name="Group 486"/>
                <p:cNvGrpSpPr/>
                <p:nvPr/>
              </p:nvGrpSpPr>
              <p:grpSpPr>
                <a:xfrm>
                  <a:off x="1966445" y="1440496"/>
                  <a:ext cx="198569" cy="226307"/>
                  <a:chOff x="894416" y="-1055147"/>
                  <a:chExt cx="413311" cy="471047"/>
                </a:xfrm>
                <a:grpFill/>
              </p:grpSpPr>
              <p:sp>
                <p:nvSpPr>
                  <p:cNvPr id="509" name="Freeform 46"/>
                  <p:cNvSpPr>
                    <a:spLocks/>
                  </p:cNvSpPr>
                  <p:nvPr/>
                </p:nvSpPr>
                <p:spPr bwMode="auto">
                  <a:xfrm>
                    <a:off x="894416" y="-836578"/>
                    <a:ext cx="169540" cy="237356"/>
                  </a:xfrm>
                  <a:custGeom>
                    <a:avLst/>
                    <a:gdLst>
                      <a:gd name="T0" fmla="*/ 43 w 156"/>
                      <a:gd name="T1" fmla="*/ 0 h 218"/>
                      <a:gd name="T2" fmla="*/ 13 w 156"/>
                      <a:gd name="T3" fmla="*/ 13 h 218"/>
                      <a:gd name="T4" fmla="*/ 13 w 156"/>
                      <a:gd name="T5" fmla="*/ 13 h 218"/>
                      <a:gd name="T6" fmla="*/ 13 w 156"/>
                      <a:gd name="T7" fmla="*/ 13 h 218"/>
                      <a:gd name="T8" fmla="*/ 7 w 156"/>
                      <a:gd name="T9" fmla="*/ 19 h 218"/>
                      <a:gd name="T10" fmla="*/ 0 w 156"/>
                      <a:gd name="T11" fmla="*/ 43 h 218"/>
                      <a:gd name="T12" fmla="*/ 6 w 156"/>
                      <a:gd name="T13" fmla="*/ 65 h 218"/>
                      <a:gd name="T14" fmla="*/ 13 w 156"/>
                      <a:gd name="T15" fmla="*/ 74 h 218"/>
                      <a:gd name="T16" fmla="*/ 109 w 156"/>
                      <a:gd name="T17" fmla="*/ 170 h 218"/>
                      <a:gd name="T18" fmla="*/ 156 w 156"/>
                      <a:gd name="T19" fmla="*/ 218 h 218"/>
                      <a:gd name="T20" fmla="*/ 145 w 156"/>
                      <a:gd name="T21" fmla="*/ 188 h 218"/>
                      <a:gd name="T22" fmla="*/ 145 w 156"/>
                      <a:gd name="T23" fmla="*/ 188 h 218"/>
                      <a:gd name="T24" fmla="*/ 145 w 156"/>
                      <a:gd name="T25" fmla="*/ 84 h 218"/>
                      <a:gd name="T26" fmla="*/ 145 w 156"/>
                      <a:gd name="T27" fmla="*/ 84 h 218"/>
                      <a:gd name="T28" fmla="*/ 74 w 156"/>
                      <a:gd name="T29" fmla="*/ 13 h 218"/>
                      <a:gd name="T30" fmla="*/ 69 w 156"/>
                      <a:gd name="T31" fmla="*/ 9 h 218"/>
                      <a:gd name="T32" fmla="*/ 43 w 156"/>
                      <a:gd name="T33" fmla="*/ 0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56" h="218">
                        <a:moveTo>
                          <a:pt x="43" y="0"/>
                        </a:moveTo>
                        <a:cubicBezTo>
                          <a:pt x="32" y="0"/>
                          <a:pt x="21" y="4"/>
                          <a:pt x="13" y="13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1" y="15"/>
                          <a:pt x="9" y="17"/>
                          <a:pt x="7" y="19"/>
                        </a:cubicBezTo>
                        <a:cubicBezTo>
                          <a:pt x="2" y="27"/>
                          <a:pt x="0" y="35"/>
                          <a:pt x="0" y="43"/>
                        </a:cubicBezTo>
                        <a:cubicBezTo>
                          <a:pt x="0" y="51"/>
                          <a:pt x="2" y="58"/>
                          <a:pt x="6" y="65"/>
                        </a:cubicBezTo>
                        <a:cubicBezTo>
                          <a:pt x="8" y="68"/>
                          <a:pt x="10" y="71"/>
                          <a:pt x="13" y="74"/>
                        </a:cubicBezTo>
                        <a:cubicBezTo>
                          <a:pt x="109" y="170"/>
                          <a:pt x="109" y="170"/>
                          <a:pt x="109" y="170"/>
                        </a:cubicBezTo>
                        <a:cubicBezTo>
                          <a:pt x="156" y="218"/>
                          <a:pt x="156" y="218"/>
                          <a:pt x="156" y="218"/>
                        </a:cubicBezTo>
                        <a:cubicBezTo>
                          <a:pt x="149" y="209"/>
                          <a:pt x="145" y="199"/>
                          <a:pt x="145" y="188"/>
                        </a:cubicBezTo>
                        <a:cubicBezTo>
                          <a:pt x="145" y="188"/>
                          <a:pt x="145" y="188"/>
                          <a:pt x="145" y="188"/>
                        </a:cubicBezTo>
                        <a:cubicBezTo>
                          <a:pt x="145" y="84"/>
                          <a:pt x="145" y="84"/>
                          <a:pt x="145" y="84"/>
                        </a:cubicBezTo>
                        <a:cubicBezTo>
                          <a:pt x="145" y="84"/>
                          <a:pt x="145" y="84"/>
                          <a:pt x="145" y="84"/>
                        </a:cubicBezTo>
                        <a:cubicBezTo>
                          <a:pt x="74" y="13"/>
                          <a:pt x="74" y="13"/>
                          <a:pt x="74" y="13"/>
                        </a:cubicBezTo>
                        <a:cubicBezTo>
                          <a:pt x="72" y="11"/>
                          <a:pt x="71" y="10"/>
                          <a:pt x="69" y="9"/>
                        </a:cubicBezTo>
                        <a:cubicBezTo>
                          <a:pt x="61" y="3"/>
                          <a:pt x="52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chemeClr val="accent5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10" name="Freeform 43"/>
                  <p:cNvSpPr>
                    <a:spLocks/>
                  </p:cNvSpPr>
                  <p:nvPr/>
                </p:nvSpPr>
                <p:spPr bwMode="auto">
                  <a:xfrm>
                    <a:off x="1052043" y="-1055147"/>
                    <a:ext cx="93476" cy="356493"/>
                  </a:xfrm>
                  <a:custGeom>
                    <a:avLst/>
                    <a:gdLst>
                      <a:gd name="T0" fmla="*/ 43 w 86"/>
                      <a:gd name="T1" fmla="*/ 0 h 328"/>
                      <a:gd name="T2" fmla="*/ 0 w 86"/>
                      <a:gd name="T3" fmla="*/ 43 h 328"/>
                      <a:gd name="T4" fmla="*/ 0 w 86"/>
                      <a:gd name="T5" fmla="*/ 285 h 328"/>
                      <a:gd name="T6" fmla="*/ 43 w 86"/>
                      <a:gd name="T7" fmla="*/ 328 h 328"/>
                      <a:gd name="T8" fmla="*/ 86 w 86"/>
                      <a:gd name="T9" fmla="*/ 285 h 328"/>
                      <a:gd name="T10" fmla="*/ 86 w 86"/>
                      <a:gd name="T11" fmla="*/ 43 h 328"/>
                      <a:gd name="T12" fmla="*/ 43 w 86"/>
                      <a:gd name="T13" fmla="*/ 0 h 3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6" h="328">
                        <a:moveTo>
                          <a:pt x="43" y="0"/>
                        </a:moveTo>
                        <a:cubicBezTo>
                          <a:pt x="19" y="0"/>
                          <a:pt x="0" y="19"/>
                          <a:pt x="0" y="43"/>
                        </a:cubicBezTo>
                        <a:cubicBezTo>
                          <a:pt x="0" y="285"/>
                          <a:pt x="0" y="285"/>
                          <a:pt x="0" y="285"/>
                        </a:cubicBezTo>
                        <a:cubicBezTo>
                          <a:pt x="43" y="328"/>
                          <a:pt x="43" y="328"/>
                          <a:pt x="43" y="328"/>
                        </a:cubicBezTo>
                        <a:cubicBezTo>
                          <a:pt x="86" y="285"/>
                          <a:pt x="86" y="285"/>
                          <a:pt x="86" y="285"/>
                        </a:cubicBezTo>
                        <a:cubicBezTo>
                          <a:pt x="86" y="43"/>
                          <a:pt x="86" y="43"/>
                          <a:pt x="86" y="43"/>
                        </a:cubicBezTo>
                        <a:cubicBezTo>
                          <a:pt x="86" y="19"/>
                          <a:pt x="67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chemeClr val="accent5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11" name="Freeform 44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1375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0 w 1"/>
                      <a:gd name="T3" fmla="*/ 0 w 1"/>
                      <a:gd name="T4" fmla="*/ 0 w 1"/>
                      <a:gd name="T5" fmla="*/ 0 w 1"/>
                      <a:gd name="T6" fmla="*/ 0 w 1"/>
                      <a:gd name="T7" fmla="*/ 0 w 1"/>
                      <a:gd name="T8" fmla="*/ 0 w 1"/>
                      <a:gd name="T9" fmla="*/ 0 w 1"/>
                      <a:gd name="T10" fmla="*/ 0 w 1"/>
                      <a:gd name="T11" fmla="*/ 0 w 1"/>
                      <a:gd name="T12" fmla="*/ 1 w 1"/>
                      <a:gd name="T13" fmla="*/ 1 w 1"/>
                      <a:gd name="T14" fmla="*/ 1 w 1"/>
                      <a:gd name="T15" fmla="*/ 1 w 1"/>
                      <a:gd name="T16" fmla="*/ 1 w 1"/>
                      <a:gd name="T17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  <a:cxn ang="0">
                        <a:pos x="T7" y="0"/>
                      </a:cxn>
                      <a:cxn ang="0">
                        <a:pos x="T8" y="0"/>
                      </a:cxn>
                      <a:cxn ang="0">
                        <a:pos x="T9" y="0"/>
                      </a:cxn>
                      <a:cxn ang="0">
                        <a:pos x="T10" y="0"/>
                      </a:cxn>
                      <a:cxn ang="0">
                        <a:pos x="T11" y="0"/>
                      </a:cxn>
                      <a:cxn ang="0">
                        <a:pos x="T12" y="0"/>
                      </a:cxn>
                      <a:cxn ang="0">
                        <a:pos x="T13" y="0"/>
                      </a:cxn>
                      <a:cxn ang="0">
                        <a:pos x="T14" y="0"/>
                      </a:cxn>
                      <a:cxn ang="0">
                        <a:pos x="T15" y="0"/>
                      </a:cxn>
                      <a:cxn ang="0">
                        <a:pos x="T16" y="0"/>
                      </a:cxn>
                      <a:cxn ang="0">
                        <a:pos x="T17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12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894416" y="-826955"/>
                    <a:ext cx="157627" cy="175497"/>
                  </a:xfrm>
                  <a:custGeom>
                    <a:avLst/>
                    <a:gdLst>
                      <a:gd name="T0" fmla="*/ 6 w 145"/>
                      <a:gd name="T1" fmla="*/ 56 h 161"/>
                      <a:gd name="T2" fmla="*/ 13 w 145"/>
                      <a:gd name="T3" fmla="*/ 65 h 161"/>
                      <a:gd name="T4" fmla="*/ 109 w 145"/>
                      <a:gd name="T5" fmla="*/ 161 h 161"/>
                      <a:gd name="T6" fmla="*/ 13 w 145"/>
                      <a:gd name="T7" fmla="*/ 65 h 161"/>
                      <a:gd name="T8" fmla="*/ 6 w 145"/>
                      <a:gd name="T9" fmla="*/ 56 h 161"/>
                      <a:gd name="T10" fmla="*/ 7 w 145"/>
                      <a:gd name="T11" fmla="*/ 10 h 161"/>
                      <a:gd name="T12" fmla="*/ 0 w 145"/>
                      <a:gd name="T13" fmla="*/ 34 h 161"/>
                      <a:gd name="T14" fmla="*/ 7 w 145"/>
                      <a:gd name="T15" fmla="*/ 10 h 161"/>
                      <a:gd name="T16" fmla="*/ 69 w 145"/>
                      <a:gd name="T17" fmla="*/ 0 h 161"/>
                      <a:gd name="T18" fmla="*/ 74 w 145"/>
                      <a:gd name="T19" fmla="*/ 4 h 161"/>
                      <a:gd name="T20" fmla="*/ 145 w 145"/>
                      <a:gd name="T21" fmla="*/ 75 h 161"/>
                      <a:gd name="T22" fmla="*/ 74 w 145"/>
                      <a:gd name="T23" fmla="*/ 4 h 161"/>
                      <a:gd name="T24" fmla="*/ 69 w 145"/>
                      <a:gd name="T25" fmla="*/ 0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5" h="161">
                        <a:moveTo>
                          <a:pt x="6" y="56"/>
                        </a:moveTo>
                        <a:cubicBezTo>
                          <a:pt x="8" y="59"/>
                          <a:pt x="10" y="62"/>
                          <a:pt x="13" y="65"/>
                        </a:cubicBezTo>
                        <a:cubicBezTo>
                          <a:pt x="109" y="161"/>
                          <a:pt x="109" y="161"/>
                          <a:pt x="109" y="161"/>
                        </a:cubicBezTo>
                        <a:cubicBezTo>
                          <a:pt x="13" y="65"/>
                          <a:pt x="13" y="65"/>
                          <a:pt x="13" y="65"/>
                        </a:cubicBezTo>
                        <a:cubicBezTo>
                          <a:pt x="10" y="62"/>
                          <a:pt x="8" y="59"/>
                          <a:pt x="6" y="56"/>
                        </a:cubicBezTo>
                        <a:moveTo>
                          <a:pt x="7" y="10"/>
                        </a:moveTo>
                        <a:cubicBezTo>
                          <a:pt x="2" y="18"/>
                          <a:pt x="0" y="26"/>
                          <a:pt x="0" y="34"/>
                        </a:cubicBezTo>
                        <a:cubicBezTo>
                          <a:pt x="0" y="26"/>
                          <a:pt x="2" y="18"/>
                          <a:pt x="7" y="10"/>
                        </a:cubicBezTo>
                        <a:moveTo>
                          <a:pt x="69" y="0"/>
                        </a:moveTo>
                        <a:cubicBezTo>
                          <a:pt x="71" y="1"/>
                          <a:pt x="72" y="2"/>
                          <a:pt x="74" y="4"/>
                        </a:cubicBezTo>
                        <a:cubicBezTo>
                          <a:pt x="145" y="75"/>
                          <a:pt x="145" y="75"/>
                          <a:pt x="145" y="75"/>
                        </a:cubicBezTo>
                        <a:cubicBezTo>
                          <a:pt x="74" y="4"/>
                          <a:pt x="74" y="4"/>
                          <a:pt x="74" y="4"/>
                        </a:cubicBezTo>
                        <a:cubicBezTo>
                          <a:pt x="72" y="2"/>
                          <a:pt x="71" y="1"/>
                          <a:pt x="6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13" name="Freeform 47"/>
                  <p:cNvSpPr>
                    <a:spLocks/>
                  </p:cNvSpPr>
                  <p:nvPr/>
                </p:nvSpPr>
                <p:spPr bwMode="auto">
                  <a:xfrm>
                    <a:off x="1100155" y="-599221"/>
                    <a:ext cx="33450" cy="15121"/>
                  </a:xfrm>
                  <a:custGeom>
                    <a:avLst/>
                    <a:gdLst>
                      <a:gd name="T0" fmla="*/ 31 w 31"/>
                      <a:gd name="T1" fmla="*/ 0 h 14"/>
                      <a:gd name="T2" fmla="*/ 30 w 31"/>
                      <a:gd name="T3" fmla="*/ 0 h 14"/>
                      <a:gd name="T4" fmla="*/ 30 w 31"/>
                      <a:gd name="T5" fmla="*/ 1 h 14"/>
                      <a:gd name="T6" fmla="*/ 17 w 31"/>
                      <a:gd name="T7" fmla="*/ 10 h 14"/>
                      <a:gd name="T8" fmla="*/ 7 w 31"/>
                      <a:gd name="T9" fmla="*/ 13 h 14"/>
                      <a:gd name="T10" fmla="*/ 0 w 31"/>
                      <a:gd name="T11" fmla="*/ 14 h 14"/>
                      <a:gd name="T12" fmla="*/ 30 w 31"/>
                      <a:gd name="T13" fmla="*/ 1 h 14"/>
                      <a:gd name="T14" fmla="*/ 31 w 31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1" h="14">
                        <a:moveTo>
                          <a:pt x="31" y="0"/>
                        </a:move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30" y="1"/>
                          <a:pt x="30" y="1"/>
                          <a:pt x="30" y="1"/>
                        </a:cubicBezTo>
                        <a:cubicBezTo>
                          <a:pt x="26" y="5"/>
                          <a:pt x="22" y="8"/>
                          <a:pt x="17" y="10"/>
                        </a:cubicBezTo>
                        <a:cubicBezTo>
                          <a:pt x="14" y="11"/>
                          <a:pt x="10" y="12"/>
                          <a:pt x="7" y="13"/>
                        </a:cubicBezTo>
                        <a:cubicBezTo>
                          <a:pt x="5" y="13"/>
                          <a:pt x="2" y="13"/>
                          <a:pt x="0" y="14"/>
                        </a:cubicBezTo>
                        <a:cubicBezTo>
                          <a:pt x="11" y="13"/>
                          <a:pt x="21" y="9"/>
                          <a:pt x="30" y="1"/>
                        </a:cubicBezTo>
                        <a:cubicBezTo>
                          <a:pt x="30" y="0"/>
                          <a:pt x="31" y="0"/>
                          <a:pt x="3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14" name="Freeform 48"/>
                  <p:cNvSpPr>
                    <a:spLocks/>
                  </p:cNvSpPr>
                  <p:nvPr/>
                </p:nvSpPr>
                <p:spPr bwMode="auto">
                  <a:xfrm>
                    <a:off x="1118484" y="-599221"/>
                    <a:ext cx="15121" cy="10539"/>
                  </a:xfrm>
                  <a:custGeom>
                    <a:avLst/>
                    <a:gdLst>
                      <a:gd name="T0" fmla="*/ 14 w 14"/>
                      <a:gd name="T1" fmla="*/ 0 h 10"/>
                      <a:gd name="T2" fmla="*/ 13 w 14"/>
                      <a:gd name="T3" fmla="*/ 1 h 10"/>
                      <a:gd name="T4" fmla="*/ 0 w 14"/>
                      <a:gd name="T5" fmla="*/ 10 h 10"/>
                      <a:gd name="T6" fmla="*/ 13 w 14"/>
                      <a:gd name="T7" fmla="*/ 1 h 10"/>
                      <a:gd name="T8" fmla="*/ 13 w 14"/>
                      <a:gd name="T9" fmla="*/ 0 h 10"/>
                      <a:gd name="T10" fmla="*/ 14 w 14"/>
                      <a:gd name="T11" fmla="*/ 0 h 10"/>
                      <a:gd name="T12" fmla="*/ 14 w 14"/>
                      <a:gd name="T1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0">
                        <a:moveTo>
                          <a:pt x="14" y="0"/>
                        </a:move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9" y="5"/>
                          <a:pt x="5" y="8"/>
                          <a:pt x="0" y="10"/>
                        </a:cubicBezTo>
                        <a:cubicBezTo>
                          <a:pt x="5" y="8"/>
                          <a:pt x="9" y="5"/>
                          <a:pt x="13" y="1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15" name="Freeform 49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1375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0 w 1"/>
                      <a:gd name="T3" fmla="*/ 0 w 1"/>
                      <a:gd name="T4" fmla="*/ 0 w 1"/>
                      <a:gd name="T5" fmla="*/ 0 w 1"/>
                      <a:gd name="T6" fmla="*/ 0 w 1"/>
                      <a:gd name="T7" fmla="*/ 0 w 1"/>
                      <a:gd name="T8" fmla="*/ 0 w 1"/>
                      <a:gd name="T9" fmla="*/ 0 w 1"/>
                      <a:gd name="T10" fmla="*/ 0 w 1"/>
                      <a:gd name="T11" fmla="*/ 0 w 1"/>
                      <a:gd name="T12" fmla="*/ 0 w 1"/>
                      <a:gd name="T13" fmla="*/ 0 w 1"/>
                      <a:gd name="T14" fmla="*/ 0 w 1"/>
                      <a:gd name="T15" fmla="*/ 0 w 1"/>
                      <a:gd name="T16" fmla="*/ 1 w 1"/>
                      <a:gd name="T17" fmla="*/ 0 w 1"/>
                      <a:gd name="T18" fmla="*/ 1 w 1"/>
                      <a:gd name="T19" fmla="*/ 1 w 1"/>
                      <a:gd name="T20" fmla="*/ 1 w 1"/>
                      <a:gd name="T21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  <a:cxn ang="0">
                        <a:pos x="T7" y="0"/>
                      </a:cxn>
                      <a:cxn ang="0">
                        <a:pos x="T8" y="0"/>
                      </a:cxn>
                      <a:cxn ang="0">
                        <a:pos x="T9" y="0"/>
                      </a:cxn>
                      <a:cxn ang="0">
                        <a:pos x="T10" y="0"/>
                      </a:cxn>
                      <a:cxn ang="0">
                        <a:pos x="T11" y="0"/>
                      </a:cxn>
                      <a:cxn ang="0">
                        <a:pos x="T12" y="0"/>
                      </a:cxn>
                      <a:cxn ang="0">
                        <a:pos x="T13" y="0"/>
                      </a:cxn>
                      <a:cxn ang="0">
                        <a:pos x="T14" y="0"/>
                      </a:cxn>
                      <a:cxn ang="0">
                        <a:pos x="T15" y="0"/>
                      </a:cxn>
                      <a:cxn ang="0">
                        <a:pos x="T16" y="0"/>
                      </a:cxn>
                      <a:cxn ang="0">
                        <a:pos x="T17" y="0"/>
                      </a:cxn>
                      <a:cxn ang="0">
                        <a:pos x="T18" y="0"/>
                      </a:cxn>
                      <a:cxn ang="0">
                        <a:pos x="T19" y="0"/>
                      </a:cxn>
                      <a:cxn ang="0">
                        <a:pos x="T20" y="0"/>
                      </a:cxn>
                      <a:cxn ang="0">
                        <a:pos x="T21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16" name="Freeform 50"/>
                  <p:cNvSpPr>
                    <a:spLocks/>
                  </p:cNvSpPr>
                  <p:nvPr/>
                </p:nvSpPr>
                <p:spPr bwMode="auto">
                  <a:xfrm>
                    <a:off x="1098781" y="-585475"/>
                    <a:ext cx="8706" cy="1375"/>
                  </a:xfrm>
                  <a:custGeom>
                    <a:avLst/>
                    <a:gdLst>
                      <a:gd name="T0" fmla="*/ 8 w 8"/>
                      <a:gd name="T1" fmla="*/ 0 h 1"/>
                      <a:gd name="T2" fmla="*/ 0 w 8"/>
                      <a:gd name="T3" fmla="*/ 1 h 1"/>
                      <a:gd name="T4" fmla="*/ 0 w 8"/>
                      <a:gd name="T5" fmla="*/ 1 h 1"/>
                      <a:gd name="T6" fmla="*/ 0 w 8"/>
                      <a:gd name="T7" fmla="*/ 1 h 1"/>
                      <a:gd name="T8" fmla="*/ 0 w 8"/>
                      <a:gd name="T9" fmla="*/ 1 h 1"/>
                      <a:gd name="T10" fmla="*/ 0 w 8"/>
                      <a:gd name="T11" fmla="*/ 1 h 1"/>
                      <a:gd name="T12" fmla="*/ 0 w 8"/>
                      <a:gd name="T13" fmla="*/ 1 h 1"/>
                      <a:gd name="T14" fmla="*/ 0 w 8"/>
                      <a:gd name="T15" fmla="*/ 1 h 1"/>
                      <a:gd name="T16" fmla="*/ 0 w 8"/>
                      <a:gd name="T17" fmla="*/ 1 h 1"/>
                      <a:gd name="T18" fmla="*/ 0 w 8"/>
                      <a:gd name="T19" fmla="*/ 1 h 1"/>
                      <a:gd name="T20" fmla="*/ 0 w 8"/>
                      <a:gd name="T21" fmla="*/ 1 h 1"/>
                      <a:gd name="T22" fmla="*/ 0 w 8"/>
                      <a:gd name="T23" fmla="*/ 1 h 1"/>
                      <a:gd name="T24" fmla="*/ 0 w 8"/>
                      <a:gd name="T25" fmla="*/ 1 h 1"/>
                      <a:gd name="T26" fmla="*/ 1 w 8"/>
                      <a:gd name="T27" fmla="*/ 1 h 1"/>
                      <a:gd name="T28" fmla="*/ 1 w 8"/>
                      <a:gd name="T29" fmla="*/ 1 h 1"/>
                      <a:gd name="T30" fmla="*/ 1 w 8"/>
                      <a:gd name="T31" fmla="*/ 1 h 1"/>
                      <a:gd name="T32" fmla="*/ 1 w 8"/>
                      <a:gd name="T33" fmla="*/ 1 h 1"/>
                      <a:gd name="T34" fmla="*/ 8 w 8"/>
                      <a:gd name="T3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" h="1">
                        <a:moveTo>
                          <a:pt x="8" y="0"/>
                        </a:moveTo>
                        <a:cubicBezTo>
                          <a:pt x="5" y="0"/>
                          <a:pt x="3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3" y="0"/>
                          <a:pt x="6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17" name="Freeform 51"/>
                  <p:cNvSpPr>
                    <a:spLocks/>
                  </p:cNvSpPr>
                  <p:nvPr/>
                </p:nvSpPr>
                <p:spPr bwMode="auto">
                  <a:xfrm>
                    <a:off x="1052043" y="-745392"/>
                    <a:ext cx="46738" cy="113180"/>
                  </a:xfrm>
                  <a:custGeom>
                    <a:avLst/>
                    <a:gdLst>
                      <a:gd name="T0" fmla="*/ 0 w 43"/>
                      <a:gd name="T1" fmla="*/ 0 h 104"/>
                      <a:gd name="T2" fmla="*/ 0 w 43"/>
                      <a:gd name="T3" fmla="*/ 104 h 104"/>
                      <a:gd name="T4" fmla="*/ 0 w 43"/>
                      <a:gd name="T5" fmla="*/ 104 h 104"/>
                      <a:gd name="T6" fmla="*/ 13 w 43"/>
                      <a:gd name="T7" fmla="*/ 74 h 104"/>
                      <a:gd name="T8" fmla="*/ 43 w 43"/>
                      <a:gd name="T9" fmla="*/ 43 h 104"/>
                      <a:gd name="T10" fmla="*/ 0 w 43"/>
                      <a:gd name="T11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104">
                        <a:moveTo>
                          <a:pt x="0" y="0"/>
                        </a:moveTo>
                        <a:cubicBezTo>
                          <a:pt x="0" y="104"/>
                          <a:pt x="0" y="104"/>
                          <a:pt x="0" y="104"/>
                        </a:cubicBezTo>
                        <a:cubicBezTo>
                          <a:pt x="0" y="104"/>
                          <a:pt x="0" y="104"/>
                          <a:pt x="0" y="104"/>
                        </a:cubicBezTo>
                        <a:cubicBezTo>
                          <a:pt x="0" y="93"/>
                          <a:pt x="4" y="82"/>
                          <a:pt x="13" y="74"/>
                        </a:cubicBezTo>
                        <a:cubicBezTo>
                          <a:pt x="43" y="43"/>
                          <a:pt x="43" y="43"/>
                          <a:pt x="43" y="43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 w="3175">
                    <a:solidFill>
                      <a:srgbClr val="F57302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18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1063956" y="-826955"/>
                    <a:ext cx="243771" cy="242855"/>
                  </a:xfrm>
                  <a:custGeom>
                    <a:avLst/>
                    <a:gdLst>
                      <a:gd name="T0" fmla="*/ 0 w 224"/>
                      <a:gd name="T1" fmla="*/ 209 h 223"/>
                      <a:gd name="T2" fmla="*/ 2 w 224"/>
                      <a:gd name="T3" fmla="*/ 210 h 223"/>
                      <a:gd name="T4" fmla="*/ 32 w 224"/>
                      <a:gd name="T5" fmla="*/ 223 h 223"/>
                      <a:gd name="T6" fmla="*/ 32 w 224"/>
                      <a:gd name="T7" fmla="*/ 223 h 223"/>
                      <a:gd name="T8" fmla="*/ 32 w 224"/>
                      <a:gd name="T9" fmla="*/ 223 h 223"/>
                      <a:gd name="T10" fmla="*/ 32 w 224"/>
                      <a:gd name="T11" fmla="*/ 223 h 223"/>
                      <a:gd name="T12" fmla="*/ 32 w 224"/>
                      <a:gd name="T13" fmla="*/ 223 h 223"/>
                      <a:gd name="T14" fmla="*/ 32 w 224"/>
                      <a:gd name="T15" fmla="*/ 223 h 223"/>
                      <a:gd name="T16" fmla="*/ 32 w 224"/>
                      <a:gd name="T17" fmla="*/ 223 h 223"/>
                      <a:gd name="T18" fmla="*/ 32 w 224"/>
                      <a:gd name="T19" fmla="*/ 223 h 223"/>
                      <a:gd name="T20" fmla="*/ 32 w 224"/>
                      <a:gd name="T21" fmla="*/ 223 h 223"/>
                      <a:gd name="T22" fmla="*/ 32 w 224"/>
                      <a:gd name="T23" fmla="*/ 223 h 223"/>
                      <a:gd name="T24" fmla="*/ 32 w 224"/>
                      <a:gd name="T25" fmla="*/ 223 h 223"/>
                      <a:gd name="T26" fmla="*/ 32 w 224"/>
                      <a:gd name="T27" fmla="*/ 223 h 223"/>
                      <a:gd name="T28" fmla="*/ 32 w 224"/>
                      <a:gd name="T29" fmla="*/ 223 h 223"/>
                      <a:gd name="T30" fmla="*/ 32 w 224"/>
                      <a:gd name="T31" fmla="*/ 223 h 223"/>
                      <a:gd name="T32" fmla="*/ 21 w 224"/>
                      <a:gd name="T33" fmla="*/ 221 h 223"/>
                      <a:gd name="T34" fmla="*/ 2 w 224"/>
                      <a:gd name="T35" fmla="*/ 210 h 223"/>
                      <a:gd name="T36" fmla="*/ 1 w 224"/>
                      <a:gd name="T37" fmla="*/ 209 h 223"/>
                      <a:gd name="T38" fmla="*/ 0 w 224"/>
                      <a:gd name="T39" fmla="*/ 209 h 223"/>
                      <a:gd name="T40" fmla="*/ 146 w 224"/>
                      <a:gd name="T41" fmla="*/ 4 h 223"/>
                      <a:gd name="T42" fmla="*/ 146 w 224"/>
                      <a:gd name="T43" fmla="*/ 4 h 223"/>
                      <a:gd name="T44" fmla="*/ 75 w 224"/>
                      <a:gd name="T45" fmla="*/ 75 h 223"/>
                      <a:gd name="T46" fmla="*/ 75 w 224"/>
                      <a:gd name="T47" fmla="*/ 75 h 223"/>
                      <a:gd name="T48" fmla="*/ 146 w 224"/>
                      <a:gd name="T49" fmla="*/ 4 h 223"/>
                      <a:gd name="T50" fmla="*/ 146 w 224"/>
                      <a:gd name="T51" fmla="*/ 4 h 223"/>
                      <a:gd name="T52" fmla="*/ 204 w 224"/>
                      <a:gd name="T53" fmla="*/ 0 h 223"/>
                      <a:gd name="T54" fmla="*/ 208 w 224"/>
                      <a:gd name="T55" fmla="*/ 4 h 223"/>
                      <a:gd name="T56" fmla="*/ 208 w 224"/>
                      <a:gd name="T57" fmla="*/ 65 h 223"/>
                      <a:gd name="T58" fmla="*/ 135 w 224"/>
                      <a:gd name="T59" fmla="*/ 137 h 223"/>
                      <a:gd name="T60" fmla="*/ 208 w 224"/>
                      <a:gd name="T61" fmla="*/ 65 h 223"/>
                      <a:gd name="T62" fmla="*/ 208 w 224"/>
                      <a:gd name="T63" fmla="*/ 4 h 223"/>
                      <a:gd name="T64" fmla="*/ 208 w 224"/>
                      <a:gd name="T65" fmla="*/ 4 h 223"/>
                      <a:gd name="T66" fmla="*/ 204 w 224"/>
                      <a:gd name="T67" fmla="*/ 0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24" h="223">
                        <a:moveTo>
                          <a:pt x="0" y="209"/>
                        </a:moveTo>
                        <a:cubicBezTo>
                          <a:pt x="1" y="209"/>
                          <a:pt x="1" y="209"/>
                          <a:pt x="2" y="210"/>
                        </a:cubicBezTo>
                        <a:cubicBezTo>
                          <a:pt x="10" y="218"/>
                          <a:pt x="21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28" y="222"/>
                          <a:pt x="24" y="222"/>
                          <a:pt x="21" y="221"/>
                        </a:cubicBezTo>
                        <a:cubicBezTo>
                          <a:pt x="14" y="219"/>
                          <a:pt x="7" y="215"/>
                          <a:pt x="2" y="210"/>
                        </a:cubicBezTo>
                        <a:cubicBezTo>
                          <a:pt x="1" y="209"/>
                          <a:pt x="1" y="209"/>
                          <a:pt x="1" y="209"/>
                        </a:cubicBezTo>
                        <a:cubicBezTo>
                          <a:pt x="0" y="209"/>
                          <a:pt x="0" y="209"/>
                          <a:pt x="0" y="209"/>
                        </a:cubicBezTo>
                        <a:moveTo>
                          <a:pt x="146" y="4"/>
                        </a:move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75" y="75"/>
                          <a:pt x="75" y="75"/>
                          <a:pt x="75" y="75"/>
                        </a:cubicBezTo>
                        <a:cubicBezTo>
                          <a:pt x="75" y="75"/>
                          <a:pt x="75" y="75"/>
                          <a:pt x="75" y="75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moveTo>
                          <a:pt x="204" y="0"/>
                        </a:moveTo>
                        <a:cubicBezTo>
                          <a:pt x="205" y="1"/>
                          <a:pt x="206" y="3"/>
                          <a:pt x="208" y="4"/>
                        </a:cubicBezTo>
                        <a:cubicBezTo>
                          <a:pt x="224" y="21"/>
                          <a:pt x="224" y="48"/>
                          <a:pt x="208" y="65"/>
                        </a:cubicBezTo>
                        <a:cubicBezTo>
                          <a:pt x="135" y="137"/>
                          <a:pt x="135" y="137"/>
                          <a:pt x="135" y="137"/>
                        </a:cubicBezTo>
                        <a:cubicBezTo>
                          <a:pt x="208" y="65"/>
                          <a:pt x="208" y="65"/>
                          <a:pt x="208" y="65"/>
                        </a:cubicBezTo>
                        <a:cubicBezTo>
                          <a:pt x="224" y="48"/>
                          <a:pt x="224" y="21"/>
                          <a:pt x="208" y="4"/>
                        </a:cubicBezTo>
                        <a:cubicBezTo>
                          <a:pt x="208" y="4"/>
                          <a:pt x="208" y="4"/>
                          <a:pt x="208" y="4"/>
                        </a:cubicBezTo>
                        <a:cubicBezTo>
                          <a:pt x="206" y="3"/>
                          <a:pt x="205" y="1"/>
                          <a:pt x="20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19" name="Freeform 53"/>
                  <p:cNvSpPr>
                    <a:spLocks noEditPoints="1"/>
                  </p:cNvSpPr>
                  <p:nvPr/>
                </p:nvSpPr>
                <p:spPr bwMode="auto">
                  <a:xfrm>
                    <a:off x="1063956" y="-836578"/>
                    <a:ext cx="243771" cy="250186"/>
                  </a:xfrm>
                  <a:custGeom>
                    <a:avLst/>
                    <a:gdLst>
                      <a:gd name="T0" fmla="*/ 0 w 224"/>
                      <a:gd name="T1" fmla="*/ 218 h 230"/>
                      <a:gd name="T2" fmla="*/ 0 w 224"/>
                      <a:gd name="T3" fmla="*/ 218 h 230"/>
                      <a:gd name="T4" fmla="*/ 1 w 224"/>
                      <a:gd name="T5" fmla="*/ 218 h 230"/>
                      <a:gd name="T6" fmla="*/ 2 w 224"/>
                      <a:gd name="T7" fmla="*/ 219 h 230"/>
                      <a:gd name="T8" fmla="*/ 21 w 224"/>
                      <a:gd name="T9" fmla="*/ 230 h 230"/>
                      <a:gd name="T10" fmla="*/ 2 w 224"/>
                      <a:gd name="T11" fmla="*/ 219 h 230"/>
                      <a:gd name="T12" fmla="*/ 0 w 224"/>
                      <a:gd name="T13" fmla="*/ 218 h 230"/>
                      <a:gd name="T14" fmla="*/ 177 w 224"/>
                      <a:gd name="T15" fmla="*/ 0 h 230"/>
                      <a:gd name="T16" fmla="*/ 146 w 224"/>
                      <a:gd name="T17" fmla="*/ 13 h 230"/>
                      <a:gd name="T18" fmla="*/ 146 w 224"/>
                      <a:gd name="T19" fmla="*/ 13 h 230"/>
                      <a:gd name="T20" fmla="*/ 75 w 224"/>
                      <a:gd name="T21" fmla="*/ 84 h 230"/>
                      <a:gd name="T22" fmla="*/ 75 w 224"/>
                      <a:gd name="T23" fmla="*/ 188 h 230"/>
                      <a:gd name="T24" fmla="*/ 73 w 224"/>
                      <a:gd name="T25" fmla="*/ 202 h 230"/>
                      <a:gd name="T26" fmla="*/ 64 w 224"/>
                      <a:gd name="T27" fmla="*/ 218 h 230"/>
                      <a:gd name="T28" fmla="*/ 135 w 224"/>
                      <a:gd name="T29" fmla="*/ 146 h 230"/>
                      <a:gd name="T30" fmla="*/ 208 w 224"/>
                      <a:gd name="T31" fmla="*/ 74 h 230"/>
                      <a:gd name="T32" fmla="*/ 208 w 224"/>
                      <a:gd name="T33" fmla="*/ 13 h 230"/>
                      <a:gd name="T34" fmla="*/ 204 w 224"/>
                      <a:gd name="T35" fmla="*/ 9 h 230"/>
                      <a:gd name="T36" fmla="*/ 177 w 224"/>
                      <a:gd name="T37" fmla="*/ 0 h 2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24" h="230">
                        <a:moveTo>
                          <a:pt x="0" y="218"/>
                        </a:moveTo>
                        <a:cubicBezTo>
                          <a:pt x="0" y="218"/>
                          <a:pt x="0" y="218"/>
                          <a:pt x="0" y="218"/>
                        </a:cubicBezTo>
                        <a:cubicBezTo>
                          <a:pt x="1" y="218"/>
                          <a:pt x="1" y="218"/>
                          <a:pt x="1" y="218"/>
                        </a:cubicBezTo>
                        <a:cubicBezTo>
                          <a:pt x="2" y="219"/>
                          <a:pt x="2" y="219"/>
                          <a:pt x="2" y="219"/>
                        </a:cubicBezTo>
                        <a:cubicBezTo>
                          <a:pt x="7" y="224"/>
                          <a:pt x="14" y="228"/>
                          <a:pt x="21" y="230"/>
                        </a:cubicBezTo>
                        <a:cubicBezTo>
                          <a:pt x="14" y="228"/>
                          <a:pt x="7" y="224"/>
                          <a:pt x="2" y="219"/>
                        </a:cubicBezTo>
                        <a:cubicBezTo>
                          <a:pt x="0" y="218"/>
                          <a:pt x="0" y="218"/>
                          <a:pt x="0" y="218"/>
                        </a:cubicBezTo>
                        <a:moveTo>
                          <a:pt x="177" y="0"/>
                        </a:moveTo>
                        <a:cubicBezTo>
                          <a:pt x="166" y="0"/>
                          <a:pt x="155" y="4"/>
                          <a:pt x="146" y="13"/>
                        </a:cubicBezTo>
                        <a:cubicBezTo>
                          <a:pt x="146" y="13"/>
                          <a:pt x="146" y="13"/>
                          <a:pt x="146" y="13"/>
                        </a:cubicBezTo>
                        <a:cubicBezTo>
                          <a:pt x="75" y="84"/>
                          <a:pt x="75" y="84"/>
                          <a:pt x="75" y="84"/>
                        </a:cubicBezTo>
                        <a:cubicBezTo>
                          <a:pt x="75" y="188"/>
                          <a:pt x="75" y="188"/>
                          <a:pt x="75" y="188"/>
                        </a:cubicBezTo>
                        <a:cubicBezTo>
                          <a:pt x="75" y="193"/>
                          <a:pt x="75" y="198"/>
                          <a:pt x="73" y="202"/>
                        </a:cubicBezTo>
                        <a:cubicBezTo>
                          <a:pt x="71" y="208"/>
                          <a:pt x="68" y="213"/>
                          <a:pt x="64" y="218"/>
                        </a:cubicBezTo>
                        <a:cubicBezTo>
                          <a:pt x="135" y="146"/>
                          <a:pt x="135" y="146"/>
                          <a:pt x="135" y="146"/>
                        </a:cubicBezTo>
                        <a:cubicBezTo>
                          <a:pt x="208" y="74"/>
                          <a:pt x="208" y="74"/>
                          <a:pt x="208" y="74"/>
                        </a:cubicBezTo>
                        <a:cubicBezTo>
                          <a:pt x="224" y="57"/>
                          <a:pt x="224" y="30"/>
                          <a:pt x="208" y="13"/>
                        </a:cubicBezTo>
                        <a:cubicBezTo>
                          <a:pt x="206" y="12"/>
                          <a:pt x="205" y="10"/>
                          <a:pt x="204" y="9"/>
                        </a:cubicBezTo>
                        <a:cubicBezTo>
                          <a:pt x="196" y="3"/>
                          <a:pt x="186" y="0"/>
                          <a:pt x="177" y="0"/>
                        </a:cubicBezTo>
                      </a:path>
                    </a:pathLst>
                  </a:custGeom>
                  <a:grpFill/>
                  <a:ln w="3175">
                    <a:solidFill>
                      <a:schemeClr val="accent5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20" name="Freeform 54"/>
                  <p:cNvSpPr>
                    <a:spLocks/>
                  </p:cNvSpPr>
                  <p:nvPr/>
                </p:nvSpPr>
                <p:spPr bwMode="auto">
                  <a:xfrm>
                    <a:off x="1098781" y="-745392"/>
                    <a:ext cx="50404" cy="128759"/>
                  </a:xfrm>
                  <a:custGeom>
                    <a:avLst/>
                    <a:gdLst>
                      <a:gd name="T0" fmla="*/ 43 w 46"/>
                      <a:gd name="T1" fmla="*/ 0 h 118"/>
                      <a:gd name="T2" fmla="*/ 0 w 46"/>
                      <a:gd name="T3" fmla="*/ 43 h 118"/>
                      <a:gd name="T4" fmla="*/ 31 w 46"/>
                      <a:gd name="T5" fmla="*/ 74 h 118"/>
                      <a:gd name="T6" fmla="*/ 41 w 46"/>
                      <a:gd name="T7" fmla="*/ 118 h 118"/>
                      <a:gd name="T8" fmla="*/ 43 w 46"/>
                      <a:gd name="T9" fmla="*/ 104 h 118"/>
                      <a:gd name="T10" fmla="*/ 43 w 46"/>
                      <a:gd name="T11" fmla="*/ 0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6" h="118">
                        <a:moveTo>
                          <a:pt x="43" y="0"/>
                        </a:moveTo>
                        <a:cubicBezTo>
                          <a:pt x="0" y="43"/>
                          <a:pt x="0" y="43"/>
                          <a:pt x="0" y="43"/>
                        </a:cubicBezTo>
                        <a:cubicBezTo>
                          <a:pt x="31" y="74"/>
                          <a:pt x="31" y="74"/>
                          <a:pt x="31" y="74"/>
                        </a:cubicBezTo>
                        <a:cubicBezTo>
                          <a:pt x="43" y="86"/>
                          <a:pt x="46" y="103"/>
                          <a:pt x="41" y="118"/>
                        </a:cubicBezTo>
                        <a:cubicBezTo>
                          <a:pt x="43" y="114"/>
                          <a:pt x="43" y="109"/>
                          <a:pt x="43" y="104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rgbClr val="F57302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21" name="Freeform 55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22" name="Freeform 56"/>
                  <p:cNvSpPr>
                    <a:spLocks/>
                  </p:cNvSpPr>
                  <p:nvPr/>
                </p:nvSpPr>
                <p:spPr bwMode="auto">
                  <a:xfrm>
                    <a:off x="1086867" y="-586391"/>
                    <a:ext cx="11914" cy="2291"/>
                  </a:xfrm>
                  <a:custGeom>
                    <a:avLst/>
                    <a:gdLst>
                      <a:gd name="T0" fmla="*/ 0 w 11"/>
                      <a:gd name="T1" fmla="*/ 0 h 2"/>
                      <a:gd name="T2" fmla="*/ 11 w 11"/>
                      <a:gd name="T3" fmla="*/ 2 h 2"/>
                      <a:gd name="T4" fmla="*/ 4 w 11"/>
                      <a:gd name="T5" fmla="*/ 1 h 2"/>
                      <a:gd name="T6" fmla="*/ 0 w 1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2">
                        <a:moveTo>
                          <a:pt x="0" y="0"/>
                        </a:moveTo>
                        <a:cubicBezTo>
                          <a:pt x="3" y="1"/>
                          <a:pt x="7" y="1"/>
                          <a:pt x="11" y="2"/>
                        </a:cubicBezTo>
                        <a:cubicBezTo>
                          <a:pt x="8" y="1"/>
                          <a:pt x="6" y="1"/>
                          <a:pt x="4" y="1"/>
                        </a:cubicBezTo>
                        <a:cubicBezTo>
                          <a:pt x="3" y="1"/>
                          <a:pt x="1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23" name="Freeform 57"/>
                  <p:cNvSpPr>
                    <a:spLocks/>
                  </p:cNvSpPr>
                  <p:nvPr/>
                </p:nvSpPr>
                <p:spPr bwMode="auto">
                  <a:xfrm>
                    <a:off x="1052043" y="-632213"/>
                    <a:ext cx="39407" cy="46738"/>
                  </a:xfrm>
                  <a:custGeom>
                    <a:avLst/>
                    <a:gdLst>
                      <a:gd name="T0" fmla="*/ 0 w 36"/>
                      <a:gd name="T1" fmla="*/ 0 h 43"/>
                      <a:gd name="T2" fmla="*/ 11 w 36"/>
                      <a:gd name="T3" fmla="*/ 30 h 43"/>
                      <a:gd name="T4" fmla="*/ 13 w 36"/>
                      <a:gd name="T5" fmla="*/ 31 h 43"/>
                      <a:gd name="T6" fmla="*/ 32 w 36"/>
                      <a:gd name="T7" fmla="*/ 42 h 43"/>
                      <a:gd name="T8" fmla="*/ 36 w 36"/>
                      <a:gd name="T9" fmla="*/ 43 h 43"/>
                      <a:gd name="T10" fmla="*/ 0 w 36"/>
                      <a:gd name="T11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6" h="43">
                        <a:moveTo>
                          <a:pt x="0" y="0"/>
                        </a:moveTo>
                        <a:cubicBezTo>
                          <a:pt x="0" y="11"/>
                          <a:pt x="4" y="21"/>
                          <a:pt x="11" y="30"/>
                        </a:cubicBez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18" y="36"/>
                          <a:pt x="25" y="40"/>
                          <a:pt x="32" y="42"/>
                        </a:cubicBezTo>
                        <a:cubicBezTo>
                          <a:pt x="33" y="42"/>
                          <a:pt x="35" y="43"/>
                          <a:pt x="36" y="43"/>
                        </a:cubicBezTo>
                        <a:cubicBezTo>
                          <a:pt x="16" y="40"/>
                          <a:pt x="0" y="22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24" name="Freeform 58"/>
                  <p:cNvSpPr>
                    <a:spLocks/>
                  </p:cNvSpPr>
                  <p:nvPr/>
                </p:nvSpPr>
                <p:spPr bwMode="auto">
                  <a:xfrm>
                    <a:off x="1107487" y="-588682"/>
                    <a:ext cx="10997" cy="3208"/>
                  </a:xfrm>
                  <a:custGeom>
                    <a:avLst/>
                    <a:gdLst>
                      <a:gd name="T0" fmla="*/ 10 w 10"/>
                      <a:gd name="T1" fmla="*/ 0 h 3"/>
                      <a:gd name="T2" fmla="*/ 5 w 10"/>
                      <a:gd name="T3" fmla="*/ 2 h 3"/>
                      <a:gd name="T4" fmla="*/ 0 w 10"/>
                      <a:gd name="T5" fmla="*/ 3 h 3"/>
                      <a:gd name="T6" fmla="*/ 10 w 10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3">
                        <a:moveTo>
                          <a:pt x="10" y="0"/>
                        </a:moveTo>
                        <a:cubicBezTo>
                          <a:pt x="8" y="0"/>
                          <a:pt x="7" y="1"/>
                          <a:pt x="5" y="2"/>
                        </a:cubicBezTo>
                        <a:cubicBezTo>
                          <a:pt x="3" y="2"/>
                          <a:pt x="2" y="2"/>
                          <a:pt x="0" y="3"/>
                        </a:cubicBezTo>
                        <a:cubicBezTo>
                          <a:pt x="3" y="2"/>
                          <a:pt x="7" y="1"/>
                          <a:pt x="1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25" name="Freeform 59"/>
                  <p:cNvSpPr>
                    <a:spLocks/>
                  </p:cNvSpPr>
                  <p:nvPr/>
                </p:nvSpPr>
                <p:spPr bwMode="auto">
                  <a:xfrm>
                    <a:off x="1112985" y="-616634"/>
                    <a:ext cx="30701" cy="30242"/>
                  </a:xfrm>
                  <a:custGeom>
                    <a:avLst/>
                    <a:gdLst>
                      <a:gd name="T0" fmla="*/ 28 w 28"/>
                      <a:gd name="T1" fmla="*/ 0 h 28"/>
                      <a:gd name="T2" fmla="*/ 0 w 28"/>
                      <a:gd name="T3" fmla="*/ 28 h 28"/>
                      <a:gd name="T4" fmla="*/ 5 w 28"/>
                      <a:gd name="T5" fmla="*/ 26 h 28"/>
                      <a:gd name="T6" fmla="*/ 18 w 28"/>
                      <a:gd name="T7" fmla="*/ 17 h 28"/>
                      <a:gd name="T8" fmla="*/ 19 w 28"/>
                      <a:gd name="T9" fmla="*/ 16 h 28"/>
                      <a:gd name="T10" fmla="*/ 28 w 28"/>
                      <a:gd name="T1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" h="28">
                        <a:moveTo>
                          <a:pt x="28" y="0"/>
                        </a:moveTo>
                        <a:cubicBezTo>
                          <a:pt x="24" y="13"/>
                          <a:pt x="13" y="23"/>
                          <a:pt x="0" y="28"/>
                        </a:cubicBezTo>
                        <a:cubicBezTo>
                          <a:pt x="2" y="27"/>
                          <a:pt x="3" y="26"/>
                          <a:pt x="5" y="26"/>
                        </a:cubicBezTo>
                        <a:cubicBezTo>
                          <a:pt x="10" y="24"/>
                          <a:pt x="14" y="21"/>
                          <a:pt x="18" y="17"/>
                        </a:cubicBezTo>
                        <a:cubicBezTo>
                          <a:pt x="19" y="16"/>
                          <a:pt x="19" y="16"/>
                          <a:pt x="19" y="16"/>
                        </a:cubicBezTo>
                        <a:cubicBezTo>
                          <a:pt x="23" y="11"/>
                          <a:pt x="26" y="6"/>
                          <a:pt x="2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26" name="Freeform 60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27" name="Freeform 61"/>
                  <p:cNvSpPr>
                    <a:spLocks/>
                  </p:cNvSpPr>
                  <p:nvPr/>
                </p:nvSpPr>
                <p:spPr bwMode="auto">
                  <a:xfrm>
                    <a:off x="1091449" y="-586391"/>
                    <a:ext cx="21536" cy="2291"/>
                  </a:xfrm>
                  <a:custGeom>
                    <a:avLst/>
                    <a:gdLst>
                      <a:gd name="T0" fmla="*/ 20 w 20"/>
                      <a:gd name="T1" fmla="*/ 0 h 2"/>
                      <a:gd name="T2" fmla="*/ 16 w 20"/>
                      <a:gd name="T3" fmla="*/ 1 h 2"/>
                      <a:gd name="T4" fmla="*/ 16 w 20"/>
                      <a:gd name="T5" fmla="*/ 1 h 2"/>
                      <a:gd name="T6" fmla="*/ 12 w 20"/>
                      <a:gd name="T7" fmla="*/ 1 h 2"/>
                      <a:gd name="T8" fmla="*/ 11 w 20"/>
                      <a:gd name="T9" fmla="*/ 1 h 2"/>
                      <a:gd name="T10" fmla="*/ 7 w 20"/>
                      <a:gd name="T11" fmla="*/ 2 h 2"/>
                      <a:gd name="T12" fmla="*/ 3 w 20"/>
                      <a:gd name="T13" fmla="*/ 1 h 2"/>
                      <a:gd name="T14" fmla="*/ 3 w 20"/>
                      <a:gd name="T15" fmla="*/ 1 h 2"/>
                      <a:gd name="T16" fmla="*/ 0 w 20"/>
                      <a:gd name="T17" fmla="*/ 1 h 2"/>
                      <a:gd name="T18" fmla="*/ 7 w 20"/>
                      <a:gd name="T19" fmla="*/ 2 h 2"/>
                      <a:gd name="T20" fmla="*/ 7 w 20"/>
                      <a:gd name="T21" fmla="*/ 2 h 2"/>
                      <a:gd name="T22" fmla="*/ 7 w 20"/>
                      <a:gd name="T23" fmla="*/ 2 h 2"/>
                      <a:gd name="T24" fmla="*/ 7 w 20"/>
                      <a:gd name="T25" fmla="*/ 2 h 2"/>
                      <a:gd name="T26" fmla="*/ 7 w 20"/>
                      <a:gd name="T27" fmla="*/ 2 h 2"/>
                      <a:gd name="T28" fmla="*/ 7 w 20"/>
                      <a:gd name="T29" fmla="*/ 2 h 2"/>
                      <a:gd name="T30" fmla="*/ 7 w 20"/>
                      <a:gd name="T31" fmla="*/ 2 h 2"/>
                      <a:gd name="T32" fmla="*/ 7 w 20"/>
                      <a:gd name="T33" fmla="*/ 2 h 2"/>
                      <a:gd name="T34" fmla="*/ 7 w 20"/>
                      <a:gd name="T35" fmla="*/ 2 h 2"/>
                      <a:gd name="T36" fmla="*/ 7 w 20"/>
                      <a:gd name="T37" fmla="*/ 2 h 2"/>
                      <a:gd name="T38" fmla="*/ 7 w 20"/>
                      <a:gd name="T39" fmla="*/ 2 h 2"/>
                      <a:gd name="T40" fmla="*/ 7 w 20"/>
                      <a:gd name="T41" fmla="*/ 2 h 2"/>
                      <a:gd name="T42" fmla="*/ 7 w 20"/>
                      <a:gd name="T43" fmla="*/ 2 h 2"/>
                      <a:gd name="T44" fmla="*/ 15 w 20"/>
                      <a:gd name="T45" fmla="*/ 1 h 2"/>
                      <a:gd name="T46" fmla="*/ 20 w 20"/>
                      <a:gd name="T4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20" h="2">
                        <a:moveTo>
                          <a:pt x="20" y="0"/>
                        </a:moveTo>
                        <a:cubicBezTo>
                          <a:pt x="19" y="0"/>
                          <a:pt x="18" y="0"/>
                          <a:pt x="16" y="1"/>
                        </a:cubicBezTo>
                        <a:cubicBezTo>
                          <a:pt x="16" y="1"/>
                          <a:pt x="16" y="1"/>
                          <a:pt x="16" y="1"/>
                        </a:cubicBezTo>
                        <a:cubicBezTo>
                          <a:pt x="15" y="1"/>
                          <a:pt x="14" y="1"/>
                          <a:pt x="12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0" y="1"/>
                          <a:pt x="9" y="2"/>
                          <a:pt x="7" y="2"/>
                        </a:cubicBezTo>
                        <a:cubicBezTo>
                          <a:pt x="6" y="2"/>
                          <a:pt x="4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1" y="1"/>
                          <a:pt x="0" y="1"/>
                        </a:cubicBezTo>
                        <a:cubicBezTo>
                          <a:pt x="2" y="1"/>
                          <a:pt x="4" y="1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10" y="2"/>
                          <a:pt x="12" y="1"/>
                          <a:pt x="15" y="1"/>
                        </a:cubicBezTo>
                        <a:cubicBezTo>
                          <a:pt x="17" y="0"/>
                          <a:pt x="18" y="0"/>
                          <a:pt x="2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28" name="Freeform 62"/>
                  <p:cNvSpPr>
                    <a:spLocks/>
                  </p:cNvSpPr>
                  <p:nvPr/>
                </p:nvSpPr>
                <p:spPr bwMode="auto">
                  <a:xfrm>
                    <a:off x="1052043" y="-698654"/>
                    <a:ext cx="97142" cy="114554"/>
                  </a:xfrm>
                  <a:custGeom>
                    <a:avLst/>
                    <a:gdLst>
                      <a:gd name="T0" fmla="*/ 43 w 89"/>
                      <a:gd name="T1" fmla="*/ 0 h 105"/>
                      <a:gd name="T2" fmla="*/ 13 w 89"/>
                      <a:gd name="T3" fmla="*/ 31 h 105"/>
                      <a:gd name="T4" fmla="*/ 0 w 89"/>
                      <a:gd name="T5" fmla="*/ 61 h 105"/>
                      <a:gd name="T6" fmla="*/ 36 w 89"/>
                      <a:gd name="T7" fmla="*/ 104 h 105"/>
                      <a:gd name="T8" fmla="*/ 39 w 89"/>
                      <a:gd name="T9" fmla="*/ 104 h 105"/>
                      <a:gd name="T10" fmla="*/ 39 w 89"/>
                      <a:gd name="T11" fmla="*/ 104 h 105"/>
                      <a:gd name="T12" fmla="*/ 43 w 89"/>
                      <a:gd name="T13" fmla="*/ 105 h 105"/>
                      <a:gd name="T14" fmla="*/ 47 w 89"/>
                      <a:gd name="T15" fmla="*/ 104 h 105"/>
                      <a:gd name="T16" fmla="*/ 48 w 89"/>
                      <a:gd name="T17" fmla="*/ 104 h 105"/>
                      <a:gd name="T18" fmla="*/ 52 w 89"/>
                      <a:gd name="T19" fmla="*/ 104 h 105"/>
                      <a:gd name="T20" fmla="*/ 52 w 89"/>
                      <a:gd name="T21" fmla="*/ 104 h 105"/>
                      <a:gd name="T22" fmla="*/ 56 w 89"/>
                      <a:gd name="T23" fmla="*/ 103 h 105"/>
                      <a:gd name="T24" fmla="*/ 84 w 89"/>
                      <a:gd name="T25" fmla="*/ 75 h 105"/>
                      <a:gd name="T26" fmla="*/ 74 w 89"/>
                      <a:gd name="T27" fmla="*/ 31 h 105"/>
                      <a:gd name="T28" fmla="*/ 43 w 89"/>
                      <a:gd name="T29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9" h="105">
                        <a:moveTo>
                          <a:pt x="43" y="0"/>
                        </a:move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4" y="39"/>
                          <a:pt x="0" y="50"/>
                          <a:pt x="0" y="61"/>
                        </a:cubicBezTo>
                        <a:cubicBezTo>
                          <a:pt x="0" y="83"/>
                          <a:pt x="16" y="101"/>
                          <a:pt x="36" y="104"/>
                        </a:cubicBezTo>
                        <a:cubicBezTo>
                          <a:pt x="37" y="104"/>
                          <a:pt x="38" y="104"/>
                          <a:pt x="39" y="104"/>
                        </a:cubicBezTo>
                        <a:cubicBezTo>
                          <a:pt x="39" y="104"/>
                          <a:pt x="39" y="104"/>
                          <a:pt x="39" y="104"/>
                        </a:cubicBezTo>
                        <a:cubicBezTo>
                          <a:pt x="40" y="104"/>
                          <a:pt x="42" y="105"/>
                          <a:pt x="43" y="105"/>
                        </a:cubicBezTo>
                        <a:cubicBezTo>
                          <a:pt x="45" y="105"/>
                          <a:pt x="46" y="104"/>
                          <a:pt x="47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50" y="104"/>
                          <a:pt x="51" y="104"/>
                          <a:pt x="52" y="104"/>
                        </a:cubicBezTo>
                        <a:cubicBezTo>
                          <a:pt x="52" y="104"/>
                          <a:pt x="52" y="104"/>
                          <a:pt x="52" y="104"/>
                        </a:cubicBezTo>
                        <a:cubicBezTo>
                          <a:pt x="54" y="103"/>
                          <a:pt x="55" y="103"/>
                          <a:pt x="56" y="103"/>
                        </a:cubicBezTo>
                        <a:cubicBezTo>
                          <a:pt x="69" y="98"/>
                          <a:pt x="80" y="88"/>
                          <a:pt x="84" y="75"/>
                        </a:cubicBezTo>
                        <a:cubicBezTo>
                          <a:pt x="89" y="60"/>
                          <a:pt x="86" y="43"/>
                          <a:pt x="74" y="31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rgbClr val="F34D00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</p:grpSp>
            <p:grpSp>
              <p:nvGrpSpPr>
                <p:cNvPr id="488" name="Group 487"/>
                <p:cNvGrpSpPr/>
                <p:nvPr/>
              </p:nvGrpSpPr>
              <p:grpSpPr>
                <a:xfrm flipV="1">
                  <a:off x="1966445" y="1118559"/>
                  <a:ext cx="198569" cy="226307"/>
                  <a:chOff x="894416" y="-1055147"/>
                  <a:chExt cx="413311" cy="471047"/>
                </a:xfrm>
                <a:grpFill/>
              </p:grpSpPr>
              <p:sp>
                <p:nvSpPr>
                  <p:cNvPr id="489" name="Freeform 46"/>
                  <p:cNvSpPr>
                    <a:spLocks/>
                  </p:cNvSpPr>
                  <p:nvPr/>
                </p:nvSpPr>
                <p:spPr bwMode="auto">
                  <a:xfrm>
                    <a:off x="894416" y="-836578"/>
                    <a:ext cx="169540" cy="237356"/>
                  </a:xfrm>
                  <a:custGeom>
                    <a:avLst/>
                    <a:gdLst>
                      <a:gd name="T0" fmla="*/ 43 w 156"/>
                      <a:gd name="T1" fmla="*/ 0 h 218"/>
                      <a:gd name="T2" fmla="*/ 13 w 156"/>
                      <a:gd name="T3" fmla="*/ 13 h 218"/>
                      <a:gd name="T4" fmla="*/ 13 w 156"/>
                      <a:gd name="T5" fmla="*/ 13 h 218"/>
                      <a:gd name="T6" fmla="*/ 13 w 156"/>
                      <a:gd name="T7" fmla="*/ 13 h 218"/>
                      <a:gd name="T8" fmla="*/ 7 w 156"/>
                      <a:gd name="T9" fmla="*/ 19 h 218"/>
                      <a:gd name="T10" fmla="*/ 0 w 156"/>
                      <a:gd name="T11" fmla="*/ 43 h 218"/>
                      <a:gd name="T12" fmla="*/ 6 w 156"/>
                      <a:gd name="T13" fmla="*/ 65 h 218"/>
                      <a:gd name="T14" fmla="*/ 13 w 156"/>
                      <a:gd name="T15" fmla="*/ 74 h 218"/>
                      <a:gd name="T16" fmla="*/ 109 w 156"/>
                      <a:gd name="T17" fmla="*/ 170 h 218"/>
                      <a:gd name="T18" fmla="*/ 156 w 156"/>
                      <a:gd name="T19" fmla="*/ 218 h 218"/>
                      <a:gd name="T20" fmla="*/ 145 w 156"/>
                      <a:gd name="T21" fmla="*/ 188 h 218"/>
                      <a:gd name="T22" fmla="*/ 145 w 156"/>
                      <a:gd name="T23" fmla="*/ 188 h 218"/>
                      <a:gd name="T24" fmla="*/ 145 w 156"/>
                      <a:gd name="T25" fmla="*/ 84 h 218"/>
                      <a:gd name="T26" fmla="*/ 145 w 156"/>
                      <a:gd name="T27" fmla="*/ 84 h 218"/>
                      <a:gd name="T28" fmla="*/ 74 w 156"/>
                      <a:gd name="T29" fmla="*/ 13 h 218"/>
                      <a:gd name="T30" fmla="*/ 69 w 156"/>
                      <a:gd name="T31" fmla="*/ 9 h 218"/>
                      <a:gd name="T32" fmla="*/ 43 w 156"/>
                      <a:gd name="T33" fmla="*/ 0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56" h="218">
                        <a:moveTo>
                          <a:pt x="43" y="0"/>
                        </a:moveTo>
                        <a:cubicBezTo>
                          <a:pt x="32" y="0"/>
                          <a:pt x="21" y="4"/>
                          <a:pt x="13" y="13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1" y="15"/>
                          <a:pt x="9" y="17"/>
                          <a:pt x="7" y="19"/>
                        </a:cubicBezTo>
                        <a:cubicBezTo>
                          <a:pt x="2" y="27"/>
                          <a:pt x="0" y="35"/>
                          <a:pt x="0" y="43"/>
                        </a:cubicBezTo>
                        <a:cubicBezTo>
                          <a:pt x="0" y="51"/>
                          <a:pt x="2" y="58"/>
                          <a:pt x="6" y="65"/>
                        </a:cubicBezTo>
                        <a:cubicBezTo>
                          <a:pt x="8" y="68"/>
                          <a:pt x="10" y="71"/>
                          <a:pt x="13" y="74"/>
                        </a:cubicBezTo>
                        <a:cubicBezTo>
                          <a:pt x="109" y="170"/>
                          <a:pt x="109" y="170"/>
                          <a:pt x="109" y="170"/>
                        </a:cubicBezTo>
                        <a:cubicBezTo>
                          <a:pt x="156" y="218"/>
                          <a:pt x="156" y="218"/>
                          <a:pt x="156" y="218"/>
                        </a:cubicBezTo>
                        <a:cubicBezTo>
                          <a:pt x="149" y="209"/>
                          <a:pt x="145" y="199"/>
                          <a:pt x="145" y="188"/>
                        </a:cubicBezTo>
                        <a:cubicBezTo>
                          <a:pt x="145" y="188"/>
                          <a:pt x="145" y="188"/>
                          <a:pt x="145" y="188"/>
                        </a:cubicBezTo>
                        <a:cubicBezTo>
                          <a:pt x="145" y="84"/>
                          <a:pt x="145" y="84"/>
                          <a:pt x="145" y="84"/>
                        </a:cubicBezTo>
                        <a:cubicBezTo>
                          <a:pt x="145" y="84"/>
                          <a:pt x="145" y="84"/>
                          <a:pt x="145" y="84"/>
                        </a:cubicBezTo>
                        <a:cubicBezTo>
                          <a:pt x="74" y="13"/>
                          <a:pt x="74" y="13"/>
                          <a:pt x="74" y="13"/>
                        </a:cubicBezTo>
                        <a:cubicBezTo>
                          <a:pt x="72" y="11"/>
                          <a:pt x="71" y="10"/>
                          <a:pt x="69" y="9"/>
                        </a:cubicBezTo>
                        <a:cubicBezTo>
                          <a:pt x="61" y="3"/>
                          <a:pt x="52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chemeClr val="accent5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90" name="Freeform 43"/>
                  <p:cNvSpPr>
                    <a:spLocks/>
                  </p:cNvSpPr>
                  <p:nvPr/>
                </p:nvSpPr>
                <p:spPr bwMode="auto">
                  <a:xfrm>
                    <a:off x="1052043" y="-1055147"/>
                    <a:ext cx="93476" cy="356493"/>
                  </a:xfrm>
                  <a:custGeom>
                    <a:avLst/>
                    <a:gdLst>
                      <a:gd name="T0" fmla="*/ 43 w 86"/>
                      <a:gd name="T1" fmla="*/ 0 h 328"/>
                      <a:gd name="T2" fmla="*/ 0 w 86"/>
                      <a:gd name="T3" fmla="*/ 43 h 328"/>
                      <a:gd name="T4" fmla="*/ 0 w 86"/>
                      <a:gd name="T5" fmla="*/ 285 h 328"/>
                      <a:gd name="T6" fmla="*/ 43 w 86"/>
                      <a:gd name="T7" fmla="*/ 328 h 328"/>
                      <a:gd name="T8" fmla="*/ 86 w 86"/>
                      <a:gd name="T9" fmla="*/ 285 h 328"/>
                      <a:gd name="T10" fmla="*/ 86 w 86"/>
                      <a:gd name="T11" fmla="*/ 43 h 328"/>
                      <a:gd name="T12" fmla="*/ 43 w 86"/>
                      <a:gd name="T13" fmla="*/ 0 h 3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6" h="328">
                        <a:moveTo>
                          <a:pt x="43" y="0"/>
                        </a:moveTo>
                        <a:cubicBezTo>
                          <a:pt x="19" y="0"/>
                          <a:pt x="0" y="19"/>
                          <a:pt x="0" y="43"/>
                        </a:cubicBezTo>
                        <a:cubicBezTo>
                          <a:pt x="0" y="285"/>
                          <a:pt x="0" y="285"/>
                          <a:pt x="0" y="285"/>
                        </a:cubicBezTo>
                        <a:cubicBezTo>
                          <a:pt x="43" y="328"/>
                          <a:pt x="43" y="328"/>
                          <a:pt x="43" y="328"/>
                        </a:cubicBezTo>
                        <a:cubicBezTo>
                          <a:pt x="86" y="285"/>
                          <a:pt x="86" y="285"/>
                          <a:pt x="86" y="285"/>
                        </a:cubicBezTo>
                        <a:cubicBezTo>
                          <a:pt x="86" y="43"/>
                          <a:pt x="86" y="43"/>
                          <a:pt x="86" y="43"/>
                        </a:cubicBezTo>
                        <a:cubicBezTo>
                          <a:pt x="86" y="19"/>
                          <a:pt x="67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chemeClr val="accent5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91" name="Freeform 44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1375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0 w 1"/>
                      <a:gd name="T3" fmla="*/ 0 w 1"/>
                      <a:gd name="T4" fmla="*/ 0 w 1"/>
                      <a:gd name="T5" fmla="*/ 0 w 1"/>
                      <a:gd name="T6" fmla="*/ 0 w 1"/>
                      <a:gd name="T7" fmla="*/ 0 w 1"/>
                      <a:gd name="T8" fmla="*/ 0 w 1"/>
                      <a:gd name="T9" fmla="*/ 0 w 1"/>
                      <a:gd name="T10" fmla="*/ 0 w 1"/>
                      <a:gd name="T11" fmla="*/ 0 w 1"/>
                      <a:gd name="T12" fmla="*/ 1 w 1"/>
                      <a:gd name="T13" fmla="*/ 1 w 1"/>
                      <a:gd name="T14" fmla="*/ 1 w 1"/>
                      <a:gd name="T15" fmla="*/ 1 w 1"/>
                      <a:gd name="T16" fmla="*/ 1 w 1"/>
                      <a:gd name="T17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  <a:cxn ang="0">
                        <a:pos x="T7" y="0"/>
                      </a:cxn>
                      <a:cxn ang="0">
                        <a:pos x="T8" y="0"/>
                      </a:cxn>
                      <a:cxn ang="0">
                        <a:pos x="T9" y="0"/>
                      </a:cxn>
                      <a:cxn ang="0">
                        <a:pos x="T10" y="0"/>
                      </a:cxn>
                      <a:cxn ang="0">
                        <a:pos x="T11" y="0"/>
                      </a:cxn>
                      <a:cxn ang="0">
                        <a:pos x="T12" y="0"/>
                      </a:cxn>
                      <a:cxn ang="0">
                        <a:pos x="T13" y="0"/>
                      </a:cxn>
                      <a:cxn ang="0">
                        <a:pos x="T14" y="0"/>
                      </a:cxn>
                      <a:cxn ang="0">
                        <a:pos x="T15" y="0"/>
                      </a:cxn>
                      <a:cxn ang="0">
                        <a:pos x="T16" y="0"/>
                      </a:cxn>
                      <a:cxn ang="0">
                        <a:pos x="T17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92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894416" y="-826955"/>
                    <a:ext cx="157627" cy="175497"/>
                  </a:xfrm>
                  <a:custGeom>
                    <a:avLst/>
                    <a:gdLst>
                      <a:gd name="T0" fmla="*/ 6 w 145"/>
                      <a:gd name="T1" fmla="*/ 56 h 161"/>
                      <a:gd name="T2" fmla="*/ 13 w 145"/>
                      <a:gd name="T3" fmla="*/ 65 h 161"/>
                      <a:gd name="T4" fmla="*/ 109 w 145"/>
                      <a:gd name="T5" fmla="*/ 161 h 161"/>
                      <a:gd name="T6" fmla="*/ 13 w 145"/>
                      <a:gd name="T7" fmla="*/ 65 h 161"/>
                      <a:gd name="T8" fmla="*/ 6 w 145"/>
                      <a:gd name="T9" fmla="*/ 56 h 161"/>
                      <a:gd name="T10" fmla="*/ 7 w 145"/>
                      <a:gd name="T11" fmla="*/ 10 h 161"/>
                      <a:gd name="T12" fmla="*/ 0 w 145"/>
                      <a:gd name="T13" fmla="*/ 34 h 161"/>
                      <a:gd name="T14" fmla="*/ 7 w 145"/>
                      <a:gd name="T15" fmla="*/ 10 h 161"/>
                      <a:gd name="T16" fmla="*/ 69 w 145"/>
                      <a:gd name="T17" fmla="*/ 0 h 161"/>
                      <a:gd name="T18" fmla="*/ 74 w 145"/>
                      <a:gd name="T19" fmla="*/ 4 h 161"/>
                      <a:gd name="T20" fmla="*/ 145 w 145"/>
                      <a:gd name="T21" fmla="*/ 75 h 161"/>
                      <a:gd name="T22" fmla="*/ 74 w 145"/>
                      <a:gd name="T23" fmla="*/ 4 h 161"/>
                      <a:gd name="T24" fmla="*/ 69 w 145"/>
                      <a:gd name="T25" fmla="*/ 0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5" h="161">
                        <a:moveTo>
                          <a:pt x="6" y="56"/>
                        </a:moveTo>
                        <a:cubicBezTo>
                          <a:pt x="8" y="59"/>
                          <a:pt x="10" y="62"/>
                          <a:pt x="13" y="65"/>
                        </a:cubicBezTo>
                        <a:cubicBezTo>
                          <a:pt x="109" y="161"/>
                          <a:pt x="109" y="161"/>
                          <a:pt x="109" y="161"/>
                        </a:cubicBezTo>
                        <a:cubicBezTo>
                          <a:pt x="13" y="65"/>
                          <a:pt x="13" y="65"/>
                          <a:pt x="13" y="65"/>
                        </a:cubicBezTo>
                        <a:cubicBezTo>
                          <a:pt x="10" y="62"/>
                          <a:pt x="8" y="59"/>
                          <a:pt x="6" y="56"/>
                        </a:cubicBezTo>
                        <a:moveTo>
                          <a:pt x="7" y="10"/>
                        </a:moveTo>
                        <a:cubicBezTo>
                          <a:pt x="2" y="18"/>
                          <a:pt x="0" y="26"/>
                          <a:pt x="0" y="34"/>
                        </a:cubicBezTo>
                        <a:cubicBezTo>
                          <a:pt x="0" y="26"/>
                          <a:pt x="2" y="18"/>
                          <a:pt x="7" y="10"/>
                        </a:cubicBezTo>
                        <a:moveTo>
                          <a:pt x="69" y="0"/>
                        </a:moveTo>
                        <a:cubicBezTo>
                          <a:pt x="71" y="1"/>
                          <a:pt x="72" y="2"/>
                          <a:pt x="74" y="4"/>
                        </a:cubicBezTo>
                        <a:cubicBezTo>
                          <a:pt x="145" y="75"/>
                          <a:pt x="145" y="75"/>
                          <a:pt x="145" y="75"/>
                        </a:cubicBezTo>
                        <a:cubicBezTo>
                          <a:pt x="74" y="4"/>
                          <a:pt x="74" y="4"/>
                          <a:pt x="74" y="4"/>
                        </a:cubicBezTo>
                        <a:cubicBezTo>
                          <a:pt x="72" y="2"/>
                          <a:pt x="71" y="1"/>
                          <a:pt x="6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93" name="Freeform 47"/>
                  <p:cNvSpPr>
                    <a:spLocks/>
                  </p:cNvSpPr>
                  <p:nvPr/>
                </p:nvSpPr>
                <p:spPr bwMode="auto">
                  <a:xfrm>
                    <a:off x="1100155" y="-599221"/>
                    <a:ext cx="33450" cy="15121"/>
                  </a:xfrm>
                  <a:custGeom>
                    <a:avLst/>
                    <a:gdLst>
                      <a:gd name="T0" fmla="*/ 31 w 31"/>
                      <a:gd name="T1" fmla="*/ 0 h 14"/>
                      <a:gd name="T2" fmla="*/ 30 w 31"/>
                      <a:gd name="T3" fmla="*/ 0 h 14"/>
                      <a:gd name="T4" fmla="*/ 30 w 31"/>
                      <a:gd name="T5" fmla="*/ 1 h 14"/>
                      <a:gd name="T6" fmla="*/ 17 w 31"/>
                      <a:gd name="T7" fmla="*/ 10 h 14"/>
                      <a:gd name="T8" fmla="*/ 7 w 31"/>
                      <a:gd name="T9" fmla="*/ 13 h 14"/>
                      <a:gd name="T10" fmla="*/ 0 w 31"/>
                      <a:gd name="T11" fmla="*/ 14 h 14"/>
                      <a:gd name="T12" fmla="*/ 30 w 31"/>
                      <a:gd name="T13" fmla="*/ 1 h 14"/>
                      <a:gd name="T14" fmla="*/ 31 w 31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1" h="14">
                        <a:moveTo>
                          <a:pt x="31" y="0"/>
                        </a:move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30" y="1"/>
                          <a:pt x="30" y="1"/>
                          <a:pt x="30" y="1"/>
                        </a:cubicBezTo>
                        <a:cubicBezTo>
                          <a:pt x="26" y="5"/>
                          <a:pt x="22" y="8"/>
                          <a:pt x="17" y="10"/>
                        </a:cubicBezTo>
                        <a:cubicBezTo>
                          <a:pt x="14" y="11"/>
                          <a:pt x="10" y="12"/>
                          <a:pt x="7" y="13"/>
                        </a:cubicBezTo>
                        <a:cubicBezTo>
                          <a:pt x="5" y="13"/>
                          <a:pt x="2" y="13"/>
                          <a:pt x="0" y="14"/>
                        </a:cubicBezTo>
                        <a:cubicBezTo>
                          <a:pt x="11" y="13"/>
                          <a:pt x="21" y="9"/>
                          <a:pt x="30" y="1"/>
                        </a:cubicBezTo>
                        <a:cubicBezTo>
                          <a:pt x="30" y="0"/>
                          <a:pt x="31" y="0"/>
                          <a:pt x="3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94" name="Freeform 48"/>
                  <p:cNvSpPr>
                    <a:spLocks/>
                  </p:cNvSpPr>
                  <p:nvPr/>
                </p:nvSpPr>
                <p:spPr bwMode="auto">
                  <a:xfrm>
                    <a:off x="1118484" y="-599221"/>
                    <a:ext cx="15121" cy="10539"/>
                  </a:xfrm>
                  <a:custGeom>
                    <a:avLst/>
                    <a:gdLst>
                      <a:gd name="T0" fmla="*/ 14 w 14"/>
                      <a:gd name="T1" fmla="*/ 0 h 10"/>
                      <a:gd name="T2" fmla="*/ 13 w 14"/>
                      <a:gd name="T3" fmla="*/ 1 h 10"/>
                      <a:gd name="T4" fmla="*/ 0 w 14"/>
                      <a:gd name="T5" fmla="*/ 10 h 10"/>
                      <a:gd name="T6" fmla="*/ 13 w 14"/>
                      <a:gd name="T7" fmla="*/ 1 h 10"/>
                      <a:gd name="T8" fmla="*/ 13 w 14"/>
                      <a:gd name="T9" fmla="*/ 0 h 10"/>
                      <a:gd name="T10" fmla="*/ 14 w 14"/>
                      <a:gd name="T11" fmla="*/ 0 h 10"/>
                      <a:gd name="T12" fmla="*/ 14 w 14"/>
                      <a:gd name="T1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0">
                        <a:moveTo>
                          <a:pt x="14" y="0"/>
                        </a:move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9" y="5"/>
                          <a:pt x="5" y="8"/>
                          <a:pt x="0" y="10"/>
                        </a:cubicBezTo>
                        <a:cubicBezTo>
                          <a:pt x="5" y="8"/>
                          <a:pt x="9" y="5"/>
                          <a:pt x="13" y="1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95" name="Freeform 49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1375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0 w 1"/>
                      <a:gd name="T3" fmla="*/ 0 w 1"/>
                      <a:gd name="T4" fmla="*/ 0 w 1"/>
                      <a:gd name="T5" fmla="*/ 0 w 1"/>
                      <a:gd name="T6" fmla="*/ 0 w 1"/>
                      <a:gd name="T7" fmla="*/ 0 w 1"/>
                      <a:gd name="T8" fmla="*/ 0 w 1"/>
                      <a:gd name="T9" fmla="*/ 0 w 1"/>
                      <a:gd name="T10" fmla="*/ 0 w 1"/>
                      <a:gd name="T11" fmla="*/ 0 w 1"/>
                      <a:gd name="T12" fmla="*/ 0 w 1"/>
                      <a:gd name="T13" fmla="*/ 0 w 1"/>
                      <a:gd name="T14" fmla="*/ 0 w 1"/>
                      <a:gd name="T15" fmla="*/ 0 w 1"/>
                      <a:gd name="T16" fmla="*/ 1 w 1"/>
                      <a:gd name="T17" fmla="*/ 0 w 1"/>
                      <a:gd name="T18" fmla="*/ 1 w 1"/>
                      <a:gd name="T19" fmla="*/ 1 w 1"/>
                      <a:gd name="T20" fmla="*/ 1 w 1"/>
                      <a:gd name="T21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  <a:cxn ang="0">
                        <a:pos x="T7" y="0"/>
                      </a:cxn>
                      <a:cxn ang="0">
                        <a:pos x="T8" y="0"/>
                      </a:cxn>
                      <a:cxn ang="0">
                        <a:pos x="T9" y="0"/>
                      </a:cxn>
                      <a:cxn ang="0">
                        <a:pos x="T10" y="0"/>
                      </a:cxn>
                      <a:cxn ang="0">
                        <a:pos x="T11" y="0"/>
                      </a:cxn>
                      <a:cxn ang="0">
                        <a:pos x="T12" y="0"/>
                      </a:cxn>
                      <a:cxn ang="0">
                        <a:pos x="T13" y="0"/>
                      </a:cxn>
                      <a:cxn ang="0">
                        <a:pos x="T14" y="0"/>
                      </a:cxn>
                      <a:cxn ang="0">
                        <a:pos x="T15" y="0"/>
                      </a:cxn>
                      <a:cxn ang="0">
                        <a:pos x="T16" y="0"/>
                      </a:cxn>
                      <a:cxn ang="0">
                        <a:pos x="T17" y="0"/>
                      </a:cxn>
                      <a:cxn ang="0">
                        <a:pos x="T18" y="0"/>
                      </a:cxn>
                      <a:cxn ang="0">
                        <a:pos x="T19" y="0"/>
                      </a:cxn>
                      <a:cxn ang="0">
                        <a:pos x="T20" y="0"/>
                      </a:cxn>
                      <a:cxn ang="0">
                        <a:pos x="T21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96" name="Freeform 50"/>
                  <p:cNvSpPr>
                    <a:spLocks/>
                  </p:cNvSpPr>
                  <p:nvPr/>
                </p:nvSpPr>
                <p:spPr bwMode="auto">
                  <a:xfrm>
                    <a:off x="1098781" y="-585475"/>
                    <a:ext cx="8706" cy="1375"/>
                  </a:xfrm>
                  <a:custGeom>
                    <a:avLst/>
                    <a:gdLst>
                      <a:gd name="T0" fmla="*/ 8 w 8"/>
                      <a:gd name="T1" fmla="*/ 0 h 1"/>
                      <a:gd name="T2" fmla="*/ 0 w 8"/>
                      <a:gd name="T3" fmla="*/ 1 h 1"/>
                      <a:gd name="T4" fmla="*/ 0 w 8"/>
                      <a:gd name="T5" fmla="*/ 1 h 1"/>
                      <a:gd name="T6" fmla="*/ 0 w 8"/>
                      <a:gd name="T7" fmla="*/ 1 h 1"/>
                      <a:gd name="T8" fmla="*/ 0 w 8"/>
                      <a:gd name="T9" fmla="*/ 1 h 1"/>
                      <a:gd name="T10" fmla="*/ 0 w 8"/>
                      <a:gd name="T11" fmla="*/ 1 h 1"/>
                      <a:gd name="T12" fmla="*/ 0 w 8"/>
                      <a:gd name="T13" fmla="*/ 1 h 1"/>
                      <a:gd name="T14" fmla="*/ 0 w 8"/>
                      <a:gd name="T15" fmla="*/ 1 h 1"/>
                      <a:gd name="T16" fmla="*/ 0 w 8"/>
                      <a:gd name="T17" fmla="*/ 1 h 1"/>
                      <a:gd name="T18" fmla="*/ 0 w 8"/>
                      <a:gd name="T19" fmla="*/ 1 h 1"/>
                      <a:gd name="T20" fmla="*/ 0 w 8"/>
                      <a:gd name="T21" fmla="*/ 1 h 1"/>
                      <a:gd name="T22" fmla="*/ 0 w 8"/>
                      <a:gd name="T23" fmla="*/ 1 h 1"/>
                      <a:gd name="T24" fmla="*/ 0 w 8"/>
                      <a:gd name="T25" fmla="*/ 1 h 1"/>
                      <a:gd name="T26" fmla="*/ 1 w 8"/>
                      <a:gd name="T27" fmla="*/ 1 h 1"/>
                      <a:gd name="T28" fmla="*/ 1 w 8"/>
                      <a:gd name="T29" fmla="*/ 1 h 1"/>
                      <a:gd name="T30" fmla="*/ 1 w 8"/>
                      <a:gd name="T31" fmla="*/ 1 h 1"/>
                      <a:gd name="T32" fmla="*/ 1 w 8"/>
                      <a:gd name="T33" fmla="*/ 1 h 1"/>
                      <a:gd name="T34" fmla="*/ 8 w 8"/>
                      <a:gd name="T3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" h="1">
                        <a:moveTo>
                          <a:pt x="8" y="0"/>
                        </a:moveTo>
                        <a:cubicBezTo>
                          <a:pt x="5" y="0"/>
                          <a:pt x="3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3" y="0"/>
                          <a:pt x="6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97" name="Freeform 51"/>
                  <p:cNvSpPr>
                    <a:spLocks/>
                  </p:cNvSpPr>
                  <p:nvPr/>
                </p:nvSpPr>
                <p:spPr bwMode="auto">
                  <a:xfrm>
                    <a:off x="1052043" y="-745392"/>
                    <a:ext cx="46738" cy="113180"/>
                  </a:xfrm>
                  <a:custGeom>
                    <a:avLst/>
                    <a:gdLst>
                      <a:gd name="T0" fmla="*/ 0 w 43"/>
                      <a:gd name="T1" fmla="*/ 0 h 104"/>
                      <a:gd name="T2" fmla="*/ 0 w 43"/>
                      <a:gd name="T3" fmla="*/ 104 h 104"/>
                      <a:gd name="T4" fmla="*/ 0 w 43"/>
                      <a:gd name="T5" fmla="*/ 104 h 104"/>
                      <a:gd name="T6" fmla="*/ 13 w 43"/>
                      <a:gd name="T7" fmla="*/ 74 h 104"/>
                      <a:gd name="T8" fmla="*/ 43 w 43"/>
                      <a:gd name="T9" fmla="*/ 43 h 104"/>
                      <a:gd name="T10" fmla="*/ 0 w 43"/>
                      <a:gd name="T11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104">
                        <a:moveTo>
                          <a:pt x="0" y="0"/>
                        </a:moveTo>
                        <a:cubicBezTo>
                          <a:pt x="0" y="104"/>
                          <a:pt x="0" y="104"/>
                          <a:pt x="0" y="104"/>
                        </a:cubicBezTo>
                        <a:cubicBezTo>
                          <a:pt x="0" y="104"/>
                          <a:pt x="0" y="104"/>
                          <a:pt x="0" y="104"/>
                        </a:cubicBezTo>
                        <a:cubicBezTo>
                          <a:pt x="0" y="93"/>
                          <a:pt x="4" y="82"/>
                          <a:pt x="13" y="74"/>
                        </a:cubicBezTo>
                        <a:cubicBezTo>
                          <a:pt x="43" y="43"/>
                          <a:pt x="43" y="43"/>
                          <a:pt x="43" y="43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 w="3175">
                    <a:solidFill>
                      <a:srgbClr val="F57302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98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1063956" y="-826955"/>
                    <a:ext cx="243771" cy="242855"/>
                  </a:xfrm>
                  <a:custGeom>
                    <a:avLst/>
                    <a:gdLst>
                      <a:gd name="T0" fmla="*/ 0 w 224"/>
                      <a:gd name="T1" fmla="*/ 209 h 223"/>
                      <a:gd name="T2" fmla="*/ 2 w 224"/>
                      <a:gd name="T3" fmla="*/ 210 h 223"/>
                      <a:gd name="T4" fmla="*/ 32 w 224"/>
                      <a:gd name="T5" fmla="*/ 223 h 223"/>
                      <a:gd name="T6" fmla="*/ 32 w 224"/>
                      <a:gd name="T7" fmla="*/ 223 h 223"/>
                      <a:gd name="T8" fmla="*/ 32 w 224"/>
                      <a:gd name="T9" fmla="*/ 223 h 223"/>
                      <a:gd name="T10" fmla="*/ 32 w 224"/>
                      <a:gd name="T11" fmla="*/ 223 h 223"/>
                      <a:gd name="T12" fmla="*/ 32 w 224"/>
                      <a:gd name="T13" fmla="*/ 223 h 223"/>
                      <a:gd name="T14" fmla="*/ 32 w 224"/>
                      <a:gd name="T15" fmla="*/ 223 h 223"/>
                      <a:gd name="T16" fmla="*/ 32 w 224"/>
                      <a:gd name="T17" fmla="*/ 223 h 223"/>
                      <a:gd name="T18" fmla="*/ 32 w 224"/>
                      <a:gd name="T19" fmla="*/ 223 h 223"/>
                      <a:gd name="T20" fmla="*/ 32 w 224"/>
                      <a:gd name="T21" fmla="*/ 223 h 223"/>
                      <a:gd name="T22" fmla="*/ 32 w 224"/>
                      <a:gd name="T23" fmla="*/ 223 h 223"/>
                      <a:gd name="T24" fmla="*/ 32 w 224"/>
                      <a:gd name="T25" fmla="*/ 223 h 223"/>
                      <a:gd name="T26" fmla="*/ 32 w 224"/>
                      <a:gd name="T27" fmla="*/ 223 h 223"/>
                      <a:gd name="T28" fmla="*/ 32 w 224"/>
                      <a:gd name="T29" fmla="*/ 223 h 223"/>
                      <a:gd name="T30" fmla="*/ 32 w 224"/>
                      <a:gd name="T31" fmla="*/ 223 h 223"/>
                      <a:gd name="T32" fmla="*/ 21 w 224"/>
                      <a:gd name="T33" fmla="*/ 221 h 223"/>
                      <a:gd name="T34" fmla="*/ 2 w 224"/>
                      <a:gd name="T35" fmla="*/ 210 h 223"/>
                      <a:gd name="T36" fmla="*/ 1 w 224"/>
                      <a:gd name="T37" fmla="*/ 209 h 223"/>
                      <a:gd name="T38" fmla="*/ 0 w 224"/>
                      <a:gd name="T39" fmla="*/ 209 h 223"/>
                      <a:gd name="T40" fmla="*/ 146 w 224"/>
                      <a:gd name="T41" fmla="*/ 4 h 223"/>
                      <a:gd name="T42" fmla="*/ 146 w 224"/>
                      <a:gd name="T43" fmla="*/ 4 h 223"/>
                      <a:gd name="T44" fmla="*/ 75 w 224"/>
                      <a:gd name="T45" fmla="*/ 75 h 223"/>
                      <a:gd name="T46" fmla="*/ 75 w 224"/>
                      <a:gd name="T47" fmla="*/ 75 h 223"/>
                      <a:gd name="T48" fmla="*/ 146 w 224"/>
                      <a:gd name="T49" fmla="*/ 4 h 223"/>
                      <a:gd name="T50" fmla="*/ 146 w 224"/>
                      <a:gd name="T51" fmla="*/ 4 h 223"/>
                      <a:gd name="T52" fmla="*/ 204 w 224"/>
                      <a:gd name="T53" fmla="*/ 0 h 223"/>
                      <a:gd name="T54" fmla="*/ 208 w 224"/>
                      <a:gd name="T55" fmla="*/ 4 h 223"/>
                      <a:gd name="T56" fmla="*/ 208 w 224"/>
                      <a:gd name="T57" fmla="*/ 65 h 223"/>
                      <a:gd name="T58" fmla="*/ 135 w 224"/>
                      <a:gd name="T59" fmla="*/ 137 h 223"/>
                      <a:gd name="T60" fmla="*/ 208 w 224"/>
                      <a:gd name="T61" fmla="*/ 65 h 223"/>
                      <a:gd name="T62" fmla="*/ 208 w 224"/>
                      <a:gd name="T63" fmla="*/ 4 h 223"/>
                      <a:gd name="T64" fmla="*/ 208 w 224"/>
                      <a:gd name="T65" fmla="*/ 4 h 223"/>
                      <a:gd name="T66" fmla="*/ 204 w 224"/>
                      <a:gd name="T67" fmla="*/ 0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24" h="223">
                        <a:moveTo>
                          <a:pt x="0" y="209"/>
                        </a:moveTo>
                        <a:cubicBezTo>
                          <a:pt x="1" y="209"/>
                          <a:pt x="1" y="209"/>
                          <a:pt x="2" y="210"/>
                        </a:cubicBezTo>
                        <a:cubicBezTo>
                          <a:pt x="10" y="218"/>
                          <a:pt x="21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28" y="222"/>
                          <a:pt x="24" y="222"/>
                          <a:pt x="21" y="221"/>
                        </a:cubicBezTo>
                        <a:cubicBezTo>
                          <a:pt x="14" y="219"/>
                          <a:pt x="7" y="215"/>
                          <a:pt x="2" y="210"/>
                        </a:cubicBezTo>
                        <a:cubicBezTo>
                          <a:pt x="1" y="209"/>
                          <a:pt x="1" y="209"/>
                          <a:pt x="1" y="209"/>
                        </a:cubicBezTo>
                        <a:cubicBezTo>
                          <a:pt x="0" y="209"/>
                          <a:pt x="0" y="209"/>
                          <a:pt x="0" y="209"/>
                        </a:cubicBezTo>
                        <a:moveTo>
                          <a:pt x="146" y="4"/>
                        </a:move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75" y="75"/>
                          <a:pt x="75" y="75"/>
                          <a:pt x="75" y="75"/>
                        </a:cubicBezTo>
                        <a:cubicBezTo>
                          <a:pt x="75" y="75"/>
                          <a:pt x="75" y="75"/>
                          <a:pt x="75" y="75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moveTo>
                          <a:pt x="204" y="0"/>
                        </a:moveTo>
                        <a:cubicBezTo>
                          <a:pt x="205" y="1"/>
                          <a:pt x="206" y="3"/>
                          <a:pt x="208" y="4"/>
                        </a:cubicBezTo>
                        <a:cubicBezTo>
                          <a:pt x="224" y="21"/>
                          <a:pt x="224" y="48"/>
                          <a:pt x="208" y="65"/>
                        </a:cubicBezTo>
                        <a:cubicBezTo>
                          <a:pt x="135" y="137"/>
                          <a:pt x="135" y="137"/>
                          <a:pt x="135" y="137"/>
                        </a:cubicBezTo>
                        <a:cubicBezTo>
                          <a:pt x="208" y="65"/>
                          <a:pt x="208" y="65"/>
                          <a:pt x="208" y="65"/>
                        </a:cubicBezTo>
                        <a:cubicBezTo>
                          <a:pt x="224" y="48"/>
                          <a:pt x="224" y="21"/>
                          <a:pt x="208" y="4"/>
                        </a:cubicBezTo>
                        <a:cubicBezTo>
                          <a:pt x="208" y="4"/>
                          <a:pt x="208" y="4"/>
                          <a:pt x="208" y="4"/>
                        </a:cubicBezTo>
                        <a:cubicBezTo>
                          <a:pt x="206" y="3"/>
                          <a:pt x="205" y="1"/>
                          <a:pt x="20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99" name="Freeform 53"/>
                  <p:cNvSpPr>
                    <a:spLocks noEditPoints="1"/>
                  </p:cNvSpPr>
                  <p:nvPr/>
                </p:nvSpPr>
                <p:spPr bwMode="auto">
                  <a:xfrm>
                    <a:off x="1063956" y="-836578"/>
                    <a:ext cx="243771" cy="250186"/>
                  </a:xfrm>
                  <a:custGeom>
                    <a:avLst/>
                    <a:gdLst>
                      <a:gd name="T0" fmla="*/ 0 w 224"/>
                      <a:gd name="T1" fmla="*/ 218 h 230"/>
                      <a:gd name="T2" fmla="*/ 0 w 224"/>
                      <a:gd name="T3" fmla="*/ 218 h 230"/>
                      <a:gd name="T4" fmla="*/ 1 w 224"/>
                      <a:gd name="T5" fmla="*/ 218 h 230"/>
                      <a:gd name="T6" fmla="*/ 2 w 224"/>
                      <a:gd name="T7" fmla="*/ 219 h 230"/>
                      <a:gd name="T8" fmla="*/ 21 w 224"/>
                      <a:gd name="T9" fmla="*/ 230 h 230"/>
                      <a:gd name="T10" fmla="*/ 2 w 224"/>
                      <a:gd name="T11" fmla="*/ 219 h 230"/>
                      <a:gd name="T12" fmla="*/ 0 w 224"/>
                      <a:gd name="T13" fmla="*/ 218 h 230"/>
                      <a:gd name="T14" fmla="*/ 177 w 224"/>
                      <a:gd name="T15" fmla="*/ 0 h 230"/>
                      <a:gd name="T16" fmla="*/ 146 w 224"/>
                      <a:gd name="T17" fmla="*/ 13 h 230"/>
                      <a:gd name="T18" fmla="*/ 146 w 224"/>
                      <a:gd name="T19" fmla="*/ 13 h 230"/>
                      <a:gd name="T20" fmla="*/ 75 w 224"/>
                      <a:gd name="T21" fmla="*/ 84 h 230"/>
                      <a:gd name="T22" fmla="*/ 75 w 224"/>
                      <a:gd name="T23" fmla="*/ 188 h 230"/>
                      <a:gd name="T24" fmla="*/ 73 w 224"/>
                      <a:gd name="T25" fmla="*/ 202 h 230"/>
                      <a:gd name="T26" fmla="*/ 64 w 224"/>
                      <a:gd name="T27" fmla="*/ 218 h 230"/>
                      <a:gd name="T28" fmla="*/ 135 w 224"/>
                      <a:gd name="T29" fmla="*/ 146 h 230"/>
                      <a:gd name="T30" fmla="*/ 208 w 224"/>
                      <a:gd name="T31" fmla="*/ 74 h 230"/>
                      <a:gd name="T32" fmla="*/ 208 w 224"/>
                      <a:gd name="T33" fmla="*/ 13 h 230"/>
                      <a:gd name="T34" fmla="*/ 204 w 224"/>
                      <a:gd name="T35" fmla="*/ 9 h 230"/>
                      <a:gd name="T36" fmla="*/ 177 w 224"/>
                      <a:gd name="T37" fmla="*/ 0 h 2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24" h="230">
                        <a:moveTo>
                          <a:pt x="0" y="218"/>
                        </a:moveTo>
                        <a:cubicBezTo>
                          <a:pt x="0" y="218"/>
                          <a:pt x="0" y="218"/>
                          <a:pt x="0" y="218"/>
                        </a:cubicBezTo>
                        <a:cubicBezTo>
                          <a:pt x="1" y="218"/>
                          <a:pt x="1" y="218"/>
                          <a:pt x="1" y="218"/>
                        </a:cubicBezTo>
                        <a:cubicBezTo>
                          <a:pt x="2" y="219"/>
                          <a:pt x="2" y="219"/>
                          <a:pt x="2" y="219"/>
                        </a:cubicBezTo>
                        <a:cubicBezTo>
                          <a:pt x="7" y="224"/>
                          <a:pt x="14" y="228"/>
                          <a:pt x="21" y="230"/>
                        </a:cubicBezTo>
                        <a:cubicBezTo>
                          <a:pt x="14" y="228"/>
                          <a:pt x="7" y="224"/>
                          <a:pt x="2" y="219"/>
                        </a:cubicBezTo>
                        <a:cubicBezTo>
                          <a:pt x="0" y="218"/>
                          <a:pt x="0" y="218"/>
                          <a:pt x="0" y="218"/>
                        </a:cubicBezTo>
                        <a:moveTo>
                          <a:pt x="177" y="0"/>
                        </a:moveTo>
                        <a:cubicBezTo>
                          <a:pt x="166" y="0"/>
                          <a:pt x="155" y="4"/>
                          <a:pt x="146" y="13"/>
                        </a:cubicBezTo>
                        <a:cubicBezTo>
                          <a:pt x="146" y="13"/>
                          <a:pt x="146" y="13"/>
                          <a:pt x="146" y="13"/>
                        </a:cubicBezTo>
                        <a:cubicBezTo>
                          <a:pt x="75" y="84"/>
                          <a:pt x="75" y="84"/>
                          <a:pt x="75" y="84"/>
                        </a:cubicBezTo>
                        <a:cubicBezTo>
                          <a:pt x="75" y="188"/>
                          <a:pt x="75" y="188"/>
                          <a:pt x="75" y="188"/>
                        </a:cubicBezTo>
                        <a:cubicBezTo>
                          <a:pt x="75" y="193"/>
                          <a:pt x="75" y="198"/>
                          <a:pt x="73" y="202"/>
                        </a:cubicBezTo>
                        <a:cubicBezTo>
                          <a:pt x="71" y="208"/>
                          <a:pt x="68" y="213"/>
                          <a:pt x="64" y="218"/>
                        </a:cubicBezTo>
                        <a:cubicBezTo>
                          <a:pt x="135" y="146"/>
                          <a:pt x="135" y="146"/>
                          <a:pt x="135" y="146"/>
                        </a:cubicBezTo>
                        <a:cubicBezTo>
                          <a:pt x="208" y="74"/>
                          <a:pt x="208" y="74"/>
                          <a:pt x="208" y="74"/>
                        </a:cubicBezTo>
                        <a:cubicBezTo>
                          <a:pt x="224" y="57"/>
                          <a:pt x="224" y="30"/>
                          <a:pt x="208" y="13"/>
                        </a:cubicBezTo>
                        <a:cubicBezTo>
                          <a:pt x="206" y="12"/>
                          <a:pt x="205" y="10"/>
                          <a:pt x="204" y="9"/>
                        </a:cubicBezTo>
                        <a:cubicBezTo>
                          <a:pt x="196" y="3"/>
                          <a:pt x="186" y="0"/>
                          <a:pt x="177" y="0"/>
                        </a:cubicBezTo>
                      </a:path>
                    </a:pathLst>
                  </a:custGeom>
                  <a:grpFill/>
                  <a:ln w="3175">
                    <a:solidFill>
                      <a:schemeClr val="accent5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00" name="Freeform 54"/>
                  <p:cNvSpPr>
                    <a:spLocks/>
                  </p:cNvSpPr>
                  <p:nvPr/>
                </p:nvSpPr>
                <p:spPr bwMode="auto">
                  <a:xfrm>
                    <a:off x="1098781" y="-745392"/>
                    <a:ext cx="50404" cy="128759"/>
                  </a:xfrm>
                  <a:custGeom>
                    <a:avLst/>
                    <a:gdLst>
                      <a:gd name="T0" fmla="*/ 43 w 46"/>
                      <a:gd name="T1" fmla="*/ 0 h 118"/>
                      <a:gd name="T2" fmla="*/ 0 w 46"/>
                      <a:gd name="T3" fmla="*/ 43 h 118"/>
                      <a:gd name="T4" fmla="*/ 31 w 46"/>
                      <a:gd name="T5" fmla="*/ 74 h 118"/>
                      <a:gd name="T6" fmla="*/ 41 w 46"/>
                      <a:gd name="T7" fmla="*/ 118 h 118"/>
                      <a:gd name="T8" fmla="*/ 43 w 46"/>
                      <a:gd name="T9" fmla="*/ 104 h 118"/>
                      <a:gd name="T10" fmla="*/ 43 w 46"/>
                      <a:gd name="T11" fmla="*/ 0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6" h="118">
                        <a:moveTo>
                          <a:pt x="43" y="0"/>
                        </a:moveTo>
                        <a:cubicBezTo>
                          <a:pt x="0" y="43"/>
                          <a:pt x="0" y="43"/>
                          <a:pt x="0" y="43"/>
                        </a:cubicBezTo>
                        <a:cubicBezTo>
                          <a:pt x="31" y="74"/>
                          <a:pt x="31" y="74"/>
                          <a:pt x="31" y="74"/>
                        </a:cubicBezTo>
                        <a:cubicBezTo>
                          <a:pt x="43" y="86"/>
                          <a:pt x="46" y="103"/>
                          <a:pt x="41" y="118"/>
                        </a:cubicBezTo>
                        <a:cubicBezTo>
                          <a:pt x="43" y="114"/>
                          <a:pt x="43" y="109"/>
                          <a:pt x="43" y="104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rgbClr val="F57302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01" name="Freeform 55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02" name="Freeform 56"/>
                  <p:cNvSpPr>
                    <a:spLocks/>
                  </p:cNvSpPr>
                  <p:nvPr/>
                </p:nvSpPr>
                <p:spPr bwMode="auto">
                  <a:xfrm>
                    <a:off x="1086867" y="-586391"/>
                    <a:ext cx="11914" cy="2291"/>
                  </a:xfrm>
                  <a:custGeom>
                    <a:avLst/>
                    <a:gdLst>
                      <a:gd name="T0" fmla="*/ 0 w 11"/>
                      <a:gd name="T1" fmla="*/ 0 h 2"/>
                      <a:gd name="T2" fmla="*/ 11 w 11"/>
                      <a:gd name="T3" fmla="*/ 2 h 2"/>
                      <a:gd name="T4" fmla="*/ 4 w 11"/>
                      <a:gd name="T5" fmla="*/ 1 h 2"/>
                      <a:gd name="T6" fmla="*/ 0 w 1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2">
                        <a:moveTo>
                          <a:pt x="0" y="0"/>
                        </a:moveTo>
                        <a:cubicBezTo>
                          <a:pt x="3" y="1"/>
                          <a:pt x="7" y="1"/>
                          <a:pt x="11" y="2"/>
                        </a:cubicBezTo>
                        <a:cubicBezTo>
                          <a:pt x="8" y="1"/>
                          <a:pt x="6" y="1"/>
                          <a:pt x="4" y="1"/>
                        </a:cubicBezTo>
                        <a:cubicBezTo>
                          <a:pt x="3" y="1"/>
                          <a:pt x="1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03" name="Freeform 57"/>
                  <p:cNvSpPr>
                    <a:spLocks/>
                  </p:cNvSpPr>
                  <p:nvPr/>
                </p:nvSpPr>
                <p:spPr bwMode="auto">
                  <a:xfrm>
                    <a:off x="1052043" y="-632213"/>
                    <a:ext cx="39407" cy="46738"/>
                  </a:xfrm>
                  <a:custGeom>
                    <a:avLst/>
                    <a:gdLst>
                      <a:gd name="T0" fmla="*/ 0 w 36"/>
                      <a:gd name="T1" fmla="*/ 0 h 43"/>
                      <a:gd name="T2" fmla="*/ 11 w 36"/>
                      <a:gd name="T3" fmla="*/ 30 h 43"/>
                      <a:gd name="T4" fmla="*/ 13 w 36"/>
                      <a:gd name="T5" fmla="*/ 31 h 43"/>
                      <a:gd name="T6" fmla="*/ 32 w 36"/>
                      <a:gd name="T7" fmla="*/ 42 h 43"/>
                      <a:gd name="T8" fmla="*/ 36 w 36"/>
                      <a:gd name="T9" fmla="*/ 43 h 43"/>
                      <a:gd name="T10" fmla="*/ 0 w 36"/>
                      <a:gd name="T11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6" h="43">
                        <a:moveTo>
                          <a:pt x="0" y="0"/>
                        </a:moveTo>
                        <a:cubicBezTo>
                          <a:pt x="0" y="11"/>
                          <a:pt x="4" y="21"/>
                          <a:pt x="11" y="30"/>
                        </a:cubicBez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18" y="36"/>
                          <a:pt x="25" y="40"/>
                          <a:pt x="32" y="42"/>
                        </a:cubicBezTo>
                        <a:cubicBezTo>
                          <a:pt x="33" y="42"/>
                          <a:pt x="35" y="43"/>
                          <a:pt x="36" y="43"/>
                        </a:cubicBezTo>
                        <a:cubicBezTo>
                          <a:pt x="16" y="40"/>
                          <a:pt x="0" y="22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04" name="Freeform 58"/>
                  <p:cNvSpPr>
                    <a:spLocks/>
                  </p:cNvSpPr>
                  <p:nvPr/>
                </p:nvSpPr>
                <p:spPr bwMode="auto">
                  <a:xfrm>
                    <a:off x="1107487" y="-588682"/>
                    <a:ext cx="10997" cy="3208"/>
                  </a:xfrm>
                  <a:custGeom>
                    <a:avLst/>
                    <a:gdLst>
                      <a:gd name="T0" fmla="*/ 10 w 10"/>
                      <a:gd name="T1" fmla="*/ 0 h 3"/>
                      <a:gd name="T2" fmla="*/ 5 w 10"/>
                      <a:gd name="T3" fmla="*/ 2 h 3"/>
                      <a:gd name="T4" fmla="*/ 0 w 10"/>
                      <a:gd name="T5" fmla="*/ 3 h 3"/>
                      <a:gd name="T6" fmla="*/ 10 w 10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3">
                        <a:moveTo>
                          <a:pt x="10" y="0"/>
                        </a:moveTo>
                        <a:cubicBezTo>
                          <a:pt x="8" y="0"/>
                          <a:pt x="7" y="1"/>
                          <a:pt x="5" y="2"/>
                        </a:cubicBezTo>
                        <a:cubicBezTo>
                          <a:pt x="3" y="2"/>
                          <a:pt x="2" y="2"/>
                          <a:pt x="0" y="3"/>
                        </a:cubicBezTo>
                        <a:cubicBezTo>
                          <a:pt x="3" y="2"/>
                          <a:pt x="7" y="1"/>
                          <a:pt x="1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05" name="Freeform 59"/>
                  <p:cNvSpPr>
                    <a:spLocks/>
                  </p:cNvSpPr>
                  <p:nvPr/>
                </p:nvSpPr>
                <p:spPr bwMode="auto">
                  <a:xfrm>
                    <a:off x="1112985" y="-616634"/>
                    <a:ext cx="30701" cy="30242"/>
                  </a:xfrm>
                  <a:custGeom>
                    <a:avLst/>
                    <a:gdLst>
                      <a:gd name="T0" fmla="*/ 28 w 28"/>
                      <a:gd name="T1" fmla="*/ 0 h 28"/>
                      <a:gd name="T2" fmla="*/ 0 w 28"/>
                      <a:gd name="T3" fmla="*/ 28 h 28"/>
                      <a:gd name="T4" fmla="*/ 5 w 28"/>
                      <a:gd name="T5" fmla="*/ 26 h 28"/>
                      <a:gd name="T6" fmla="*/ 18 w 28"/>
                      <a:gd name="T7" fmla="*/ 17 h 28"/>
                      <a:gd name="T8" fmla="*/ 19 w 28"/>
                      <a:gd name="T9" fmla="*/ 16 h 28"/>
                      <a:gd name="T10" fmla="*/ 28 w 28"/>
                      <a:gd name="T1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" h="28">
                        <a:moveTo>
                          <a:pt x="28" y="0"/>
                        </a:moveTo>
                        <a:cubicBezTo>
                          <a:pt x="24" y="13"/>
                          <a:pt x="13" y="23"/>
                          <a:pt x="0" y="28"/>
                        </a:cubicBezTo>
                        <a:cubicBezTo>
                          <a:pt x="2" y="27"/>
                          <a:pt x="3" y="26"/>
                          <a:pt x="5" y="26"/>
                        </a:cubicBezTo>
                        <a:cubicBezTo>
                          <a:pt x="10" y="24"/>
                          <a:pt x="14" y="21"/>
                          <a:pt x="18" y="17"/>
                        </a:cubicBezTo>
                        <a:cubicBezTo>
                          <a:pt x="19" y="16"/>
                          <a:pt x="19" y="16"/>
                          <a:pt x="19" y="16"/>
                        </a:cubicBezTo>
                        <a:cubicBezTo>
                          <a:pt x="23" y="11"/>
                          <a:pt x="26" y="6"/>
                          <a:pt x="2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06" name="Freeform 60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07" name="Freeform 61"/>
                  <p:cNvSpPr>
                    <a:spLocks/>
                  </p:cNvSpPr>
                  <p:nvPr/>
                </p:nvSpPr>
                <p:spPr bwMode="auto">
                  <a:xfrm>
                    <a:off x="1091449" y="-586391"/>
                    <a:ext cx="21536" cy="2291"/>
                  </a:xfrm>
                  <a:custGeom>
                    <a:avLst/>
                    <a:gdLst>
                      <a:gd name="T0" fmla="*/ 20 w 20"/>
                      <a:gd name="T1" fmla="*/ 0 h 2"/>
                      <a:gd name="T2" fmla="*/ 16 w 20"/>
                      <a:gd name="T3" fmla="*/ 1 h 2"/>
                      <a:gd name="T4" fmla="*/ 16 w 20"/>
                      <a:gd name="T5" fmla="*/ 1 h 2"/>
                      <a:gd name="T6" fmla="*/ 12 w 20"/>
                      <a:gd name="T7" fmla="*/ 1 h 2"/>
                      <a:gd name="T8" fmla="*/ 11 w 20"/>
                      <a:gd name="T9" fmla="*/ 1 h 2"/>
                      <a:gd name="T10" fmla="*/ 7 w 20"/>
                      <a:gd name="T11" fmla="*/ 2 h 2"/>
                      <a:gd name="T12" fmla="*/ 3 w 20"/>
                      <a:gd name="T13" fmla="*/ 1 h 2"/>
                      <a:gd name="T14" fmla="*/ 3 w 20"/>
                      <a:gd name="T15" fmla="*/ 1 h 2"/>
                      <a:gd name="T16" fmla="*/ 0 w 20"/>
                      <a:gd name="T17" fmla="*/ 1 h 2"/>
                      <a:gd name="T18" fmla="*/ 7 w 20"/>
                      <a:gd name="T19" fmla="*/ 2 h 2"/>
                      <a:gd name="T20" fmla="*/ 7 w 20"/>
                      <a:gd name="T21" fmla="*/ 2 h 2"/>
                      <a:gd name="T22" fmla="*/ 7 w 20"/>
                      <a:gd name="T23" fmla="*/ 2 h 2"/>
                      <a:gd name="T24" fmla="*/ 7 w 20"/>
                      <a:gd name="T25" fmla="*/ 2 h 2"/>
                      <a:gd name="T26" fmla="*/ 7 w 20"/>
                      <a:gd name="T27" fmla="*/ 2 h 2"/>
                      <a:gd name="T28" fmla="*/ 7 w 20"/>
                      <a:gd name="T29" fmla="*/ 2 h 2"/>
                      <a:gd name="T30" fmla="*/ 7 w 20"/>
                      <a:gd name="T31" fmla="*/ 2 h 2"/>
                      <a:gd name="T32" fmla="*/ 7 w 20"/>
                      <a:gd name="T33" fmla="*/ 2 h 2"/>
                      <a:gd name="T34" fmla="*/ 7 w 20"/>
                      <a:gd name="T35" fmla="*/ 2 h 2"/>
                      <a:gd name="T36" fmla="*/ 7 w 20"/>
                      <a:gd name="T37" fmla="*/ 2 h 2"/>
                      <a:gd name="T38" fmla="*/ 7 w 20"/>
                      <a:gd name="T39" fmla="*/ 2 h 2"/>
                      <a:gd name="T40" fmla="*/ 7 w 20"/>
                      <a:gd name="T41" fmla="*/ 2 h 2"/>
                      <a:gd name="T42" fmla="*/ 7 w 20"/>
                      <a:gd name="T43" fmla="*/ 2 h 2"/>
                      <a:gd name="T44" fmla="*/ 15 w 20"/>
                      <a:gd name="T45" fmla="*/ 1 h 2"/>
                      <a:gd name="T46" fmla="*/ 20 w 20"/>
                      <a:gd name="T4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20" h="2">
                        <a:moveTo>
                          <a:pt x="20" y="0"/>
                        </a:moveTo>
                        <a:cubicBezTo>
                          <a:pt x="19" y="0"/>
                          <a:pt x="18" y="0"/>
                          <a:pt x="16" y="1"/>
                        </a:cubicBezTo>
                        <a:cubicBezTo>
                          <a:pt x="16" y="1"/>
                          <a:pt x="16" y="1"/>
                          <a:pt x="16" y="1"/>
                        </a:cubicBezTo>
                        <a:cubicBezTo>
                          <a:pt x="15" y="1"/>
                          <a:pt x="14" y="1"/>
                          <a:pt x="12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0" y="1"/>
                          <a:pt x="9" y="2"/>
                          <a:pt x="7" y="2"/>
                        </a:cubicBezTo>
                        <a:cubicBezTo>
                          <a:pt x="6" y="2"/>
                          <a:pt x="4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1" y="1"/>
                          <a:pt x="0" y="1"/>
                        </a:cubicBezTo>
                        <a:cubicBezTo>
                          <a:pt x="2" y="1"/>
                          <a:pt x="4" y="1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10" y="2"/>
                          <a:pt x="12" y="1"/>
                          <a:pt x="15" y="1"/>
                        </a:cubicBezTo>
                        <a:cubicBezTo>
                          <a:pt x="17" y="0"/>
                          <a:pt x="18" y="0"/>
                          <a:pt x="2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08" name="Freeform 62"/>
                  <p:cNvSpPr>
                    <a:spLocks/>
                  </p:cNvSpPr>
                  <p:nvPr/>
                </p:nvSpPr>
                <p:spPr bwMode="auto">
                  <a:xfrm>
                    <a:off x="1052043" y="-698654"/>
                    <a:ext cx="97142" cy="114554"/>
                  </a:xfrm>
                  <a:custGeom>
                    <a:avLst/>
                    <a:gdLst>
                      <a:gd name="T0" fmla="*/ 43 w 89"/>
                      <a:gd name="T1" fmla="*/ 0 h 105"/>
                      <a:gd name="T2" fmla="*/ 13 w 89"/>
                      <a:gd name="T3" fmla="*/ 31 h 105"/>
                      <a:gd name="T4" fmla="*/ 0 w 89"/>
                      <a:gd name="T5" fmla="*/ 61 h 105"/>
                      <a:gd name="T6" fmla="*/ 36 w 89"/>
                      <a:gd name="T7" fmla="*/ 104 h 105"/>
                      <a:gd name="T8" fmla="*/ 39 w 89"/>
                      <a:gd name="T9" fmla="*/ 104 h 105"/>
                      <a:gd name="T10" fmla="*/ 39 w 89"/>
                      <a:gd name="T11" fmla="*/ 104 h 105"/>
                      <a:gd name="T12" fmla="*/ 43 w 89"/>
                      <a:gd name="T13" fmla="*/ 105 h 105"/>
                      <a:gd name="T14" fmla="*/ 47 w 89"/>
                      <a:gd name="T15" fmla="*/ 104 h 105"/>
                      <a:gd name="T16" fmla="*/ 48 w 89"/>
                      <a:gd name="T17" fmla="*/ 104 h 105"/>
                      <a:gd name="T18" fmla="*/ 52 w 89"/>
                      <a:gd name="T19" fmla="*/ 104 h 105"/>
                      <a:gd name="T20" fmla="*/ 52 w 89"/>
                      <a:gd name="T21" fmla="*/ 104 h 105"/>
                      <a:gd name="T22" fmla="*/ 56 w 89"/>
                      <a:gd name="T23" fmla="*/ 103 h 105"/>
                      <a:gd name="T24" fmla="*/ 84 w 89"/>
                      <a:gd name="T25" fmla="*/ 75 h 105"/>
                      <a:gd name="T26" fmla="*/ 74 w 89"/>
                      <a:gd name="T27" fmla="*/ 31 h 105"/>
                      <a:gd name="T28" fmla="*/ 43 w 89"/>
                      <a:gd name="T29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9" h="105">
                        <a:moveTo>
                          <a:pt x="43" y="0"/>
                        </a:move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4" y="39"/>
                          <a:pt x="0" y="50"/>
                          <a:pt x="0" y="61"/>
                        </a:cubicBezTo>
                        <a:cubicBezTo>
                          <a:pt x="0" y="83"/>
                          <a:pt x="16" y="101"/>
                          <a:pt x="36" y="104"/>
                        </a:cubicBezTo>
                        <a:cubicBezTo>
                          <a:pt x="37" y="104"/>
                          <a:pt x="38" y="104"/>
                          <a:pt x="39" y="104"/>
                        </a:cubicBezTo>
                        <a:cubicBezTo>
                          <a:pt x="39" y="104"/>
                          <a:pt x="39" y="104"/>
                          <a:pt x="39" y="104"/>
                        </a:cubicBezTo>
                        <a:cubicBezTo>
                          <a:pt x="40" y="104"/>
                          <a:pt x="42" y="105"/>
                          <a:pt x="43" y="105"/>
                        </a:cubicBezTo>
                        <a:cubicBezTo>
                          <a:pt x="45" y="105"/>
                          <a:pt x="46" y="104"/>
                          <a:pt x="47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50" y="104"/>
                          <a:pt x="51" y="104"/>
                          <a:pt x="52" y="104"/>
                        </a:cubicBezTo>
                        <a:cubicBezTo>
                          <a:pt x="52" y="104"/>
                          <a:pt x="52" y="104"/>
                          <a:pt x="52" y="104"/>
                        </a:cubicBezTo>
                        <a:cubicBezTo>
                          <a:pt x="54" y="103"/>
                          <a:pt x="55" y="103"/>
                          <a:pt x="56" y="103"/>
                        </a:cubicBezTo>
                        <a:cubicBezTo>
                          <a:pt x="69" y="98"/>
                          <a:pt x="80" y="88"/>
                          <a:pt x="84" y="75"/>
                        </a:cubicBezTo>
                        <a:cubicBezTo>
                          <a:pt x="89" y="60"/>
                          <a:pt x="86" y="43"/>
                          <a:pt x="74" y="31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rgbClr val="F34D00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</p:grpSp>
          </p:grpSp>
          <p:grpSp>
            <p:nvGrpSpPr>
              <p:cNvPr id="436" name="Group 435"/>
              <p:cNvGrpSpPr/>
              <p:nvPr/>
            </p:nvGrpSpPr>
            <p:grpSpPr>
              <a:xfrm rot="5400000" flipH="1">
                <a:off x="889594" y="4099837"/>
                <a:ext cx="198569" cy="226307"/>
                <a:chOff x="894416" y="-1055147"/>
                <a:chExt cx="413311" cy="471047"/>
              </a:xfrm>
              <a:grpFill/>
            </p:grpSpPr>
            <p:sp>
              <p:nvSpPr>
                <p:cNvPr id="467" name="Freeform 46"/>
                <p:cNvSpPr>
                  <a:spLocks/>
                </p:cNvSpPr>
                <p:nvPr/>
              </p:nvSpPr>
              <p:spPr bwMode="auto">
                <a:xfrm>
                  <a:off x="894416" y="-836578"/>
                  <a:ext cx="169540" cy="237356"/>
                </a:xfrm>
                <a:custGeom>
                  <a:avLst/>
                  <a:gdLst>
                    <a:gd name="T0" fmla="*/ 43 w 156"/>
                    <a:gd name="T1" fmla="*/ 0 h 218"/>
                    <a:gd name="T2" fmla="*/ 13 w 156"/>
                    <a:gd name="T3" fmla="*/ 13 h 218"/>
                    <a:gd name="T4" fmla="*/ 13 w 156"/>
                    <a:gd name="T5" fmla="*/ 13 h 218"/>
                    <a:gd name="T6" fmla="*/ 13 w 156"/>
                    <a:gd name="T7" fmla="*/ 13 h 218"/>
                    <a:gd name="T8" fmla="*/ 7 w 156"/>
                    <a:gd name="T9" fmla="*/ 19 h 218"/>
                    <a:gd name="T10" fmla="*/ 0 w 156"/>
                    <a:gd name="T11" fmla="*/ 43 h 218"/>
                    <a:gd name="T12" fmla="*/ 6 w 156"/>
                    <a:gd name="T13" fmla="*/ 65 h 218"/>
                    <a:gd name="T14" fmla="*/ 13 w 156"/>
                    <a:gd name="T15" fmla="*/ 74 h 218"/>
                    <a:gd name="T16" fmla="*/ 109 w 156"/>
                    <a:gd name="T17" fmla="*/ 170 h 218"/>
                    <a:gd name="T18" fmla="*/ 156 w 156"/>
                    <a:gd name="T19" fmla="*/ 218 h 218"/>
                    <a:gd name="T20" fmla="*/ 145 w 156"/>
                    <a:gd name="T21" fmla="*/ 188 h 218"/>
                    <a:gd name="T22" fmla="*/ 145 w 156"/>
                    <a:gd name="T23" fmla="*/ 188 h 218"/>
                    <a:gd name="T24" fmla="*/ 145 w 156"/>
                    <a:gd name="T25" fmla="*/ 84 h 218"/>
                    <a:gd name="T26" fmla="*/ 145 w 156"/>
                    <a:gd name="T27" fmla="*/ 84 h 218"/>
                    <a:gd name="T28" fmla="*/ 74 w 156"/>
                    <a:gd name="T29" fmla="*/ 13 h 218"/>
                    <a:gd name="T30" fmla="*/ 69 w 156"/>
                    <a:gd name="T31" fmla="*/ 9 h 218"/>
                    <a:gd name="T32" fmla="*/ 43 w 156"/>
                    <a:gd name="T33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6" h="218">
                      <a:moveTo>
                        <a:pt x="43" y="0"/>
                      </a:moveTo>
                      <a:cubicBezTo>
                        <a:pt x="32" y="0"/>
                        <a:pt x="21" y="4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1" y="15"/>
                        <a:pt x="9" y="17"/>
                        <a:pt x="7" y="19"/>
                      </a:cubicBezTo>
                      <a:cubicBezTo>
                        <a:pt x="2" y="27"/>
                        <a:pt x="0" y="35"/>
                        <a:pt x="0" y="43"/>
                      </a:cubicBezTo>
                      <a:cubicBezTo>
                        <a:pt x="0" y="51"/>
                        <a:pt x="2" y="58"/>
                        <a:pt x="6" y="65"/>
                      </a:cubicBezTo>
                      <a:cubicBezTo>
                        <a:pt x="8" y="68"/>
                        <a:pt x="10" y="71"/>
                        <a:pt x="13" y="74"/>
                      </a:cubicBezTo>
                      <a:cubicBezTo>
                        <a:pt x="109" y="170"/>
                        <a:pt x="109" y="170"/>
                        <a:pt x="109" y="170"/>
                      </a:cubicBezTo>
                      <a:cubicBezTo>
                        <a:pt x="156" y="218"/>
                        <a:pt x="156" y="218"/>
                        <a:pt x="156" y="218"/>
                      </a:cubicBezTo>
                      <a:cubicBezTo>
                        <a:pt x="149" y="209"/>
                        <a:pt x="145" y="199"/>
                        <a:pt x="145" y="188"/>
                      </a:cubicBezTo>
                      <a:cubicBezTo>
                        <a:pt x="145" y="188"/>
                        <a:pt x="145" y="188"/>
                        <a:pt x="145" y="188"/>
                      </a:cubicBezTo>
                      <a:cubicBezTo>
                        <a:pt x="145" y="84"/>
                        <a:pt x="145" y="84"/>
                        <a:pt x="145" y="84"/>
                      </a:cubicBezTo>
                      <a:cubicBezTo>
                        <a:pt x="145" y="84"/>
                        <a:pt x="145" y="84"/>
                        <a:pt x="145" y="84"/>
                      </a:cubicBezTo>
                      <a:cubicBezTo>
                        <a:pt x="74" y="13"/>
                        <a:pt x="74" y="13"/>
                        <a:pt x="74" y="13"/>
                      </a:cubicBezTo>
                      <a:cubicBezTo>
                        <a:pt x="72" y="11"/>
                        <a:pt x="71" y="10"/>
                        <a:pt x="69" y="9"/>
                      </a:cubicBezTo>
                      <a:cubicBezTo>
                        <a:pt x="61" y="3"/>
                        <a:pt x="52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chemeClr val="accent5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68" name="Freeform 43"/>
                <p:cNvSpPr>
                  <a:spLocks/>
                </p:cNvSpPr>
                <p:nvPr/>
              </p:nvSpPr>
              <p:spPr bwMode="auto">
                <a:xfrm>
                  <a:off x="1052043" y="-1055147"/>
                  <a:ext cx="93476" cy="356493"/>
                </a:xfrm>
                <a:custGeom>
                  <a:avLst/>
                  <a:gdLst>
                    <a:gd name="T0" fmla="*/ 43 w 86"/>
                    <a:gd name="T1" fmla="*/ 0 h 328"/>
                    <a:gd name="T2" fmla="*/ 0 w 86"/>
                    <a:gd name="T3" fmla="*/ 43 h 328"/>
                    <a:gd name="T4" fmla="*/ 0 w 86"/>
                    <a:gd name="T5" fmla="*/ 285 h 328"/>
                    <a:gd name="T6" fmla="*/ 43 w 86"/>
                    <a:gd name="T7" fmla="*/ 328 h 328"/>
                    <a:gd name="T8" fmla="*/ 86 w 86"/>
                    <a:gd name="T9" fmla="*/ 285 h 328"/>
                    <a:gd name="T10" fmla="*/ 86 w 86"/>
                    <a:gd name="T11" fmla="*/ 43 h 328"/>
                    <a:gd name="T12" fmla="*/ 43 w 86"/>
                    <a:gd name="T13" fmla="*/ 0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328">
                      <a:moveTo>
                        <a:pt x="43" y="0"/>
                      </a:moveTo>
                      <a:cubicBezTo>
                        <a:pt x="19" y="0"/>
                        <a:pt x="0" y="19"/>
                        <a:pt x="0" y="43"/>
                      </a:cubicBezTo>
                      <a:cubicBezTo>
                        <a:pt x="0" y="285"/>
                        <a:pt x="0" y="285"/>
                        <a:pt x="0" y="285"/>
                      </a:cubicBezTo>
                      <a:cubicBezTo>
                        <a:pt x="43" y="328"/>
                        <a:pt x="43" y="328"/>
                        <a:pt x="43" y="328"/>
                      </a:cubicBezTo>
                      <a:cubicBezTo>
                        <a:pt x="86" y="285"/>
                        <a:pt x="86" y="285"/>
                        <a:pt x="86" y="285"/>
                      </a:cubicBezTo>
                      <a:cubicBezTo>
                        <a:pt x="86" y="43"/>
                        <a:pt x="86" y="43"/>
                        <a:pt x="86" y="43"/>
                      </a:cubicBezTo>
                      <a:cubicBezTo>
                        <a:pt x="86" y="19"/>
                        <a:pt x="67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chemeClr val="accent5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69" name="Freeform 44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1375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0 w 1"/>
                    <a:gd name="T4" fmla="*/ 0 w 1"/>
                    <a:gd name="T5" fmla="*/ 0 w 1"/>
                    <a:gd name="T6" fmla="*/ 0 w 1"/>
                    <a:gd name="T7" fmla="*/ 0 w 1"/>
                    <a:gd name="T8" fmla="*/ 0 w 1"/>
                    <a:gd name="T9" fmla="*/ 0 w 1"/>
                    <a:gd name="T10" fmla="*/ 0 w 1"/>
                    <a:gd name="T11" fmla="*/ 0 w 1"/>
                    <a:gd name="T12" fmla="*/ 1 w 1"/>
                    <a:gd name="T13" fmla="*/ 1 w 1"/>
                    <a:gd name="T14" fmla="*/ 1 w 1"/>
                    <a:gd name="T15" fmla="*/ 1 w 1"/>
                    <a:gd name="T16" fmla="*/ 1 w 1"/>
                    <a:gd name="T17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0" name="Freeform 45"/>
                <p:cNvSpPr>
                  <a:spLocks noEditPoints="1"/>
                </p:cNvSpPr>
                <p:nvPr/>
              </p:nvSpPr>
              <p:spPr bwMode="auto">
                <a:xfrm>
                  <a:off x="894416" y="-826955"/>
                  <a:ext cx="157627" cy="175497"/>
                </a:xfrm>
                <a:custGeom>
                  <a:avLst/>
                  <a:gdLst>
                    <a:gd name="T0" fmla="*/ 6 w 145"/>
                    <a:gd name="T1" fmla="*/ 56 h 161"/>
                    <a:gd name="T2" fmla="*/ 13 w 145"/>
                    <a:gd name="T3" fmla="*/ 65 h 161"/>
                    <a:gd name="T4" fmla="*/ 109 w 145"/>
                    <a:gd name="T5" fmla="*/ 161 h 161"/>
                    <a:gd name="T6" fmla="*/ 13 w 145"/>
                    <a:gd name="T7" fmla="*/ 65 h 161"/>
                    <a:gd name="T8" fmla="*/ 6 w 145"/>
                    <a:gd name="T9" fmla="*/ 56 h 161"/>
                    <a:gd name="T10" fmla="*/ 7 w 145"/>
                    <a:gd name="T11" fmla="*/ 10 h 161"/>
                    <a:gd name="T12" fmla="*/ 0 w 145"/>
                    <a:gd name="T13" fmla="*/ 34 h 161"/>
                    <a:gd name="T14" fmla="*/ 7 w 145"/>
                    <a:gd name="T15" fmla="*/ 10 h 161"/>
                    <a:gd name="T16" fmla="*/ 69 w 145"/>
                    <a:gd name="T17" fmla="*/ 0 h 161"/>
                    <a:gd name="T18" fmla="*/ 74 w 145"/>
                    <a:gd name="T19" fmla="*/ 4 h 161"/>
                    <a:gd name="T20" fmla="*/ 145 w 145"/>
                    <a:gd name="T21" fmla="*/ 75 h 161"/>
                    <a:gd name="T22" fmla="*/ 74 w 145"/>
                    <a:gd name="T23" fmla="*/ 4 h 161"/>
                    <a:gd name="T24" fmla="*/ 69 w 145"/>
                    <a:gd name="T25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5" h="161">
                      <a:moveTo>
                        <a:pt x="6" y="56"/>
                      </a:moveTo>
                      <a:cubicBezTo>
                        <a:pt x="8" y="59"/>
                        <a:pt x="10" y="62"/>
                        <a:pt x="13" y="65"/>
                      </a:cubicBezTo>
                      <a:cubicBezTo>
                        <a:pt x="109" y="161"/>
                        <a:pt x="109" y="161"/>
                        <a:pt x="109" y="161"/>
                      </a:cubicBezTo>
                      <a:cubicBezTo>
                        <a:pt x="13" y="65"/>
                        <a:pt x="13" y="65"/>
                        <a:pt x="13" y="65"/>
                      </a:cubicBezTo>
                      <a:cubicBezTo>
                        <a:pt x="10" y="62"/>
                        <a:pt x="8" y="59"/>
                        <a:pt x="6" y="56"/>
                      </a:cubicBezTo>
                      <a:moveTo>
                        <a:pt x="7" y="10"/>
                      </a:moveTo>
                      <a:cubicBezTo>
                        <a:pt x="2" y="18"/>
                        <a:pt x="0" y="26"/>
                        <a:pt x="0" y="34"/>
                      </a:cubicBezTo>
                      <a:cubicBezTo>
                        <a:pt x="0" y="26"/>
                        <a:pt x="2" y="18"/>
                        <a:pt x="7" y="10"/>
                      </a:cubicBezTo>
                      <a:moveTo>
                        <a:pt x="69" y="0"/>
                      </a:moveTo>
                      <a:cubicBezTo>
                        <a:pt x="71" y="1"/>
                        <a:pt x="72" y="2"/>
                        <a:pt x="74" y="4"/>
                      </a:cubicBezTo>
                      <a:cubicBezTo>
                        <a:pt x="145" y="75"/>
                        <a:pt x="145" y="75"/>
                        <a:pt x="145" y="75"/>
                      </a:cubicBezTo>
                      <a:cubicBezTo>
                        <a:pt x="74" y="4"/>
                        <a:pt x="74" y="4"/>
                        <a:pt x="74" y="4"/>
                      </a:cubicBezTo>
                      <a:cubicBezTo>
                        <a:pt x="72" y="2"/>
                        <a:pt x="71" y="1"/>
                        <a:pt x="6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1" name="Freeform 470"/>
                <p:cNvSpPr>
                  <a:spLocks/>
                </p:cNvSpPr>
                <p:nvPr/>
              </p:nvSpPr>
              <p:spPr bwMode="auto">
                <a:xfrm>
                  <a:off x="1100155" y="-599221"/>
                  <a:ext cx="33450" cy="15121"/>
                </a:xfrm>
                <a:custGeom>
                  <a:avLst/>
                  <a:gdLst>
                    <a:gd name="T0" fmla="*/ 31 w 31"/>
                    <a:gd name="T1" fmla="*/ 0 h 14"/>
                    <a:gd name="T2" fmla="*/ 30 w 31"/>
                    <a:gd name="T3" fmla="*/ 0 h 14"/>
                    <a:gd name="T4" fmla="*/ 30 w 31"/>
                    <a:gd name="T5" fmla="*/ 1 h 14"/>
                    <a:gd name="T6" fmla="*/ 17 w 31"/>
                    <a:gd name="T7" fmla="*/ 10 h 14"/>
                    <a:gd name="T8" fmla="*/ 7 w 31"/>
                    <a:gd name="T9" fmla="*/ 13 h 14"/>
                    <a:gd name="T10" fmla="*/ 0 w 31"/>
                    <a:gd name="T11" fmla="*/ 14 h 14"/>
                    <a:gd name="T12" fmla="*/ 30 w 31"/>
                    <a:gd name="T13" fmla="*/ 1 h 14"/>
                    <a:gd name="T14" fmla="*/ 31 w 31"/>
                    <a:gd name="T1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14">
                      <a:moveTo>
                        <a:pt x="31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6" y="5"/>
                        <a:pt x="22" y="8"/>
                        <a:pt x="17" y="10"/>
                      </a:cubicBezTo>
                      <a:cubicBezTo>
                        <a:pt x="14" y="11"/>
                        <a:pt x="10" y="12"/>
                        <a:pt x="7" y="13"/>
                      </a:cubicBezTo>
                      <a:cubicBezTo>
                        <a:pt x="5" y="13"/>
                        <a:pt x="2" y="13"/>
                        <a:pt x="0" y="14"/>
                      </a:cubicBezTo>
                      <a:cubicBezTo>
                        <a:pt x="11" y="13"/>
                        <a:pt x="21" y="9"/>
                        <a:pt x="30" y="1"/>
                      </a:cubicBezTo>
                      <a:cubicBezTo>
                        <a:pt x="30" y="0"/>
                        <a:pt x="31" y="0"/>
                        <a:pt x="3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2" name="Freeform 471"/>
                <p:cNvSpPr>
                  <a:spLocks/>
                </p:cNvSpPr>
                <p:nvPr/>
              </p:nvSpPr>
              <p:spPr bwMode="auto">
                <a:xfrm>
                  <a:off x="1118484" y="-599221"/>
                  <a:ext cx="15121" cy="10539"/>
                </a:xfrm>
                <a:custGeom>
                  <a:avLst/>
                  <a:gdLst>
                    <a:gd name="T0" fmla="*/ 14 w 14"/>
                    <a:gd name="T1" fmla="*/ 0 h 10"/>
                    <a:gd name="T2" fmla="*/ 13 w 14"/>
                    <a:gd name="T3" fmla="*/ 1 h 10"/>
                    <a:gd name="T4" fmla="*/ 0 w 14"/>
                    <a:gd name="T5" fmla="*/ 10 h 10"/>
                    <a:gd name="T6" fmla="*/ 13 w 14"/>
                    <a:gd name="T7" fmla="*/ 1 h 10"/>
                    <a:gd name="T8" fmla="*/ 13 w 14"/>
                    <a:gd name="T9" fmla="*/ 0 h 10"/>
                    <a:gd name="T10" fmla="*/ 14 w 14"/>
                    <a:gd name="T11" fmla="*/ 0 h 10"/>
                    <a:gd name="T12" fmla="*/ 14 w 14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">
                      <a:moveTo>
                        <a:pt x="14" y="0"/>
                      </a:move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9" y="5"/>
                        <a:pt x="5" y="8"/>
                        <a:pt x="0" y="10"/>
                      </a:cubicBezTo>
                      <a:cubicBezTo>
                        <a:pt x="5" y="8"/>
                        <a:pt x="9" y="5"/>
                        <a:pt x="13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3" name="Freeform 472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1375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0 w 1"/>
                    <a:gd name="T4" fmla="*/ 0 w 1"/>
                    <a:gd name="T5" fmla="*/ 0 w 1"/>
                    <a:gd name="T6" fmla="*/ 0 w 1"/>
                    <a:gd name="T7" fmla="*/ 0 w 1"/>
                    <a:gd name="T8" fmla="*/ 0 w 1"/>
                    <a:gd name="T9" fmla="*/ 0 w 1"/>
                    <a:gd name="T10" fmla="*/ 0 w 1"/>
                    <a:gd name="T11" fmla="*/ 0 w 1"/>
                    <a:gd name="T12" fmla="*/ 0 w 1"/>
                    <a:gd name="T13" fmla="*/ 0 w 1"/>
                    <a:gd name="T14" fmla="*/ 0 w 1"/>
                    <a:gd name="T15" fmla="*/ 0 w 1"/>
                    <a:gd name="T16" fmla="*/ 1 w 1"/>
                    <a:gd name="T17" fmla="*/ 0 w 1"/>
                    <a:gd name="T18" fmla="*/ 1 w 1"/>
                    <a:gd name="T19" fmla="*/ 1 w 1"/>
                    <a:gd name="T20" fmla="*/ 1 w 1"/>
                    <a:gd name="T21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  <a:cxn ang="0">
                      <a:pos x="T18" y="0"/>
                    </a:cxn>
                    <a:cxn ang="0">
                      <a:pos x="T19" y="0"/>
                    </a:cxn>
                    <a:cxn ang="0">
                      <a:pos x="T20" y="0"/>
                    </a:cxn>
                    <a:cxn ang="0">
                      <a:pos x="T21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4" name="Freeform 473"/>
                <p:cNvSpPr>
                  <a:spLocks/>
                </p:cNvSpPr>
                <p:nvPr/>
              </p:nvSpPr>
              <p:spPr bwMode="auto">
                <a:xfrm>
                  <a:off x="1098781" y="-585475"/>
                  <a:ext cx="8706" cy="1375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1 h 1"/>
                    <a:gd name="T4" fmla="*/ 0 w 8"/>
                    <a:gd name="T5" fmla="*/ 1 h 1"/>
                    <a:gd name="T6" fmla="*/ 0 w 8"/>
                    <a:gd name="T7" fmla="*/ 1 h 1"/>
                    <a:gd name="T8" fmla="*/ 0 w 8"/>
                    <a:gd name="T9" fmla="*/ 1 h 1"/>
                    <a:gd name="T10" fmla="*/ 0 w 8"/>
                    <a:gd name="T11" fmla="*/ 1 h 1"/>
                    <a:gd name="T12" fmla="*/ 0 w 8"/>
                    <a:gd name="T13" fmla="*/ 1 h 1"/>
                    <a:gd name="T14" fmla="*/ 0 w 8"/>
                    <a:gd name="T15" fmla="*/ 1 h 1"/>
                    <a:gd name="T16" fmla="*/ 0 w 8"/>
                    <a:gd name="T17" fmla="*/ 1 h 1"/>
                    <a:gd name="T18" fmla="*/ 0 w 8"/>
                    <a:gd name="T19" fmla="*/ 1 h 1"/>
                    <a:gd name="T20" fmla="*/ 0 w 8"/>
                    <a:gd name="T21" fmla="*/ 1 h 1"/>
                    <a:gd name="T22" fmla="*/ 0 w 8"/>
                    <a:gd name="T23" fmla="*/ 1 h 1"/>
                    <a:gd name="T24" fmla="*/ 0 w 8"/>
                    <a:gd name="T25" fmla="*/ 1 h 1"/>
                    <a:gd name="T26" fmla="*/ 1 w 8"/>
                    <a:gd name="T27" fmla="*/ 1 h 1"/>
                    <a:gd name="T28" fmla="*/ 1 w 8"/>
                    <a:gd name="T29" fmla="*/ 1 h 1"/>
                    <a:gd name="T30" fmla="*/ 1 w 8"/>
                    <a:gd name="T31" fmla="*/ 1 h 1"/>
                    <a:gd name="T32" fmla="*/ 1 w 8"/>
                    <a:gd name="T33" fmla="*/ 1 h 1"/>
                    <a:gd name="T34" fmla="*/ 8 w 8"/>
                    <a:gd name="T3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cubicBezTo>
                        <a:pt x="5" y="0"/>
                        <a:pt x="3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0"/>
                        <a:pt x="6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5" name="Freeform 474"/>
                <p:cNvSpPr>
                  <a:spLocks/>
                </p:cNvSpPr>
                <p:nvPr/>
              </p:nvSpPr>
              <p:spPr bwMode="auto">
                <a:xfrm>
                  <a:off x="1052043" y="-745392"/>
                  <a:ext cx="46738" cy="113180"/>
                </a:xfrm>
                <a:custGeom>
                  <a:avLst/>
                  <a:gdLst>
                    <a:gd name="T0" fmla="*/ 0 w 43"/>
                    <a:gd name="T1" fmla="*/ 0 h 104"/>
                    <a:gd name="T2" fmla="*/ 0 w 43"/>
                    <a:gd name="T3" fmla="*/ 104 h 104"/>
                    <a:gd name="T4" fmla="*/ 0 w 43"/>
                    <a:gd name="T5" fmla="*/ 104 h 104"/>
                    <a:gd name="T6" fmla="*/ 13 w 43"/>
                    <a:gd name="T7" fmla="*/ 74 h 104"/>
                    <a:gd name="T8" fmla="*/ 43 w 43"/>
                    <a:gd name="T9" fmla="*/ 43 h 104"/>
                    <a:gd name="T10" fmla="*/ 0 w 43"/>
                    <a:gd name="T11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104">
                      <a:moveTo>
                        <a:pt x="0" y="0"/>
                      </a:move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93"/>
                        <a:pt x="4" y="82"/>
                        <a:pt x="13" y="74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3175">
                  <a:solidFill>
                    <a:srgbClr val="F57302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6" name="Freeform 475"/>
                <p:cNvSpPr>
                  <a:spLocks noEditPoints="1"/>
                </p:cNvSpPr>
                <p:nvPr/>
              </p:nvSpPr>
              <p:spPr bwMode="auto">
                <a:xfrm>
                  <a:off x="1063956" y="-826955"/>
                  <a:ext cx="243771" cy="242855"/>
                </a:xfrm>
                <a:custGeom>
                  <a:avLst/>
                  <a:gdLst>
                    <a:gd name="T0" fmla="*/ 0 w 224"/>
                    <a:gd name="T1" fmla="*/ 209 h 223"/>
                    <a:gd name="T2" fmla="*/ 2 w 224"/>
                    <a:gd name="T3" fmla="*/ 210 h 223"/>
                    <a:gd name="T4" fmla="*/ 32 w 224"/>
                    <a:gd name="T5" fmla="*/ 223 h 223"/>
                    <a:gd name="T6" fmla="*/ 32 w 224"/>
                    <a:gd name="T7" fmla="*/ 223 h 223"/>
                    <a:gd name="T8" fmla="*/ 32 w 224"/>
                    <a:gd name="T9" fmla="*/ 223 h 223"/>
                    <a:gd name="T10" fmla="*/ 32 w 224"/>
                    <a:gd name="T11" fmla="*/ 223 h 223"/>
                    <a:gd name="T12" fmla="*/ 32 w 224"/>
                    <a:gd name="T13" fmla="*/ 223 h 223"/>
                    <a:gd name="T14" fmla="*/ 32 w 224"/>
                    <a:gd name="T15" fmla="*/ 223 h 223"/>
                    <a:gd name="T16" fmla="*/ 32 w 224"/>
                    <a:gd name="T17" fmla="*/ 223 h 223"/>
                    <a:gd name="T18" fmla="*/ 32 w 224"/>
                    <a:gd name="T19" fmla="*/ 223 h 223"/>
                    <a:gd name="T20" fmla="*/ 32 w 224"/>
                    <a:gd name="T21" fmla="*/ 223 h 223"/>
                    <a:gd name="T22" fmla="*/ 32 w 224"/>
                    <a:gd name="T23" fmla="*/ 223 h 223"/>
                    <a:gd name="T24" fmla="*/ 32 w 224"/>
                    <a:gd name="T25" fmla="*/ 223 h 223"/>
                    <a:gd name="T26" fmla="*/ 32 w 224"/>
                    <a:gd name="T27" fmla="*/ 223 h 223"/>
                    <a:gd name="T28" fmla="*/ 32 w 224"/>
                    <a:gd name="T29" fmla="*/ 223 h 223"/>
                    <a:gd name="T30" fmla="*/ 32 w 224"/>
                    <a:gd name="T31" fmla="*/ 223 h 223"/>
                    <a:gd name="T32" fmla="*/ 21 w 224"/>
                    <a:gd name="T33" fmla="*/ 221 h 223"/>
                    <a:gd name="T34" fmla="*/ 2 w 224"/>
                    <a:gd name="T35" fmla="*/ 210 h 223"/>
                    <a:gd name="T36" fmla="*/ 1 w 224"/>
                    <a:gd name="T37" fmla="*/ 209 h 223"/>
                    <a:gd name="T38" fmla="*/ 0 w 224"/>
                    <a:gd name="T39" fmla="*/ 209 h 223"/>
                    <a:gd name="T40" fmla="*/ 146 w 224"/>
                    <a:gd name="T41" fmla="*/ 4 h 223"/>
                    <a:gd name="T42" fmla="*/ 146 w 224"/>
                    <a:gd name="T43" fmla="*/ 4 h 223"/>
                    <a:gd name="T44" fmla="*/ 75 w 224"/>
                    <a:gd name="T45" fmla="*/ 75 h 223"/>
                    <a:gd name="T46" fmla="*/ 75 w 224"/>
                    <a:gd name="T47" fmla="*/ 75 h 223"/>
                    <a:gd name="T48" fmla="*/ 146 w 224"/>
                    <a:gd name="T49" fmla="*/ 4 h 223"/>
                    <a:gd name="T50" fmla="*/ 146 w 224"/>
                    <a:gd name="T51" fmla="*/ 4 h 223"/>
                    <a:gd name="T52" fmla="*/ 204 w 224"/>
                    <a:gd name="T53" fmla="*/ 0 h 223"/>
                    <a:gd name="T54" fmla="*/ 208 w 224"/>
                    <a:gd name="T55" fmla="*/ 4 h 223"/>
                    <a:gd name="T56" fmla="*/ 208 w 224"/>
                    <a:gd name="T57" fmla="*/ 65 h 223"/>
                    <a:gd name="T58" fmla="*/ 135 w 224"/>
                    <a:gd name="T59" fmla="*/ 137 h 223"/>
                    <a:gd name="T60" fmla="*/ 208 w 224"/>
                    <a:gd name="T61" fmla="*/ 65 h 223"/>
                    <a:gd name="T62" fmla="*/ 208 w 224"/>
                    <a:gd name="T63" fmla="*/ 4 h 223"/>
                    <a:gd name="T64" fmla="*/ 208 w 224"/>
                    <a:gd name="T65" fmla="*/ 4 h 223"/>
                    <a:gd name="T66" fmla="*/ 204 w 224"/>
                    <a:gd name="T67" fmla="*/ 0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4" h="223">
                      <a:moveTo>
                        <a:pt x="0" y="209"/>
                      </a:moveTo>
                      <a:cubicBezTo>
                        <a:pt x="1" y="209"/>
                        <a:pt x="1" y="209"/>
                        <a:pt x="2" y="210"/>
                      </a:cubicBezTo>
                      <a:cubicBezTo>
                        <a:pt x="10" y="218"/>
                        <a:pt x="21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28" y="222"/>
                        <a:pt x="24" y="222"/>
                        <a:pt x="21" y="221"/>
                      </a:cubicBezTo>
                      <a:cubicBezTo>
                        <a:pt x="14" y="219"/>
                        <a:pt x="7" y="215"/>
                        <a:pt x="2" y="210"/>
                      </a:cubicBezTo>
                      <a:cubicBezTo>
                        <a:pt x="1" y="209"/>
                        <a:pt x="1" y="209"/>
                        <a:pt x="1" y="209"/>
                      </a:cubicBezTo>
                      <a:cubicBezTo>
                        <a:pt x="0" y="209"/>
                        <a:pt x="0" y="209"/>
                        <a:pt x="0" y="209"/>
                      </a:cubicBezTo>
                      <a:moveTo>
                        <a:pt x="146" y="4"/>
                      </a:moveTo>
                      <a:cubicBezTo>
                        <a:pt x="146" y="4"/>
                        <a:pt x="146" y="4"/>
                        <a:pt x="146" y="4"/>
                      </a:cubicBezTo>
                      <a:cubicBezTo>
                        <a:pt x="75" y="75"/>
                        <a:pt x="75" y="75"/>
                        <a:pt x="75" y="75"/>
                      </a:cubicBezTo>
                      <a:cubicBezTo>
                        <a:pt x="75" y="75"/>
                        <a:pt x="75" y="75"/>
                        <a:pt x="75" y="75"/>
                      </a:cubicBezTo>
                      <a:cubicBezTo>
                        <a:pt x="146" y="4"/>
                        <a:pt x="146" y="4"/>
                        <a:pt x="146" y="4"/>
                      </a:cubicBezTo>
                      <a:cubicBezTo>
                        <a:pt x="146" y="4"/>
                        <a:pt x="146" y="4"/>
                        <a:pt x="146" y="4"/>
                      </a:cubicBezTo>
                      <a:moveTo>
                        <a:pt x="204" y="0"/>
                      </a:moveTo>
                      <a:cubicBezTo>
                        <a:pt x="205" y="1"/>
                        <a:pt x="206" y="3"/>
                        <a:pt x="208" y="4"/>
                      </a:cubicBezTo>
                      <a:cubicBezTo>
                        <a:pt x="224" y="21"/>
                        <a:pt x="224" y="48"/>
                        <a:pt x="208" y="65"/>
                      </a:cubicBezTo>
                      <a:cubicBezTo>
                        <a:pt x="135" y="137"/>
                        <a:pt x="135" y="137"/>
                        <a:pt x="135" y="137"/>
                      </a:cubicBezTo>
                      <a:cubicBezTo>
                        <a:pt x="208" y="65"/>
                        <a:pt x="208" y="65"/>
                        <a:pt x="208" y="65"/>
                      </a:cubicBezTo>
                      <a:cubicBezTo>
                        <a:pt x="224" y="48"/>
                        <a:pt x="224" y="21"/>
                        <a:pt x="208" y="4"/>
                      </a:cubicBezTo>
                      <a:cubicBezTo>
                        <a:pt x="208" y="4"/>
                        <a:pt x="208" y="4"/>
                        <a:pt x="208" y="4"/>
                      </a:cubicBezTo>
                      <a:cubicBezTo>
                        <a:pt x="206" y="3"/>
                        <a:pt x="205" y="1"/>
                        <a:pt x="20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7" name="Freeform 476"/>
                <p:cNvSpPr>
                  <a:spLocks noEditPoints="1"/>
                </p:cNvSpPr>
                <p:nvPr/>
              </p:nvSpPr>
              <p:spPr bwMode="auto">
                <a:xfrm>
                  <a:off x="1063956" y="-836578"/>
                  <a:ext cx="243771" cy="250186"/>
                </a:xfrm>
                <a:custGeom>
                  <a:avLst/>
                  <a:gdLst>
                    <a:gd name="T0" fmla="*/ 0 w 224"/>
                    <a:gd name="T1" fmla="*/ 218 h 230"/>
                    <a:gd name="T2" fmla="*/ 0 w 224"/>
                    <a:gd name="T3" fmla="*/ 218 h 230"/>
                    <a:gd name="T4" fmla="*/ 1 w 224"/>
                    <a:gd name="T5" fmla="*/ 218 h 230"/>
                    <a:gd name="T6" fmla="*/ 2 w 224"/>
                    <a:gd name="T7" fmla="*/ 219 h 230"/>
                    <a:gd name="T8" fmla="*/ 21 w 224"/>
                    <a:gd name="T9" fmla="*/ 230 h 230"/>
                    <a:gd name="T10" fmla="*/ 2 w 224"/>
                    <a:gd name="T11" fmla="*/ 219 h 230"/>
                    <a:gd name="T12" fmla="*/ 0 w 224"/>
                    <a:gd name="T13" fmla="*/ 218 h 230"/>
                    <a:gd name="T14" fmla="*/ 177 w 224"/>
                    <a:gd name="T15" fmla="*/ 0 h 230"/>
                    <a:gd name="T16" fmla="*/ 146 w 224"/>
                    <a:gd name="T17" fmla="*/ 13 h 230"/>
                    <a:gd name="T18" fmla="*/ 146 w 224"/>
                    <a:gd name="T19" fmla="*/ 13 h 230"/>
                    <a:gd name="T20" fmla="*/ 75 w 224"/>
                    <a:gd name="T21" fmla="*/ 84 h 230"/>
                    <a:gd name="T22" fmla="*/ 75 w 224"/>
                    <a:gd name="T23" fmla="*/ 188 h 230"/>
                    <a:gd name="T24" fmla="*/ 73 w 224"/>
                    <a:gd name="T25" fmla="*/ 202 h 230"/>
                    <a:gd name="T26" fmla="*/ 64 w 224"/>
                    <a:gd name="T27" fmla="*/ 218 h 230"/>
                    <a:gd name="T28" fmla="*/ 135 w 224"/>
                    <a:gd name="T29" fmla="*/ 146 h 230"/>
                    <a:gd name="T30" fmla="*/ 208 w 224"/>
                    <a:gd name="T31" fmla="*/ 74 h 230"/>
                    <a:gd name="T32" fmla="*/ 208 w 224"/>
                    <a:gd name="T33" fmla="*/ 13 h 230"/>
                    <a:gd name="T34" fmla="*/ 204 w 224"/>
                    <a:gd name="T35" fmla="*/ 9 h 230"/>
                    <a:gd name="T36" fmla="*/ 177 w 224"/>
                    <a:gd name="T37" fmla="*/ 0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24" h="230">
                      <a:moveTo>
                        <a:pt x="0" y="218"/>
                      </a:moveTo>
                      <a:cubicBezTo>
                        <a:pt x="0" y="218"/>
                        <a:pt x="0" y="218"/>
                        <a:pt x="0" y="218"/>
                      </a:cubicBezTo>
                      <a:cubicBezTo>
                        <a:pt x="1" y="218"/>
                        <a:pt x="1" y="218"/>
                        <a:pt x="1" y="218"/>
                      </a:cubicBezTo>
                      <a:cubicBezTo>
                        <a:pt x="2" y="219"/>
                        <a:pt x="2" y="219"/>
                        <a:pt x="2" y="219"/>
                      </a:cubicBezTo>
                      <a:cubicBezTo>
                        <a:pt x="7" y="224"/>
                        <a:pt x="14" y="228"/>
                        <a:pt x="21" y="230"/>
                      </a:cubicBezTo>
                      <a:cubicBezTo>
                        <a:pt x="14" y="228"/>
                        <a:pt x="7" y="224"/>
                        <a:pt x="2" y="219"/>
                      </a:cubicBezTo>
                      <a:cubicBezTo>
                        <a:pt x="0" y="218"/>
                        <a:pt x="0" y="218"/>
                        <a:pt x="0" y="218"/>
                      </a:cubicBezTo>
                      <a:moveTo>
                        <a:pt x="177" y="0"/>
                      </a:moveTo>
                      <a:cubicBezTo>
                        <a:pt x="166" y="0"/>
                        <a:pt x="155" y="4"/>
                        <a:pt x="146" y="13"/>
                      </a:cubicBezTo>
                      <a:cubicBezTo>
                        <a:pt x="146" y="13"/>
                        <a:pt x="146" y="13"/>
                        <a:pt x="146" y="13"/>
                      </a:cubicBezTo>
                      <a:cubicBezTo>
                        <a:pt x="75" y="84"/>
                        <a:pt x="75" y="84"/>
                        <a:pt x="75" y="84"/>
                      </a:cubicBezTo>
                      <a:cubicBezTo>
                        <a:pt x="75" y="188"/>
                        <a:pt x="75" y="188"/>
                        <a:pt x="75" y="188"/>
                      </a:cubicBezTo>
                      <a:cubicBezTo>
                        <a:pt x="75" y="193"/>
                        <a:pt x="75" y="198"/>
                        <a:pt x="73" y="202"/>
                      </a:cubicBezTo>
                      <a:cubicBezTo>
                        <a:pt x="71" y="208"/>
                        <a:pt x="68" y="213"/>
                        <a:pt x="64" y="218"/>
                      </a:cubicBezTo>
                      <a:cubicBezTo>
                        <a:pt x="135" y="146"/>
                        <a:pt x="135" y="146"/>
                        <a:pt x="135" y="146"/>
                      </a:cubicBezTo>
                      <a:cubicBezTo>
                        <a:pt x="208" y="74"/>
                        <a:pt x="208" y="74"/>
                        <a:pt x="208" y="74"/>
                      </a:cubicBezTo>
                      <a:cubicBezTo>
                        <a:pt x="224" y="57"/>
                        <a:pt x="224" y="30"/>
                        <a:pt x="208" y="13"/>
                      </a:cubicBezTo>
                      <a:cubicBezTo>
                        <a:pt x="206" y="12"/>
                        <a:pt x="205" y="10"/>
                        <a:pt x="204" y="9"/>
                      </a:cubicBezTo>
                      <a:cubicBezTo>
                        <a:pt x="196" y="3"/>
                        <a:pt x="186" y="0"/>
                        <a:pt x="177" y="0"/>
                      </a:cubicBezTo>
                    </a:path>
                  </a:pathLst>
                </a:custGeom>
                <a:grpFill/>
                <a:ln w="3175">
                  <a:solidFill>
                    <a:schemeClr val="accent5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8" name="Freeform 477"/>
                <p:cNvSpPr>
                  <a:spLocks/>
                </p:cNvSpPr>
                <p:nvPr/>
              </p:nvSpPr>
              <p:spPr bwMode="auto">
                <a:xfrm>
                  <a:off x="1098781" y="-745392"/>
                  <a:ext cx="50404" cy="128759"/>
                </a:xfrm>
                <a:custGeom>
                  <a:avLst/>
                  <a:gdLst>
                    <a:gd name="T0" fmla="*/ 43 w 46"/>
                    <a:gd name="T1" fmla="*/ 0 h 118"/>
                    <a:gd name="T2" fmla="*/ 0 w 46"/>
                    <a:gd name="T3" fmla="*/ 43 h 118"/>
                    <a:gd name="T4" fmla="*/ 31 w 46"/>
                    <a:gd name="T5" fmla="*/ 74 h 118"/>
                    <a:gd name="T6" fmla="*/ 41 w 46"/>
                    <a:gd name="T7" fmla="*/ 118 h 118"/>
                    <a:gd name="T8" fmla="*/ 43 w 46"/>
                    <a:gd name="T9" fmla="*/ 104 h 118"/>
                    <a:gd name="T10" fmla="*/ 43 w 46"/>
                    <a:gd name="T11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118">
                      <a:moveTo>
                        <a:pt x="43" y="0"/>
                      </a:move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31" y="74"/>
                        <a:pt x="31" y="74"/>
                        <a:pt x="31" y="74"/>
                      </a:cubicBezTo>
                      <a:cubicBezTo>
                        <a:pt x="43" y="86"/>
                        <a:pt x="46" y="103"/>
                        <a:pt x="41" y="118"/>
                      </a:cubicBezTo>
                      <a:cubicBezTo>
                        <a:pt x="43" y="114"/>
                        <a:pt x="43" y="109"/>
                        <a:pt x="43" y="104"/>
                      </a:cubicBezTo>
                      <a:cubicBezTo>
                        <a:pt x="43" y="0"/>
                        <a:pt x="43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rgbClr val="F57302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9" name="Freeform 478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80" name="Freeform 479"/>
                <p:cNvSpPr>
                  <a:spLocks/>
                </p:cNvSpPr>
                <p:nvPr/>
              </p:nvSpPr>
              <p:spPr bwMode="auto">
                <a:xfrm>
                  <a:off x="1086867" y="-586391"/>
                  <a:ext cx="11914" cy="2291"/>
                </a:xfrm>
                <a:custGeom>
                  <a:avLst/>
                  <a:gdLst>
                    <a:gd name="T0" fmla="*/ 0 w 11"/>
                    <a:gd name="T1" fmla="*/ 0 h 2"/>
                    <a:gd name="T2" fmla="*/ 11 w 11"/>
                    <a:gd name="T3" fmla="*/ 2 h 2"/>
                    <a:gd name="T4" fmla="*/ 4 w 11"/>
                    <a:gd name="T5" fmla="*/ 1 h 2"/>
                    <a:gd name="T6" fmla="*/ 0 w 1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">
                      <a:moveTo>
                        <a:pt x="0" y="0"/>
                      </a:moveTo>
                      <a:cubicBezTo>
                        <a:pt x="3" y="1"/>
                        <a:pt x="7" y="1"/>
                        <a:pt x="11" y="2"/>
                      </a:cubicBezTo>
                      <a:cubicBezTo>
                        <a:pt x="8" y="1"/>
                        <a:pt x="6" y="1"/>
                        <a:pt x="4" y="1"/>
                      </a:cubicBezTo>
                      <a:cubicBezTo>
                        <a:pt x="3" y="1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81" name="Freeform 480"/>
                <p:cNvSpPr>
                  <a:spLocks/>
                </p:cNvSpPr>
                <p:nvPr/>
              </p:nvSpPr>
              <p:spPr bwMode="auto">
                <a:xfrm>
                  <a:off x="1052043" y="-632213"/>
                  <a:ext cx="39407" cy="46738"/>
                </a:xfrm>
                <a:custGeom>
                  <a:avLst/>
                  <a:gdLst>
                    <a:gd name="T0" fmla="*/ 0 w 36"/>
                    <a:gd name="T1" fmla="*/ 0 h 43"/>
                    <a:gd name="T2" fmla="*/ 11 w 36"/>
                    <a:gd name="T3" fmla="*/ 30 h 43"/>
                    <a:gd name="T4" fmla="*/ 13 w 36"/>
                    <a:gd name="T5" fmla="*/ 31 h 43"/>
                    <a:gd name="T6" fmla="*/ 32 w 36"/>
                    <a:gd name="T7" fmla="*/ 42 h 43"/>
                    <a:gd name="T8" fmla="*/ 36 w 36"/>
                    <a:gd name="T9" fmla="*/ 43 h 43"/>
                    <a:gd name="T10" fmla="*/ 0 w 36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43">
                      <a:moveTo>
                        <a:pt x="0" y="0"/>
                      </a:moveTo>
                      <a:cubicBezTo>
                        <a:pt x="0" y="11"/>
                        <a:pt x="4" y="21"/>
                        <a:pt x="11" y="30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8" y="36"/>
                        <a:pt x="25" y="40"/>
                        <a:pt x="32" y="42"/>
                      </a:cubicBezTo>
                      <a:cubicBezTo>
                        <a:pt x="33" y="42"/>
                        <a:pt x="35" y="43"/>
                        <a:pt x="36" y="43"/>
                      </a:cubicBezTo>
                      <a:cubicBezTo>
                        <a:pt x="16" y="40"/>
                        <a:pt x="0" y="22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82" name="Freeform 481"/>
                <p:cNvSpPr>
                  <a:spLocks/>
                </p:cNvSpPr>
                <p:nvPr/>
              </p:nvSpPr>
              <p:spPr bwMode="auto">
                <a:xfrm>
                  <a:off x="1107487" y="-588682"/>
                  <a:ext cx="10997" cy="3208"/>
                </a:xfrm>
                <a:custGeom>
                  <a:avLst/>
                  <a:gdLst>
                    <a:gd name="T0" fmla="*/ 10 w 10"/>
                    <a:gd name="T1" fmla="*/ 0 h 3"/>
                    <a:gd name="T2" fmla="*/ 5 w 10"/>
                    <a:gd name="T3" fmla="*/ 2 h 3"/>
                    <a:gd name="T4" fmla="*/ 0 w 10"/>
                    <a:gd name="T5" fmla="*/ 3 h 3"/>
                    <a:gd name="T6" fmla="*/ 10 w 10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3">
                      <a:moveTo>
                        <a:pt x="10" y="0"/>
                      </a:moveTo>
                      <a:cubicBezTo>
                        <a:pt x="8" y="0"/>
                        <a:pt x="7" y="1"/>
                        <a:pt x="5" y="2"/>
                      </a:cubicBezTo>
                      <a:cubicBezTo>
                        <a:pt x="3" y="2"/>
                        <a:pt x="2" y="2"/>
                        <a:pt x="0" y="3"/>
                      </a:cubicBezTo>
                      <a:cubicBezTo>
                        <a:pt x="3" y="2"/>
                        <a:pt x="7" y="1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83" name="Freeform 482"/>
                <p:cNvSpPr>
                  <a:spLocks/>
                </p:cNvSpPr>
                <p:nvPr/>
              </p:nvSpPr>
              <p:spPr bwMode="auto">
                <a:xfrm>
                  <a:off x="1112985" y="-616634"/>
                  <a:ext cx="30701" cy="30242"/>
                </a:xfrm>
                <a:custGeom>
                  <a:avLst/>
                  <a:gdLst>
                    <a:gd name="T0" fmla="*/ 28 w 28"/>
                    <a:gd name="T1" fmla="*/ 0 h 28"/>
                    <a:gd name="T2" fmla="*/ 0 w 28"/>
                    <a:gd name="T3" fmla="*/ 28 h 28"/>
                    <a:gd name="T4" fmla="*/ 5 w 28"/>
                    <a:gd name="T5" fmla="*/ 26 h 28"/>
                    <a:gd name="T6" fmla="*/ 18 w 28"/>
                    <a:gd name="T7" fmla="*/ 17 h 28"/>
                    <a:gd name="T8" fmla="*/ 19 w 28"/>
                    <a:gd name="T9" fmla="*/ 16 h 28"/>
                    <a:gd name="T10" fmla="*/ 28 w 28"/>
                    <a:gd name="T1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28">
                      <a:moveTo>
                        <a:pt x="28" y="0"/>
                      </a:moveTo>
                      <a:cubicBezTo>
                        <a:pt x="24" y="13"/>
                        <a:pt x="13" y="23"/>
                        <a:pt x="0" y="28"/>
                      </a:cubicBezTo>
                      <a:cubicBezTo>
                        <a:pt x="2" y="27"/>
                        <a:pt x="3" y="26"/>
                        <a:pt x="5" y="26"/>
                      </a:cubicBezTo>
                      <a:cubicBezTo>
                        <a:pt x="10" y="24"/>
                        <a:pt x="14" y="21"/>
                        <a:pt x="18" y="17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23" y="11"/>
                        <a:pt x="26" y="6"/>
                        <a:pt x="2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84" name="Freeform 483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85" name="Freeform 484"/>
                <p:cNvSpPr>
                  <a:spLocks/>
                </p:cNvSpPr>
                <p:nvPr/>
              </p:nvSpPr>
              <p:spPr bwMode="auto">
                <a:xfrm>
                  <a:off x="1091449" y="-586391"/>
                  <a:ext cx="21536" cy="2291"/>
                </a:xfrm>
                <a:custGeom>
                  <a:avLst/>
                  <a:gdLst>
                    <a:gd name="T0" fmla="*/ 20 w 20"/>
                    <a:gd name="T1" fmla="*/ 0 h 2"/>
                    <a:gd name="T2" fmla="*/ 16 w 20"/>
                    <a:gd name="T3" fmla="*/ 1 h 2"/>
                    <a:gd name="T4" fmla="*/ 16 w 20"/>
                    <a:gd name="T5" fmla="*/ 1 h 2"/>
                    <a:gd name="T6" fmla="*/ 12 w 20"/>
                    <a:gd name="T7" fmla="*/ 1 h 2"/>
                    <a:gd name="T8" fmla="*/ 11 w 20"/>
                    <a:gd name="T9" fmla="*/ 1 h 2"/>
                    <a:gd name="T10" fmla="*/ 7 w 20"/>
                    <a:gd name="T11" fmla="*/ 2 h 2"/>
                    <a:gd name="T12" fmla="*/ 3 w 20"/>
                    <a:gd name="T13" fmla="*/ 1 h 2"/>
                    <a:gd name="T14" fmla="*/ 3 w 20"/>
                    <a:gd name="T15" fmla="*/ 1 h 2"/>
                    <a:gd name="T16" fmla="*/ 0 w 20"/>
                    <a:gd name="T17" fmla="*/ 1 h 2"/>
                    <a:gd name="T18" fmla="*/ 7 w 20"/>
                    <a:gd name="T19" fmla="*/ 2 h 2"/>
                    <a:gd name="T20" fmla="*/ 7 w 20"/>
                    <a:gd name="T21" fmla="*/ 2 h 2"/>
                    <a:gd name="T22" fmla="*/ 7 w 20"/>
                    <a:gd name="T23" fmla="*/ 2 h 2"/>
                    <a:gd name="T24" fmla="*/ 7 w 20"/>
                    <a:gd name="T25" fmla="*/ 2 h 2"/>
                    <a:gd name="T26" fmla="*/ 7 w 20"/>
                    <a:gd name="T27" fmla="*/ 2 h 2"/>
                    <a:gd name="T28" fmla="*/ 7 w 20"/>
                    <a:gd name="T29" fmla="*/ 2 h 2"/>
                    <a:gd name="T30" fmla="*/ 7 w 20"/>
                    <a:gd name="T31" fmla="*/ 2 h 2"/>
                    <a:gd name="T32" fmla="*/ 7 w 20"/>
                    <a:gd name="T33" fmla="*/ 2 h 2"/>
                    <a:gd name="T34" fmla="*/ 7 w 20"/>
                    <a:gd name="T35" fmla="*/ 2 h 2"/>
                    <a:gd name="T36" fmla="*/ 7 w 20"/>
                    <a:gd name="T37" fmla="*/ 2 h 2"/>
                    <a:gd name="T38" fmla="*/ 7 w 20"/>
                    <a:gd name="T39" fmla="*/ 2 h 2"/>
                    <a:gd name="T40" fmla="*/ 7 w 20"/>
                    <a:gd name="T41" fmla="*/ 2 h 2"/>
                    <a:gd name="T42" fmla="*/ 7 w 20"/>
                    <a:gd name="T43" fmla="*/ 2 h 2"/>
                    <a:gd name="T44" fmla="*/ 15 w 20"/>
                    <a:gd name="T45" fmla="*/ 1 h 2"/>
                    <a:gd name="T46" fmla="*/ 20 w 20"/>
                    <a:gd name="T4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0" h="2">
                      <a:moveTo>
                        <a:pt x="20" y="0"/>
                      </a:moveTo>
                      <a:cubicBezTo>
                        <a:pt x="19" y="0"/>
                        <a:pt x="18" y="0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5" y="1"/>
                        <a:pt x="14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0" y="1"/>
                        <a:pt x="9" y="2"/>
                        <a:pt x="7" y="2"/>
                      </a:cubicBezTo>
                      <a:cubicBezTo>
                        <a:pt x="6" y="2"/>
                        <a:pt x="4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2" y="1"/>
                        <a:pt x="4" y="1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10" y="2"/>
                        <a:pt x="12" y="1"/>
                        <a:pt x="15" y="1"/>
                      </a:cubicBezTo>
                      <a:cubicBezTo>
                        <a:pt x="17" y="0"/>
                        <a:pt x="18" y="0"/>
                        <a:pt x="2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86" name="Freeform 485"/>
                <p:cNvSpPr>
                  <a:spLocks/>
                </p:cNvSpPr>
                <p:nvPr/>
              </p:nvSpPr>
              <p:spPr bwMode="auto">
                <a:xfrm>
                  <a:off x="1052043" y="-698654"/>
                  <a:ext cx="97142" cy="114554"/>
                </a:xfrm>
                <a:custGeom>
                  <a:avLst/>
                  <a:gdLst>
                    <a:gd name="T0" fmla="*/ 43 w 89"/>
                    <a:gd name="T1" fmla="*/ 0 h 105"/>
                    <a:gd name="T2" fmla="*/ 13 w 89"/>
                    <a:gd name="T3" fmla="*/ 31 h 105"/>
                    <a:gd name="T4" fmla="*/ 0 w 89"/>
                    <a:gd name="T5" fmla="*/ 61 h 105"/>
                    <a:gd name="T6" fmla="*/ 36 w 89"/>
                    <a:gd name="T7" fmla="*/ 104 h 105"/>
                    <a:gd name="T8" fmla="*/ 39 w 89"/>
                    <a:gd name="T9" fmla="*/ 104 h 105"/>
                    <a:gd name="T10" fmla="*/ 39 w 89"/>
                    <a:gd name="T11" fmla="*/ 104 h 105"/>
                    <a:gd name="T12" fmla="*/ 43 w 89"/>
                    <a:gd name="T13" fmla="*/ 105 h 105"/>
                    <a:gd name="T14" fmla="*/ 47 w 89"/>
                    <a:gd name="T15" fmla="*/ 104 h 105"/>
                    <a:gd name="T16" fmla="*/ 48 w 89"/>
                    <a:gd name="T17" fmla="*/ 104 h 105"/>
                    <a:gd name="T18" fmla="*/ 52 w 89"/>
                    <a:gd name="T19" fmla="*/ 104 h 105"/>
                    <a:gd name="T20" fmla="*/ 52 w 89"/>
                    <a:gd name="T21" fmla="*/ 104 h 105"/>
                    <a:gd name="T22" fmla="*/ 56 w 89"/>
                    <a:gd name="T23" fmla="*/ 103 h 105"/>
                    <a:gd name="T24" fmla="*/ 84 w 89"/>
                    <a:gd name="T25" fmla="*/ 75 h 105"/>
                    <a:gd name="T26" fmla="*/ 74 w 89"/>
                    <a:gd name="T27" fmla="*/ 31 h 105"/>
                    <a:gd name="T28" fmla="*/ 43 w 89"/>
                    <a:gd name="T29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9" h="105">
                      <a:moveTo>
                        <a:pt x="43" y="0"/>
                      </a:move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4" y="39"/>
                        <a:pt x="0" y="50"/>
                        <a:pt x="0" y="61"/>
                      </a:cubicBezTo>
                      <a:cubicBezTo>
                        <a:pt x="0" y="83"/>
                        <a:pt x="16" y="101"/>
                        <a:pt x="36" y="104"/>
                      </a:cubicBezTo>
                      <a:cubicBezTo>
                        <a:pt x="37" y="104"/>
                        <a:pt x="38" y="104"/>
                        <a:pt x="39" y="104"/>
                      </a:cubicBezTo>
                      <a:cubicBezTo>
                        <a:pt x="39" y="104"/>
                        <a:pt x="39" y="104"/>
                        <a:pt x="39" y="104"/>
                      </a:cubicBezTo>
                      <a:cubicBezTo>
                        <a:pt x="40" y="104"/>
                        <a:pt x="42" y="105"/>
                        <a:pt x="43" y="105"/>
                      </a:cubicBezTo>
                      <a:cubicBezTo>
                        <a:pt x="45" y="105"/>
                        <a:pt x="46" y="104"/>
                        <a:pt x="47" y="104"/>
                      </a:cubicBezTo>
                      <a:cubicBezTo>
                        <a:pt x="48" y="104"/>
                        <a:pt x="48" y="104"/>
                        <a:pt x="48" y="104"/>
                      </a:cubicBezTo>
                      <a:cubicBezTo>
                        <a:pt x="50" y="104"/>
                        <a:pt x="51" y="104"/>
                        <a:pt x="52" y="104"/>
                      </a:cubicBezTo>
                      <a:cubicBezTo>
                        <a:pt x="52" y="104"/>
                        <a:pt x="52" y="104"/>
                        <a:pt x="52" y="104"/>
                      </a:cubicBezTo>
                      <a:cubicBezTo>
                        <a:pt x="54" y="103"/>
                        <a:pt x="55" y="103"/>
                        <a:pt x="56" y="103"/>
                      </a:cubicBezTo>
                      <a:cubicBezTo>
                        <a:pt x="69" y="98"/>
                        <a:pt x="80" y="88"/>
                        <a:pt x="84" y="75"/>
                      </a:cubicBezTo>
                      <a:cubicBezTo>
                        <a:pt x="89" y="60"/>
                        <a:pt x="86" y="43"/>
                        <a:pt x="74" y="31"/>
                      </a:cubicBezTo>
                      <a:cubicBezTo>
                        <a:pt x="43" y="0"/>
                        <a:pt x="43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rgbClr val="F34D00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</p:grpSp>
          <p:grpSp>
            <p:nvGrpSpPr>
              <p:cNvPr id="437" name="Group 436"/>
              <p:cNvGrpSpPr/>
              <p:nvPr/>
            </p:nvGrpSpPr>
            <p:grpSpPr>
              <a:xfrm rot="5400000" flipH="1" flipV="1">
                <a:off x="567657" y="4099837"/>
                <a:ext cx="198569" cy="226307"/>
                <a:chOff x="894416" y="-1055147"/>
                <a:chExt cx="413311" cy="471047"/>
              </a:xfrm>
              <a:grpFill/>
            </p:grpSpPr>
            <p:sp>
              <p:nvSpPr>
                <p:cNvPr id="438" name="Freeform 46"/>
                <p:cNvSpPr>
                  <a:spLocks/>
                </p:cNvSpPr>
                <p:nvPr/>
              </p:nvSpPr>
              <p:spPr bwMode="auto">
                <a:xfrm>
                  <a:off x="894416" y="-836578"/>
                  <a:ext cx="169540" cy="237356"/>
                </a:xfrm>
                <a:custGeom>
                  <a:avLst/>
                  <a:gdLst>
                    <a:gd name="T0" fmla="*/ 43 w 156"/>
                    <a:gd name="T1" fmla="*/ 0 h 218"/>
                    <a:gd name="T2" fmla="*/ 13 w 156"/>
                    <a:gd name="T3" fmla="*/ 13 h 218"/>
                    <a:gd name="T4" fmla="*/ 13 w 156"/>
                    <a:gd name="T5" fmla="*/ 13 h 218"/>
                    <a:gd name="T6" fmla="*/ 13 w 156"/>
                    <a:gd name="T7" fmla="*/ 13 h 218"/>
                    <a:gd name="T8" fmla="*/ 7 w 156"/>
                    <a:gd name="T9" fmla="*/ 19 h 218"/>
                    <a:gd name="T10" fmla="*/ 0 w 156"/>
                    <a:gd name="T11" fmla="*/ 43 h 218"/>
                    <a:gd name="T12" fmla="*/ 6 w 156"/>
                    <a:gd name="T13" fmla="*/ 65 h 218"/>
                    <a:gd name="T14" fmla="*/ 13 w 156"/>
                    <a:gd name="T15" fmla="*/ 74 h 218"/>
                    <a:gd name="T16" fmla="*/ 109 w 156"/>
                    <a:gd name="T17" fmla="*/ 170 h 218"/>
                    <a:gd name="T18" fmla="*/ 156 w 156"/>
                    <a:gd name="T19" fmla="*/ 218 h 218"/>
                    <a:gd name="T20" fmla="*/ 145 w 156"/>
                    <a:gd name="T21" fmla="*/ 188 h 218"/>
                    <a:gd name="T22" fmla="*/ 145 w 156"/>
                    <a:gd name="T23" fmla="*/ 188 h 218"/>
                    <a:gd name="T24" fmla="*/ 145 w 156"/>
                    <a:gd name="T25" fmla="*/ 84 h 218"/>
                    <a:gd name="T26" fmla="*/ 145 w 156"/>
                    <a:gd name="T27" fmla="*/ 84 h 218"/>
                    <a:gd name="T28" fmla="*/ 74 w 156"/>
                    <a:gd name="T29" fmla="*/ 13 h 218"/>
                    <a:gd name="T30" fmla="*/ 69 w 156"/>
                    <a:gd name="T31" fmla="*/ 9 h 218"/>
                    <a:gd name="T32" fmla="*/ 43 w 156"/>
                    <a:gd name="T33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6" h="218">
                      <a:moveTo>
                        <a:pt x="43" y="0"/>
                      </a:moveTo>
                      <a:cubicBezTo>
                        <a:pt x="32" y="0"/>
                        <a:pt x="21" y="4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1" y="15"/>
                        <a:pt x="9" y="17"/>
                        <a:pt x="7" y="19"/>
                      </a:cubicBezTo>
                      <a:cubicBezTo>
                        <a:pt x="2" y="27"/>
                        <a:pt x="0" y="35"/>
                        <a:pt x="0" y="43"/>
                      </a:cubicBezTo>
                      <a:cubicBezTo>
                        <a:pt x="0" y="51"/>
                        <a:pt x="2" y="58"/>
                        <a:pt x="6" y="65"/>
                      </a:cubicBezTo>
                      <a:cubicBezTo>
                        <a:pt x="8" y="68"/>
                        <a:pt x="10" y="71"/>
                        <a:pt x="13" y="74"/>
                      </a:cubicBezTo>
                      <a:cubicBezTo>
                        <a:pt x="109" y="170"/>
                        <a:pt x="109" y="170"/>
                        <a:pt x="109" y="170"/>
                      </a:cubicBezTo>
                      <a:cubicBezTo>
                        <a:pt x="156" y="218"/>
                        <a:pt x="156" y="218"/>
                        <a:pt x="156" y="218"/>
                      </a:cubicBezTo>
                      <a:cubicBezTo>
                        <a:pt x="149" y="209"/>
                        <a:pt x="145" y="199"/>
                        <a:pt x="145" y="188"/>
                      </a:cubicBezTo>
                      <a:cubicBezTo>
                        <a:pt x="145" y="188"/>
                        <a:pt x="145" y="188"/>
                        <a:pt x="145" y="188"/>
                      </a:cubicBezTo>
                      <a:cubicBezTo>
                        <a:pt x="145" y="84"/>
                        <a:pt x="145" y="84"/>
                        <a:pt x="145" y="84"/>
                      </a:cubicBezTo>
                      <a:cubicBezTo>
                        <a:pt x="145" y="84"/>
                        <a:pt x="145" y="84"/>
                        <a:pt x="145" y="84"/>
                      </a:cubicBezTo>
                      <a:cubicBezTo>
                        <a:pt x="74" y="13"/>
                        <a:pt x="74" y="13"/>
                        <a:pt x="74" y="13"/>
                      </a:cubicBezTo>
                      <a:cubicBezTo>
                        <a:pt x="72" y="11"/>
                        <a:pt x="71" y="10"/>
                        <a:pt x="69" y="9"/>
                      </a:cubicBezTo>
                      <a:cubicBezTo>
                        <a:pt x="61" y="3"/>
                        <a:pt x="52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chemeClr val="accent5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39" name="Freeform 43"/>
                <p:cNvSpPr>
                  <a:spLocks/>
                </p:cNvSpPr>
                <p:nvPr/>
              </p:nvSpPr>
              <p:spPr bwMode="auto">
                <a:xfrm>
                  <a:off x="1052043" y="-1055147"/>
                  <a:ext cx="93476" cy="356493"/>
                </a:xfrm>
                <a:custGeom>
                  <a:avLst/>
                  <a:gdLst>
                    <a:gd name="T0" fmla="*/ 43 w 86"/>
                    <a:gd name="T1" fmla="*/ 0 h 328"/>
                    <a:gd name="T2" fmla="*/ 0 w 86"/>
                    <a:gd name="T3" fmla="*/ 43 h 328"/>
                    <a:gd name="T4" fmla="*/ 0 w 86"/>
                    <a:gd name="T5" fmla="*/ 285 h 328"/>
                    <a:gd name="T6" fmla="*/ 43 w 86"/>
                    <a:gd name="T7" fmla="*/ 328 h 328"/>
                    <a:gd name="T8" fmla="*/ 86 w 86"/>
                    <a:gd name="T9" fmla="*/ 285 h 328"/>
                    <a:gd name="T10" fmla="*/ 86 w 86"/>
                    <a:gd name="T11" fmla="*/ 43 h 328"/>
                    <a:gd name="T12" fmla="*/ 43 w 86"/>
                    <a:gd name="T13" fmla="*/ 0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328">
                      <a:moveTo>
                        <a:pt x="43" y="0"/>
                      </a:moveTo>
                      <a:cubicBezTo>
                        <a:pt x="19" y="0"/>
                        <a:pt x="0" y="19"/>
                        <a:pt x="0" y="43"/>
                      </a:cubicBezTo>
                      <a:cubicBezTo>
                        <a:pt x="0" y="285"/>
                        <a:pt x="0" y="285"/>
                        <a:pt x="0" y="285"/>
                      </a:cubicBezTo>
                      <a:cubicBezTo>
                        <a:pt x="43" y="328"/>
                        <a:pt x="43" y="328"/>
                        <a:pt x="43" y="328"/>
                      </a:cubicBezTo>
                      <a:cubicBezTo>
                        <a:pt x="86" y="285"/>
                        <a:pt x="86" y="285"/>
                        <a:pt x="86" y="285"/>
                      </a:cubicBezTo>
                      <a:cubicBezTo>
                        <a:pt x="86" y="43"/>
                        <a:pt x="86" y="43"/>
                        <a:pt x="86" y="43"/>
                      </a:cubicBezTo>
                      <a:cubicBezTo>
                        <a:pt x="86" y="19"/>
                        <a:pt x="67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chemeClr val="accent5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46" name="Freeform 44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1375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0 w 1"/>
                    <a:gd name="T4" fmla="*/ 0 w 1"/>
                    <a:gd name="T5" fmla="*/ 0 w 1"/>
                    <a:gd name="T6" fmla="*/ 0 w 1"/>
                    <a:gd name="T7" fmla="*/ 0 w 1"/>
                    <a:gd name="T8" fmla="*/ 0 w 1"/>
                    <a:gd name="T9" fmla="*/ 0 w 1"/>
                    <a:gd name="T10" fmla="*/ 0 w 1"/>
                    <a:gd name="T11" fmla="*/ 0 w 1"/>
                    <a:gd name="T12" fmla="*/ 1 w 1"/>
                    <a:gd name="T13" fmla="*/ 1 w 1"/>
                    <a:gd name="T14" fmla="*/ 1 w 1"/>
                    <a:gd name="T15" fmla="*/ 1 w 1"/>
                    <a:gd name="T16" fmla="*/ 1 w 1"/>
                    <a:gd name="T17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47" name="Freeform 45"/>
                <p:cNvSpPr>
                  <a:spLocks noEditPoints="1"/>
                </p:cNvSpPr>
                <p:nvPr/>
              </p:nvSpPr>
              <p:spPr bwMode="auto">
                <a:xfrm>
                  <a:off x="894416" y="-826955"/>
                  <a:ext cx="157627" cy="175497"/>
                </a:xfrm>
                <a:custGeom>
                  <a:avLst/>
                  <a:gdLst>
                    <a:gd name="T0" fmla="*/ 6 w 145"/>
                    <a:gd name="T1" fmla="*/ 56 h 161"/>
                    <a:gd name="T2" fmla="*/ 13 w 145"/>
                    <a:gd name="T3" fmla="*/ 65 h 161"/>
                    <a:gd name="T4" fmla="*/ 109 w 145"/>
                    <a:gd name="T5" fmla="*/ 161 h 161"/>
                    <a:gd name="T6" fmla="*/ 13 w 145"/>
                    <a:gd name="T7" fmla="*/ 65 h 161"/>
                    <a:gd name="T8" fmla="*/ 6 w 145"/>
                    <a:gd name="T9" fmla="*/ 56 h 161"/>
                    <a:gd name="T10" fmla="*/ 7 w 145"/>
                    <a:gd name="T11" fmla="*/ 10 h 161"/>
                    <a:gd name="T12" fmla="*/ 0 w 145"/>
                    <a:gd name="T13" fmla="*/ 34 h 161"/>
                    <a:gd name="T14" fmla="*/ 7 w 145"/>
                    <a:gd name="T15" fmla="*/ 10 h 161"/>
                    <a:gd name="T16" fmla="*/ 69 w 145"/>
                    <a:gd name="T17" fmla="*/ 0 h 161"/>
                    <a:gd name="T18" fmla="*/ 74 w 145"/>
                    <a:gd name="T19" fmla="*/ 4 h 161"/>
                    <a:gd name="T20" fmla="*/ 145 w 145"/>
                    <a:gd name="T21" fmla="*/ 75 h 161"/>
                    <a:gd name="T22" fmla="*/ 74 w 145"/>
                    <a:gd name="T23" fmla="*/ 4 h 161"/>
                    <a:gd name="T24" fmla="*/ 69 w 145"/>
                    <a:gd name="T25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5" h="161">
                      <a:moveTo>
                        <a:pt x="6" y="56"/>
                      </a:moveTo>
                      <a:cubicBezTo>
                        <a:pt x="8" y="59"/>
                        <a:pt x="10" y="62"/>
                        <a:pt x="13" y="65"/>
                      </a:cubicBezTo>
                      <a:cubicBezTo>
                        <a:pt x="109" y="161"/>
                        <a:pt x="109" y="161"/>
                        <a:pt x="109" y="161"/>
                      </a:cubicBezTo>
                      <a:cubicBezTo>
                        <a:pt x="13" y="65"/>
                        <a:pt x="13" y="65"/>
                        <a:pt x="13" y="65"/>
                      </a:cubicBezTo>
                      <a:cubicBezTo>
                        <a:pt x="10" y="62"/>
                        <a:pt x="8" y="59"/>
                        <a:pt x="6" y="56"/>
                      </a:cubicBezTo>
                      <a:moveTo>
                        <a:pt x="7" y="10"/>
                      </a:moveTo>
                      <a:cubicBezTo>
                        <a:pt x="2" y="18"/>
                        <a:pt x="0" y="26"/>
                        <a:pt x="0" y="34"/>
                      </a:cubicBezTo>
                      <a:cubicBezTo>
                        <a:pt x="0" y="26"/>
                        <a:pt x="2" y="18"/>
                        <a:pt x="7" y="10"/>
                      </a:cubicBezTo>
                      <a:moveTo>
                        <a:pt x="69" y="0"/>
                      </a:moveTo>
                      <a:cubicBezTo>
                        <a:pt x="71" y="1"/>
                        <a:pt x="72" y="2"/>
                        <a:pt x="74" y="4"/>
                      </a:cubicBezTo>
                      <a:cubicBezTo>
                        <a:pt x="145" y="75"/>
                        <a:pt x="145" y="75"/>
                        <a:pt x="145" y="75"/>
                      </a:cubicBezTo>
                      <a:cubicBezTo>
                        <a:pt x="74" y="4"/>
                        <a:pt x="74" y="4"/>
                        <a:pt x="74" y="4"/>
                      </a:cubicBezTo>
                      <a:cubicBezTo>
                        <a:pt x="72" y="2"/>
                        <a:pt x="71" y="1"/>
                        <a:pt x="6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51" name="Freeform 47"/>
                <p:cNvSpPr>
                  <a:spLocks/>
                </p:cNvSpPr>
                <p:nvPr/>
              </p:nvSpPr>
              <p:spPr bwMode="auto">
                <a:xfrm>
                  <a:off x="1100155" y="-599221"/>
                  <a:ext cx="33450" cy="15121"/>
                </a:xfrm>
                <a:custGeom>
                  <a:avLst/>
                  <a:gdLst>
                    <a:gd name="T0" fmla="*/ 31 w 31"/>
                    <a:gd name="T1" fmla="*/ 0 h 14"/>
                    <a:gd name="T2" fmla="*/ 30 w 31"/>
                    <a:gd name="T3" fmla="*/ 0 h 14"/>
                    <a:gd name="T4" fmla="*/ 30 w 31"/>
                    <a:gd name="T5" fmla="*/ 1 h 14"/>
                    <a:gd name="T6" fmla="*/ 17 w 31"/>
                    <a:gd name="T7" fmla="*/ 10 h 14"/>
                    <a:gd name="T8" fmla="*/ 7 w 31"/>
                    <a:gd name="T9" fmla="*/ 13 h 14"/>
                    <a:gd name="T10" fmla="*/ 0 w 31"/>
                    <a:gd name="T11" fmla="*/ 14 h 14"/>
                    <a:gd name="T12" fmla="*/ 30 w 31"/>
                    <a:gd name="T13" fmla="*/ 1 h 14"/>
                    <a:gd name="T14" fmla="*/ 31 w 31"/>
                    <a:gd name="T1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14">
                      <a:moveTo>
                        <a:pt x="31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6" y="5"/>
                        <a:pt x="22" y="8"/>
                        <a:pt x="17" y="10"/>
                      </a:cubicBezTo>
                      <a:cubicBezTo>
                        <a:pt x="14" y="11"/>
                        <a:pt x="10" y="12"/>
                        <a:pt x="7" y="13"/>
                      </a:cubicBezTo>
                      <a:cubicBezTo>
                        <a:pt x="5" y="13"/>
                        <a:pt x="2" y="13"/>
                        <a:pt x="0" y="14"/>
                      </a:cubicBezTo>
                      <a:cubicBezTo>
                        <a:pt x="11" y="13"/>
                        <a:pt x="21" y="9"/>
                        <a:pt x="30" y="1"/>
                      </a:cubicBezTo>
                      <a:cubicBezTo>
                        <a:pt x="30" y="0"/>
                        <a:pt x="31" y="0"/>
                        <a:pt x="3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52" name="Freeform 48"/>
                <p:cNvSpPr>
                  <a:spLocks/>
                </p:cNvSpPr>
                <p:nvPr/>
              </p:nvSpPr>
              <p:spPr bwMode="auto">
                <a:xfrm>
                  <a:off x="1118484" y="-599221"/>
                  <a:ext cx="15121" cy="10539"/>
                </a:xfrm>
                <a:custGeom>
                  <a:avLst/>
                  <a:gdLst>
                    <a:gd name="T0" fmla="*/ 14 w 14"/>
                    <a:gd name="T1" fmla="*/ 0 h 10"/>
                    <a:gd name="T2" fmla="*/ 13 w 14"/>
                    <a:gd name="T3" fmla="*/ 1 h 10"/>
                    <a:gd name="T4" fmla="*/ 0 w 14"/>
                    <a:gd name="T5" fmla="*/ 10 h 10"/>
                    <a:gd name="T6" fmla="*/ 13 w 14"/>
                    <a:gd name="T7" fmla="*/ 1 h 10"/>
                    <a:gd name="T8" fmla="*/ 13 w 14"/>
                    <a:gd name="T9" fmla="*/ 0 h 10"/>
                    <a:gd name="T10" fmla="*/ 14 w 14"/>
                    <a:gd name="T11" fmla="*/ 0 h 10"/>
                    <a:gd name="T12" fmla="*/ 14 w 14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">
                      <a:moveTo>
                        <a:pt x="14" y="0"/>
                      </a:move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9" y="5"/>
                        <a:pt x="5" y="8"/>
                        <a:pt x="0" y="10"/>
                      </a:cubicBezTo>
                      <a:cubicBezTo>
                        <a:pt x="5" y="8"/>
                        <a:pt x="9" y="5"/>
                        <a:pt x="13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53" name="Freeform 49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1375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0 w 1"/>
                    <a:gd name="T4" fmla="*/ 0 w 1"/>
                    <a:gd name="T5" fmla="*/ 0 w 1"/>
                    <a:gd name="T6" fmla="*/ 0 w 1"/>
                    <a:gd name="T7" fmla="*/ 0 w 1"/>
                    <a:gd name="T8" fmla="*/ 0 w 1"/>
                    <a:gd name="T9" fmla="*/ 0 w 1"/>
                    <a:gd name="T10" fmla="*/ 0 w 1"/>
                    <a:gd name="T11" fmla="*/ 0 w 1"/>
                    <a:gd name="T12" fmla="*/ 0 w 1"/>
                    <a:gd name="T13" fmla="*/ 0 w 1"/>
                    <a:gd name="T14" fmla="*/ 0 w 1"/>
                    <a:gd name="T15" fmla="*/ 0 w 1"/>
                    <a:gd name="T16" fmla="*/ 1 w 1"/>
                    <a:gd name="T17" fmla="*/ 0 w 1"/>
                    <a:gd name="T18" fmla="*/ 1 w 1"/>
                    <a:gd name="T19" fmla="*/ 1 w 1"/>
                    <a:gd name="T20" fmla="*/ 1 w 1"/>
                    <a:gd name="T21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  <a:cxn ang="0">
                      <a:pos x="T18" y="0"/>
                    </a:cxn>
                    <a:cxn ang="0">
                      <a:pos x="T19" y="0"/>
                    </a:cxn>
                    <a:cxn ang="0">
                      <a:pos x="T20" y="0"/>
                    </a:cxn>
                    <a:cxn ang="0">
                      <a:pos x="T21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54" name="Freeform 50"/>
                <p:cNvSpPr>
                  <a:spLocks/>
                </p:cNvSpPr>
                <p:nvPr/>
              </p:nvSpPr>
              <p:spPr bwMode="auto">
                <a:xfrm>
                  <a:off x="1098781" y="-585475"/>
                  <a:ext cx="8706" cy="1375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1 h 1"/>
                    <a:gd name="T4" fmla="*/ 0 w 8"/>
                    <a:gd name="T5" fmla="*/ 1 h 1"/>
                    <a:gd name="T6" fmla="*/ 0 w 8"/>
                    <a:gd name="T7" fmla="*/ 1 h 1"/>
                    <a:gd name="T8" fmla="*/ 0 w 8"/>
                    <a:gd name="T9" fmla="*/ 1 h 1"/>
                    <a:gd name="T10" fmla="*/ 0 w 8"/>
                    <a:gd name="T11" fmla="*/ 1 h 1"/>
                    <a:gd name="T12" fmla="*/ 0 w 8"/>
                    <a:gd name="T13" fmla="*/ 1 h 1"/>
                    <a:gd name="T14" fmla="*/ 0 w 8"/>
                    <a:gd name="T15" fmla="*/ 1 h 1"/>
                    <a:gd name="T16" fmla="*/ 0 w 8"/>
                    <a:gd name="T17" fmla="*/ 1 h 1"/>
                    <a:gd name="T18" fmla="*/ 0 w 8"/>
                    <a:gd name="T19" fmla="*/ 1 h 1"/>
                    <a:gd name="T20" fmla="*/ 0 w 8"/>
                    <a:gd name="T21" fmla="*/ 1 h 1"/>
                    <a:gd name="T22" fmla="*/ 0 w 8"/>
                    <a:gd name="T23" fmla="*/ 1 h 1"/>
                    <a:gd name="T24" fmla="*/ 0 w 8"/>
                    <a:gd name="T25" fmla="*/ 1 h 1"/>
                    <a:gd name="T26" fmla="*/ 1 w 8"/>
                    <a:gd name="T27" fmla="*/ 1 h 1"/>
                    <a:gd name="T28" fmla="*/ 1 w 8"/>
                    <a:gd name="T29" fmla="*/ 1 h 1"/>
                    <a:gd name="T30" fmla="*/ 1 w 8"/>
                    <a:gd name="T31" fmla="*/ 1 h 1"/>
                    <a:gd name="T32" fmla="*/ 1 w 8"/>
                    <a:gd name="T33" fmla="*/ 1 h 1"/>
                    <a:gd name="T34" fmla="*/ 8 w 8"/>
                    <a:gd name="T3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cubicBezTo>
                        <a:pt x="5" y="0"/>
                        <a:pt x="3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0"/>
                        <a:pt x="6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55" name="Freeform 51"/>
                <p:cNvSpPr>
                  <a:spLocks/>
                </p:cNvSpPr>
                <p:nvPr/>
              </p:nvSpPr>
              <p:spPr bwMode="auto">
                <a:xfrm>
                  <a:off x="1052043" y="-745392"/>
                  <a:ext cx="46738" cy="113180"/>
                </a:xfrm>
                <a:custGeom>
                  <a:avLst/>
                  <a:gdLst>
                    <a:gd name="T0" fmla="*/ 0 w 43"/>
                    <a:gd name="T1" fmla="*/ 0 h 104"/>
                    <a:gd name="T2" fmla="*/ 0 w 43"/>
                    <a:gd name="T3" fmla="*/ 104 h 104"/>
                    <a:gd name="T4" fmla="*/ 0 w 43"/>
                    <a:gd name="T5" fmla="*/ 104 h 104"/>
                    <a:gd name="T6" fmla="*/ 13 w 43"/>
                    <a:gd name="T7" fmla="*/ 74 h 104"/>
                    <a:gd name="T8" fmla="*/ 43 w 43"/>
                    <a:gd name="T9" fmla="*/ 43 h 104"/>
                    <a:gd name="T10" fmla="*/ 0 w 43"/>
                    <a:gd name="T11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104">
                      <a:moveTo>
                        <a:pt x="0" y="0"/>
                      </a:move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93"/>
                        <a:pt x="4" y="82"/>
                        <a:pt x="13" y="74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3175">
                  <a:solidFill>
                    <a:srgbClr val="F57302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56" name="Freeform 52"/>
                <p:cNvSpPr>
                  <a:spLocks noEditPoints="1"/>
                </p:cNvSpPr>
                <p:nvPr/>
              </p:nvSpPr>
              <p:spPr bwMode="auto">
                <a:xfrm>
                  <a:off x="1063956" y="-826955"/>
                  <a:ext cx="243771" cy="242855"/>
                </a:xfrm>
                <a:custGeom>
                  <a:avLst/>
                  <a:gdLst>
                    <a:gd name="T0" fmla="*/ 0 w 224"/>
                    <a:gd name="T1" fmla="*/ 209 h 223"/>
                    <a:gd name="T2" fmla="*/ 2 w 224"/>
                    <a:gd name="T3" fmla="*/ 210 h 223"/>
                    <a:gd name="T4" fmla="*/ 32 w 224"/>
                    <a:gd name="T5" fmla="*/ 223 h 223"/>
                    <a:gd name="T6" fmla="*/ 32 w 224"/>
                    <a:gd name="T7" fmla="*/ 223 h 223"/>
                    <a:gd name="T8" fmla="*/ 32 w 224"/>
                    <a:gd name="T9" fmla="*/ 223 h 223"/>
                    <a:gd name="T10" fmla="*/ 32 w 224"/>
                    <a:gd name="T11" fmla="*/ 223 h 223"/>
                    <a:gd name="T12" fmla="*/ 32 w 224"/>
                    <a:gd name="T13" fmla="*/ 223 h 223"/>
                    <a:gd name="T14" fmla="*/ 32 w 224"/>
                    <a:gd name="T15" fmla="*/ 223 h 223"/>
                    <a:gd name="T16" fmla="*/ 32 w 224"/>
                    <a:gd name="T17" fmla="*/ 223 h 223"/>
                    <a:gd name="T18" fmla="*/ 32 w 224"/>
                    <a:gd name="T19" fmla="*/ 223 h 223"/>
                    <a:gd name="T20" fmla="*/ 32 w 224"/>
                    <a:gd name="T21" fmla="*/ 223 h 223"/>
                    <a:gd name="T22" fmla="*/ 32 w 224"/>
                    <a:gd name="T23" fmla="*/ 223 h 223"/>
                    <a:gd name="T24" fmla="*/ 32 w 224"/>
                    <a:gd name="T25" fmla="*/ 223 h 223"/>
                    <a:gd name="T26" fmla="*/ 32 w 224"/>
                    <a:gd name="T27" fmla="*/ 223 h 223"/>
                    <a:gd name="T28" fmla="*/ 32 w 224"/>
                    <a:gd name="T29" fmla="*/ 223 h 223"/>
                    <a:gd name="T30" fmla="*/ 32 w 224"/>
                    <a:gd name="T31" fmla="*/ 223 h 223"/>
                    <a:gd name="T32" fmla="*/ 21 w 224"/>
                    <a:gd name="T33" fmla="*/ 221 h 223"/>
                    <a:gd name="T34" fmla="*/ 2 w 224"/>
                    <a:gd name="T35" fmla="*/ 210 h 223"/>
                    <a:gd name="T36" fmla="*/ 1 w 224"/>
                    <a:gd name="T37" fmla="*/ 209 h 223"/>
                    <a:gd name="T38" fmla="*/ 0 w 224"/>
                    <a:gd name="T39" fmla="*/ 209 h 223"/>
                    <a:gd name="T40" fmla="*/ 146 w 224"/>
                    <a:gd name="T41" fmla="*/ 4 h 223"/>
                    <a:gd name="T42" fmla="*/ 146 w 224"/>
                    <a:gd name="T43" fmla="*/ 4 h 223"/>
                    <a:gd name="T44" fmla="*/ 75 w 224"/>
                    <a:gd name="T45" fmla="*/ 75 h 223"/>
                    <a:gd name="T46" fmla="*/ 75 w 224"/>
                    <a:gd name="T47" fmla="*/ 75 h 223"/>
                    <a:gd name="T48" fmla="*/ 146 w 224"/>
                    <a:gd name="T49" fmla="*/ 4 h 223"/>
                    <a:gd name="T50" fmla="*/ 146 w 224"/>
                    <a:gd name="T51" fmla="*/ 4 h 223"/>
                    <a:gd name="T52" fmla="*/ 204 w 224"/>
                    <a:gd name="T53" fmla="*/ 0 h 223"/>
                    <a:gd name="T54" fmla="*/ 208 w 224"/>
                    <a:gd name="T55" fmla="*/ 4 h 223"/>
                    <a:gd name="T56" fmla="*/ 208 w 224"/>
                    <a:gd name="T57" fmla="*/ 65 h 223"/>
                    <a:gd name="T58" fmla="*/ 135 w 224"/>
                    <a:gd name="T59" fmla="*/ 137 h 223"/>
                    <a:gd name="T60" fmla="*/ 208 w 224"/>
                    <a:gd name="T61" fmla="*/ 65 h 223"/>
                    <a:gd name="T62" fmla="*/ 208 w 224"/>
                    <a:gd name="T63" fmla="*/ 4 h 223"/>
                    <a:gd name="T64" fmla="*/ 208 w 224"/>
                    <a:gd name="T65" fmla="*/ 4 h 223"/>
                    <a:gd name="T66" fmla="*/ 204 w 224"/>
                    <a:gd name="T67" fmla="*/ 0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4" h="223">
                      <a:moveTo>
                        <a:pt x="0" y="209"/>
                      </a:moveTo>
                      <a:cubicBezTo>
                        <a:pt x="1" y="209"/>
                        <a:pt x="1" y="209"/>
                        <a:pt x="2" y="210"/>
                      </a:cubicBezTo>
                      <a:cubicBezTo>
                        <a:pt x="10" y="218"/>
                        <a:pt x="21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28" y="222"/>
                        <a:pt x="24" y="222"/>
                        <a:pt x="21" y="221"/>
                      </a:cubicBezTo>
                      <a:cubicBezTo>
                        <a:pt x="14" y="219"/>
                        <a:pt x="7" y="215"/>
                        <a:pt x="2" y="210"/>
                      </a:cubicBezTo>
                      <a:cubicBezTo>
                        <a:pt x="1" y="209"/>
                        <a:pt x="1" y="209"/>
                        <a:pt x="1" y="209"/>
                      </a:cubicBezTo>
                      <a:cubicBezTo>
                        <a:pt x="0" y="209"/>
                        <a:pt x="0" y="209"/>
                        <a:pt x="0" y="209"/>
                      </a:cubicBezTo>
                      <a:moveTo>
                        <a:pt x="146" y="4"/>
                      </a:moveTo>
                      <a:cubicBezTo>
                        <a:pt x="146" y="4"/>
                        <a:pt x="146" y="4"/>
                        <a:pt x="146" y="4"/>
                      </a:cubicBezTo>
                      <a:cubicBezTo>
                        <a:pt x="75" y="75"/>
                        <a:pt x="75" y="75"/>
                        <a:pt x="75" y="75"/>
                      </a:cubicBezTo>
                      <a:cubicBezTo>
                        <a:pt x="75" y="75"/>
                        <a:pt x="75" y="75"/>
                        <a:pt x="75" y="75"/>
                      </a:cubicBezTo>
                      <a:cubicBezTo>
                        <a:pt x="146" y="4"/>
                        <a:pt x="146" y="4"/>
                        <a:pt x="146" y="4"/>
                      </a:cubicBezTo>
                      <a:cubicBezTo>
                        <a:pt x="146" y="4"/>
                        <a:pt x="146" y="4"/>
                        <a:pt x="146" y="4"/>
                      </a:cubicBezTo>
                      <a:moveTo>
                        <a:pt x="204" y="0"/>
                      </a:moveTo>
                      <a:cubicBezTo>
                        <a:pt x="205" y="1"/>
                        <a:pt x="206" y="3"/>
                        <a:pt x="208" y="4"/>
                      </a:cubicBezTo>
                      <a:cubicBezTo>
                        <a:pt x="224" y="21"/>
                        <a:pt x="224" y="48"/>
                        <a:pt x="208" y="65"/>
                      </a:cubicBezTo>
                      <a:cubicBezTo>
                        <a:pt x="135" y="137"/>
                        <a:pt x="135" y="137"/>
                        <a:pt x="135" y="137"/>
                      </a:cubicBezTo>
                      <a:cubicBezTo>
                        <a:pt x="208" y="65"/>
                        <a:pt x="208" y="65"/>
                        <a:pt x="208" y="65"/>
                      </a:cubicBezTo>
                      <a:cubicBezTo>
                        <a:pt x="224" y="48"/>
                        <a:pt x="224" y="21"/>
                        <a:pt x="208" y="4"/>
                      </a:cubicBezTo>
                      <a:cubicBezTo>
                        <a:pt x="208" y="4"/>
                        <a:pt x="208" y="4"/>
                        <a:pt x="208" y="4"/>
                      </a:cubicBezTo>
                      <a:cubicBezTo>
                        <a:pt x="206" y="3"/>
                        <a:pt x="205" y="1"/>
                        <a:pt x="20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57" name="Freeform 53"/>
                <p:cNvSpPr>
                  <a:spLocks noEditPoints="1"/>
                </p:cNvSpPr>
                <p:nvPr/>
              </p:nvSpPr>
              <p:spPr bwMode="auto">
                <a:xfrm>
                  <a:off x="1063956" y="-836578"/>
                  <a:ext cx="243771" cy="250186"/>
                </a:xfrm>
                <a:custGeom>
                  <a:avLst/>
                  <a:gdLst>
                    <a:gd name="T0" fmla="*/ 0 w 224"/>
                    <a:gd name="T1" fmla="*/ 218 h 230"/>
                    <a:gd name="T2" fmla="*/ 0 w 224"/>
                    <a:gd name="T3" fmla="*/ 218 h 230"/>
                    <a:gd name="T4" fmla="*/ 1 w 224"/>
                    <a:gd name="T5" fmla="*/ 218 h 230"/>
                    <a:gd name="T6" fmla="*/ 2 w 224"/>
                    <a:gd name="T7" fmla="*/ 219 h 230"/>
                    <a:gd name="T8" fmla="*/ 21 w 224"/>
                    <a:gd name="T9" fmla="*/ 230 h 230"/>
                    <a:gd name="T10" fmla="*/ 2 w 224"/>
                    <a:gd name="T11" fmla="*/ 219 h 230"/>
                    <a:gd name="T12" fmla="*/ 0 w 224"/>
                    <a:gd name="T13" fmla="*/ 218 h 230"/>
                    <a:gd name="T14" fmla="*/ 177 w 224"/>
                    <a:gd name="T15" fmla="*/ 0 h 230"/>
                    <a:gd name="T16" fmla="*/ 146 w 224"/>
                    <a:gd name="T17" fmla="*/ 13 h 230"/>
                    <a:gd name="T18" fmla="*/ 146 w 224"/>
                    <a:gd name="T19" fmla="*/ 13 h 230"/>
                    <a:gd name="T20" fmla="*/ 75 w 224"/>
                    <a:gd name="T21" fmla="*/ 84 h 230"/>
                    <a:gd name="T22" fmla="*/ 75 w 224"/>
                    <a:gd name="T23" fmla="*/ 188 h 230"/>
                    <a:gd name="T24" fmla="*/ 73 w 224"/>
                    <a:gd name="T25" fmla="*/ 202 h 230"/>
                    <a:gd name="T26" fmla="*/ 64 w 224"/>
                    <a:gd name="T27" fmla="*/ 218 h 230"/>
                    <a:gd name="T28" fmla="*/ 135 w 224"/>
                    <a:gd name="T29" fmla="*/ 146 h 230"/>
                    <a:gd name="T30" fmla="*/ 208 w 224"/>
                    <a:gd name="T31" fmla="*/ 74 h 230"/>
                    <a:gd name="T32" fmla="*/ 208 w 224"/>
                    <a:gd name="T33" fmla="*/ 13 h 230"/>
                    <a:gd name="T34" fmla="*/ 204 w 224"/>
                    <a:gd name="T35" fmla="*/ 9 h 230"/>
                    <a:gd name="T36" fmla="*/ 177 w 224"/>
                    <a:gd name="T37" fmla="*/ 0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24" h="230">
                      <a:moveTo>
                        <a:pt x="0" y="218"/>
                      </a:moveTo>
                      <a:cubicBezTo>
                        <a:pt x="0" y="218"/>
                        <a:pt x="0" y="218"/>
                        <a:pt x="0" y="218"/>
                      </a:cubicBezTo>
                      <a:cubicBezTo>
                        <a:pt x="1" y="218"/>
                        <a:pt x="1" y="218"/>
                        <a:pt x="1" y="218"/>
                      </a:cubicBezTo>
                      <a:cubicBezTo>
                        <a:pt x="2" y="219"/>
                        <a:pt x="2" y="219"/>
                        <a:pt x="2" y="219"/>
                      </a:cubicBezTo>
                      <a:cubicBezTo>
                        <a:pt x="7" y="224"/>
                        <a:pt x="14" y="228"/>
                        <a:pt x="21" y="230"/>
                      </a:cubicBezTo>
                      <a:cubicBezTo>
                        <a:pt x="14" y="228"/>
                        <a:pt x="7" y="224"/>
                        <a:pt x="2" y="219"/>
                      </a:cubicBezTo>
                      <a:cubicBezTo>
                        <a:pt x="0" y="218"/>
                        <a:pt x="0" y="218"/>
                        <a:pt x="0" y="218"/>
                      </a:cubicBezTo>
                      <a:moveTo>
                        <a:pt x="177" y="0"/>
                      </a:moveTo>
                      <a:cubicBezTo>
                        <a:pt x="166" y="0"/>
                        <a:pt x="155" y="4"/>
                        <a:pt x="146" y="13"/>
                      </a:cubicBezTo>
                      <a:cubicBezTo>
                        <a:pt x="146" y="13"/>
                        <a:pt x="146" y="13"/>
                        <a:pt x="146" y="13"/>
                      </a:cubicBezTo>
                      <a:cubicBezTo>
                        <a:pt x="75" y="84"/>
                        <a:pt x="75" y="84"/>
                        <a:pt x="75" y="84"/>
                      </a:cubicBezTo>
                      <a:cubicBezTo>
                        <a:pt x="75" y="188"/>
                        <a:pt x="75" y="188"/>
                        <a:pt x="75" y="188"/>
                      </a:cubicBezTo>
                      <a:cubicBezTo>
                        <a:pt x="75" y="193"/>
                        <a:pt x="75" y="198"/>
                        <a:pt x="73" y="202"/>
                      </a:cubicBezTo>
                      <a:cubicBezTo>
                        <a:pt x="71" y="208"/>
                        <a:pt x="68" y="213"/>
                        <a:pt x="64" y="218"/>
                      </a:cubicBezTo>
                      <a:cubicBezTo>
                        <a:pt x="135" y="146"/>
                        <a:pt x="135" y="146"/>
                        <a:pt x="135" y="146"/>
                      </a:cubicBezTo>
                      <a:cubicBezTo>
                        <a:pt x="208" y="74"/>
                        <a:pt x="208" y="74"/>
                        <a:pt x="208" y="74"/>
                      </a:cubicBezTo>
                      <a:cubicBezTo>
                        <a:pt x="224" y="57"/>
                        <a:pt x="224" y="30"/>
                        <a:pt x="208" y="13"/>
                      </a:cubicBezTo>
                      <a:cubicBezTo>
                        <a:pt x="206" y="12"/>
                        <a:pt x="205" y="10"/>
                        <a:pt x="204" y="9"/>
                      </a:cubicBezTo>
                      <a:cubicBezTo>
                        <a:pt x="196" y="3"/>
                        <a:pt x="186" y="0"/>
                        <a:pt x="177" y="0"/>
                      </a:cubicBezTo>
                    </a:path>
                  </a:pathLst>
                </a:custGeom>
                <a:grpFill/>
                <a:ln w="3175">
                  <a:solidFill>
                    <a:schemeClr val="accent5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58" name="Freeform 54"/>
                <p:cNvSpPr>
                  <a:spLocks/>
                </p:cNvSpPr>
                <p:nvPr/>
              </p:nvSpPr>
              <p:spPr bwMode="auto">
                <a:xfrm>
                  <a:off x="1098781" y="-745392"/>
                  <a:ext cx="50404" cy="128759"/>
                </a:xfrm>
                <a:custGeom>
                  <a:avLst/>
                  <a:gdLst>
                    <a:gd name="T0" fmla="*/ 43 w 46"/>
                    <a:gd name="T1" fmla="*/ 0 h 118"/>
                    <a:gd name="T2" fmla="*/ 0 w 46"/>
                    <a:gd name="T3" fmla="*/ 43 h 118"/>
                    <a:gd name="T4" fmla="*/ 31 w 46"/>
                    <a:gd name="T5" fmla="*/ 74 h 118"/>
                    <a:gd name="T6" fmla="*/ 41 w 46"/>
                    <a:gd name="T7" fmla="*/ 118 h 118"/>
                    <a:gd name="T8" fmla="*/ 43 w 46"/>
                    <a:gd name="T9" fmla="*/ 104 h 118"/>
                    <a:gd name="T10" fmla="*/ 43 w 46"/>
                    <a:gd name="T11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118">
                      <a:moveTo>
                        <a:pt x="43" y="0"/>
                      </a:move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31" y="74"/>
                        <a:pt x="31" y="74"/>
                        <a:pt x="31" y="74"/>
                      </a:cubicBezTo>
                      <a:cubicBezTo>
                        <a:pt x="43" y="86"/>
                        <a:pt x="46" y="103"/>
                        <a:pt x="41" y="118"/>
                      </a:cubicBezTo>
                      <a:cubicBezTo>
                        <a:pt x="43" y="114"/>
                        <a:pt x="43" y="109"/>
                        <a:pt x="43" y="104"/>
                      </a:cubicBezTo>
                      <a:cubicBezTo>
                        <a:pt x="43" y="0"/>
                        <a:pt x="43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rgbClr val="F57302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59" name="Freeform 55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60" name="Freeform 56"/>
                <p:cNvSpPr>
                  <a:spLocks/>
                </p:cNvSpPr>
                <p:nvPr/>
              </p:nvSpPr>
              <p:spPr bwMode="auto">
                <a:xfrm>
                  <a:off x="1086867" y="-586391"/>
                  <a:ext cx="11914" cy="2291"/>
                </a:xfrm>
                <a:custGeom>
                  <a:avLst/>
                  <a:gdLst>
                    <a:gd name="T0" fmla="*/ 0 w 11"/>
                    <a:gd name="T1" fmla="*/ 0 h 2"/>
                    <a:gd name="T2" fmla="*/ 11 w 11"/>
                    <a:gd name="T3" fmla="*/ 2 h 2"/>
                    <a:gd name="T4" fmla="*/ 4 w 11"/>
                    <a:gd name="T5" fmla="*/ 1 h 2"/>
                    <a:gd name="T6" fmla="*/ 0 w 1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">
                      <a:moveTo>
                        <a:pt x="0" y="0"/>
                      </a:moveTo>
                      <a:cubicBezTo>
                        <a:pt x="3" y="1"/>
                        <a:pt x="7" y="1"/>
                        <a:pt x="11" y="2"/>
                      </a:cubicBezTo>
                      <a:cubicBezTo>
                        <a:pt x="8" y="1"/>
                        <a:pt x="6" y="1"/>
                        <a:pt x="4" y="1"/>
                      </a:cubicBezTo>
                      <a:cubicBezTo>
                        <a:pt x="3" y="1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61" name="Freeform 57"/>
                <p:cNvSpPr>
                  <a:spLocks/>
                </p:cNvSpPr>
                <p:nvPr/>
              </p:nvSpPr>
              <p:spPr bwMode="auto">
                <a:xfrm>
                  <a:off x="1052043" y="-632213"/>
                  <a:ext cx="39407" cy="46738"/>
                </a:xfrm>
                <a:custGeom>
                  <a:avLst/>
                  <a:gdLst>
                    <a:gd name="T0" fmla="*/ 0 w 36"/>
                    <a:gd name="T1" fmla="*/ 0 h 43"/>
                    <a:gd name="T2" fmla="*/ 11 w 36"/>
                    <a:gd name="T3" fmla="*/ 30 h 43"/>
                    <a:gd name="T4" fmla="*/ 13 w 36"/>
                    <a:gd name="T5" fmla="*/ 31 h 43"/>
                    <a:gd name="T6" fmla="*/ 32 w 36"/>
                    <a:gd name="T7" fmla="*/ 42 h 43"/>
                    <a:gd name="T8" fmla="*/ 36 w 36"/>
                    <a:gd name="T9" fmla="*/ 43 h 43"/>
                    <a:gd name="T10" fmla="*/ 0 w 36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43">
                      <a:moveTo>
                        <a:pt x="0" y="0"/>
                      </a:moveTo>
                      <a:cubicBezTo>
                        <a:pt x="0" y="11"/>
                        <a:pt x="4" y="21"/>
                        <a:pt x="11" y="30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8" y="36"/>
                        <a:pt x="25" y="40"/>
                        <a:pt x="32" y="42"/>
                      </a:cubicBezTo>
                      <a:cubicBezTo>
                        <a:pt x="33" y="42"/>
                        <a:pt x="35" y="43"/>
                        <a:pt x="36" y="43"/>
                      </a:cubicBezTo>
                      <a:cubicBezTo>
                        <a:pt x="16" y="40"/>
                        <a:pt x="0" y="22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62" name="Freeform 58"/>
                <p:cNvSpPr>
                  <a:spLocks/>
                </p:cNvSpPr>
                <p:nvPr/>
              </p:nvSpPr>
              <p:spPr bwMode="auto">
                <a:xfrm>
                  <a:off x="1107487" y="-588682"/>
                  <a:ext cx="10997" cy="3208"/>
                </a:xfrm>
                <a:custGeom>
                  <a:avLst/>
                  <a:gdLst>
                    <a:gd name="T0" fmla="*/ 10 w 10"/>
                    <a:gd name="T1" fmla="*/ 0 h 3"/>
                    <a:gd name="T2" fmla="*/ 5 w 10"/>
                    <a:gd name="T3" fmla="*/ 2 h 3"/>
                    <a:gd name="T4" fmla="*/ 0 w 10"/>
                    <a:gd name="T5" fmla="*/ 3 h 3"/>
                    <a:gd name="T6" fmla="*/ 10 w 10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3">
                      <a:moveTo>
                        <a:pt x="10" y="0"/>
                      </a:moveTo>
                      <a:cubicBezTo>
                        <a:pt x="8" y="0"/>
                        <a:pt x="7" y="1"/>
                        <a:pt x="5" y="2"/>
                      </a:cubicBezTo>
                      <a:cubicBezTo>
                        <a:pt x="3" y="2"/>
                        <a:pt x="2" y="2"/>
                        <a:pt x="0" y="3"/>
                      </a:cubicBezTo>
                      <a:cubicBezTo>
                        <a:pt x="3" y="2"/>
                        <a:pt x="7" y="1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63" name="Freeform 59"/>
                <p:cNvSpPr>
                  <a:spLocks/>
                </p:cNvSpPr>
                <p:nvPr/>
              </p:nvSpPr>
              <p:spPr bwMode="auto">
                <a:xfrm>
                  <a:off x="1112985" y="-616634"/>
                  <a:ext cx="30701" cy="30242"/>
                </a:xfrm>
                <a:custGeom>
                  <a:avLst/>
                  <a:gdLst>
                    <a:gd name="T0" fmla="*/ 28 w 28"/>
                    <a:gd name="T1" fmla="*/ 0 h 28"/>
                    <a:gd name="T2" fmla="*/ 0 w 28"/>
                    <a:gd name="T3" fmla="*/ 28 h 28"/>
                    <a:gd name="T4" fmla="*/ 5 w 28"/>
                    <a:gd name="T5" fmla="*/ 26 h 28"/>
                    <a:gd name="T6" fmla="*/ 18 w 28"/>
                    <a:gd name="T7" fmla="*/ 17 h 28"/>
                    <a:gd name="T8" fmla="*/ 19 w 28"/>
                    <a:gd name="T9" fmla="*/ 16 h 28"/>
                    <a:gd name="T10" fmla="*/ 28 w 28"/>
                    <a:gd name="T1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28">
                      <a:moveTo>
                        <a:pt x="28" y="0"/>
                      </a:moveTo>
                      <a:cubicBezTo>
                        <a:pt x="24" y="13"/>
                        <a:pt x="13" y="23"/>
                        <a:pt x="0" y="28"/>
                      </a:cubicBezTo>
                      <a:cubicBezTo>
                        <a:pt x="2" y="27"/>
                        <a:pt x="3" y="26"/>
                        <a:pt x="5" y="26"/>
                      </a:cubicBezTo>
                      <a:cubicBezTo>
                        <a:pt x="10" y="24"/>
                        <a:pt x="14" y="21"/>
                        <a:pt x="18" y="17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23" y="11"/>
                        <a:pt x="26" y="6"/>
                        <a:pt x="2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64" name="Freeform 60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65" name="Freeform 61"/>
                <p:cNvSpPr>
                  <a:spLocks/>
                </p:cNvSpPr>
                <p:nvPr/>
              </p:nvSpPr>
              <p:spPr bwMode="auto">
                <a:xfrm>
                  <a:off x="1091449" y="-586391"/>
                  <a:ext cx="21536" cy="2291"/>
                </a:xfrm>
                <a:custGeom>
                  <a:avLst/>
                  <a:gdLst>
                    <a:gd name="T0" fmla="*/ 20 w 20"/>
                    <a:gd name="T1" fmla="*/ 0 h 2"/>
                    <a:gd name="T2" fmla="*/ 16 w 20"/>
                    <a:gd name="T3" fmla="*/ 1 h 2"/>
                    <a:gd name="T4" fmla="*/ 16 w 20"/>
                    <a:gd name="T5" fmla="*/ 1 h 2"/>
                    <a:gd name="T6" fmla="*/ 12 w 20"/>
                    <a:gd name="T7" fmla="*/ 1 h 2"/>
                    <a:gd name="T8" fmla="*/ 11 w 20"/>
                    <a:gd name="T9" fmla="*/ 1 h 2"/>
                    <a:gd name="T10" fmla="*/ 7 w 20"/>
                    <a:gd name="T11" fmla="*/ 2 h 2"/>
                    <a:gd name="T12" fmla="*/ 3 w 20"/>
                    <a:gd name="T13" fmla="*/ 1 h 2"/>
                    <a:gd name="T14" fmla="*/ 3 w 20"/>
                    <a:gd name="T15" fmla="*/ 1 h 2"/>
                    <a:gd name="T16" fmla="*/ 0 w 20"/>
                    <a:gd name="T17" fmla="*/ 1 h 2"/>
                    <a:gd name="T18" fmla="*/ 7 w 20"/>
                    <a:gd name="T19" fmla="*/ 2 h 2"/>
                    <a:gd name="T20" fmla="*/ 7 w 20"/>
                    <a:gd name="T21" fmla="*/ 2 h 2"/>
                    <a:gd name="T22" fmla="*/ 7 w 20"/>
                    <a:gd name="T23" fmla="*/ 2 h 2"/>
                    <a:gd name="T24" fmla="*/ 7 w 20"/>
                    <a:gd name="T25" fmla="*/ 2 h 2"/>
                    <a:gd name="T26" fmla="*/ 7 w 20"/>
                    <a:gd name="T27" fmla="*/ 2 h 2"/>
                    <a:gd name="T28" fmla="*/ 7 w 20"/>
                    <a:gd name="T29" fmla="*/ 2 h 2"/>
                    <a:gd name="T30" fmla="*/ 7 w 20"/>
                    <a:gd name="T31" fmla="*/ 2 h 2"/>
                    <a:gd name="T32" fmla="*/ 7 w 20"/>
                    <a:gd name="T33" fmla="*/ 2 h 2"/>
                    <a:gd name="T34" fmla="*/ 7 w 20"/>
                    <a:gd name="T35" fmla="*/ 2 h 2"/>
                    <a:gd name="T36" fmla="*/ 7 w 20"/>
                    <a:gd name="T37" fmla="*/ 2 h 2"/>
                    <a:gd name="T38" fmla="*/ 7 w 20"/>
                    <a:gd name="T39" fmla="*/ 2 h 2"/>
                    <a:gd name="T40" fmla="*/ 7 w 20"/>
                    <a:gd name="T41" fmla="*/ 2 h 2"/>
                    <a:gd name="T42" fmla="*/ 7 w 20"/>
                    <a:gd name="T43" fmla="*/ 2 h 2"/>
                    <a:gd name="T44" fmla="*/ 15 w 20"/>
                    <a:gd name="T45" fmla="*/ 1 h 2"/>
                    <a:gd name="T46" fmla="*/ 20 w 20"/>
                    <a:gd name="T4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0" h="2">
                      <a:moveTo>
                        <a:pt x="20" y="0"/>
                      </a:moveTo>
                      <a:cubicBezTo>
                        <a:pt x="19" y="0"/>
                        <a:pt x="18" y="0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5" y="1"/>
                        <a:pt x="14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0" y="1"/>
                        <a:pt x="9" y="2"/>
                        <a:pt x="7" y="2"/>
                      </a:cubicBezTo>
                      <a:cubicBezTo>
                        <a:pt x="6" y="2"/>
                        <a:pt x="4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2" y="1"/>
                        <a:pt x="4" y="1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10" y="2"/>
                        <a:pt x="12" y="1"/>
                        <a:pt x="15" y="1"/>
                      </a:cubicBezTo>
                      <a:cubicBezTo>
                        <a:pt x="17" y="0"/>
                        <a:pt x="18" y="0"/>
                        <a:pt x="2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66" name="Freeform 62"/>
                <p:cNvSpPr>
                  <a:spLocks/>
                </p:cNvSpPr>
                <p:nvPr/>
              </p:nvSpPr>
              <p:spPr bwMode="auto">
                <a:xfrm>
                  <a:off x="1052043" y="-698654"/>
                  <a:ext cx="97142" cy="114554"/>
                </a:xfrm>
                <a:custGeom>
                  <a:avLst/>
                  <a:gdLst>
                    <a:gd name="T0" fmla="*/ 43 w 89"/>
                    <a:gd name="T1" fmla="*/ 0 h 105"/>
                    <a:gd name="T2" fmla="*/ 13 w 89"/>
                    <a:gd name="T3" fmla="*/ 31 h 105"/>
                    <a:gd name="T4" fmla="*/ 0 w 89"/>
                    <a:gd name="T5" fmla="*/ 61 h 105"/>
                    <a:gd name="T6" fmla="*/ 36 w 89"/>
                    <a:gd name="T7" fmla="*/ 104 h 105"/>
                    <a:gd name="T8" fmla="*/ 39 w 89"/>
                    <a:gd name="T9" fmla="*/ 104 h 105"/>
                    <a:gd name="T10" fmla="*/ 39 w 89"/>
                    <a:gd name="T11" fmla="*/ 104 h 105"/>
                    <a:gd name="T12" fmla="*/ 43 w 89"/>
                    <a:gd name="T13" fmla="*/ 105 h 105"/>
                    <a:gd name="T14" fmla="*/ 47 w 89"/>
                    <a:gd name="T15" fmla="*/ 104 h 105"/>
                    <a:gd name="T16" fmla="*/ 48 w 89"/>
                    <a:gd name="T17" fmla="*/ 104 h 105"/>
                    <a:gd name="T18" fmla="*/ 52 w 89"/>
                    <a:gd name="T19" fmla="*/ 104 h 105"/>
                    <a:gd name="T20" fmla="*/ 52 w 89"/>
                    <a:gd name="T21" fmla="*/ 104 h 105"/>
                    <a:gd name="T22" fmla="*/ 56 w 89"/>
                    <a:gd name="T23" fmla="*/ 103 h 105"/>
                    <a:gd name="T24" fmla="*/ 84 w 89"/>
                    <a:gd name="T25" fmla="*/ 75 h 105"/>
                    <a:gd name="T26" fmla="*/ 74 w 89"/>
                    <a:gd name="T27" fmla="*/ 31 h 105"/>
                    <a:gd name="T28" fmla="*/ 43 w 89"/>
                    <a:gd name="T29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9" h="105">
                      <a:moveTo>
                        <a:pt x="43" y="0"/>
                      </a:move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4" y="39"/>
                        <a:pt x="0" y="50"/>
                        <a:pt x="0" y="61"/>
                      </a:cubicBezTo>
                      <a:cubicBezTo>
                        <a:pt x="0" y="83"/>
                        <a:pt x="16" y="101"/>
                        <a:pt x="36" y="104"/>
                      </a:cubicBezTo>
                      <a:cubicBezTo>
                        <a:pt x="37" y="104"/>
                        <a:pt x="38" y="104"/>
                        <a:pt x="39" y="104"/>
                      </a:cubicBezTo>
                      <a:cubicBezTo>
                        <a:pt x="39" y="104"/>
                        <a:pt x="39" y="104"/>
                        <a:pt x="39" y="104"/>
                      </a:cubicBezTo>
                      <a:cubicBezTo>
                        <a:pt x="40" y="104"/>
                        <a:pt x="42" y="105"/>
                        <a:pt x="43" y="105"/>
                      </a:cubicBezTo>
                      <a:cubicBezTo>
                        <a:pt x="45" y="105"/>
                        <a:pt x="46" y="104"/>
                        <a:pt x="47" y="104"/>
                      </a:cubicBezTo>
                      <a:cubicBezTo>
                        <a:pt x="48" y="104"/>
                        <a:pt x="48" y="104"/>
                        <a:pt x="48" y="104"/>
                      </a:cubicBezTo>
                      <a:cubicBezTo>
                        <a:pt x="50" y="104"/>
                        <a:pt x="51" y="104"/>
                        <a:pt x="52" y="104"/>
                      </a:cubicBezTo>
                      <a:cubicBezTo>
                        <a:pt x="52" y="104"/>
                        <a:pt x="52" y="104"/>
                        <a:pt x="52" y="104"/>
                      </a:cubicBezTo>
                      <a:cubicBezTo>
                        <a:pt x="54" y="103"/>
                        <a:pt x="55" y="103"/>
                        <a:pt x="56" y="103"/>
                      </a:cubicBezTo>
                      <a:cubicBezTo>
                        <a:pt x="69" y="98"/>
                        <a:pt x="80" y="88"/>
                        <a:pt x="84" y="75"/>
                      </a:cubicBezTo>
                      <a:cubicBezTo>
                        <a:pt x="89" y="60"/>
                        <a:pt x="86" y="43"/>
                        <a:pt x="74" y="31"/>
                      </a:cubicBezTo>
                      <a:cubicBezTo>
                        <a:pt x="43" y="0"/>
                        <a:pt x="43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rgbClr val="F34D00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</p:grpSp>
        </p:grpSp>
        <p:grpSp>
          <p:nvGrpSpPr>
            <p:cNvPr id="529" name="Group 528"/>
            <p:cNvGrpSpPr/>
            <p:nvPr/>
          </p:nvGrpSpPr>
          <p:grpSpPr>
            <a:xfrm>
              <a:off x="9387953" y="1876965"/>
              <a:ext cx="367633" cy="367633"/>
              <a:chOff x="500410" y="3894559"/>
              <a:chExt cx="654999" cy="654999"/>
            </a:xfrm>
            <a:solidFill>
              <a:schemeClr val="tx1">
                <a:lumMod val="50000"/>
              </a:schemeClr>
            </a:solidFill>
          </p:grpSpPr>
          <p:sp>
            <p:nvSpPr>
              <p:cNvPr id="530" name="Oval 529"/>
              <p:cNvSpPr/>
              <p:nvPr/>
            </p:nvSpPr>
            <p:spPr>
              <a:xfrm>
                <a:off x="500410" y="3894559"/>
                <a:ext cx="654999" cy="65499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531" name="Group 530"/>
              <p:cNvGrpSpPr/>
              <p:nvPr/>
            </p:nvGrpSpPr>
            <p:grpSpPr>
              <a:xfrm>
                <a:off x="728625" y="3943806"/>
                <a:ext cx="198569" cy="548244"/>
                <a:chOff x="1966445" y="1118559"/>
                <a:chExt cx="198569" cy="548244"/>
              </a:xfrm>
              <a:grpFill/>
            </p:grpSpPr>
            <p:grpSp>
              <p:nvGrpSpPr>
                <p:cNvPr id="574" name="Group 573"/>
                <p:cNvGrpSpPr/>
                <p:nvPr/>
              </p:nvGrpSpPr>
              <p:grpSpPr>
                <a:xfrm>
                  <a:off x="1966445" y="1440496"/>
                  <a:ext cx="198569" cy="226307"/>
                  <a:chOff x="894416" y="-1055147"/>
                  <a:chExt cx="413311" cy="471047"/>
                </a:xfrm>
                <a:grpFill/>
              </p:grpSpPr>
              <p:sp>
                <p:nvSpPr>
                  <p:cNvPr id="596" name="Freeform 46"/>
                  <p:cNvSpPr>
                    <a:spLocks/>
                  </p:cNvSpPr>
                  <p:nvPr/>
                </p:nvSpPr>
                <p:spPr bwMode="auto">
                  <a:xfrm>
                    <a:off x="894416" y="-836578"/>
                    <a:ext cx="169540" cy="237356"/>
                  </a:xfrm>
                  <a:custGeom>
                    <a:avLst/>
                    <a:gdLst>
                      <a:gd name="T0" fmla="*/ 43 w 156"/>
                      <a:gd name="T1" fmla="*/ 0 h 218"/>
                      <a:gd name="T2" fmla="*/ 13 w 156"/>
                      <a:gd name="T3" fmla="*/ 13 h 218"/>
                      <a:gd name="T4" fmla="*/ 13 w 156"/>
                      <a:gd name="T5" fmla="*/ 13 h 218"/>
                      <a:gd name="T6" fmla="*/ 13 w 156"/>
                      <a:gd name="T7" fmla="*/ 13 h 218"/>
                      <a:gd name="T8" fmla="*/ 7 w 156"/>
                      <a:gd name="T9" fmla="*/ 19 h 218"/>
                      <a:gd name="T10" fmla="*/ 0 w 156"/>
                      <a:gd name="T11" fmla="*/ 43 h 218"/>
                      <a:gd name="T12" fmla="*/ 6 w 156"/>
                      <a:gd name="T13" fmla="*/ 65 h 218"/>
                      <a:gd name="T14" fmla="*/ 13 w 156"/>
                      <a:gd name="T15" fmla="*/ 74 h 218"/>
                      <a:gd name="T16" fmla="*/ 109 w 156"/>
                      <a:gd name="T17" fmla="*/ 170 h 218"/>
                      <a:gd name="T18" fmla="*/ 156 w 156"/>
                      <a:gd name="T19" fmla="*/ 218 h 218"/>
                      <a:gd name="T20" fmla="*/ 145 w 156"/>
                      <a:gd name="T21" fmla="*/ 188 h 218"/>
                      <a:gd name="T22" fmla="*/ 145 w 156"/>
                      <a:gd name="T23" fmla="*/ 188 h 218"/>
                      <a:gd name="T24" fmla="*/ 145 w 156"/>
                      <a:gd name="T25" fmla="*/ 84 h 218"/>
                      <a:gd name="T26" fmla="*/ 145 w 156"/>
                      <a:gd name="T27" fmla="*/ 84 h 218"/>
                      <a:gd name="T28" fmla="*/ 74 w 156"/>
                      <a:gd name="T29" fmla="*/ 13 h 218"/>
                      <a:gd name="T30" fmla="*/ 69 w 156"/>
                      <a:gd name="T31" fmla="*/ 9 h 218"/>
                      <a:gd name="T32" fmla="*/ 43 w 156"/>
                      <a:gd name="T33" fmla="*/ 0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56" h="218">
                        <a:moveTo>
                          <a:pt x="43" y="0"/>
                        </a:moveTo>
                        <a:cubicBezTo>
                          <a:pt x="32" y="0"/>
                          <a:pt x="21" y="4"/>
                          <a:pt x="13" y="13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1" y="15"/>
                          <a:pt x="9" y="17"/>
                          <a:pt x="7" y="19"/>
                        </a:cubicBezTo>
                        <a:cubicBezTo>
                          <a:pt x="2" y="27"/>
                          <a:pt x="0" y="35"/>
                          <a:pt x="0" y="43"/>
                        </a:cubicBezTo>
                        <a:cubicBezTo>
                          <a:pt x="0" y="51"/>
                          <a:pt x="2" y="58"/>
                          <a:pt x="6" y="65"/>
                        </a:cubicBezTo>
                        <a:cubicBezTo>
                          <a:pt x="8" y="68"/>
                          <a:pt x="10" y="71"/>
                          <a:pt x="13" y="74"/>
                        </a:cubicBezTo>
                        <a:cubicBezTo>
                          <a:pt x="109" y="170"/>
                          <a:pt x="109" y="170"/>
                          <a:pt x="109" y="170"/>
                        </a:cubicBezTo>
                        <a:cubicBezTo>
                          <a:pt x="156" y="218"/>
                          <a:pt x="156" y="218"/>
                          <a:pt x="156" y="218"/>
                        </a:cubicBezTo>
                        <a:cubicBezTo>
                          <a:pt x="149" y="209"/>
                          <a:pt x="145" y="199"/>
                          <a:pt x="145" y="188"/>
                        </a:cubicBezTo>
                        <a:cubicBezTo>
                          <a:pt x="145" y="188"/>
                          <a:pt x="145" y="188"/>
                          <a:pt x="145" y="188"/>
                        </a:cubicBezTo>
                        <a:cubicBezTo>
                          <a:pt x="145" y="84"/>
                          <a:pt x="145" y="84"/>
                          <a:pt x="145" y="84"/>
                        </a:cubicBezTo>
                        <a:cubicBezTo>
                          <a:pt x="145" y="84"/>
                          <a:pt x="145" y="84"/>
                          <a:pt x="145" y="84"/>
                        </a:cubicBezTo>
                        <a:cubicBezTo>
                          <a:pt x="74" y="13"/>
                          <a:pt x="74" y="13"/>
                          <a:pt x="74" y="13"/>
                        </a:cubicBezTo>
                        <a:cubicBezTo>
                          <a:pt x="72" y="11"/>
                          <a:pt x="71" y="10"/>
                          <a:pt x="69" y="9"/>
                        </a:cubicBezTo>
                        <a:cubicBezTo>
                          <a:pt x="61" y="3"/>
                          <a:pt x="52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chemeClr val="accent5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97" name="Freeform 43"/>
                  <p:cNvSpPr>
                    <a:spLocks/>
                  </p:cNvSpPr>
                  <p:nvPr/>
                </p:nvSpPr>
                <p:spPr bwMode="auto">
                  <a:xfrm>
                    <a:off x="1052043" y="-1055147"/>
                    <a:ext cx="93476" cy="356493"/>
                  </a:xfrm>
                  <a:custGeom>
                    <a:avLst/>
                    <a:gdLst>
                      <a:gd name="T0" fmla="*/ 43 w 86"/>
                      <a:gd name="T1" fmla="*/ 0 h 328"/>
                      <a:gd name="T2" fmla="*/ 0 w 86"/>
                      <a:gd name="T3" fmla="*/ 43 h 328"/>
                      <a:gd name="T4" fmla="*/ 0 w 86"/>
                      <a:gd name="T5" fmla="*/ 285 h 328"/>
                      <a:gd name="T6" fmla="*/ 43 w 86"/>
                      <a:gd name="T7" fmla="*/ 328 h 328"/>
                      <a:gd name="T8" fmla="*/ 86 w 86"/>
                      <a:gd name="T9" fmla="*/ 285 h 328"/>
                      <a:gd name="T10" fmla="*/ 86 w 86"/>
                      <a:gd name="T11" fmla="*/ 43 h 328"/>
                      <a:gd name="T12" fmla="*/ 43 w 86"/>
                      <a:gd name="T13" fmla="*/ 0 h 3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6" h="328">
                        <a:moveTo>
                          <a:pt x="43" y="0"/>
                        </a:moveTo>
                        <a:cubicBezTo>
                          <a:pt x="19" y="0"/>
                          <a:pt x="0" y="19"/>
                          <a:pt x="0" y="43"/>
                        </a:cubicBezTo>
                        <a:cubicBezTo>
                          <a:pt x="0" y="285"/>
                          <a:pt x="0" y="285"/>
                          <a:pt x="0" y="285"/>
                        </a:cubicBezTo>
                        <a:cubicBezTo>
                          <a:pt x="43" y="328"/>
                          <a:pt x="43" y="328"/>
                          <a:pt x="43" y="328"/>
                        </a:cubicBezTo>
                        <a:cubicBezTo>
                          <a:pt x="86" y="285"/>
                          <a:pt x="86" y="285"/>
                          <a:pt x="86" y="285"/>
                        </a:cubicBezTo>
                        <a:cubicBezTo>
                          <a:pt x="86" y="43"/>
                          <a:pt x="86" y="43"/>
                          <a:pt x="86" y="43"/>
                        </a:cubicBezTo>
                        <a:cubicBezTo>
                          <a:pt x="86" y="19"/>
                          <a:pt x="67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chemeClr val="accent5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98" name="Freeform 44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1375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0 w 1"/>
                      <a:gd name="T3" fmla="*/ 0 w 1"/>
                      <a:gd name="T4" fmla="*/ 0 w 1"/>
                      <a:gd name="T5" fmla="*/ 0 w 1"/>
                      <a:gd name="T6" fmla="*/ 0 w 1"/>
                      <a:gd name="T7" fmla="*/ 0 w 1"/>
                      <a:gd name="T8" fmla="*/ 0 w 1"/>
                      <a:gd name="T9" fmla="*/ 0 w 1"/>
                      <a:gd name="T10" fmla="*/ 0 w 1"/>
                      <a:gd name="T11" fmla="*/ 0 w 1"/>
                      <a:gd name="T12" fmla="*/ 1 w 1"/>
                      <a:gd name="T13" fmla="*/ 1 w 1"/>
                      <a:gd name="T14" fmla="*/ 1 w 1"/>
                      <a:gd name="T15" fmla="*/ 1 w 1"/>
                      <a:gd name="T16" fmla="*/ 1 w 1"/>
                      <a:gd name="T17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  <a:cxn ang="0">
                        <a:pos x="T7" y="0"/>
                      </a:cxn>
                      <a:cxn ang="0">
                        <a:pos x="T8" y="0"/>
                      </a:cxn>
                      <a:cxn ang="0">
                        <a:pos x="T9" y="0"/>
                      </a:cxn>
                      <a:cxn ang="0">
                        <a:pos x="T10" y="0"/>
                      </a:cxn>
                      <a:cxn ang="0">
                        <a:pos x="T11" y="0"/>
                      </a:cxn>
                      <a:cxn ang="0">
                        <a:pos x="T12" y="0"/>
                      </a:cxn>
                      <a:cxn ang="0">
                        <a:pos x="T13" y="0"/>
                      </a:cxn>
                      <a:cxn ang="0">
                        <a:pos x="T14" y="0"/>
                      </a:cxn>
                      <a:cxn ang="0">
                        <a:pos x="T15" y="0"/>
                      </a:cxn>
                      <a:cxn ang="0">
                        <a:pos x="T16" y="0"/>
                      </a:cxn>
                      <a:cxn ang="0">
                        <a:pos x="T17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99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894416" y="-826955"/>
                    <a:ext cx="157627" cy="175497"/>
                  </a:xfrm>
                  <a:custGeom>
                    <a:avLst/>
                    <a:gdLst>
                      <a:gd name="T0" fmla="*/ 6 w 145"/>
                      <a:gd name="T1" fmla="*/ 56 h 161"/>
                      <a:gd name="T2" fmla="*/ 13 w 145"/>
                      <a:gd name="T3" fmla="*/ 65 h 161"/>
                      <a:gd name="T4" fmla="*/ 109 w 145"/>
                      <a:gd name="T5" fmla="*/ 161 h 161"/>
                      <a:gd name="T6" fmla="*/ 13 w 145"/>
                      <a:gd name="T7" fmla="*/ 65 h 161"/>
                      <a:gd name="T8" fmla="*/ 6 w 145"/>
                      <a:gd name="T9" fmla="*/ 56 h 161"/>
                      <a:gd name="T10" fmla="*/ 7 w 145"/>
                      <a:gd name="T11" fmla="*/ 10 h 161"/>
                      <a:gd name="T12" fmla="*/ 0 w 145"/>
                      <a:gd name="T13" fmla="*/ 34 h 161"/>
                      <a:gd name="T14" fmla="*/ 7 w 145"/>
                      <a:gd name="T15" fmla="*/ 10 h 161"/>
                      <a:gd name="T16" fmla="*/ 69 w 145"/>
                      <a:gd name="T17" fmla="*/ 0 h 161"/>
                      <a:gd name="T18" fmla="*/ 74 w 145"/>
                      <a:gd name="T19" fmla="*/ 4 h 161"/>
                      <a:gd name="T20" fmla="*/ 145 w 145"/>
                      <a:gd name="T21" fmla="*/ 75 h 161"/>
                      <a:gd name="T22" fmla="*/ 74 w 145"/>
                      <a:gd name="T23" fmla="*/ 4 h 161"/>
                      <a:gd name="T24" fmla="*/ 69 w 145"/>
                      <a:gd name="T25" fmla="*/ 0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5" h="161">
                        <a:moveTo>
                          <a:pt x="6" y="56"/>
                        </a:moveTo>
                        <a:cubicBezTo>
                          <a:pt x="8" y="59"/>
                          <a:pt x="10" y="62"/>
                          <a:pt x="13" y="65"/>
                        </a:cubicBezTo>
                        <a:cubicBezTo>
                          <a:pt x="109" y="161"/>
                          <a:pt x="109" y="161"/>
                          <a:pt x="109" y="161"/>
                        </a:cubicBezTo>
                        <a:cubicBezTo>
                          <a:pt x="13" y="65"/>
                          <a:pt x="13" y="65"/>
                          <a:pt x="13" y="65"/>
                        </a:cubicBezTo>
                        <a:cubicBezTo>
                          <a:pt x="10" y="62"/>
                          <a:pt x="8" y="59"/>
                          <a:pt x="6" y="56"/>
                        </a:cubicBezTo>
                        <a:moveTo>
                          <a:pt x="7" y="10"/>
                        </a:moveTo>
                        <a:cubicBezTo>
                          <a:pt x="2" y="18"/>
                          <a:pt x="0" y="26"/>
                          <a:pt x="0" y="34"/>
                        </a:cubicBezTo>
                        <a:cubicBezTo>
                          <a:pt x="0" y="26"/>
                          <a:pt x="2" y="18"/>
                          <a:pt x="7" y="10"/>
                        </a:cubicBezTo>
                        <a:moveTo>
                          <a:pt x="69" y="0"/>
                        </a:moveTo>
                        <a:cubicBezTo>
                          <a:pt x="71" y="1"/>
                          <a:pt x="72" y="2"/>
                          <a:pt x="74" y="4"/>
                        </a:cubicBezTo>
                        <a:cubicBezTo>
                          <a:pt x="145" y="75"/>
                          <a:pt x="145" y="75"/>
                          <a:pt x="145" y="75"/>
                        </a:cubicBezTo>
                        <a:cubicBezTo>
                          <a:pt x="74" y="4"/>
                          <a:pt x="74" y="4"/>
                          <a:pt x="74" y="4"/>
                        </a:cubicBezTo>
                        <a:cubicBezTo>
                          <a:pt x="72" y="2"/>
                          <a:pt x="71" y="1"/>
                          <a:pt x="6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600" name="Freeform 47"/>
                  <p:cNvSpPr>
                    <a:spLocks/>
                  </p:cNvSpPr>
                  <p:nvPr/>
                </p:nvSpPr>
                <p:spPr bwMode="auto">
                  <a:xfrm>
                    <a:off x="1100155" y="-599221"/>
                    <a:ext cx="33450" cy="15121"/>
                  </a:xfrm>
                  <a:custGeom>
                    <a:avLst/>
                    <a:gdLst>
                      <a:gd name="T0" fmla="*/ 31 w 31"/>
                      <a:gd name="T1" fmla="*/ 0 h 14"/>
                      <a:gd name="T2" fmla="*/ 30 w 31"/>
                      <a:gd name="T3" fmla="*/ 0 h 14"/>
                      <a:gd name="T4" fmla="*/ 30 w 31"/>
                      <a:gd name="T5" fmla="*/ 1 h 14"/>
                      <a:gd name="T6" fmla="*/ 17 w 31"/>
                      <a:gd name="T7" fmla="*/ 10 h 14"/>
                      <a:gd name="T8" fmla="*/ 7 w 31"/>
                      <a:gd name="T9" fmla="*/ 13 h 14"/>
                      <a:gd name="T10" fmla="*/ 0 w 31"/>
                      <a:gd name="T11" fmla="*/ 14 h 14"/>
                      <a:gd name="T12" fmla="*/ 30 w 31"/>
                      <a:gd name="T13" fmla="*/ 1 h 14"/>
                      <a:gd name="T14" fmla="*/ 31 w 31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1" h="14">
                        <a:moveTo>
                          <a:pt x="31" y="0"/>
                        </a:move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30" y="1"/>
                          <a:pt x="30" y="1"/>
                          <a:pt x="30" y="1"/>
                        </a:cubicBezTo>
                        <a:cubicBezTo>
                          <a:pt x="26" y="5"/>
                          <a:pt x="22" y="8"/>
                          <a:pt x="17" y="10"/>
                        </a:cubicBezTo>
                        <a:cubicBezTo>
                          <a:pt x="14" y="11"/>
                          <a:pt x="10" y="12"/>
                          <a:pt x="7" y="13"/>
                        </a:cubicBezTo>
                        <a:cubicBezTo>
                          <a:pt x="5" y="13"/>
                          <a:pt x="2" y="13"/>
                          <a:pt x="0" y="14"/>
                        </a:cubicBezTo>
                        <a:cubicBezTo>
                          <a:pt x="11" y="13"/>
                          <a:pt x="21" y="9"/>
                          <a:pt x="30" y="1"/>
                        </a:cubicBezTo>
                        <a:cubicBezTo>
                          <a:pt x="30" y="0"/>
                          <a:pt x="31" y="0"/>
                          <a:pt x="3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601" name="Freeform 48"/>
                  <p:cNvSpPr>
                    <a:spLocks/>
                  </p:cNvSpPr>
                  <p:nvPr/>
                </p:nvSpPr>
                <p:spPr bwMode="auto">
                  <a:xfrm>
                    <a:off x="1118484" y="-599221"/>
                    <a:ext cx="15121" cy="10539"/>
                  </a:xfrm>
                  <a:custGeom>
                    <a:avLst/>
                    <a:gdLst>
                      <a:gd name="T0" fmla="*/ 14 w 14"/>
                      <a:gd name="T1" fmla="*/ 0 h 10"/>
                      <a:gd name="T2" fmla="*/ 13 w 14"/>
                      <a:gd name="T3" fmla="*/ 1 h 10"/>
                      <a:gd name="T4" fmla="*/ 0 w 14"/>
                      <a:gd name="T5" fmla="*/ 10 h 10"/>
                      <a:gd name="T6" fmla="*/ 13 w 14"/>
                      <a:gd name="T7" fmla="*/ 1 h 10"/>
                      <a:gd name="T8" fmla="*/ 13 w 14"/>
                      <a:gd name="T9" fmla="*/ 0 h 10"/>
                      <a:gd name="T10" fmla="*/ 14 w 14"/>
                      <a:gd name="T11" fmla="*/ 0 h 10"/>
                      <a:gd name="T12" fmla="*/ 14 w 14"/>
                      <a:gd name="T1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0">
                        <a:moveTo>
                          <a:pt x="14" y="0"/>
                        </a:move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9" y="5"/>
                          <a:pt x="5" y="8"/>
                          <a:pt x="0" y="10"/>
                        </a:cubicBezTo>
                        <a:cubicBezTo>
                          <a:pt x="5" y="8"/>
                          <a:pt x="9" y="5"/>
                          <a:pt x="13" y="1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602" name="Freeform 49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1375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0 w 1"/>
                      <a:gd name="T3" fmla="*/ 0 w 1"/>
                      <a:gd name="T4" fmla="*/ 0 w 1"/>
                      <a:gd name="T5" fmla="*/ 0 w 1"/>
                      <a:gd name="T6" fmla="*/ 0 w 1"/>
                      <a:gd name="T7" fmla="*/ 0 w 1"/>
                      <a:gd name="T8" fmla="*/ 0 w 1"/>
                      <a:gd name="T9" fmla="*/ 0 w 1"/>
                      <a:gd name="T10" fmla="*/ 0 w 1"/>
                      <a:gd name="T11" fmla="*/ 0 w 1"/>
                      <a:gd name="T12" fmla="*/ 0 w 1"/>
                      <a:gd name="T13" fmla="*/ 0 w 1"/>
                      <a:gd name="T14" fmla="*/ 0 w 1"/>
                      <a:gd name="T15" fmla="*/ 0 w 1"/>
                      <a:gd name="T16" fmla="*/ 1 w 1"/>
                      <a:gd name="T17" fmla="*/ 0 w 1"/>
                      <a:gd name="T18" fmla="*/ 1 w 1"/>
                      <a:gd name="T19" fmla="*/ 1 w 1"/>
                      <a:gd name="T20" fmla="*/ 1 w 1"/>
                      <a:gd name="T21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  <a:cxn ang="0">
                        <a:pos x="T7" y="0"/>
                      </a:cxn>
                      <a:cxn ang="0">
                        <a:pos x="T8" y="0"/>
                      </a:cxn>
                      <a:cxn ang="0">
                        <a:pos x="T9" y="0"/>
                      </a:cxn>
                      <a:cxn ang="0">
                        <a:pos x="T10" y="0"/>
                      </a:cxn>
                      <a:cxn ang="0">
                        <a:pos x="T11" y="0"/>
                      </a:cxn>
                      <a:cxn ang="0">
                        <a:pos x="T12" y="0"/>
                      </a:cxn>
                      <a:cxn ang="0">
                        <a:pos x="T13" y="0"/>
                      </a:cxn>
                      <a:cxn ang="0">
                        <a:pos x="T14" y="0"/>
                      </a:cxn>
                      <a:cxn ang="0">
                        <a:pos x="T15" y="0"/>
                      </a:cxn>
                      <a:cxn ang="0">
                        <a:pos x="T16" y="0"/>
                      </a:cxn>
                      <a:cxn ang="0">
                        <a:pos x="T17" y="0"/>
                      </a:cxn>
                      <a:cxn ang="0">
                        <a:pos x="T18" y="0"/>
                      </a:cxn>
                      <a:cxn ang="0">
                        <a:pos x="T19" y="0"/>
                      </a:cxn>
                      <a:cxn ang="0">
                        <a:pos x="T20" y="0"/>
                      </a:cxn>
                      <a:cxn ang="0">
                        <a:pos x="T21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603" name="Freeform 50"/>
                  <p:cNvSpPr>
                    <a:spLocks/>
                  </p:cNvSpPr>
                  <p:nvPr/>
                </p:nvSpPr>
                <p:spPr bwMode="auto">
                  <a:xfrm>
                    <a:off x="1098781" y="-585475"/>
                    <a:ext cx="8706" cy="1375"/>
                  </a:xfrm>
                  <a:custGeom>
                    <a:avLst/>
                    <a:gdLst>
                      <a:gd name="T0" fmla="*/ 8 w 8"/>
                      <a:gd name="T1" fmla="*/ 0 h 1"/>
                      <a:gd name="T2" fmla="*/ 0 w 8"/>
                      <a:gd name="T3" fmla="*/ 1 h 1"/>
                      <a:gd name="T4" fmla="*/ 0 w 8"/>
                      <a:gd name="T5" fmla="*/ 1 h 1"/>
                      <a:gd name="T6" fmla="*/ 0 w 8"/>
                      <a:gd name="T7" fmla="*/ 1 h 1"/>
                      <a:gd name="T8" fmla="*/ 0 w 8"/>
                      <a:gd name="T9" fmla="*/ 1 h 1"/>
                      <a:gd name="T10" fmla="*/ 0 w 8"/>
                      <a:gd name="T11" fmla="*/ 1 h 1"/>
                      <a:gd name="T12" fmla="*/ 0 w 8"/>
                      <a:gd name="T13" fmla="*/ 1 h 1"/>
                      <a:gd name="T14" fmla="*/ 0 w 8"/>
                      <a:gd name="T15" fmla="*/ 1 h 1"/>
                      <a:gd name="T16" fmla="*/ 0 w 8"/>
                      <a:gd name="T17" fmla="*/ 1 h 1"/>
                      <a:gd name="T18" fmla="*/ 0 w 8"/>
                      <a:gd name="T19" fmla="*/ 1 h 1"/>
                      <a:gd name="T20" fmla="*/ 0 w 8"/>
                      <a:gd name="T21" fmla="*/ 1 h 1"/>
                      <a:gd name="T22" fmla="*/ 0 w 8"/>
                      <a:gd name="T23" fmla="*/ 1 h 1"/>
                      <a:gd name="T24" fmla="*/ 0 w 8"/>
                      <a:gd name="T25" fmla="*/ 1 h 1"/>
                      <a:gd name="T26" fmla="*/ 1 w 8"/>
                      <a:gd name="T27" fmla="*/ 1 h 1"/>
                      <a:gd name="T28" fmla="*/ 1 w 8"/>
                      <a:gd name="T29" fmla="*/ 1 h 1"/>
                      <a:gd name="T30" fmla="*/ 1 w 8"/>
                      <a:gd name="T31" fmla="*/ 1 h 1"/>
                      <a:gd name="T32" fmla="*/ 1 w 8"/>
                      <a:gd name="T33" fmla="*/ 1 h 1"/>
                      <a:gd name="T34" fmla="*/ 8 w 8"/>
                      <a:gd name="T3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" h="1">
                        <a:moveTo>
                          <a:pt x="8" y="0"/>
                        </a:moveTo>
                        <a:cubicBezTo>
                          <a:pt x="5" y="0"/>
                          <a:pt x="3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3" y="0"/>
                          <a:pt x="6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604" name="Freeform 51"/>
                  <p:cNvSpPr>
                    <a:spLocks/>
                  </p:cNvSpPr>
                  <p:nvPr/>
                </p:nvSpPr>
                <p:spPr bwMode="auto">
                  <a:xfrm>
                    <a:off x="1052043" y="-745392"/>
                    <a:ext cx="46738" cy="113180"/>
                  </a:xfrm>
                  <a:custGeom>
                    <a:avLst/>
                    <a:gdLst>
                      <a:gd name="T0" fmla="*/ 0 w 43"/>
                      <a:gd name="T1" fmla="*/ 0 h 104"/>
                      <a:gd name="T2" fmla="*/ 0 w 43"/>
                      <a:gd name="T3" fmla="*/ 104 h 104"/>
                      <a:gd name="T4" fmla="*/ 0 w 43"/>
                      <a:gd name="T5" fmla="*/ 104 h 104"/>
                      <a:gd name="T6" fmla="*/ 13 w 43"/>
                      <a:gd name="T7" fmla="*/ 74 h 104"/>
                      <a:gd name="T8" fmla="*/ 43 w 43"/>
                      <a:gd name="T9" fmla="*/ 43 h 104"/>
                      <a:gd name="T10" fmla="*/ 0 w 43"/>
                      <a:gd name="T11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104">
                        <a:moveTo>
                          <a:pt x="0" y="0"/>
                        </a:moveTo>
                        <a:cubicBezTo>
                          <a:pt x="0" y="104"/>
                          <a:pt x="0" y="104"/>
                          <a:pt x="0" y="104"/>
                        </a:cubicBezTo>
                        <a:cubicBezTo>
                          <a:pt x="0" y="104"/>
                          <a:pt x="0" y="104"/>
                          <a:pt x="0" y="104"/>
                        </a:cubicBezTo>
                        <a:cubicBezTo>
                          <a:pt x="0" y="93"/>
                          <a:pt x="4" y="82"/>
                          <a:pt x="13" y="74"/>
                        </a:cubicBezTo>
                        <a:cubicBezTo>
                          <a:pt x="43" y="43"/>
                          <a:pt x="43" y="43"/>
                          <a:pt x="43" y="43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 w="3175">
                    <a:solidFill>
                      <a:srgbClr val="F57302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605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1063956" y="-826955"/>
                    <a:ext cx="243771" cy="242855"/>
                  </a:xfrm>
                  <a:custGeom>
                    <a:avLst/>
                    <a:gdLst>
                      <a:gd name="T0" fmla="*/ 0 w 224"/>
                      <a:gd name="T1" fmla="*/ 209 h 223"/>
                      <a:gd name="T2" fmla="*/ 2 w 224"/>
                      <a:gd name="T3" fmla="*/ 210 h 223"/>
                      <a:gd name="T4" fmla="*/ 32 w 224"/>
                      <a:gd name="T5" fmla="*/ 223 h 223"/>
                      <a:gd name="T6" fmla="*/ 32 w 224"/>
                      <a:gd name="T7" fmla="*/ 223 h 223"/>
                      <a:gd name="T8" fmla="*/ 32 w 224"/>
                      <a:gd name="T9" fmla="*/ 223 h 223"/>
                      <a:gd name="T10" fmla="*/ 32 w 224"/>
                      <a:gd name="T11" fmla="*/ 223 h 223"/>
                      <a:gd name="T12" fmla="*/ 32 w 224"/>
                      <a:gd name="T13" fmla="*/ 223 h 223"/>
                      <a:gd name="T14" fmla="*/ 32 w 224"/>
                      <a:gd name="T15" fmla="*/ 223 h 223"/>
                      <a:gd name="T16" fmla="*/ 32 w 224"/>
                      <a:gd name="T17" fmla="*/ 223 h 223"/>
                      <a:gd name="T18" fmla="*/ 32 w 224"/>
                      <a:gd name="T19" fmla="*/ 223 h 223"/>
                      <a:gd name="T20" fmla="*/ 32 w 224"/>
                      <a:gd name="T21" fmla="*/ 223 h 223"/>
                      <a:gd name="T22" fmla="*/ 32 w 224"/>
                      <a:gd name="T23" fmla="*/ 223 h 223"/>
                      <a:gd name="T24" fmla="*/ 32 w 224"/>
                      <a:gd name="T25" fmla="*/ 223 h 223"/>
                      <a:gd name="T26" fmla="*/ 32 w 224"/>
                      <a:gd name="T27" fmla="*/ 223 h 223"/>
                      <a:gd name="T28" fmla="*/ 32 w 224"/>
                      <a:gd name="T29" fmla="*/ 223 h 223"/>
                      <a:gd name="T30" fmla="*/ 32 w 224"/>
                      <a:gd name="T31" fmla="*/ 223 h 223"/>
                      <a:gd name="T32" fmla="*/ 21 w 224"/>
                      <a:gd name="T33" fmla="*/ 221 h 223"/>
                      <a:gd name="T34" fmla="*/ 2 w 224"/>
                      <a:gd name="T35" fmla="*/ 210 h 223"/>
                      <a:gd name="T36" fmla="*/ 1 w 224"/>
                      <a:gd name="T37" fmla="*/ 209 h 223"/>
                      <a:gd name="T38" fmla="*/ 0 w 224"/>
                      <a:gd name="T39" fmla="*/ 209 h 223"/>
                      <a:gd name="T40" fmla="*/ 146 w 224"/>
                      <a:gd name="T41" fmla="*/ 4 h 223"/>
                      <a:gd name="T42" fmla="*/ 146 w 224"/>
                      <a:gd name="T43" fmla="*/ 4 h 223"/>
                      <a:gd name="T44" fmla="*/ 75 w 224"/>
                      <a:gd name="T45" fmla="*/ 75 h 223"/>
                      <a:gd name="T46" fmla="*/ 75 w 224"/>
                      <a:gd name="T47" fmla="*/ 75 h 223"/>
                      <a:gd name="T48" fmla="*/ 146 w 224"/>
                      <a:gd name="T49" fmla="*/ 4 h 223"/>
                      <a:gd name="T50" fmla="*/ 146 w 224"/>
                      <a:gd name="T51" fmla="*/ 4 h 223"/>
                      <a:gd name="T52" fmla="*/ 204 w 224"/>
                      <a:gd name="T53" fmla="*/ 0 h 223"/>
                      <a:gd name="T54" fmla="*/ 208 w 224"/>
                      <a:gd name="T55" fmla="*/ 4 h 223"/>
                      <a:gd name="T56" fmla="*/ 208 w 224"/>
                      <a:gd name="T57" fmla="*/ 65 h 223"/>
                      <a:gd name="T58" fmla="*/ 135 w 224"/>
                      <a:gd name="T59" fmla="*/ 137 h 223"/>
                      <a:gd name="T60" fmla="*/ 208 w 224"/>
                      <a:gd name="T61" fmla="*/ 65 h 223"/>
                      <a:gd name="T62" fmla="*/ 208 w 224"/>
                      <a:gd name="T63" fmla="*/ 4 h 223"/>
                      <a:gd name="T64" fmla="*/ 208 w 224"/>
                      <a:gd name="T65" fmla="*/ 4 h 223"/>
                      <a:gd name="T66" fmla="*/ 204 w 224"/>
                      <a:gd name="T67" fmla="*/ 0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24" h="223">
                        <a:moveTo>
                          <a:pt x="0" y="209"/>
                        </a:moveTo>
                        <a:cubicBezTo>
                          <a:pt x="1" y="209"/>
                          <a:pt x="1" y="209"/>
                          <a:pt x="2" y="210"/>
                        </a:cubicBezTo>
                        <a:cubicBezTo>
                          <a:pt x="10" y="218"/>
                          <a:pt x="21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28" y="222"/>
                          <a:pt x="24" y="222"/>
                          <a:pt x="21" y="221"/>
                        </a:cubicBezTo>
                        <a:cubicBezTo>
                          <a:pt x="14" y="219"/>
                          <a:pt x="7" y="215"/>
                          <a:pt x="2" y="210"/>
                        </a:cubicBezTo>
                        <a:cubicBezTo>
                          <a:pt x="1" y="209"/>
                          <a:pt x="1" y="209"/>
                          <a:pt x="1" y="209"/>
                        </a:cubicBezTo>
                        <a:cubicBezTo>
                          <a:pt x="0" y="209"/>
                          <a:pt x="0" y="209"/>
                          <a:pt x="0" y="209"/>
                        </a:cubicBezTo>
                        <a:moveTo>
                          <a:pt x="146" y="4"/>
                        </a:move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75" y="75"/>
                          <a:pt x="75" y="75"/>
                          <a:pt x="75" y="75"/>
                        </a:cubicBezTo>
                        <a:cubicBezTo>
                          <a:pt x="75" y="75"/>
                          <a:pt x="75" y="75"/>
                          <a:pt x="75" y="75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moveTo>
                          <a:pt x="204" y="0"/>
                        </a:moveTo>
                        <a:cubicBezTo>
                          <a:pt x="205" y="1"/>
                          <a:pt x="206" y="3"/>
                          <a:pt x="208" y="4"/>
                        </a:cubicBezTo>
                        <a:cubicBezTo>
                          <a:pt x="224" y="21"/>
                          <a:pt x="224" y="48"/>
                          <a:pt x="208" y="65"/>
                        </a:cubicBezTo>
                        <a:cubicBezTo>
                          <a:pt x="135" y="137"/>
                          <a:pt x="135" y="137"/>
                          <a:pt x="135" y="137"/>
                        </a:cubicBezTo>
                        <a:cubicBezTo>
                          <a:pt x="208" y="65"/>
                          <a:pt x="208" y="65"/>
                          <a:pt x="208" y="65"/>
                        </a:cubicBezTo>
                        <a:cubicBezTo>
                          <a:pt x="224" y="48"/>
                          <a:pt x="224" y="21"/>
                          <a:pt x="208" y="4"/>
                        </a:cubicBezTo>
                        <a:cubicBezTo>
                          <a:pt x="208" y="4"/>
                          <a:pt x="208" y="4"/>
                          <a:pt x="208" y="4"/>
                        </a:cubicBezTo>
                        <a:cubicBezTo>
                          <a:pt x="206" y="3"/>
                          <a:pt x="205" y="1"/>
                          <a:pt x="20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606" name="Freeform 53"/>
                  <p:cNvSpPr>
                    <a:spLocks noEditPoints="1"/>
                  </p:cNvSpPr>
                  <p:nvPr/>
                </p:nvSpPr>
                <p:spPr bwMode="auto">
                  <a:xfrm>
                    <a:off x="1063956" y="-836578"/>
                    <a:ext cx="243771" cy="250186"/>
                  </a:xfrm>
                  <a:custGeom>
                    <a:avLst/>
                    <a:gdLst>
                      <a:gd name="T0" fmla="*/ 0 w 224"/>
                      <a:gd name="T1" fmla="*/ 218 h 230"/>
                      <a:gd name="T2" fmla="*/ 0 w 224"/>
                      <a:gd name="T3" fmla="*/ 218 h 230"/>
                      <a:gd name="T4" fmla="*/ 1 w 224"/>
                      <a:gd name="T5" fmla="*/ 218 h 230"/>
                      <a:gd name="T6" fmla="*/ 2 w 224"/>
                      <a:gd name="T7" fmla="*/ 219 h 230"/>
                      <a:gd name="T8" fmla="*/ 21 w 224"/>
                      <a:gd name="T9" fmla="*/ 230 h 230"/>
                      <a:gd name="T10" fmla="*/ 2 w 224"/>
                      <a:gd name="T11" fmla="*/ 219 h 230"/>
                      <a:gd name="T12" fmla="*/ 0 w 224"/>
                      <a:gd name="T13" fmla="*/ 218 h 230"/>
                      <a:gd name="T14" fmla="*/ 177 w 224"/>
                      <a:gd name="T15" fmla="*/ 0 h 230"/>
                      <a:gd name="T16" fmla="*/ 146 w 224"/>
                      <a:gd name="T17" fmla="*/ 13 h 230"/>
                      <a:gd name="T18" fmla="*/ 146 w 224"/>
                      <a:gd name="T19" fmla="*/ 13 h 230"/>
                      <a:gd name="T20" fmla="*/ 75 w 224"/>
                      <a:gd name="T21" fmla="*/ 84 h 230"/>
                      <a:gd name="T22" fmla="*/ 75 w 224"/>
                      <a:gd name="T23" fmla="*/ 188 h 230"/>
                      <a:gd name="T24" fmla="*/ 73 w 224"/>
                      <a:gd name="T25" fmla="*/ 202 h 230"/>
                      <a:gd name="T26" fmla="*/ 64 w 224"/>
                      <a:gd name="T27" fmla="*/ 218 h 230"/>
                      <a:gd name="T28" fmla="*/ 135 w 224"/>
                      <a:gd name="T29" fmla="*/ 146 h 230"/>
                      <a:gd name="T30" fmla="*/ 208 w 224"/>
                      <a:gd name="T31" fmla="*/ 74 h 230"/>
                      <a:gd name="T32" fmla="*/ 208 w 224"/>
                      <a:gd name="T33" fmla="*/ 13 h 230"/>
                      <a:gd name="T34" fmla="*/ 204 w 224"/>
                      <a:gd name="T35" fmla="*/ 9 h 230"/>
                      <a:gd name="T36" fmla="*/ 177 w 224"/>
                      <a:gd name="T37" fmla="*/ 0 h 2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24" h="230">
                        <a:moveTo>
                          <a:pt x="0" y="218"/>
                        </a:moveTo>
                        <a:cubicBezTo>
                          <a:pt x="0" y="218"/>
                          <a:pt x="0" y="218"/>
                          <a:pt x="0" y="218"/>
                        </a:cubicBezTo>
                        <a:cubicBezTo>
                          <a:pt x="1" y="218"/>
                          <a:pt x="1" y="218"/>
                          <a:pt x="1" y="218"/>
                        </a:cubicBezTo>
                        <a:cubicBezTo>
                          <a:pt x="2" y="219"/>
                          <a:pt x="2" y="219"/>
                          <a:pt x="2" y="219"/>
                        </a:cubicBezTo>
                        <a:cubicBezTo>
                          <a:pt x="7" y="224"/>
                          <a:pt x="14" y="228"/>
                          <a:pt x="21" y="230"/>
                        </a:cubicBezTo>
                        <a:cubicBezTo>
                          <a:pt x="14" y="228"/>
                          <a:pt x="7" y="224"/>
                          <a:pt x="2" y="219"/>
                        </a:cubicBezTo>
                        <a:cubicBezTo>
                          <a:pt x="0" y="218"/>
                          <a:pt x="0" y="218"/>
                          <a:pt x="0" y="218"/>
                        </a:cubicBezTo>
                        <a:moveTo>
                          <a:pt x="177" y="0"/>
                        </a:moveTo>
                        <a:cubicBezTo>
                          <a:pt x="166" y="0"/>
                          <a:pt x="155" y="4"/>
                          <a:pt x="146" y="13"/>
                        </a:cubicBezTo>
                        <a:cubicBezTo>
                          <a:pt x="146" y="13"/>
                          <a:pt x="146" y="13"/>
                          <a:pt x="146" y="13"/>
                        </a:cubicBezTo>
                        <a:cubicBezTo>
                          <a:pt x="75" y="84"/>
                          <a:pt x="75" y="84"/>
                          <a:pt x="75" y="84"/>
                        </a:cubicBezTo>
                        <a:cubicBezTo>
                          <a:pt x="75" y="188"/>
                          <a:pt x="75" y="188"/>
                          <a:pt x="75" y="188"/>
                        </a:cubicBezTo>
                        <a:cubicBezTo>
                          <a:pt x="75" y="193"/>
                          <a:pt x="75" y="198"/>
                          <a:pt x="73" y="202"/>
                        </a:cubicBezTo>
                        <a:cubicBezTo>
                          <a:pt x="71" y="208"/>
                          <a:pt x="68" y="213"/>
                          <a:pt x="64" y="218"/>
                        </a:cubicBezTo>
                        <a:cubicBezTo>
                          <a:pt x="135" y="146"/>
                          <a:pt x="135" y="146"/>
                          <a:pt x="135" y="146"/>
                        </a:cubicBezTo>
                        <a:cubicBezTo>
                          <a:pt x="208" y="74"/>
                          <a:pt x="208" y="74"/>
                          <a:pt x="208" y="74"/>
                        </a:cubicBezTo>
                        <a:cubicBezTo>
                          <a:pt x="224" y="57"/>
                          <a:pt x="224" y="30"/>
                          <a:pt x="208" y="13"/>
                        </a:cubicBezTo>
                        <a:cubicBezTo>
                          <a:pt x="206" y="12"/>
                          <a:pt x="205" y="10"/>
                          <a:pt x="204" y="9"/>
                        </a:cubicBezTo>
                        <a:cubicBezTo>
                          <a:pt x="196" y="3"/>
                          <a:pt x="186" y="0"/>
                          <a:pt x="177" y="0"/>
                        </a:cubicBezTo>
                      </a:path>
                    </a:pathLst>
                  </a:custGeom>
                  <a:grpFill/>
                  <a:ln w="3175">
                    <a:solidFill>
                      <a:schemeClr val="accent5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607" name="Freeform 54"/>
                  <p:cNvSpPr>
                    <a:spLocks/>
                  </p:cNvSpPr>
                  <p:nvPr/>
                </p:nvSpPr>
                <p:spPr bwMode="auto">
                  <a:xfrm>
                    <a:off x="1098781" y="-745392"/>
                    <a:ext cx="50404" cy="128759"/>
                  </a:xfrm>
                  <a:custGeom>
                    <a:avLst/>
                    <a:gdLst>
                      <a:gd name="T0" fmla="*/ 43 w 46"/>
                      <a:gd name="T1" fmla="*/ 0 h 118"/>
                      <a:gd name="T2" fmla="*/ 0 w 46"/>
                      <a:gd name="T3" fmla="*/ 43 h 118"/>
                      <a:gd name="T4" fmla="*/ 31 w 46"/>
                      <a:gd name="T5" fmla="*/ 74 h 118"/>
                      <a:gd name="T6" fmla="*/ 41 w 46"/>
                      <a:gd name="T7" fmla="*/ 118 h 118"/>
                      <a:gd name="T8" fmla="*/ 43 w 46"/>
                      <a:gd name="T9" fmla="*/ 104 h 118"/>
                      <a:gd name="T10" fmla="*/ 43 w 46"/>
                      <a:gd name="T11" fmla="*/ 0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6" h="118">
                        <a:moveTo>
                          <a:pt x="43" y="0"/>
                        </a:moveTo>
                        <a:cubicBezTo>
                          <a:pt x="0" y="43"/>
                          <a:pt x="0" y="43"/>
                          <a:pt x="0" y="43"/>
                        </a:cubicBezTo>
                        <a:cubicBezTo>
                          <a:pt x="31" y="74"/>
                          <a:pt x="31" y="74"/>
                          <a:pt x="31" y="74"/>
                        </a:cubicBezTo>
                        <a:cubicBezTo>
                          <a:pt x="43" y="86"/>
                          <a:pt x="46" y="103"/>
                          <a:pt x="41" y="118"/>
                        </a:cubicBezTo>
                        <a:cubicBezTo>
                          <a:pt x="43" y="114"/>
                          <a:pt x="43" y="109"/>
                          <a:pt x="43" y="104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rgbClr val="F57302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608" name="Freeform 55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609" name="Freeform 56"/>
                  <p:cNvSpPr>
                    <a:spLocks/>
                  </p:cNvSpPr>
                  <p:nvPr/>
                </p:nvSpPr>
                <p:spPr bwMode="auto">
                  <a:xfrm>
                    <a:off x="1086867" y="-586391"/>
                    <a:ext cx="11914" cy="2291"/>
                  </a:xfrm>
                  <a:custGeom>
                    <a:avLst/>
                    <a:gdLst>
                      <a:gd name="T0" fmla="*/ 0 w 11"/>
                      <a:gd name="T1" fmla="*/ 0 h 2"/>
                      <a:gd name="T2" fmla="*/ 11 w 11"/>
                      <a:gd name="T3" fmla="*/ 2 h 2"/>
                      <a:gd name="T4" fmla="*/ 4 w 11"/>
                      <a:gd name="T5" fmla="*/ 1 h 2"/>
                      <a:gd name="T6" fmla="*/ 0 w 1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2">
                        <a:moveTo>
                          <a:pt x="0" y="0"/>
                        </a:moveTo>
                        <a:cubicBezTo>
                          <a:pt x="3" y="1"/>
                          <a:pt x="7" y="1"/>
                          <a:pt x="11" y="2"/>
                        </a:cubicBezTo>
                        <a:cubicBezTo>
                          <a:pt x="8" y="1"/>
                          <a:pt x="6" y="1"/>
                          <a:pt x="4" y="1"/>
                        </a:cubicBezTo>
                        <a:cubicBezTo>
                          <a:pt x="3" y="1"/>
                          <a:pt x="1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610" name="Freeform 57"/>
                  <p:cNvSpPr>
                    <a:spLocks/>
                  </p:cNvSpPr>
                  <p:nvPr/>
                </p:nvSpPr>
                <p:spPr bwMode="auto">
                  <a:xfrm>
                    <a:off x="1052043" y="-632213"/>
                    <a:ext cx="39407" cy="46738"/>
                  </a:xfrm>
                  <a:custGeom>
                    <a:avLst/>
                    <a:gdLst>
                      <a:gd name="T0" fmla="*/ 0 w 36"/>
                      <a:gd name="T1" fmla="*/ 0 h 43"/>
                      <a:gd name="T2" fmla="*/ 11 w 36"/>
                      <a:gd name="T3" fmla="*/ 30 h 43"/>
                      <a:gd name="T4" fmla="*/ 13 w 36"/>
                      <a:gd name="T5" fmla="*/ 31 h 43"/>
                      <a:gd name="T6" fmla="*/ 32 w 36"/>
                      <a:gd name="T7" fmla="*/ 42 h 43"/>
                      <a:gd name="T8" fmla="*/ 36 w 36"/>
                      <a:gd name="T9" fmla="*/ 43 h 43"/>
                      <a:gd name="T10" fmla="*/ 0 w 36"/>
                      <a:gd name="T11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6" h="43">
                        <a:moveTo>
                          <a:pt x="0" y="0"/>
                        </a:moveTo>
                        <a:cubicBezTo>
                          <a:pt x="0" y="11"/>
                          <a:pt x="4" y="21"/>
                          <a:pt x="11" y="30"/>
                        </a:cubicBez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18" y="36"/>
                          <a:pt x="25" y="40"/>
                          <a:pt x="32" y="42"/>
                        </a:cubicBezTo>
                        <a:cubicBezTo>
                          <a:pt x="33" y="42"/>
                          <a:pt x="35" y="43"/>
                          <a:pt x="36" y="43"/>
                        </a:cubicBezTo>
                        <a:cubicBezTo>
                          <a:pt x="16" y="40"/>
                          <a:pt x="0" y="22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611" name="Freeform 58"/>
                  <p:cNvSpPr>
                    <a:spLocks/>
                  </p:cNvSpPr>
                  <p:nvPr/>
                </p:nvSpPr>
                <p:spPr bwMode="auto">
                  <a:xfrm>
                    <a:off x="1107487" y="-588682"/>
                    <a:ext cx="10997" cy="3208"/>
                  </a:xfrm>
                  <a:custGeom>
                    <a:avLst/>
                    <a:gdLst>
                      <a:gd name="T0" fmla="*/ 10 w 10"/>
                      <a:gd name="T1" fmla="*/ 0 h 3"/>
                      <a:gd name="T2" fmla="*/ 5 w 10"/>
                      <a:gd name="T3" fmla="*/ 2 h 3"/>
                      <a:gd name="T4" fmla="*/ 0 w 10"/>
                      <a:gd name="T5" fmla="*/ 3 h 3"/>
                      <a:gd name="T6" fmla="*/ 10 w 10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3">
                        <a:moveTo>
                          <a:pt x="10" y="0"/>
                        </a:moveTo>
                        <a:cubicBezTo>
                          <a:pt x="8" y="0"/>
                          <a:pt x="7" y="1"/>
                          <a:pt x="5" y="2"/>
                        </a:cubicBezTo>
                        <a:cubicBezTo>
                          <a:pt x="3" y="2"/>
                          <a:pt x="2" y="2"/>
                          <a:pt x="0" y="3"/>
                        </a:cubicBezTo>
                        <a:cubicBezTo>
                          <a:pt x="3" y="2"/>
                          <a:pt x="7" y="1"/>
                          <a:pt x="1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612" name="Freeform 59"/>
                  <p:cNvSpPr>
                    <a:spLocks/>
                  </p:cNvSpPr>
                  <p:nvPr/>
                </p:nvSpPr>
                <p:spPr bwMode="auto">
                  <a:xfrm>
                    <a:off x="1112985" y="-616634"/>
                    <a:ext cx="30701" cy="30242"/>
                  </a:xfrm>
                  <a:custGeom>
                    <a:avLst/>
                    <a:gdLst>
                      <a:gd name="T0" fmla="*/ 28 w 28"/>
                      <a:gd name="T1" fmla="*/ 0 h 28"/>
                      <a:gd name="T2" fmla="*/ 0 w 28"/>
                      <a:gd name="T3" fmla="*/ 28 h 28"/>
                      <a:gd name="T4" fmla="*/ 5 w 28"/>
                      <a:gd name="T5" fmla="*/ 26 h 28"/>
                      <a:gd name="T6" fmla="*/ 18 w 28"/>
                      <a:gd name="T7" fmla="*/ 17 h 28"/>
                      <a:gd name="T8" fmla="*/ 19 w 28"/>
                      <a:gd name="T9" fmla="*/ 16 h 28"/>
                      <a:gd name="T10" fmla="*/ 28 w 28"/>
                      <a:gd name="T1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" h="28">
                        <a:moveTo>
                          <a:pt x="28" y="0"/>
                        </a:moveTo>
                        <a:cubicBezTo>
                          <a:pt x="24" y="13"/>
                          <a:pt x="13" y="23"/>
                          <a:pt x="0" y="28"/>
                        </a:cubicBezTo>
                        <a:cubicBezTo>
                          <a:pt x="2" y="27"/>
                          <a:pt x="3" y="26"/>
                          <a:pt x="5" y="26"/>
                        </a:cubicBezTo>
                        <a:cubicBezTo>
                          <a:pt x="10" y="24"/>
                          <a:pt x="14" y="21"/>
                          <a:pt x="18" y="17"/>
                        </a:cubicBezTo>
                        <a:cubicBezTo>
                          <a:pt x="19" y="16"/>
                          <a:pt x="19" y="16"/>
                          <a:pt x="19" y="16"/>
                        </a:cubicBezTo>
                        <a:cubicBezTo>
                          <a:pt x="23" y="11"/>
                          <a:pt x="26" y="6"/>
                          <a:pt x="2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613" name="Freeform 60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614" name="Freeform 61"/>
                  <p:cNvSpPr>
                    <a:spLocks/>
                  </p:cNvSpPr>
                  <p:nvPr/>
                </p:nvSpPr>
                <p:spPr bwMode="auto">
                  <a:xfrm>
                    <a:off x="1091449" y="-586391"/>
                    <a:ext cx="21536" cy="2291"/>
                  </a:xfrm>
                  <a:custGeom>
                    <a:avLst/>
                    <a:gdLst>
                      <a:gd name="T0" fmla="*/ 20 w 20"/>
                      <a:gd name="T1" fmla="*/ 0 h 2"/>
                      <a:gd name="T2" fmla="*/ 16 w 20"/>
                      <a:gd name="T3" fmla="*/ 1 h 2"/>
                      <a:gd name="T4" fmla="*/ 16 w 20"/>
                      <a:gd name="T5" fmla="*/ 1 h 2"/>
                      <a:gd name="T6" fmla="*/ 12 w 20"/>
                      <a:gd name="T7" fmla="*/ 1 h 2"/>
                      <a:gd name="T8" fmla="*/ 11 w 20"/>
                      <a:gd name="T9" fmla="*/ 1 h 2"/>
                      <a:gd name="T10" fmla="*/ 7 w 20"/>
                      <a:gd name="T11" fmla="*/ 2 h 2"/>
                      <a:gd name="T12" fmla="*/ 3 w 20"/>
                      <a:gd name="T13" fmla="*/ 1 h 2"/>
                      <a:gd name="T14" fmla="*/ 3 w 20"/>
                      <a:gd name="T15" fmla="*/ 1 h 2"/>
                      <a:gd name="T16" fmla="*/ 0 w 20"/>
                      <a:gd name="T17" fmla="*/ 1 h 2"/>
                      <a:gd name="T18" fmla="*/ 7 w 20"/>
                      <a:gd name="T19" fmla="*/ 2 h 2"/>
                      <a:gd name="T20" fmla="*/ 7 w 20"/>
                      <a:gd name="T21" fmla="*/ 2 h 2"/>
                      <a:gd name="T22" fmla="*/ 7 w 20"/>
                      <a:gd name="T23" fmla="*/ 2 h 2"/>
                      <a:gd name="T24" fmla="*/ 7 w 20"/>
                      <a:gd name="T25" fmla="*/ 2 h 2"/>
                      <a:gd name="T26" fmla="*/ 7 w 20"/>
                      <a:gd name="T27" fmla="*/ 2 h 2"/>
                      <a:gd name="T28" fmla="*/ 7 w 20"/>
                      <a:gd name="T29" fmla="*/ 2 h 2"/>
                      <a:gd name="T30" fmla="*/ 7 w 20"/>
                      <a:gd name="T31" fmla="*/ 2 h 2"/>
                      <a:gd name="T32" fmla="*/ 7 w 20"/>
                      <a:gd name="T33" fmla="*/ 2 h 2"/>
                      <a:gd name="T34" fmla="*/ 7 w 20"/>
                      <a:gd name="T35" fmla="*/ 2 h 2"/>
                      <a:gd name="T36" fmla="*/ 7 w 20"/>
                      <a:gd name="T37" fmla="*/ 2 h 2"/>
                      <a:gd name="T38" fmla="*/ 7 w 20"/>
                      <a:gd name="T39" fmla="*/ 2 h 2"/>
                      <a:gd name="T40" fmla="*/ 7 w 20"/>
                      <a:gd name="T41" fmla="*/ 2 h 2"/>
                      <a:gd name="T42" fmla="*/ 7 w 20"/>
                      <a:gd name="T43" fmla="*/ 2 h 2"/>
                      <a:gd name="T44" fmla="*/ 15 w 20"/>
                      <a:gd name="T45" fmla="*/ 1 h 2"/>
                      <a:gd name="T46" fmla="*/ 20 w 20"/>
                      <a:gd name="T4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20" h="2">
                        <a:moveTo>
                          <a:pt x="20" y="0"/>
                        </a:moveTo>
                        <a:cubicBezTo>
                          <a:pt x="19" y="0"/>
                          <a:pt x="18" y="0"/>
                          <a:pt x="16" y="1"/>
                        </a:cubicBezTo>
                        <a:cubicBezTo>
                          <a:pt x="16" y="1"/>
                          <a:pt x="16" y="1"/>
                          <a:pt x="16" y="1"/>
                        </a:cubicBezTo>
                        <a:cubicBezTo>
                          <a:pt x="15" y="1"/>
                          <a:pt x="14" y="1"/>
                          <a:pt x="12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0" y="1"/>
                          <a:pt x="9" y="2"/>
                          <a:pt x="7" y="2"/>
                        </a:cubicBezTo>
                        <a:cubicBezTo>
                          <a:pt x="6" y="2"/>
                          <a:pt x="4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1" y="1"/>
                          <a:pt x="0" y="1"/>
                        </a:cubicBezTo>
                        <a:cubicBezTo>
                          <a:pt x="2" y="1"/>
                          <a:pt x="4" y="1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10" y="2"/>
                          <a:pt x="12" y="1"/>
                          <a:pt x="15" y="1"/>
                        </a:cubicBezTo>
                        <a:cubicBezTo>
                          <a:pt x="17" y="0"/>
                          <a:pt x="18" y="0"/>
                          <a:pt x="2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615" name="Freeform 62"/>
                  <p:cNvSpPr>
                    <a:spLocks/>
                  </p:cNvSpPr>
                  <p:nvPr/>
                </p:nvSpPr>
                <p:spPr bwMode="auto">
                  <a:xfrm>
                    <a:off x="1052043" y="-698654"/>
                    <a:ext cx="97142" cy="114554"/>
                  </a:xfrm>
                  <a:custGeom>
                    <a:avLst/>
                    <a:gdLst>
                      <a:gd name="T0" fmla="*/ 43 w 89"/>
                      <a:gd name="T1" fmla="*/ 0 h 105"/>
                      <a:gd name="T2" fmla="*/ 13 w 89"/>
                      <a:gd name="T3" fmla="*/ 31 h 105"/>
                      <a:gd name="T4" fmla="*/ 0 w 89"/>
                      <a:gd name="T5" fmla="*/ 61 h 105"/>
                      <a:gd name="T6" fmla="*/ 36 w 89"/>
                      <a:gd name="T7" fmla="*/ 104 h 105"/>
                      <a:gd name="T8" fmla="*/ 39 w 89"/>
                      <a:gd name="T9" fmla="*/ 104 h 105"/>
                      <a:gd name="T10" fmla="*/ 39 w 89"/>
                      <a:gd name="T11" fmla="*/ 104 h 105"/>
                      <a:gd name="T12" fmla="*/ 43 w 89"/>
                      <a:gd name="T13" fmla="*/ 105 h 105"/>
                      <a:gd name="T14" fmla="*/ 47 w 89"/>
                      <a:gd name="T15" fmla="*/ 104 h 105"/>
                      <a:gd name="T16" fmla="*/ 48 w 89"/>
                      <a:gd name="T17" fmla="*/ 104 h 105"/>
                      <a:gd name="T18" fmla="*/ 52 w 89"/>
                      <a:gd name="T19" fmla="*/ 104 h 105"/>
                      <a:gd name="T20" fmla="*/ 52 w 89"/>
                      <a:gd name="T21" fmla="*/ 104 h 105"/>
                      <a:gd name="T22" fmla="*/ 56 w 89"/>
                      <a:gd name="T23" fmla="*/ 103 h 105"/>
                      <a:gd name="T24" fmla="*/ 84 w 89"/>
                      <a:gd name="T25" fmla="*/ 75 h 105"/>
                      <a:gd name="T26" fmla="*/ 74 w 89"/>
                      <a:gd name="T27" fmla="*/ 31 h 105"/>
                      <a:gd name="T28" fmla="*/ 43 w 89"/>
                      <a:gd name="T29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9" h="105">
                        <a:moveTo>
                          <a:pt x="43" y="0"/>
                        </a:move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4" y="39"/>
                          <a:pt x="0" y="50"/>
                          <a:pt x="0" y="61"/>
                        </a:cubicBezTo>
                        <a:cubicBezTo>
                          <a:pt x="0" y="83"/>
                          <a:pt x="16" y="101"/>
                          <a:pt x="36" y="104"/>
                        </a:cubicBezTo>
                        <a:cubicBezTo>
                          <a:pt x="37" y="104"/>
                          <a:pt x="38" y="104"/>
                          <a:pt x="39" y="104"/>
                        </a:cubicBezTo>
                        <a:cubicBezTo>
                          <a:pt x="39" y="104"/>
                          <a:pt x="39" y="104"/>
                          <a:pt x="39" y="104"/>
                        </a:cubicBezTo>
                        <a:cubicBezTo>
                          <a:pt x="40" y="104"/>
                          <a:pt x="42" y="105"/>
                          <a:pt x="43" y="105"/>
                        </a:cubicBezTo>
                        <a:cubicBezTo>
                          <a:pt x="45" y="105"/>
                          <a:pt x="46" y="104"/>
                          <a:pt x="47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50" y="104"/>
                          <a:pt x="51" y="104"/>
                          <a:pt x="52" y="104"/>
                        </a:cubicBezTo>
                        <a:cubicBezTo>
                          <a:pt x="52" y="104"/>
                          <a:pt x="52" y="104"/>
                          <a:pt x="52" y="104"/>
                        </a:cubicBezTo>
                        <a:cubicBezTo>
                          <a:pt x="54" y="103"/>
                          <a:pt x="55" y="103"/>
                          <a:pt x="56" y="103"/>
                        </a:cubicBezTo>
                        <a:cubicBezTo>
                          <a:pt x="69" y="98"/>
                          <a:pt x="80" y="88"/>
                          <a:pt x="84" y="75"/>
                        </a:cubicBezTo>
                        <a:cubicBezTo>
                          <a:pt x="89" y="60"/>
                          <a:pt x="86" y="43"/>
                          <a:pt x="74" y="31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rgbClr val="F34D00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</p:grpSp>
            <p:grpSp>
              <p:nvGrpSpPr>
                <p:cNvPr id="575" name="Group 574"/>
                <p:cNvGrpSpPr/>
                <p:nvPr/>
              </p:nvGrpSpPr>
              <p:grpSpPr>
                <a:xfrm flipV="1">
                  <a:off x="1966445" y="1118559"/>
                  <a:ext cx="198569" cy="226307"/>
                  <a:chOff x="894416" y="-1055147"/>
                  <a:chExt cx="413311" cy="471047"/>
                </a:xfrm>
                <a:grpFill/>
              </p:grpSpPr>
              <p:sp>
                <p:nvSpPr>
                  <p:cNvPr id="576" name="Freeform 46"/>
                  <p:cNvSpPr>
                    <a:spLocks/>
                  </p:cNvSpPr>
                  <p:nvPr/>
                </p:nvSpPr>
                <p:spPr bwMode="auto">
                  <a:xfrm>
                    <a:off x="894416" y="-836578"/>
                    <a:ext cx="169540" cy="237356"/>
                  </a:xfrm>
                  <a:custGeom>
                    <a:avLst/>
                    <a:gdLst>
                      <a:gd name="T0" fmla="*/ 43 w 156"/>
                      <a:gd name="T1" fmla="*/ 0 h 218"/>
                      <a:gd name="T2" fmla="*/ 13 w 156"/>
                      <a:gd name="T3" fmla="*/ 13 h 218"/>
                      <a:gd name="T4" fmla="*/ 13 w 156"/>
                      <a:gd name="T5" fmla="*/ 13 h 218"/>
                      <a:gd name="T6" fmla="*/ 13 w 156"/>
                      <a:gd name="T7" fmla="*/ 13 h 218"/>
                      <a:gd name="T8" fmla="*/ 7 w 156"/>
                      <a:gd name="T9" fmla="*/ 19 h 218"/>
                      <a:gd name="T10" fmla="*/ 0 w 156"/>
                      <a:gd name="T11" fmla="*/ 43 h 218"/>
                      <a:gd name="T12" fmla="*/ 6 w 156"/>
                      <a:gd name="T13" fmla="*/ 65 h 218"/>
                      <a:gd name="T14" fmla="*/ 13 w 156"/>
                      <a:gd name="T15" fmla="*/ 74 h 218"/>
                      <a:gd name="T16" fmla="*/ 109 w 156"/>
                      <a:gd name="T17" fmla="*/ 170 h 218"/>
                      <a:gd name="T18" fmla="*/ 156 w 156"/>
                      <a:gd name="T19" fmla="*/ 218 h 218"/>
                      <a:gd name="T20" fmla="*/ 145 w 156"/>
                      <a:gd name="T21" fmla="*/ 188 h 218"/>
                      <a:gd name="T22" fmla="*/ 145 w 156"/>
                      <a:gd name="T23" fmla="*/ 188 h 218"/>
                      <a:gd name="T24" fmla="*/ 145 w 156"/>
                      <a:gd name="T25" fmla="*/ 84 h 218"/>
                      <a:gd name="T26" fmla="*/ 145 w 156"/>
                      <a:gd name="T27" fmla="*/ 84 h 218"/>
                      <a:gd name="T28" fmla="*/ 74 w 156"/>
                      <a:gd name="T29" fmla="*/ 13 h 218"/>
                      <a:gd name="T30" fmla="*/ 69 w 156"/>
                      <a:gd name="T31" fmla="*/ 9 h 218"/>
                      <a:gd name="T32" fmla="*/ 43 w 156"/>
                      <a:gd name="T33" fmla="*/ 0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56" h="218">
                        <a:moveTo>
                          <a:pt x="43" y="0"/>
                        </a:moveTo>
                        <a:cubicBezTo>
                          <a:pt x="32" y="0"/>
                          <a:pt x="21" y="4"/>
                          <a:pt x="13" y="13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1" y="15"/>
                          <a:pt x="9" y="17"/>
                          <a:pt x="7" y="19"/>
                        </a:cubicBezTo>
                        <a:cubicBezTo>
                          <a:pt x="2" y="27"/>
                          <a:pt x="0" y="35"/>
                          <a:pt x="0" y="43"/>
                        </a:cubicBezTo>
                        <a:cubicBezTo>
                          <a:pt x="0" y="51"/>
                          <a:pt x="2" y="58"/>
                          <a:pt x="6" y="65"/>
                        </a:cubicBezTo>
                        <a:cubicBezTo>
                          <a:pt x="8" y="68"/>
                          <a:pt x="10" y="71"/>
                          <a:pt x="13" y="74"/>
                        </a:cubicBezTo>
                        <a:cubicBezTo>
                          <a:pt x="109" y="170"/>
                          <a:pt x="109" y="170"/>
                          <a:pt x="109" y="170"/>
                        </a:cubicBezTo>
                        <a:cubicBezTo>
                          <a:pt x="156" y="218"/>
                          <a:pt x="156" y="218"/>
                          <a:pt x="156" y="218"/>
                        </a:cubicBezTo>
                        <a:cubicBezTo>
                          <a:pt x="149" y="209"/>
                          <a:pt x="145" y="199"/>
                          <a:pt x="145" y="188"/>
                        </a:cubicBezTo>
                        <a:cubicBezTo>
                          <a:pt x="145" y="188"/>
                          <a:pt x="145" y="188"/>
                          <a:pt x="145" y="188"/>
                        </a:cubicBezTo>
                        <a:cubicBezTo>
                          <a:pt x="145" y="84"/>
                          <a:pt x="145" y="84"/>
                          <a:pt x="145" y="84"/>
                        </a:cubicBezTo>
                        <a:cubicBezTo>
                          <a:pt x="145" y="84"/>
                          <a:pt x="145" y="84"/>
                          <a:pt x="145" y="84"/>
                        </a:cubicBezTo>
                        <a:cubicBezTo>
                          <a:pt x="74" y="13"/>
                          <a:pt x="74" y="13"/>
                          <a:pt x="74" y="13"/>
                        </a:cubicBezTo>
                        <a:cubicBezTo>
                          <a:pt x="72" y="11"/>
                          <a:pt x="71" y="10"/>
                          <a:pt x="69" y="9"/>
                        </a:cubicBezTo>
                        <a:cubicBezTo>
                          <a:pt x="61" y="3"/>
                          <a:pt x="52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chemeClr val="accent5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77" name="Freeform 43"/>
                  <p:cNvSpPr>
                    <a:spLocks/>
                  </p:cNvSpPr>
                  <p:nvPr/>
                </p:nvSpPr>
                <p:spPr bwMode="auto">
                  <a:xfrm>
                    <a:off x="1052043" y="-1055147"/>
                    <a:ext cx="93476" cy="356493"/>
                  </a:xfrm>
                  <a:custGeom>
                    <a:avLst/>
                    <a:gdLst>
                      <a:gd name="T0" fmla="*/ 43 w 86"/>
                      <a:gd name="T1" fmla="*/ 0 h 328"/>
                      <a:gd name="T2" fmla="*/ 0 w 86"/>
                      <a:gd name="T3" fmla="*/ 43 h 328"/>
                      <a:gd name="T4" fmla="*/ 0 w 86"/>
                      <a:gd name="T5" fmla="*/ 285 h 328"/>
                      <a:gd name="T6" fmla="*/ 43 w 86"/>
                      <a:gd name="T7" fmla="*/ 328 h 328"/>
                      <a:gd name="T8" fmla="*/ 86 w 86"/>
                      <a:gd name="T9" fmla="*/ 285 h 328"/>
                      <a:gd name="T10" fmla="*/ 86 w 86"/>
                      <a:gd name="T11" fmla="*/ 43 h 328"/>
                      <a:gd name="T12" fmla="*/ 43 w 86"/>
                      <a:gd name="T13" fmla="*/ 0 h 3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6" h="328">
                        <a:moveTo>
                          <a:pt x="43" y="0"/>
                        </a:moveTo>
                        <a:cubicBezTo>
                          <a:pt x="19" y="0"/>
                          <a:pt x="0" y="19"/>
                          <a:pt x="0" y="43"/>
                        </a:cubicBezTo>
                        <a:cubicBezTo>
                          <a:pt x="0" y="285"/>
                          <a:pt x="0" y="285"/>
                          <a:pt x="0" y="285"/>
                        </a:cubicBezTo>
                        <a:cubicBezTo>
                          <a:pt x="43" y="328"/>
                          <a:pt x="43" y="328"/>
                          <a:pt x="43" y="328"/>
                        </a:cubicBezTo>
                        <a:cubicBezTo>
                          <a:pt x="86" y="285"/>
                          <a:pt x="86" y="285"/>
                          <a:pt x="86" y="285"/>
                        </a:cubicBezTo>
                        <a:cubicBezTo>
                          <a:pt x="86" y="43"/>
                          <a:pt x="86" y="43"/>
                          <a:pt x="86" y="43"/>
                        </a:cubicBezTo>
                        <a:cubicBezTo>
                          <a:pt x="86" y="19"/>
                          <a:pt x="67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chemeClr val="accent5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78" name="Freeform 44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1375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0 w 1"/>
                      <a:gd name="T3" fmla="*/ 0 w 1"/>
                      <a:gd name="T4" fmla="*/ 0 w 1"/>
                      <a:gd name="T5" fmla="*/ 0 w 1"/>
                      <a:gd name="T6" fmla="*/ 0 w 1"/>
                      <a:gd name="T7" fmla="*/ 0 w 1"/>
                      <a:gd name="T8" fmla="*/ 0 w 1"/>
                      <a:gd name="T9" fmla="*/ 0 w 1"/>
                      <a:gd name="T10" fmla="*/ 0 w 1"/>
                      <a:gd name="T11" fmla="*/ 0 w 1"/>
                      <a:gd name="T12" fmla="*/ 1 w 1"/>
                      <a:gd name="T13" fmla="*/ 1 w 1"/>
                      <a:gd name="T14" fmla="*/ 1 w 1"/>
                      <a:gd name="T15" fmla="*/ 1 w 1"/>
                      <a:gd name="T16" fmla="*/ 1 w 1"/>
                      <a:gd name="T17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  <a:cxn ang="0">
                        <a:pos x="T7" y="0"/>
                      </a:cxn>
                      <a:cxn ang="0">
                        <a:pos x="T8" y="0"/>
                      </a:cxn>
                      <a:cxn ang="0">
                        <a:pos x="T9" y="0"/>
                      </a:cxn>
                      <a:cxn ang="0">
                        <a:pos x="T10" y="0"/>
                      </a:cxn>
                      <a:cxn ang="0">
                        <a:pos x="T11" y="0"/>
                      </a:cxn>
                      <a:cxn ang="0">
                        <a:pos x="T12" y="0"/>
                      </a:cxn>
                      <a:cxn ang="0">
                        <a:pos x="T13" y="0"/>
                      </a:cxn>
                      <a:cxn ang="0">
                        <a:pos x="T14" y="0"/>
                      </a:cxn>
                      <a:cxn ang="0">
                        <a:pos x="T15" y="0"/>
                      </a:cxn>
                      <a:cxn ang="0">
                        <a:pos x="T16" y="0"/>
                      </a:cxn>
                      <a:cxn ang="0">
                        <a:pos x="T17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79" name="Freeform 45"/>
                  <p:cNvSpPr>
                    <a:spLocks noEditPoints="1"/>
                  </p:cNvSpPr>
                  <p:nvPr/>
                </p:nvSpPr>
                <p:spPr bwMode="auto">
                  <a:xfrm>
                    <a:off x="894416" y="-826955"/>
                    <a:ext cx="157627" cy="175497"/>
                  </a:xfrm>
                  <a:custGeom>
                    <a:avLst/>
                    <a:gdLst>
                      <a:gd name="T0" fmla="*/ 6 w 145"/>
                      <a:gd name="T1" fmla="*/ 56 h 161"/>
                      <a:gd name="T2" fmla="*/ 13 w 145"/>
                      <a:gd name="T3" fmla="*/ 65 h 161"/>
                      <a:gd name="T4" fmla="*/ 109 w 145"/>
                      <a:gd name="T5" fmla="*/ 161 h 161"/>
                      <a:gd name="T6" fmla="*/ 13 w 145"/>
                      <a:gd name="T7" fmla="*/ 65 h 161"/>
                      <a:gd name="T8" fmla="*/ 6 w 145"/>
                      <a:gd name="T9" fmla="*/ 56 h 161"/>
                      <a:gd name="T10" fmla="*/ 7 w 145"/>
                      <a:gd name="T11" fmla="*/ 10 h 161"/>
                      <a:gd name="T12" fmla="*/ 0 w 145"/>
                      <a:gd name="T13" fmla="*/ 34 h 161"/>
                      <a:gd name="T14" fmla="*/ 7 w 145"/>
                      <a:gd name="T15" fmla="*/ 10 h 161"/>
                      <a:gd name="T16" fmla="*/ 69 w 145"/>
                      <a:gd name="T17" fmla="*/ 0 h 161"/>
                      <a:gd name="T18" fmla="*/ 74 w 145"/>
                      <a:gd name="T19" fmla="*/ 4 h 161"/>
                      <a:gd name="T20" fmla="*/ 145 w 145"/>
                      <a:gd name="T21" fmla="*/ 75 h 161"/>
                      <a:gd name="T22" fmla="*/ 74 w 145"/>
                      <a:gd name="T23" fmla="*/ 4 h 161"/>
                      <a:gd name="T24" fmla="*/ 69 w 145"/>
                      <a:gd name="T25" fmla="*/ 0 h 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5" h="161">
                        <a:moveTo>
                          <a:pt x="6" y="56"/>
                        </a:moveTo>
                        <a:cubicBezTo>
                          <a:pt x="8" y="59"/>
                          <a:pt x="10" y="62"/>
                          <a:pt x="13" y="65"/>
                        </a:cubicBezTo>
                        <a:cubicBezTo>
                          <a:pt x="109" y="161"/>
                          <a:pt x="109" y="161"/>
                          <a:pt x="109" y="161"/>
                        </a:cubicBezTo>
                        <a:cubicBezTo>
                          <a:pt x="13" y="65"/>
                          <a:pt x="13" y="65"/>
                          <a:pt x="13" y="65"/>
                        </a:cubicBezTo>
                        <a:cubicBezTo>
                          <a:pt x="10" y="62"/>
                          <a:pt x="8" y="59"/>
                          <a:pt x="6" y="56"/>
                        </a:cubicBezTo>
                        <a:moveTo>
                          <a:pt x="7" y="10"/>
                        </a:moveTo>
                        <a:cubicBezTo>
                          <a:pt x="2" y="18"/>
                          <a:pt x="0" y="26"/>
                          <a:pt x="0" y="34"/>
                        </a:cubicBezTo>
                        <a:cubicBezTo>
                          <a:pt x="0" y="26"/>
                          <a:pt x="2" y="18"/>
                          <a:pt x="7" y="10"/>
                        </a:cubicBezTo>
                        <a:moveTo>
                          <a:pt x="69" y="0"/>
                        </a:moveTo>
                        <a:cubicBezTo>
                          <a:pt x="71" y="1"/>
                          <a:pt x="72" y="2"/>
                          <a:pt x="74" y="4"/>
                        </a:cubicBezTo>
                        <a:cubicBezTo>
                          <a:pt x="145" y="75"/>
                          <a:pt x="145" y="75"/>
                          <a:pt x="145" y="75"/>
                        </a:cubicBezTo>
                        <a:cubicBezTo>
                          <a:pt x="74" y="4"/>
                          <a:pt x="74" y="4"/>
                          <a:pt x="74" y="4"/>
                        </a:cubicBezTo>
                        <a:cubicBezTo>
                          <a:pt x="72" y="2"/>
                          <a:pt x="71" y="1"/>
                          <a:pt x="69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80" name="Freeform 47"/>
                  <p:cNvSpPr>
                    <a:spLocks/>
                  </p:cNvSpPr>
                  <p:nvPr/>
                </p:nvSpPr>
                <p:spPr bwMode="auto">
                  <a:xfrm>
                    <a:off x="1100155" y="-599221"/>
                    <a:ext cx="33450" cy="15121"/>
                  </a:xfrm>
                  <a:custGeom>
                    <a:avLst/>
                    <a:gdLst>
                      <a:gd name="T0" fmla="*/ 31 w 31"/>
                      <a:gd name="T1" fmla="*/ 0 h 14"/>
                      <a:gd name="T2" fmla="*/ 30 w 31"/>
                      <a:gd name="T3" fmla="*/ 0 h 14"/>
                      <a:gd name="T4" fmla="*/ 30 w 31"/>
                      <a:gd name="T5" fmla="*/ 1 h 14"/>
                      <a:gd name="T6" fmla="*/ 17 w 31"/>
                      <a:gd name="T7" fmla="*/ 10 h 14"/>
                      <a:gd name="T8" fmla="*/ 7 w 31"/>
                      <a:gd name="T9" fmla="*/ 13 h 14"/>
                      <a:gd name="T10" fmla="*/ 0 w 31"/>
                      <a:gd name="T11" fmla="*/ 14 h 14"/>
                      <a:gd name="T12" fmla="*/ 30 w 31"/>
                      <a:gd name="T13" fmla="*/ 1 h 14"/>
                      <a:gd name="T14" fmla="*/ 31 w 31"/>
                      <a:gd name="T1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1" h="14">
                        <a:moveTo>
                          <a:pt x="31" y="0"/>
                        </a:move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30" y="1"/>
                          <a:pt x="30" y="1"/>
                          <a:pt x="30" y="1"/>
                        </a:cubicBezTo>
                        <a:cubicBezTo>
                          <a:pt x="26" y="5"/>
                          <a:pt x="22" y="8"/>
                          <a:pt x="17" y="10"/>
                        </a:cubicBezTo>
                        <a:cubicBezTo>
                          <a:pt x="14" y="11"/>
                          <a:pt x="10" y="12"/>
                          <a:pt x="7" y="13"/>
                        </a:cubicBezTo>
                        <a:cubicBezTo>
                          <a:pt x="5" y="13"/>
                          <a:pt x="2" y="13"/>
                          <a:pt x="0" y="14"/>
                        </a:cubicBezTo>
                        <a:cubicBezTo>
                          <a:pt x="11" y="13"/>
                          <a:pt x="21" y="9"/>
                          <a:pt x="30" y="1"/>
                        </a:cubicBezTo>
                        <a:cubicBezTo>
                          <a:pt x="30" y="0"/>
                          <a:pt x="31" y="0"/>
                          <a:pt x="3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81" name="Freeform 48"/>
                  <p:cNvSpPr>
                    <a:spLocks/>
                  </p:cNvSpPr>
                  <p:nvPr/>
                </p:nvSpPr>
                <p:spPr bwMode="auto">
                  <a:xfrm>
                    <a:off x="1118484" y="-599221"/>
                    <a:ext cx="15121" cy="10539"/>
                  </a:xfrm>
                  <a:custGeom>
                    <a:avLst/>
                    <a:gdLst>
                      <a:gd name="T0" fmla="*/ 14 w 14"/>
                      <a:gd name="T1" fmla="*/ 0 h 10"/>
                      <a:gd name="T2" fmla="*/ 13 w 14"/>
                      <a:gd name="T3" fmla="*/ 1 h 10"/>
                      <a:gd name="T4" fmla="*/ 0 w 14"/>
                      <a:gd name="T5" fmla="*/ 10 h 10"/>
                      <a:gd name="T6" fmla="*/ 13 w 14"/>
                      <a:gd name="T7" fmla="*/ 1 h 10"/>
                      <a:gd name="T8" fmla="*/ 13 w 14"/>
                      <a:gd name="T9" fmla="*/ 0 h 10"/>
                      <a:gd name="T10" fmla="*/ 14 w 14"/>
                      <a:gd name="T11" fmla="*/ 0 h 10"/>
                      <a:gd name="T12" fmla="*/ 14 w 14"/>
                      <a:gd name="T13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0">
                        <a:moveTo>
                          <a:pt x="14" y="0"/>
                        </a:moveTo>
                        <a:cubicBezTo>
                          <a:pt x="13" y="1"/>
                          <a:pt x="13" y="1"/>
                          <a:pt x="13" y="1"/>
                        </a:cubicBezTo>
                        <a:cubicBezTo>
                          <a:pt x="9" y="5"/>
                          <a:pt x="5" y="8"/>
                          <a:pt x="0" y="10"/>
                        </a:cubicBezTo>
                        <a:cubicBezTo>
                          <a:pt x="5" y="8"/>
                          <a:pt x="9" y="5"/>
                          <a:pt x="13" y="1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82" name="Freeform 49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1375" cy="0"/>
                  </a:xfrm>
                  <a:custGeom>
                    <a:avLst/>
                    <a:gdLst>
                      <a:gd name="T0" fmla="*/ 0 w 1"/>
                      <a:gd name="T1" fmla="*/ 0 w 1"/>
                      <a:gd name="T2" fmla="*/ 0 w 1"/>
                      <a:gd name="T3" fmla="*/ 0 w 1"/>
                      <a:gd name="T4" fmla="*/ 0 w 1"/>
                      <a:gd name="T5" fmla="*/ 0 w 1"/>
                      <a:gd name="T6" fmla="*/ 0 w 1"/>
                      <a:gd name="T7" fmla="*/ 0 w 1"/>
                      <a:gd name="T8" fmla="*/ 0 w 1"/>
                      <a:gd name="T9" fmla="*/ 0 w 1"/>
                      <a:gd name="T10" fmla="*/ 0 w 1"/>
                      <a:gd name="T11" fmla="*/ 0 w 1"/>
                      <a:gd name="T12" fmla="*/ 0 w 1"/>
                      <a:gd name="T13" fmla="*/ 0 w 1"/>
                      <a:gd name="T14" fmla="*/ 0 w 1"/>
                      <a:gd name="T15" fmla="*/ 0 w 1"/>
                      <a:gd name="T16" fmla="*/ 1 w 1"/>
                      <a:gd name="T17" fmla="*/ 0 w 1"/>
                      <a:gd name="T18" fmla="*/ 1 w 1"/>
                      <a:gd name="T19" fmla="*/ 1 w 1"/>
                      <a:gd name="T20" fmla="*/ 1 w 1"/>
                      <a:gd name="T21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  <a:cxn ang="0">
                        <a:pos x="T7" y="0"/>
                      </a:cxn>
                      <a:cxn ang="0">
                        <a:pos x="T8" y="0"/>
                      </a:cxn>
                      <a:cxn ang="0">
                        <a:pos x="T9" y="0"/>
                      </a:cxn>
                      <a:cxn ang="0">
                        <a:pos x="T10" y="0"/>
                      </a:cxn>
                      <a:cxn ang="0">
                        <a:pos x="T11" y="0"/>
                      </a:cxn>
                      <a:cxn ang="0">
                        <a:pos x="T12" y="0"/>
                      </a:cxn>
                      <a:cxn ang="0">
                        <a:pos x="T13" y="0"/>
                      </a:cxn>
                      <a:cxn ang="0">
                        <a:pos x="T14" y="0"/>
                      </a:cxn>
                      <a:cxn ang="0">
                        <a:pos x="T15" y="0"/>
                      </a:cxn>
                      <a:cxn ang="0">
                        <a:pos x="T16" y="0"/>
                      </a:cxn>
                      <a:cxn ang="0">
                        <a:pos x="T17" y="0"/>
                      </a:cxn>
                      <a:cxn ang="0">
                        <a:pos x="T18" y="0"/>
                      </a:cxn>
                      <a:cxn ang="0">
                        <a:pos x="T19" y="0"/>
                      </a:cxn>
                      <a:cxn ang="0">
                        <a:pos x="T20" y="0"/>
                      </a:cxn>
                      <a:cxn ang="0">
                        <a:pos x="T21" y="0"/>
                      </a:cxn>
                    </a:cxnLst>
                    <a:rect l="0" t="0" r="r" b="b"/>
                    <a:pathLst>
                      <a:path w="1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83" name="Freeform 50"/>
                  <p:cNvSpPr>
                    <a:spLocks/>
                  </p:cNvSpPr>
                  <p:nvPr/>
                </p:nvSpPr>
                <p:spPr bwMode="auto">
                  <a:xfrm>
                    <a:off x="1098781" y="-585475"/>
                    <a:ext cx="8706" cy="1375"/>
                  </a:xfrm>
                  <a:custGeom>
                    <a:avLst/>
                    <a:gdLst>
                      <a:gd name="T0" fmla="*/ 8 w 8"/>
                      <a:gd name="T1" fmla="*/ 0 h 1"/>
                      <a:gd name="T2" fmla="*/ 0 w 8"/>
                      <a:gd name="T3" fmla="*/ 1 h 1"/>
                      <a:gd name="T4" fmla="*/ 0 w 8"/>
                      <a:gd name="T5" fmla="*/ 1 h 1"/>
                      <a:gd name="T6" fmla="*/ 0 w 8"/>
                      <a:gd name="T7" fmla="*/ 1 h 1"/>
                      <a:gd name="T8" fmla="*/ 0 w 8"/>
                      <a:gd name="T9" fmla="*/ 1 h 1"/>
                      <a:gd name="T10" fmla="*/ 0 w 8"/>
                      <a:gd name="T11" fmla="*/ 1 h 1"/>
                      <a:gd name="T12" fmla="*/ 0 w 8"/>
                      <a:gd name="T13" fmla="*/ 1 h 1"/>
                      <a:gd name="T14" fmla="*/ 0 w 8"/>
                      <a:gd name="T15" fmla="*/ 1 h 1"/>
                      <a:gd name="T16" fmla="*/ 0 w 8"/>
                      <a:gd name="T17" fmla="*/ 1 h 1"/>
                      <a:gd name="T18" fmla="*/ 0 w 8"/>
                      <a:gd name="T19" fmla="*/ 1 h 1"/>
                      <a:gd name="T20" fmla="*/ 0 w 8"/>
                      <a:gd name="T21" fmla="*/ 1 h 1"/>
                      <a:gd name="T22" fmla="*/ 0 w 8"/>
                      <a:gd name="T23" fmla="*/ 1 h 1"/>
                      <a:gd name="T24" fmla="*/ 0 w 8"/>
                      <a:gd name="T25" fmla="*/ 1 h 1"/>
                      <a:gd name="T26" fmla="*/ 1 w 8"/>
                      <a:gd name="T27" fmla="*/ 1 h 1"/>
                      <a:gd name="T28" fmla="*/ 1 w 8"/>
                      <a:gd name="T29" fmla="*/ 1 h 1"/>
                      <a:gd name="T30" fmla="*/ 1 w 8"/>
                      <a:gd name="T31" fmla="*/ 1 h 1"/>
                      <a:gd name="T32" fmla="*/ 1 w 8"/>
                      <a:gd name="T33" fmla="*/ 1 h 1"/>
                      <a:gd name="T34" fmla="*/ 8 w 8"/>
                      <a:gd name="T35" fmla="*/ 0 h 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" h="1">
                        <a:moveTo>
                          <a:pt x="8" y="0"/>
                        </a:moveTo>
                        <a:cubicBezTo>
                          <a:pt x="5" y="0"/>
                          <a:pt x="3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3" y="0"/>
                          <a:pt x="6" y="0"/>
                          <a:pt x="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84" name="Freeform 51"/>
                  <p:cNvSpPr>
                    <a:spLocks/>
                  </p:cNvSpPr>
                  <p:nvPr/>
                </p:nvSpPr>
                <p:spPr bwMode="auto">
                  <a:xfrm>
                    <a:off x="1052043" y="-745392"/>
                    <a:ext cx="46738" cy="113180"/>
                  </a:xfrm>
                  <a:custGeom>
                    <a:avLst/>
                    <a:gdLst>
                      <a:gd name="T0" fmla="*/ 0 w 43"/>
                      <a:gd name="T1" fmla="*/ 0 h 104"/>
                      <a:gd name="T2" fmla="*/ 0 w 43"/>
                      <a:gd name="T3" fmla="*/ 104 h 104"/>
                      <a:gd name="T4" fmla="*/ 0 w 43"/>
                      <a:gd name="T5" fmla="*/ 104 h 104"/>
                      <a:gd name="T6" fmla="*/ 13 w 43"/>
                      <a:gd name="T7" fmla="*/ 74 h 104"/>
                      <a:gd name="T8" fmla="*/ 43 w 43"/>
                      <a:gd name="T9" fmla="*/ 43 h 104"/>
                      <a:gd name="T10" fmla="*/ 0 w 43"/>
                      <a:gd name="T11" fmla="*/ 0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104">
                        <a:moveTo>
                          <a:pt x="0" y="0"/>
                        </a:moveTo>
                        <a:cubicBezTo>
                          <a:pt x="0" y="104"/>
                          <a:pt x="0" y="104"/>
                          <a:pt x="0" y="104"/>
                        </a:cubicBezTo>
                        <a:cubicBezTo>
                          <a:pt x="0" y="104"/>
                          <a:pt x="0" y="104"/>
                          <a:pt x="0" y="104"/>
                        </a:cubicBezTo>
                        <a:cubicBezTo>
                          <a:pt x="0" y="93"/>
                          <a:pt x="4" y="82"/>
                          <a:pt x="13" y="74"/>
                        </a:cubicBezTo>
                        <a:cubicBezTo>
                          <a:pt x="43" y="43"/>
                          <a:pt x="43" y="43"/>
                          <a:pt x="43" y="43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 w="3175">
                    <a:solidFill>
                      <a:srgbClr val="F57302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85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1063956" y="-826955"/>
                    <a:ext cx="243771" cy="242855"/>
                  </a:xfrm>
                  <a:custGeom>
                    <a:avLst/>
                    <a:gdLst>
                      <a:gd name="T0" fmla="*/ 0 w 224"/>
                      <a:gd name="T1" fmla="*/ 209 h 223"/>
                      <a:gd name="T2" fmla="*/ 2 w 224"/>
                      <a:gd name="T3" fmla="*/ 210 h 223"/>
                      <a:gd name="T4" fmla="*/ 32 w 224"/>
                      <a:gd name="T5" fmla="*/ 223 h 223"/>
                      <a:gd name="T6" fmla="*/ 32 w 224"/>
                      <a:gd name="T7" fmla="*/ 223 h 223"/>
                      <a:gd name="T8" fmla="*/ 32 w 224"/>
                      <a:gd name="T9" fmla="*/ 223 h 223"/>
                      <a:gd name="T10" fmla="*/ 32 w 224"/>
                      <a:gd name="T11" fmla="*/ 223 h 223"/>
                      <a:gd name="T12" fmla="*/ 32 w 224"/>
                      <a:gd name="T13" fmla="*/ 223 h 223"/>
                      <a:gd name="T14" fmla="*/ 32 w 224"/>
                      <a:gd name="T15" fmla="*/ 223 h 223"/>
                      <a:gd name="T16" fmla="*/ 32 w 224"/>
                      <a:gd name="T17" fmla="*/ 223 h 223"/>
                      <a:gd name="T18" fmla="*/ 32 w 224"/>
                      <a:gd name="T19" fmla="*/ 223 h 223"/>
                      <a:gd name="T20" fmla="*/ 32 w 224"/>
                      <a:gd name="T21" fmla="*/ 223 h 223"/>
                      <a:gd name="T22" fmla="*/ 32 w 224"/>
                      <a:gd name="T23" fmla="*/ 223 h 223"/>
                      <a:gd name="T24" fmla="*/ 32 w 224"/>
                      <a:gd name="T25" fmla="*/ 223 h 223"/>
                      <a:gd name="T26" fmla="*/ 32 w 224"/>
                      <a:gd name="T27" fmla="*/ 223 h 223"/>
                      <a:gd name="T28" fmla="*/ 32 w 224"/>
                      <a:gd name="T29" fmla="*/ 223 h 223"/>
                      <a:gd name="T30" fmla="*/ 32 w 224"/>
                      <a:gd name="T31" fmla="*/ 223 h 223"/>
                      <a:gd name="T32" fmla="*/ 21 w 224"/>
                      <a:gd name="T33" fmla="*/ 221 h 223"/>
                      <a:gd name="T34" fmla="*/ 2 w 224"/>
                      <a:gd name="T35" fmla="*/ 210 h 223"/>
                      <a:gd name="T36" fmla="*/ 1 w 224"/>
                      <a:gd name="T37" fmla="*/ 209 h 223"/>
                      <a:gd name="T38" fmla="*/ 0 w 224"/>
                      <a:gd name="T39" fmla="*/ 209 h 223"/>
                      <a:gd name="T40" fmla="*/ 146 w 224"/>
                      <a:gd name="T41" fmla="*/ 4 h 223"/>
                      <a:gd name="T42" fmla="*/ 146 w 224"/>
                      <a:gd name="T43" fmla="*/ 4 h 223"/>
                      <a:gd name="T44" fmla="*/ 75 w 224"/>
                      <a:gd name="T45" fmla="*/ 75 h 223"/>
                      <a:gd name="T46" fmla="*/ 75 w 224"/>
                      <a:gd name="T47" fmla="*/ 75 h 223"/>
                      <a:gd name="T48" fmla="*/ 146 w 224"/>
                      <a:gd name="T49" fmla="*/ 4 h 223"/>
                      <a:gd name="T50" fmla="*/ 146 w 224"/>
                      <a:gd name="T51" fmla="*/ 4 h 223"/>
                      <a:gd name="T52" fmla="*/ 204 w 224"/>
                      <a:gd name="T53" fmla="*/ 0 h 223"/>
                      <a:gd name="T54" fmla="*/ 208 w 224"/>
                      <a:gd name="T55" fmla="*/ 4 h 223"/>
                      <a:gd name="T56" fmla="*/ 208 w 224"/>
                      <a:gd name="T57" fmla="*/ 65 h 223"/>
                      <a:gd name="T58" fmla="*/ 135 w 224"/>
                      <a:gd name="T59" fmla="*/ 137 h 223"/>
                      <a:gd name="T60" fmla="*/ 208 w 224"/>
                      <a:gd name="T61" fmla="*/ 65 h 223"/>
                      <a:gd name="T62" fmla="*/ 208 w 224"/>
                      <a:gd name="T63" fmla="*/ 4 h 223"/>
                      <a:gd name="T64" fmla="*/ 208 w 224"/>
                      <a:gd name="T65" fmla="*/ 4 h 223"/>
                      <a:gd name="T66" fmla="*/ 204 w 224"/>
                      <a:gd name="T67" fmla="*/ 0 h 2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24" h="223">
                        <a:moveTo>
                          <a:pt x="0" y="209"/>
                        </a:moveTo>
                        <a:cubicBezTo>
                          <a:pt x="1" y="209"/>
                          <a:pt x="1" y="209"/>
                          <a:pt x="2" y="210"/>
                        </a:cubicBezTo>
                        <a:cubicBezTo>
                          <a:pt x="10" y="218"/>
                          <a:pt x="21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32" y="223"/>
                          <a:pt x="32" y="223"/>
                          <a:pt x="32" y="223"/>
                        </a:cubicBezTo>
                        <a:cubicBezTo>
                          <a:pt x="28" y="222"/>
                          <a:pt x="24" y="222"/>
                          <a:pt x="21" y="221"/>
                        </a:cubicBezTo>
                        <a:cubicBezTo>
                          <a:pt x="14" y="219"/>
                          <a:pt x="7" y="215"/>
                          <a:pt x="2" y="210"/>
                        </a:cubicBezTo>
                        <a:cubicBezTo>
                          <a:pt x="1" y="209"/>
                          <a:pt x="1" y="209"/>
                          <a:pt x="1" y="209"/>
                        </a:cubicBezTo>
                        <a:cubicBezTo>
                          <a:pt x="0" y="209"/>
                          <a:pt x="0" y="209"/>
                          <a:pt x="0" y="209"/>
                        </a:cubicBezTo>
                        <a:moveTo>
                          <a:pt x="146" y="4"/>
                        </a:move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75" y="75"/>
                          <a:pt x="75" y="75"/>
                          <a:pt x="75" y="75"/>
                        </a:cubicBezTo>
                        <a:cubicBezTo>
                          <a:pt x="75" y="75"/>
                          <a:pt x="75" y="75"/>
                          <a:pt x="75" y="75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moveTo>
                          <a:pt x="204" y="0"/>
                        </a:moveTo>
                        <a:cubicBezTo>
                          <a:pt x="205" y="1"/>
                          <a:pt x="206" y="3"/>
                          <a:pt x="208" y="4"/>
                        </a:cubicBezTo>
                        <a:cubicBezTo>
                          <a:pt x="224" y="21"/>
                          <a:pt x="224" y="48"/>
                          <a:pt x="208" y="65"/>
                        </a:cubicBezTo>
                        <a:cubicBezTo>
                          <a:pt x="135" y="137"/>
                          <a:pt x="135" y="137"/>
                          <a:pt x="135" y="137"/>
                        </a:cubicBezTo>
                        <a:cubicBezTo>
                          <a:pt x="208" y="65"/>
                          <a:pt x="208" y="65"/>
                          <a:pt x="208" y="65"/>
                        </a:cubicBezTo>
                        <a:cubicBezTo>
                          <a:pt x="224" y="48"/>
                          <a:pt x="224" y="21"/>
                          <a:pt x="208" y="4"/>
                        </a:cubicBezTo>
                        <a:cubicBezTo>
                          <a:pt x="208" y="4"/>
                          <a:pt x="208" y="4"/>
                          <a:pt x="208" y="4"/>
                        </a:cubicBezTo>
                        <a:cubicBezTo>
                          <a:pt x="206" y="3"/>
                          <a:pt x="205" y="1"/>
                          <a:pt x="204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86" name="Freeform 53"/>
                  <p:cNvSpPr>
                    <a:spLocks noEditPoints="1"/>
                  </p:cNvSpPr>
                  <p:nvPr/>
                </p:nvSpPr>
                <p:spPr bwMode="auto">
                  <a:xfrm>
                    <a:off x="1063956" y="-836578"/>
                    <a:ext cx="243771" cy="250186"/>
                  </a:xfrm>
                  <a:custGeom>
                    <a:avLst/>
                    <a:gdLst>
                      <a:gd name="T0" fmla="*/ 0 w 224"/>
                      <a:gd name="T1" fmla="*/ 218 h 230"/>
                      <a:gd name="T2" fmla="*/ 0 w 224"/>
                      <a:gd name="T3" fmla="*/ 218 h 230"/>
                      <a:gd name="T4" fmla="*/ 1 w 224"/>
                      <a:gd name="T5" fmla="*/ 218 h 230"/>
                      <a:gd name="T6" fmla="*/ 2 w 224"/>
                      <a:gd name="T7" fmla="*/ 219 h 230"/>
                      <a:gd name="T8" fmla="*/ 21 w 224"/>
                      <a:gd name="T9" fmla="*/ 230 h 230"/>
                      <a:gd name="T10" fmla="*/ 2 w 224"/>
                      <a:gd name="T11" fmla="*/ 219 h 230"/>
                      <a:gd name="T12" fmla="*/ 0 w 224"/>
                      <a:gd name="T13" fmla="*/ 218 h 230"/>
                      <a:gd name="T14" fmla="*/ 177 w 224"/>
                      <a:gd name="T15" fmla="*/ 0 h 230"/>
                      <a:gd name="T16" fmla="*/ 146 w 224"/>
                      <a:gd name="T17" fmla="*/ 13 h 230"/>
                      <a:gd name="T18" fmla="*/ 146 w 224"/>
                      <a:gd name="T19" fmla="*/ 13 h 230"/>
                      <a:gd name="T20" fmla="*/ 75 w 224"/>
                      <a:gd name="T21" fmla="*/ 84 h 230"/>
                      <a:gd name="T22" fmla="*/ 75 w 224"/>
                      <a:gd name="T23" fmla="*/ 188 h 230"/>
                      <a:gd name="T24" fmla="*/ 73 w 224"/>
                      <a:gd name="T25" fmla="*/ 202 h 230"/>
                      <a:gd name="T26" fmla="*/ 64 w 224"/>
                      <a:gd name="T27" fmla="*/ 218 h 230"/>
                      <a:gd name="T28" fmla="*/ 135 w 224"/>
                      <a:gd name="T29" fmla="*/ 146 h 230"/>
                      <a:gd name="T30" fmla="*/ 208 w 224"/>
                      <a:gd name="T31" fmla="*/ 74 h 230"/>
                      <a:gd name="T32" fmla="*/ 208 w 224"/>
                      <a:gd name="T33" fmla="*/ 13 h 230"/>
                      <a:gd name="T34" fmla="*/ 204 w 224"/>
                      <a:gd name="T35" fmla="*/ 9 h 230"/>
                      <a:gd name="T36" fmla="*/ 177 w 224"/>
                      <a:gd name="T37" fmla="*/ 0 h 2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24" h="230">
                        <a:moveTo>
                          <a:pt x="0" y="218"/>
                        </a:moveTo>
                        <a:cubicBezTo>
                          <a:pt x="0" y="218"/>
                          <a:pt x="0" y="218"/>
                          <a:pt x="0" y="218"/>
                        </a:cubicBezTo>
                        <a:cubicBezTo>
                          <a:pt x="1" y="218"/>
                          <a:pt x="1" y="218"/>
                          <a:pt x="1" y="218"/>
                        </a:cubicBezTo>
                        <a:cubicBezTo>
                          <a:pt x="2" y="219"/>
                          <a:pt x="2" y="219"/>
                          <a:pt x="2" y="219"/>
                        </a:cubicBezTo>
                        <a:cubicBezTo>
                          <a:pt x="7" y="224"/>
                          <a:pt x="14" y="228"/>
                          <a:pt x="21" y="230"/>
                        </a:cubicBezTo>
                        <a:cubicBezTo>
                          <a:pt x="14" y="228"/>
                          <a:pt x="7" y="224"/>
                          <a:pt x="2" y="219"/>
                        </a:cubicBezTo>
                        <a:cubicBezTo>
                          <a:pt x="0" y="218"/>
                          <a:pt x="0" y="218"/>
                          <a:pt x="0" y="218"/>
                        </a:cubicBezTo>
                        <a:moveTo>
                          <a:pt x="177" y="0"/>
                        </a:moveTo>
                        <a:cubicBezTo>
                          <a:pt x="166" y="0"/>
                          <a:pt x="155" y="4"/>
                          <a:pt x="146" y="13"/>
                        </a:cubicBezTo>
                        <a:cubicBezTo>
                          <a:pt x="146" y="13"/>
                          <a:pt x="146" y="13"/>
                          <a:pt x="146" y="13"/>
                        </a:cubicBezTo>
                        <a:cubicBezTo>
                          <a:pt x="75" y="84"/>
                          <a:pt x="75" y="84"/>
                          <a:pt x="75" y="84"/>
                        </a:cubicBezTo>
                        <a:cubicBezTo>
                          <a:pt x="75" y="188"/>
                          <a:pt x="75" y="188"/>
                          <a:pt x="75" y="188"/>
                        </a:cubicBezTo>
                        <a:cubicBezTo>
                          <a:pt x="75" y="193"/>
                          <a:pt x="75" y="198"/>
                          <a:pt x="73" y="202"/>
                        </a:cubicBezTo>
                        <a:cubicBezTo>
                          <a:pt x="71" y="208"/>
                          <a:pt x="68" y="213"/>
                          <a:pt x="64" y="218"/>
                        </a:cubicBezTo>
                        <a:cubicBezTo>
                          <a:pt x="135" y="146"/>
                          <a:pt x="135" y="146"/>
                          <a:pt x="135" y="146"/>
                        </a:cubicBezTo>
                        <a:cubicBezTo>
                          <a:pt x="208" y="74"/>
                          <a:pt x="208" y="74"/>
                          <a:pt x="208" y="74"/>
                        </a:cubicBezTo>
                        <a:cubicBezTo>
                          <a:pt x="224" y="57"/>
                          <a:pt x="224" y="30"/>
                          <a:pt x="208" y="13"/>
                        </a:cubicBezTo>
                        <a:cubicBezTo>
                          <a:pt x="206" y="12"/>
                          <a:pt x="205" y="10"/>
                          <a:pt x="204" y="9"/>
                        </a:cubicBezTo>
                        <a:cubicBezTo>
                          <a:pt x="196" y="3"/>
                          <a:pt x="186" y="0"/>
                          <a:pt x="177" y="0"/>
                        </a:cubicBezTo>
                      </a:path>
                    </a:pathLst>
                  </a:custGeom>
                  <a:grpFill/>
                  <a:ln w="3175">
                    <a:solidFill>
                      <a:schemeClr val="accent5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87" name="Freeform 54"/>
                  <p:cNvSpPr>
                    <a:spLocks/>
                  </p:cNvSpPr>
                  <p:nvPr/>
                </p:nvSpPr>
                <p:spPr bwMode="auto">
                  <a:xfrm>
                    <a:off x="1098781" y="-745392"/>
                    <a:ext cx="50404" cy="128759"/>
                  </a:xfrm>
                  <a:custGeom>
                    <a:avLst/>
                    <a:gdLst>
                      <a:gd name="T0" fmla="*/ 43 w 46"/>
                      <a:gd name="T1" fmla="*/ 0 h 118"/>
                      <a:gd name="T2" fmla="*/ 0 w 46"/>
                      <a:gd name="T3" fmla="*/ 43 h 118"/>
                      <a:gd name="T4" fmla="*/ 31 w 46"/>
                      <a:gd name="T5" fmla="*/ 74 h 118"/>
                      <a:gd name="T6" fmla="*/ 41 w 46"/>
                      <a:gd name="T7" fmla="*/ 118 h 118"/>
                      <a:gd name="T8" fmla="*/ 43 w 46"/>
                      <a:gd name="T9" fmla="*/ 104 h 118"/>
                      <a:gd name="T10" fmla="*/ 43 w 46"/>
                      <a:gd name="T11" fmla="*/ 0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6" h="118">
                        <a:moveTo>
                          <a:pt x="43" y="0"/>
                        </a:moveTo>
                        <a:cubicBezTo>
                          <a:pt x="0" y="43"/>
                          <a:pt x="0" y="43"/>
                          <a:pt x="0" y="43"/>
                        </a:cubicBezTo>
                        <a:cubicBezTo>
                          <a:pt x="31" y="74"/>
                          <a:pt x="31" y="74"/>
                          <a:pt x="31" y="74"/>
                        </a:cubicBezTo>
                        <a:cubicBezTo>
                          <a:pt x="43" y="86"/>
                          <a:pt x="46" y="103"/>
                          <a:pt x="41" y="118"/>
                        </a:cubicBezTo>
                        <a:cubicBezTo>
                          <a:pt x="43" y="114"/>
                          <a:pt x="43" y="109"/>
                          <a:pt x="43" y="104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rgbClr val="F57302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88" name="Freeform 55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89" name="Freeform 56"/>
                  <p:cNvSpPr>
                    <a:spLocks/>
                  </p:cNvSpPr>
                  <p:nvPr/>
                </p:nvSpPr>
                <p:spPr bwMode="auto">
                  <a:xfrm>
                    <a:off x="1086867" y="-586391"/>
                    <a:ext cx="11914" cy="2291"/>
                  </a:xfrm>
                  <a:custGeom>
                    <a:avLst/>
                    <a:gdLst>
                      <a:gd name="T0" fmla="*/ 0 w 11"/>
                      <a:gd name="T1" fmla="*/ 0 h 2"/>
                      <a:gd name="T2" fmla="*/ 11 w 11"/>
                      <a:gd name="T3" fmla="*/ 2 h 2"/>
                      <a:gd name="T4" fmla="*/ 4 w 11"/>
                      <a:gd name="T5" fmla="*/ 1 h 2"/>
                      <a:gd name="T6" fmla="*/ 0 w 11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2">
                        <a:moveTo>
                          <a:pt x="0" y="0"/>
                        </a:moveTo>
                        <a:cubicBezTo>
                          <a:pt x="3" y="1"/>
                          <a:pt x="7" y="1"/>
                          <a:pt x="11" y="2"/>
                        </a:cubicBezTo>
                        <a:cubicBezTo>
                          <a:pt x="8" y="1"/>
                          <a:pt x="6" y="1"/>
                          <a:pt x="4" y="1"/>
                        </a:cubicBezTo>
                        <a:cubicBezTo>
                          <a:pt x="3" y="1"/>
                          <a:pt x="1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90" name="Freeform 57"/>
                  <p:cNvSpPr>
                    <a:spLocks/>
                  </p:cNvSpPr>
                  <p:nvPr/>
                </p:nvSpPr>
                <p:spPr bwMode="auto">
                  <a:xfrm>
                    <a:off x="1052043" y="-632213"/>
                    <a:ext cx="39407" cy="46738"/>
                  </a:xfrm>
                  <a:custGeom>
                    <a:avLst/>
                    <a:gdLst>
                      <a:gd name="T0" fmla="*/ 0 w 36"/>
                      <a:gd name="T1" fmla="*/ 0 h 43"/>
                      <a:gd name="T2" fmla="*/ 11 w 36"/>
                      <a:gd name="T3" fmla="*/ 30 h 43"/>
                      <a:gd name="T4" fmla="*/ 13 w 36"/>
                      <a:gd name="T5" fmla="*/ 31 h 43"/>
                      <a:gd name="T6" fmla="*/ 32 w 36"/>
                      <a:gd name="T7" fmla="*/ 42 h 43"/>
                      <a:gd name="T8" fmla="*/ 36 w 36"/>
                      <a:gd name="T9" fmla="*/ 43 h 43"/>
                      <a:gd name="T10" fmla="*/ 0 w 36"/>
                      <a:gd name="T11" fmla="*/ 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6" h="43">
                        <a:moveTo>
                          <a:pt x="0" y="0"/>
                        </a:moveTo>
                        <a:cubicBezTo>
                          <a:pt x="0" y="11"/>
                          <a:pt x="4" y="21"/>
                          <a:pt x="11" y="30"/>
                        </a:cubicBez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18" y="36"/>
                          <a:pt x="25" y="40"/>
                          <a:pt x="32" y="42"/>
                        </a:cubicBezTo>
                        <a:cubicBezTo>
                          <a:pt x="33" y="42"/>
                          <a:pt x="35" y="43"/>
                          <a:pt x="36" y="43"/>
                        </a:cubicBezTo>
                        <a:cubicBezTo>
                          <a:pt x="16" y="40"/>
                          <a:pt x="0" y="22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91" name="Freeform 58"/>
                  <p:cNvSpPr>
                    <a:spLocks/>
                  </p:cNvSpPr>
                  <p:nvPr/>
                </p:nvSpPr>
                <p:spPr bwMode="auto">
                  <a:xfrm>
                    <a:off x="1107487" y="-588682"/>
                    <a:ext cx="10997" cy="3208"/>
                  </a:xfrm>
                  <a:custGeom>
                    <a:avLst/>
                    <a:gdLst>
                      <a:gd name="T0" fmla="*/ 10 w 10"/>
                      <a:gd name="T1" fmla="*/ 0 h 3"/>
                      <a:gd name="T2" fmla="*/ 5 w 10"/>
                      <a:gd name="T3" fmla="*/ 2 h 3"/>
                      <a:gd name="T4" fmla="*/ 0 w 10"/>
                      <a:gd name="T5" fmla="*/ 3 h 3"/>
                      <a:gd name="T6" fmla="*/ 10 w 10"/>
                      <a:gd name="T7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" h="3">
                        <a:moveTo>
                          <a:pt x="10" y="0"/>
                        </a:moveTo>
                        <a:cubicBezTo>
                          <a:pt x="8" y="0"/>
                          <a:pt x="7" y="1"/>
                          <a:pt x="5" y="2"/>
                        </a:cubicBezTo>
                        <a:cubicBezTo>
                          <a:pt x="3" y="2"/>
                          <a:pt x="2" y="2"/>
                          <a:pt x="0" y="3"/>
                        </a:cubicBezTo>
                        <a:cubicBezTo>
                          <a:pt x="3" y="2"/>
                          <a:pt x="7" y="1"/>
                          <a:pt x="1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92" name="Freeform 59"/>
                  <p:cNvSpPr>
                    <a:spLocks/>
                  </p:cNvSpPr>
                  <p:nvPr/>
                </p:nvSpPr>
                <p:spPr bwMode="auto">
                  <a:xfrm>
                    <a:off x="1112985" y="-616634"/>
                    <a:ext cx="30701" cy="30242"/>
                  </a:xfrm>
                  <a:custGeom>
                    <a:avLst/>
                    <a:gdLst>
                      <a:gd name="T0" fmla="*/ 28 w 28"/>
                      <a:gd name="T1" fmla="*/ 0 h 28"/>
                      <a:gd name="T2" fmla="*/ 0 w 28"/>
                      <a:gd name="T3" fmla="*/ 28 h 28"/>
                      <a:gd name="T4" fmla="*/ 5 w 28"/>
                      <a:gd name="T5" fmla="*/ 26 h 28"/>
                      <a:gd name="T6" fmla="*/ 18 w 28"/>
                      <a:gd name="T7" fmla="*/ 17 h 28"/>
                      <a:gd name="T8" fmla="*/ 19 w 28"/>
                      <a:gd name="T9" fmla="*/ 16 h 28"/>
                      <a:gd name="T10" fmla="*/ 28 w 28"/>
                      <a:gd name="T1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" h="28">
                        <a:moveTo>
                          <a:pt x="28" y="0"/>
                        </a:moveTo>
                        <a:cubicBezTo>
                          <a:pt x="24" y="13"/>
                          <a:pt x="13" y="23"/>
                          <a:pt x="0" y="28"/>
                        </a:cubicBezTo>
                        <a:cubicBezTo>
                          <a:pt x="2" y="27"/>
                          <a:pt x="3" y="26"/>
                          <a:pt x="5" y="26"/>
                        </a:cubicBezTo>
                        <a:cubicBezTo>
                          <a:pt x="10" y="24"/>
                          <a:pt x="14" y="21"/>
                          <a:pt x="18" y="17"/>
                        </a:cubicBezTo>
                        <a:cubicBezTo>
                          <a:pt x="19" y="16"/>
                          <a:pt x="19" y="16"/>
                          <a:pt x="19" y="16"/>
                        </a:cubicBezTo>
                        <a:cubicBezTo>
                          <a:pt x="23" y="11"/>
                          <a:pt x="26" y="6"/>
                          <a:pt x="28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93" name="Freeform 60"/>
                  <p:cNvSpPr>
                    <a:spLocks noEditPoints="1"/>
                  </p:cNvSpPr>
                  <p:nvPr/>
                </p:nvSpPr>
                <p:spPr bwMode="auto">
                  <a:xfrm>
                    <a:off x="1098781" y="-584100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94" name="Freeform 61"/>
                  <p:cNvSpPr>
                    <a:spLocks/>
                  </p:cNvSpPr>
                  <p:nvPr/>
                </p:nvSpPr>
                <p:spPr bwMode="auto">
                  <a:xfrm>
                    <a:off x="1091449" y="-586391"/>
                    <a:ext cx="21536" cy="2291"/>
                  </a:xfrm>
                  <a:custGeom>
                    <a:avLst/>
                    <a:gdLst>
                      <a:gd name="T0" fmla="*/ 20 w 20"/>
                      <a:gd name="T1" fmla="*/ 0 h 2"/>
                      <a:gd name="T2" fmla="*/ 16 w 20"/>
                      <a:gd name="T3" fmla="*/ 1 h 2"/>
                      <a:gd name="T4" fmla="*/ 16 w 20"/>
                      <a:gd name="T5" fmla="*/ 1 h 2"/>
                      <a:gd name="T6" fmla="*/ 12 w 20"/>
                      <a:gd name="T7" fmla="*/ 1 h 2"/>
                      <a:gd name="T8" fmla="*/ 11 w 20"/>
                      <a:gd name="T9" fmla="*/ 1 h 2"/>
                      <a:gd name="T10" fmla="*/ 7 w 20"/>
                      <a:gd name="T11" fmla="*/ 2 h 2"/>
                      <a:gd name="T12" fmla="*/ 3 w 20"/>
                      <a:gd name="T13" fmla="*/ 1 h 2"/>
                      <a:gd name="T14" fmla="*/ 3 w 20"/>
                      <a:gd name="T15" fmla="*/ 1 h 2"/>
                      <a:gd name="T16" fmla="*/ 0 w 20"/>
                      <a:gd name="T17" fmla="*/ 1 h 2"/>
                      <a:gd name="T18" fmla="*/ 7 w 20"/>
                      <a:gd name="T19" fmla="*/ 2 h 2"/>
                      <a:gd name="T20" fmla="*/ 7 w 20"/>
                      <a:gd name="T21" fmla="*/ 2 h 2"/>
                      <a:gd name="T22" fmla="*/ 7 w 20"/>
                      <a:gd name="T23" fmla="*/ 2 h 2"/>
                      <a:gd name="T24" fmla="*/ 7 w 20"/>
                      <a:gd name="T25" fmla="*/ 2 h 2"/>
                      <a:gd name="T26" fmla="*/ 7 w 20"/>
                      <a:gd name="T27" fmla="*/ 2 h 2"/>
                      <a:gd name="T28" fmla="*/ 7 w 20"/>
                      <a:gd name="T29" fmla="*/ 2 h 2"/>
                      <a:gd name="T30" fmla="*/ 7 w 20"/>
                      <a:gd name="T31" fmla="*/ 2 h 2"/>
                      <a:gd name="T32" fmla="*/ 7 w 20"/>
                      <a:gd name="T33" fmla="*/ 2 h 2"/>
                      <a:gd name="T34" fmla="*/ 7 w 20"/>
                      <a:gd name="T35" fmla="*/ 2 h 2"/>
                      <a:gd name="T36" fmla="*/ 7 w 20"/>
                      <a:gd name="T37" fmla="*/ 2 h 2"/>
                      <a:gd name="T38" fmla="*/ 7 w 20"/>
                      <a:gd name="T39" fmla="*/ 2 h 2"/>
                      <a:gd name="T40" fmla="*/ 7 w 20"/>
                      <a:gd name="T41" fmla="*/ 2 h 2"/>
                      <a:gd name="T42" fmla="*/ 7 w 20"/>
                      <a:gd name="T43" fmla="*/ 2 h 2"/>
                      <a:gd name="T44" fmla="*/ 15 w 20"/>
                      <a:gd name="T45" fmla="*/ 1 h 2"/>
                      <a:gd name="T46" fmla="*/ 20 w 20"/>
                      <a:gd name="T4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20" h="2">
                        <a:moveTo>
                          <a:pt x="20" y="0"/>
                        </a:moveTo>
                        <a:cubicBezTo>
                          <a:pt x="19" y="0"/>
                          <a:pt x="18" y="0"/>
                          <a:pt x="16" y="1"/>
                        </a:cubicBezTo>
                        <a:cubicBezTo>
                          <a:pt x="16" y="1"/>
                          <a:pt x="16" y="1"/>
                          <a:pt x="16" y="1"/>
                        </a:cubicBezTo>
                        <a:cubicBezTo>
                          <a:pt x="15" y="1"/>
                          <a:pt x="14" y="1"/>
                          <a:pt x="12" y="1"/>
                        </a:cubicBezTo>
                        <a:cubicBezTo>
                          <a:pt x="11" y="1"/>
                          <a:pt x="11" y="1"/>
                          <a:pt x="11" y="1"/>
                        </a:cubicBezTo>
                        <a:cubicBezTo>
                          <a:pt x="10" y="1"/>
                          <a:pt x="9" y="2"/>
                          <a:pt x="7" y="2"/>
                        </a:cubicBezTo>
                        <a:cubicBezTo>
                          <a:pt x="6" y="2"/>
                          <a:pt x="4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1" y="1"/>
                          <a:pt x="0" y="1"/>
                        </a:cubicBezTo>
                        <a:cubicBezTo>
                          <a:pt x="2" y="1"/>
                          <a:pt x="4" y="1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cubicBezTo>
                          <a:pt x="10" y="2"/>
                          <a:pt x="12" y="1"/>
                          <a:pt x="15" y="1"/>
                        </a:cubicBezTo>
                        <a:cubicBezTo>
                          <a:pt x="17" y="0"/>
                          <a:pt x="18" y="0"/>
                          <a:pt x="20" y="0"/>
                        </a:cubicBezTo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595" name="Freeform 62"/>
                  <p:cNvSpPr>
                    <a:spLocks/>
                  </p:cNvSpPr>
                  <p:nvPr/>
                </p:nvSpPr>
                <p:spPr bwMode="auto">
                  <a:xfrm>
                    <a:off x="1052043" y="-698654"/>
                    <a:ext cx="97142" cy="114554"/>
                  </a:xfrm>
                  <a:custGeom>
                    <a:avLst/>
                    <a:gdLst>
                      <a:gd name="T0" fmla="*/ 43 w 89"/>
                      <a:gd name="T1" fmla="*/ 0 h 105"/>
                      <a:gd name="T2" fmla="*/ 13 w 89"/>
                      <a:gd name="T3" fmla="*/ 31 h 105"/>
                      <a:gd name="T4" fmla="*/ 0 w 89"/>
                      <a:gd name="T5" fmla="*/ 61 h 105"/>
                      <a:gd name="T6" fmla="*/ 36 w 89"/>
                      <a:gd name="T7" fmla="*/ 104 h 105"/>
                      <a:gd name="T8" fmla="*/ 39 w 89"/>
                      <a:gd name="T9" fmla="*/ 104 h 105"/>
                      <a:gd name="T10" fmla="*/ 39 w 89"/>
                      <a:gd name="T11" fmla="*/ 104 h 105"/>
                      <a:gd name="T12" fmla="*/ 43 w 89"/>
                      <a:gd name="T13" fmla="*/ 105 h 105"/>
                      <a:gd name="T14" fmla="*/ 47 w 89"/>
                      <a:gd name="T15" fmla="*/ 104 h 105"/>
                      <a:gd name="T16" fmla="*/ 48 w 89"/>
                      <a:gd name="T17" fmla="*/ 104 h 105"/>
                      <a:gd name="T18" fmla="*/ 52 w 89"/>
                      <a:gd name="T19" fmla="*/ 104 h 105"/>
                      <a:gd name="T20" fmla="*/ 52 w 89"/>
                      <a:gd name="T21" fmla="*/ 104 h 105"/>
                      <a:gd name="T22" fmla="*/ 56 w 89"/>
                      <a:gd name="T23" fmla="*/ 103 h 105"/>
                      <a:gd name="T24" fmla="*/ 84 w 89"/>
                      <a:gd name="T25" fmla="*/ 75 h 105"/>
                      <a:gd name="T26" fmla="*/ 74 w 89"/>
                      <a:gd name="T27" fmla="*/ 31 h 105"/>
                      <a:gd name="T28" fmla="*/ 43 w 89"/>
                      <a:gd name="T29" fmla="*/ 0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9" h="105">
                        <a:moveTo>
                          <a:pt x="43" y="0"/>
                        </a:moveTo>
                        <a:cubicBezTo>
                          <a:pt x="13" y="31"/>
                          <a:pt x="13" y="31"/>
                          <a:pt x="13" y="31"/>
                        </a:cubicBezTo>
                        <a:cubicBezTo>
                          <a:pt x="4" y="39"/>
                          <a:pt x="0" y="50"/>
                          <a:pt x="0" y="61"/>
                        </a:cubicBezTo>
                        <a:cubicBezTo>
                          <a:pt x="0" y="83"/>
                          <a:pt x="16" y="101"/>
                          <a:pt x="36" y="104"/>
                        </a:cubicBezTo>
                        <a:cubicBezTo>
                          <a:pt x="37" y="104"/>
                          <a:pt x="38" y="104"/>
                          <a:pt x="39" y="104"/>
                        </a:cubicBezTo>
                        <a:cubicBezTo>
                          <a:pt x="39" y="104"/>
                          <a:pt x="39" y="104"/>
                          <a:pt x="39" y="104"/>
                        </a:cubicBezTo>
                        <a:cubicBezTo>
                          <a:pt x="40" y="104"/>
                          <a:pt x="42" y="105"/>
                          <a:pt x="43" y="105"/>
                        </a:cubicBezTo>
                        <a:cubicBezTo>
                          <a:pt x="45" y="105"/>
                          <a:pt x="46" y="104"/>
                          <a:pt x="47" y="104"/>
                        </a:cubicBezTo>
                        <a:cubicBezTo>
                          <a:pt x="48" y="104"/>
                          <a:pt x="48" y="104"/>
                          <a:pt x="48" y="104"/>
                        </a:cubicBezTo>
                        <a:cubicBezTo>
                          <a:pt x="50" y="104"/>
                          <a:pt x="51" y="104"/>
                          <a:pt x="52" y="104"/>
                        </a:cubicBezTo>
                        <a:cubicBezTo>
                          <a:pt x="52" y="104"/>
                          <a:pt x="52" y="104"/>
                          <a:pt x="52" y="104"/>
                        </a:cubicBezTo>
                        <a:cubicBezTo>
                          <a:pt x="54" y="103"/>
                          <a:pt x="55" y="103"/>
                          <a:pt x="56" y="103"/>
                        </a:cubicBezTo>
                        <a:cubicBezTo>
                          <a:pt x="69" y="98"/>
                          <a:pt x="80" y="88"/>
                          <a:pt x="84" y="75"/>
                        </a:cubicBezTo>
                        <a:cubicBezTo>
                          <a:pt x="89" y="60"/>
                          <a:pt x="86" y="43"/>
                          <a:pt x="74" y="31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</a:path>
                    </a:pathLst>
                  </a:custGeom>
                  <a:grpFill/>
                  <a:ln w="3175">
                    <a:solidFill>
                      <a:srgbClr val="F34D00"/>
                    </a:solidFill>
                    <a:round/>
                    <a:headEnd/>
                    <a:tailEnd/>
                  </a:ln>
                </p:spPr>
                <p:txBody>
                  <a:bodyPr vert="horz" wrap="square" lIns="121920" tIns="60960" rIns="121920" bIns="6096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60958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400">
                      <a:solidFill>
                        <a:srgbClr val="58585B"/>
                      </a:solidFill>
                      <a:ea typeface="ＭＳ Ｐゴシック" panose="020B0600070205080204" pitchFamily="34" charset="-128"/>
                    </a:endParaRPr>
                  </a:p>
                </p:txBody>
              </p:sp>
            </p:grpSp>
          </p:grpSp>
          <p:grpSp>
            <p:nvGrpSpPr>
              <p:cNvPr id="532" name="Group 531"/>
              <p:cNvGrpSpPr/>
              <p:nvPr/>
            </p:nvGrpSpPr>
            <p:grpSpPr>
              <a:xfrm rot="5400000" flipH="1">
                <a:off x="889594" y="4099837"/>
                <a:ext cx="198569" cy="226307"/>
                <a:chOff x="894416" y="-1055147"/>
                <a:chExt cx="413311" cy="471047"/>
              </a:xfrm>
              <a:grpFill/>
            </p:grpSpPr>
            <p:sp>
              <p:nvSpPr>
                <p:cNvPr id="554" name="Freeform 46"/>
                <p:cNvSpPr>
                  <a:spLocks/>
                </p:cNvSpPr>
                <p:nvPr/>
              </p:nvSpPr>
              <p:spPr bwMode="auto">
                <a:xfrm>
                  <a:off x="894416" y="-836578"/>
                  <a:ext cx="169540" cy="237356"/>
                </a:xfrm>
                <a:custGeom>
                  <a:avLst/>
                  <a:gdLst>
                    <a:gd name="T0" fmla="*/ 43 w 156"/>
                    <a:gd name="T1" fmla="*/ 0 h 218"/>
                    <a:gd name="T2" fmla="*/ 13 w 156"/>
                    <a:gd name="T3" fmla="*/ 13 h 218"/>
                    <a:gd name="T4" fmla="*/ 13 w 156"/>
                    <a:gd name="T5" fmla="*/ 13 h 218"/>
                    <a:gd name="T6" fmla="*/ 13 w 156"/>
                    <a:gd name="T7" fmla="*/ 13 h 218"/>
                    <a:gd name="T8" fmla="*/ 7 w 156"/>
                    <a:gd name="T9" fmla="*/ 19 h 218"/>
                    <a:gd name="T10" fmla="*/ 0 w 156"/>
                    <a:gd name="T11" fmla="*/ 43 h 218"/>
                    <a:gd name="T12" fmla="*/ 6 w 156"/>
                    <a:gd name="T13" fmla="*/ 65 h 218"/>
                    <a:gd name="T14" fmla="*/ 13 w 156"/>
                    <a:gd name="T15" fmla="*/ 74 h 218"/>
                    <a:gd name="T16" fmla="*/ 109 w 156"/>
                    <a:gd name="T17" fmla="*/ 170 h 218"/>
                    <a:gd name="T18" fmla="*/ 156 w 156"/>
                    <a:gd name="T19" fmla="*/ 218 h 218"/>
                    <a:gd name="T20" fmla="*/ 145 w 156"/>
                    <a:gd name="T21" fmla="*/ 188 h 218"/>
                    <a:gd name="T22" fmla="*/ 145 w 156"/>
                    <a:gd name="T23" fmla="*/ 188 h 218"/>
                    <a:gd name="T24" fmla="*/ 145 w 156"/>
                    <a:gd name="T25" fmla="*/ 84 h 218"/>
                    <a:gd name="T26" fmla="*/ 145 w 156"/>
                    <a:gd name="T27" fmla="*/ 84 h 218"/>
                    <a:gd name="T28" fmla="*/ 74 w 156"/>
                    <a:gd name="T29" fmla="*/ 13 h 218"/>
                    <a:gd name="T30" fmla="*/ 69 w 156"/>
                    <a:gd name="T31" fmla="*/ 9 h 218"/>
                    <a:gd name="T32" fmla="*/ 43 w 156"/>
                    <a:gd name="T33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6" h="218">
                      <a:moveTo>
                        <a:pt x="43" y="0"/>
                      </a:moveTo>
                      <a:cubicBezTo>
                        <a:pt x="32" y="0"/>
                        <a:pt x="21" y="4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1" y="15"/>
                        <a:pt x="9" y="17"/>
                        <a:pt x="7" y="19"/>
                      </a:cubicBezTo>
                      <a:cubicBezTo>
                        <a:pt x="2" y="27"/>
                        <a:pt x="0" y="35"/>
                        <a:pt x="0" y="43"/>
                      </a:cubicBezTo>
                      <a:cubicBezTo>
                        <a:pt x="0" y="51"/>
                        <a:pt x="2" y="58"/>
                        <a:pt x="6" y="65"/>
                      </a:cubicBezTo>
                      <a:cubicBezTo>
                        <a:pt x="8" y="68"/>
                        <a:pt x="10" y="71"/>
                        <a:pt x="13" y="74"/>
                      </a:cubicBezTo>
                      <a:cubicBezTo>
                        <a:pt x="109" y="170"/>
                        <a:pt x="109" y="170"/>
                        <a:pt x="109" y="170"/>
                      </a:cubicBezTo>
                      <a:cubicBezTo>
                        <a:pt x="156" y="218"/>
                        <a:pt x="156" y="218"/>
                        <a:pt x="156" y="218"/>
                      </a:cubicBezTo>
                      <a:cubicBezTo>
                        <a:pt x="149" y="209"/>
                        <a:pt x="145" y="199"/>
                        <a:pt x="145" y="188"/>
                      </a:cubicBezTo>
                      <a:cubicBezTo>
                        <a:pt x="145" y="188"/>
                        <a:pt x="145" y="188"/>
                        <a:pt x="145" y="188"/>
                      </a:cubicBezTo>
                      <a:cubicBezTo>
                        <a:pt x="145" y="84"/>
                        <a:pt x="145" y="84"/>
                        <a:pt x="145" y="84"/>
                      </a:cubicBezTo>
                      <a:cubicBezTo>
                        <a:pt x="145" y="84"/>
                        <a:pt x="145" y="84"/>
                        <a:pt x="145" y="84"/>
                      </a:cubicBezTo>
                      <a:cubicBezTo>
                        <a:pt x="74" y="13"/>
                        <a:pt x="74" y="13"/>
                        <a:pt x="74" y="13"/>
                      </a:cubicBezTo>
                      <a:cubicBezTo>
                        <a:pt x="72" y="11"/>
                        <a:pt x="71" y="10"/>
                        <a:pt x="69" y="9"/>
                      </a:cubicBezTo>
                      <a:cubicBezTo>
                        <a:pt x="61" y="3"/>
                        <a:pt x="52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chemeClr val="accent5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55" name="Freeform 43"/>
                <p:cNvSpPr>
                  <a:spLocks/>
                </p:cNvSpPr>
                <p:nvPr/>
              </p:nvSpPr>
              <p:spPr bwMode="auto">
                <a:xfrm>
                  <a:off x="1052043" y="-1055147"/>
                  <a:ext cx="93476" cy="356493"/>
                </a:xfrm>
                <a:custGeom>
                  <a:avLst/>
                  <a:gdLst>
                    <a:gd name="T0" fmla="*/ 43 w 86"/>
                    <a:gd name="T1" fmla="*/ 0 h 328"/>
                    <a:gd name="T2" fmla="*/ 0 w 86"/>
                    <a:gd name="T3" fmla="*/ 43 h 328"/>
                    <a:gd name="T4" fmla="*/ 0 w 86"/>
                    <a:gd name="T5" fmla="*/ 285 h 328"/>
                    <a:gd name="T6" fmla="*/ 43 w 86"/>
                    <a:gd name="T7" fmla="*/ 328 h 328"/>
                    <a:gd name="T8" fmla="*/ 86 w 86"/>
                    <a:gd name="T9" fmla="*/ 285 h 328"/>
                    <a:gd name="T10" fmla="*/ 86 w 86"/>
                    <a:gd name="T11" fmla="*/ 43 h 328"/>
                    <a:gd name="T12" fmla="*/ 43 w 86"/>
                    <a:gd name="T13" fmla="*/ 0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328">
                      <a:moveTo>
                        <a:pt x="43" y="0"/>
                      </a:moveTo>
                      <a:cubicBezTo>
                        <a:pt x="19" y="0"/>
                        <a:pt x="0" y="19"/>
                        <a:pt x="0" y="43"/>
                      </a:cubicBezTo>
                      <a:cubicBezTo>
                        <a:pt x="0" y="285"/>
                        <a:pt x="0" y="285"/>
                        <a:pt x="0" y="285"/>
                      </a:cubicBezTo>
                      <a:cubicBezTo>
                        <a:pt x="43" y="328"/>
                        <a:pt x="43" y="328"/>
                        <a:pt x="43" y="328"/>
                      </a:cubicBezTo>
                      <a:cubicBezTo>
                        <a:pt x="86" y="285"/>
                        <a:pt x="86" y="285"/>
                        <a:pt x="86" y="285"/>
                      </a:cubicBezTo>
                      <a:cubicBezTo>
                        <a:pt x="86" y="43"/>
                        <a:pt x="86" y="43"/>
                        <a:pt x="86" y="43"/>
                      </a:cubicBezTo>
                      <a:cubicBezTo>
                        <a:pt x="86" y="19"/>
                        <a:pt x="67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chemeClr val="accent5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56" name="Freeform 44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1375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0 w 1"/>
                    <a:gd name="T4" fmla="*/ 0 w 1"/>
                    <a:gd name="T5" fmla="*/ 0 w 1"/>
                    <a:gd name="T6" fmla="*/ 0 w 1"/>
                    <a:gd name="T7" fmla="*/ 0 w 1"/>
                    <a:gd name="T8" fmla="*/ 0 w 1"/>
                    <a:gd name="T9" fmla="*/ 0 w 1"/>
                    <a:gd name="T10" fmla="*/ 0 w 1"/>
                    <a:gd name="T11" fmla="*/ 0 w 1"/>
                    <a:gd name="T12" fmla="*/ 1 w 1"/>
                    <a:gd name="T13" fmla="*/ 1 w 1"/>
                    <a:gd name="T14" fmla="*/ 1 w 1"/>
                    <a:gd name="T15" fmla="*/ 1 w 1"/>
                    <a:gd name="T16" fmla="*/ 1 w 1"/>
                    <a:gd name="T17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57" name="Freeform 45"/>
                <p:cNvSpPr>
                  <a:spLocks noEditPoints="1"/>
                </p:cNvSpPr>
                <p:nvPr/>
              </p:nvSpPr>
              <p:spPr bwMode="auto">
                <a:xfrm>
                  <a:off x="894416" y="-826955"/>
                  <a:ext cx="157627" cy="175497"/>
                </a:xfrm>
                <a:custGeom>
                  <a:avLst/>
                  <a:gdLst>
                    <a:gd name="T0" fmla="*/ 6 w 145"/>
                    <a:gd name="T1" fmla="*/ 56 h 161"/>
                    <a:gd name="T2" fmla="*/ 13 w 145"/>
                    <a:gd name="T3" fmla="*/ 65 h 161"/>
                    <a:gd name="T4" fmla="*/ 109 w 145"/>
                    <a:gd name="T5" fmla="*/ 161 h 161"/>
                    <a:gd name="T6" fmla="*/ 13 w 145"/>
                    <a:gd name="T7" fmla="*/ 65 h 161"/>
                    <a:gd name="T8" fmla="*/ 6 w 145"/>
                    <a:gd name="T9" fmla="*/ 56 h 161"/>
                    <a:gd name="T10" fmla="*/ 7 w 145"/>
                    <a:gd name="T11" fmla="*/ 10 h 161"/>
                    <a:gd name="T12" fmla="*/ 0 w 145"/>
                    <a:gd name="T13" fmla="*/ 34 h 161"/>
                    <a:gd name="T14" fmla="*/ 7 w 145"/>
                    <a:gd name="T15" fmla="*/ 10 h 161"/>
                    <a:gd name="T16" fmla="*/ 69 w 145"/>
                    <a:gd name="T17" fmla="*/ 0 h 161"/>
                    <a:gd name="T18" fmla="*/ 74 w 145"/>
                    <a:gd name="T19" fmla="*/ 4 h 161"/>
                    <a:gd name="T20" fmla="*/ 145 w 145"/>
                    <a:gd name="T21" fmla="*/ 75 h 161"/>
                    <a:gd name="T22" fmla="*/ 74 w 145"/>
                    <a:gd name="T23" fmla="*/ 4 h 161"/>
                    <a:gd name="T24" fmla="*/ 69 w 145"/>
                    <a:gd name="T25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5" h="161">
                      <a:moveTo>
                        <a:pt x="6" y="56"/>
                      </a:moveTo>
                      <a:cubicBezTo>
                        <a:pt x="8" y="59"/>
                        <a:pt x="10" y="62"/>
                        <a:pt x="13" y="65"/>
                      </a:cubicBezTo>
                      <a:cubicBezTo>
                        <a:pt x="109" y="161"/>
                        <a:pt x="109" y="161"/>
                        <a:pt x="109" y="161"/>
                      </a:cubicBezTo>
                      <a:cubicBezTo>
                        <a:pt x="13" y="65"/>
                        <a:pt x="13" y="65"/>
                        <a:pt x="13" y="65"/>
                      </a:cubicBezTo>
                      <a:cubicBezTo>
                        <a:pt x="10" y="62"/>
                        <a:pt x="8" y="59"/>
                        <a:pt x="6" y="56"/>
                      </a:cubicBezTo>
                      <a:moveTo>
                        <a:pt x="7" y="10"/>
                      </a:moveTo>
                      <a:cubicBezTo>
                        <a:pt x="2" y="18"/>
                        <a:pt x="0" y="26"/>
                        <a:pt x="0" y="34"/>
                      </a:cubicBezTo>
                      <a:cubicBezTo>
                        <a:pt x="0" y="26"/>
                        <a:pt x="2" y="18"/>
                        <a:pt x="7" y="10"/>
                      </a:cubicBezTo>
                      <a:moveTo>
                        <a:pt x="69" y="0"/>
                      </a:moveTo>
                      <a:cubicBezTo>
                        <a:pt x="71" y="1"/>
                        <a:pt x="72" y="2"/>
                        <a:pt x="74" y="4"/>
                      </a:cubicBezTo>
                      <a:cubicBezTo>
                        <a:pt x="145" y="75"/>
                        <a:pt x="145" y="75"/>
                        <a:pt x="145" y="75"/>
                      </a:cubicBezTo>
                      <a:cubicBezTo>
                        <a:pt x="74" y="4"/>
                        <a:pt x="74" y="4"/>
                        <a:pt x="74" y="4"/>
                      </a:cubicBezTo>
                      <a:cubicBezTo>
                        <a:pt x="72" y="2"/>
                        <a:pt x="71" y="1"/>
                        <a:pt x="6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58" name="Freeform 557"/>
                <p:cNvSpPr>
                  <a:spLocks/>
                </p:cNvSpPr>
                <p:nvPr/>
              </p:nvSpPr>
              <p:spPr bwMode="auto">
                <a:xfrm>
                  <a:off x="1100155" y="-599221"/>
                  <a:ext cx="33450" cy="15121"/>
                </a:xfrm>
                <a:custGeom>
                  <a:avLst/>
                  <a:gdLst>
                    <a:gd name="T0" fmla="*/ 31 w 31"/>
                    <a:gd name="T1" fmla="*/ 0 h 14"/>
                    <a:gd name="T2" fmla="*/ 30 w 31"/>
                    <a:gd name="T3" fmla="*/ 0 h 14"/>
                    <a:gd name="T4" fmla="*/ 30 w 31"/>
                    <a:gd name="T5" fmla="*/ 1 h 14"/>
                    <a:gd name="T6" fmla="*/ 17 w 31"/>
                    <a:gd name="T7" fmla="*/ 10 h 14"/>
                    <a:gd name="T8" fmla="*/ 7 w 31"/>
                    <a:gd name="T9" fmla="*/ 13 h 14"/>
                    <a:gd name="T10" fmla="*/ 0 w 31"/>
                    <a:gd name="T11" fmla="*/ 14 h 14"/>
                    <a:gd name="T12" fmla="*/ 30 w 31"/>
                    <a:gd name="T13" fmla="*/ 1 h 14"/>
                    <a:gd name="T14" fmla="*/ 31 w 31"/>
                    <a:gd name="T1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14">
                      <a:moveTo>
                        <a:pt x="31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6" y="5"/>
                        <a:pt x="22" y="8"/>
                        <a:pt x="17" y="10"/>
                      </a:cubicBezTo>
                      <a:cubicBezTo>
                        <a:pt x="14" y="11"/>
                        <a:pt x="10" y="12"/>
                        <a:pt x="7" y="13"/>
                      </a:cubicBezTo>
                      <a:cubicBezTo>
                        <a:pt x="5" y="13"/>
                        <a:pt x="2" y="13"/>
                        <a:pt x="0" y="14"/>
                      </a:cubicBezTo>
                      <a:cubicBezTo>
                        <a:pt x="11" y="13"/>
                        <a:pt x="21" y="9"/>
                        <a:pt x="30" y="1"/>
                      </a:cubicBezTo>
                      <a:cubicBezTo>
                        <a:pt x="30" y="0"/>
                        <a:pt x="31" y="0"/>
                        <a:pt x="3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59" name="Freeform 558"/>
                <p:cNvSpPr>
                  <a:spLocks/>
                </p:cNvSpPr>
                <p:nvPr/>
              </p:nvSpPr>
              <p:spPr bwMode="auto">
                <a:xfrm>
                  <a:off x="1118484" y="-599221"/>
                  <a:ext cx="15121" cy="10539"/>
                </a:xfrm>
                <a:custGeom>
                  <a:avLst/>
                  <a:gdLst>
                    <a:gd name="T0" fmla="*/ 14 w 14"/>
                    <a:gd name="T1" fmla="*/ 0 h 10"/>
                    <a:gd name="T2" fmla="*/ 13 w 14"/>
                    <a:gd name="T3" fmla="*/ 1 h 10"/>
                    <a:gd name="T4" fmla="*/ 0 w 14"/>
                    <a:gd name="T5" fmla="*/ 10 h 10"/>
                    <a:gd name="T6" fmla="*/ 13 w 14"/>
                    <a:gd name="T7" fmla="*/ 1 h 10"/>
                    <a:gd name="T8" fmla="*/ 13 w 14"/>
                    <a:gd name="T9" fmla="*/ 0 h 10"/>
                    <a:gd name="T10" fmla="*/ 14 w 14"/>
                    <a:gd name="T11" fmla="*/ 0 h 10"/>
                    <a:gd name="T12" fmla="*/ 14 w 14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">
                      <a:moveTo>
                        <a:pt x="14" y="0"/>
                      </a:move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9" y="5"/>
                        <a:pt x="5" y="8"/>
                        <a:pt x="0" y="10"/>
                      </a:cubicBezTo>
                      <a:cubicBezTo>
                        <a:pt x="5" y="8"/>
                        <a:pt x="9" y="5"/>
                        <a:pt x="13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60" name="Freeform 559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1375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0 w 1"/>
                    <a:gd name="T4" fmla="*/ 0 w 1"/>
                    <a:gd name="T5" fmla="*/ 0 w 1"/>
                    <a:gd name="T6" fmla="*/ 0 w 1"/>
                    <a:gd name="T7" fmla="*/ 0 w 1"/>
                    <a:gd name="T8" fmla="*/ 0 w 1"/>
                    <a:gd name="T9" fmla="*/ 0 w 1"/>
                    <a:gd name="T10" fmla="*/ 0 w 1"/>
                    <a:gd name="T11" fmla="*/ 0 w 1"/>
                    <a:gd name="T12" fmla="*/ 0 w 1"/>
                    <a:gd name="T13" fmla="*/ 0 w 1"/>
                    <a:gd name="T14" fmla="*/ 0 w 1"/>
                    <a:gd name="T15" fmla="*/ 0 w 1"/>
                    <a:gd name="T16" fmla="*/ 1 w 1"/>
                    <a:gd name="T17" fmla="*/ 0 w 1"/>
                    <a:gd name="T18" fmla="*/ 1 w 1"/>
                    <a:gd name="T19" fmla="*/ 1 w 1"/>
                    <a:gd name="T20" fmla="*/ 1 w 1"/>
                    <a:gd name="T21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  <a:cxn ang="0">
                      <a:pos x="T18" y="0"/>
                    </a:cxn>
                    <a:cxn ang="0">
                      <a:pos x="T19" y="0"/>
                    </a:cxn>
                    <a:cxn ang="0">
                      <a:pos x="T20" y="0"/>
                    </a:cxn>
                    <a:cxn ang="0">
                      <a:pos x="T21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61" name="Freeform 560"/>
                <p:cNvSpPr>
                  <a:spLocks/>
                </p:cNvSpPr>
                <p:nvPr/>
              </p:nvSpPr>
              <p:spPr bwMode="auto">
                <a:xfrm>
                  <a:off x="1098781" y="-585475"/>
                  <a:ext cx="8706" cy="1375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1 h 1"/>
                    <a:gd name="T4" fmla="*/ 0 w 8"/>
                    <a:gd name="T5" fmla="*/ 1 h 1"/>
                    <a:gd name="T6" fmla="*/ 0 w 8"/>
                    <a:gd name="T7" fmla="*/ 1 h 1"/>
                    <a:gd name="T8" fmla="*/ 0 w 8"/>
                    <a:gd name="T9" fmla="*/ 1 h 1"/>
                    <a:gd name="T10" fmla="*/ 0 w 8"/>
                    <a:gd name="T11" fmla="*/ 1 h 1"/>
                    <a:gd name="T12" fmla="*/ 0 w 8"/>
                    <a:gd name="T13" fmla="*/ 1 h 1"/>
                    <a:gd name="T14" fmla="*/ 0 w 8"/>
                    <a:gd name="T15" fmla="*/ 1 h 1"/>
                    <a:gd name="T16" fmla="*/ 0 w 8"/>
                    <a:gd name="T17" fmla="*/ 1 h 1"/>
                    <a:gd name="T18" fmla="*/ 0 w 8"/>
                    <a:gd name="T19" fmla="*/ 1 h 1"/>
                    <a:gd name="T20" fmla="*/ 0 w 8"/>
                    <a:gd name="T21" fmla="*/ 1 h 1"/>
                    <a:gd name="T22" fmla="*/ 0 w 8"/>
                    <a:gd name="T23" fmla="*/ 1 h 1"/>
                    <a:gd name="T24" fmla="*/ 0 w 8"/>
                    <a:gd name="T25" fmla="*/ 1 h 1"/>
                    <a:gd name="T26" fmla="*/ 1 w 8"/>
                    <a:gd name="T27" fmla="*/ 1 h 1"/>
                    <a:gd name="T28" fmla="*/ 1 w 8"/>
                    <a:gd name="T29" fmla="*/ 1 h 1"/>
                    <a:gd name="T30" fmla="*/ 1 w 8"/>
                    <a:gd name="T31" fmla="*/ 1 h 1"/>
                    <a:gd name="T32" fmla="*/ 1 w 8"/>
                    <a:gd name="T33" fmla="*/ 1 h 1"/>
                    <a:gd name="T34" fmla="*/ 8 w 8"/>
                    <a:gd name="T3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cubicBezTo>
                        <a:pt x="5" y="0"/>
                        <a:pt x="3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0"/>
                        <a:pt x="6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62" name="Freeform 561"/>
                <p:cNvSpPr>
                  <a:spLocks/>
                </p:cNvSpPr>
                <p:nvPr/>
              </p:nvSpPr>
              <p:spPr bwMode="auto">
                <a:xfrm>
                  <a:off x="1052043" y="-745392"/>
                  <a:ext cx="46738" cy="113180"/>
                </a:xfrm>
                <a:custGeom>
                  <a:avLst/>
                  <a:gdLst>
                    <a:gd name="T0" fmla="*/ 0 w 43"/>
                    <a:gd name="T1" fmla="*/ 0 h 104"/>
                    <a:gd name="T2" fmla="*/ 0 w 43"/>
                    <a:gd name="T3" fmla="*/ 104 h 104"/>
                    <a:gd name="T4" fmla="*/ 0 w 43"/>
                    <a:gd name="T5" fmla="*/ 104 h 104"/>
                    <a:gd name="T6" fmla="*/ 13 w 43"/>
                    <a:gd name="T7" fmla="*/ 74 h 104"/>
                    <a:gd name="T8" fmla="*/ 43 w 43"/>
                    <a:gd name="T9" fmla="*/ 43 h 104"/>
                    <a:gd name="T10" fmla="*/ 0 w 43"/>
                    <a:gd name="T11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104">
                      <a:moveTo>
                        <a:pt x="0" y="0"/>
                      </a:move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93"/>
                        <a:pt x="4" y="82"/>
                        <a:pt x="13" y="74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3175">
                  <a:solidFill>
                    <a:srgbClr val="F57302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63" name="Freeform 562"/>
                <p:cNvSpPr>
                  <a:spLocks noEditPoints="1"/>
                </p:cNvSpPr>
                <p:nvPr/>
              </p:nvSpPr>
              <p:spPr bwMode="auto">
                <a:xfrm>
                  <a:off x="1063956" y="-826955"/>
                  <a:ext cx="243771" cy="242855"/>
                </a:xfrm>
                <a:custGeom>
                  <a:avLst/>
                  <a:gdLst>
                    <a:gd name="T0" fmla="*/ 0 w 224"/>
                    <a:gd name="T1" fmla="*/ 209 h 223"/>
                    <a:gd name="T2" fmla="*/ 2 w 224"/>
                    <a:gd name="T3" fmla="*/ 210 h 223"/>
                    <a:gd name="T4" fmla="*/ 32 w 224"/>
                    <a:gd name="T5" fmla="*/ 223 h 223"/>
                    <a:gd name="T6" fmla="*/ 32 w 224"/>
                    <a:gd name="T7" fmla="*/ 223 h 223"/>
                    <a:gd name="T8" fmla="*/ 32 w 224"/>
                    <a:gd name="T9" fmla="*/ 223 h 223"/>
                    <a:gd name="T10" fmla="*/ 32 w 224"/>
                    <a:gd name="T11" fmla="*/ 223 h 223"/>
                    <a:gd name="T12" fmla="*/ 32 w 224"/>
                    <a:gd name="T13" fmla="*/ 223 h 223"/>
                    <a:gd name="T14" fmla="*/ 32 w 224"/>
                    <a:gd name="T15" fmla="*/ 223 h 223"/>
                    <a:gd name="T16" fmla="*/ 32 w 224"/>
                    <a:gd name="T17" fmla="*/ 223 h 223"/>
                    <a:gd name="T18" fmla="*/ 32 w 224"/>
                    <a:gd name="T19" fmla="*/ 223 h 223"/>
                    <a:gd name="T20" fmla="*/ 32 w 224"/>
                    <a:gd name="T21" fmla="*/ 223 h 223"/>
                    <a:gd name="T22" fmla="*/ 32 w 224"/>
                    <a:gd name="T23" fmla="*/ 223 h 223"/>
                    <a:gd name="T24" fmla="*/ 32 w 224"/>
                    <a:gd name="T25" fmla="*/ 223 h 223"/>
                    <a:gd name="T26" fmla="*/ 32 w 224"/>
                    <a:gd name="T27" fmla="*/ 223 h 223"/>
                    <a:gd name="T28" fmla="*/ 32 w 224"/>
                    <a:gd name="T29" fmla="*/ 223 h 223"/>
                    <a:gd name="T30" fmla="*/ 32 w 224"/>
                    <a:gd name="T31" fmla="*/ 223 h 223"/>
                    <a:gd name="T32" fmla="*/ 21 w 224"/>
                    <a:gd name="T33" fmla="*/ 221 h 223"/>
                    <a:gd name="T34" fmla="*/ 2 w 224"/>
                    <a:gd name="T35" fmla="*/ 210 h 223"/>
                    <a:gd name="T36" fmla="*/ 1 w 224"/>
                    <a:gd name="T37" fmla="*/ 209 h 223"/>
                    <a:gd name="T38" fmla="*/ 0 w 224"/>
                    <a:gd name="T39" fmla="*/ 209 h 223"/>
                    <a:gd name="T40" fmla="*/ 146 w 224"/>
                    <a:gd name="T41" fmla="*/ 4 h 223"/>
                    <a:gd name="T42" fmla="*/ 146 w 224"/>
                    <a:gd name="T43" fmla="*/ 4 h 223"/>
                    <a:gd name="T44" fmla="*/ 75 w 224"/>
                    <a:gd name="T45" fmla="*/ 75 h 223"/>
                    <a:gd name="T46" fmla="*/ 75 w 224"/>
                    <a:gd name="T47" fmla="*/ 75 h 223"/>
                    <a:gd name="T48" fmla="*/ 146 w 224"/>
                    <a:gd name="T49" fmla="*/ 4 h 223"/>
                    <a:gd name="T50" fmla="*/ 146 w 224"/>
                    <a:gd name="T51" fmla="*/ 4 h 223"/>
                    <a:gd name="T52" fmla="*/ 204 w 224"/>
                    <a:gd name="T53" fmla="*/ 0 h 223"/>
                    <a:gd name="T54" fmla="*/ 208 w 224"/>
                    <a:gd name="T55" fmla="*/ 4 h 223"/>
                    <a:gd name="T56" fmla="*/ 208 w 224"/>
                    <a:gd name="T57" fmla="*/ 65 h 223"/>
                    <a:gd name="T58" fmla="*/ 135 w 224"/>
                    <a:gd name="T59" fmla="*/ 137 h 223"/>
                    <a:gd name="T60" fmla="*/ 208 w 224"/>
                    <a:gd name="T61" fmla="*/ 65 h 223"/>
                    <a:gd name="T62" fmla="*/ 208 w 224"/>
                    <a:gd name="T63" fmla="*/ 4 h 223"/>
                    <a:gd name="T64" fmla="*/ 208 w 224"/>
                    <a:gd name="T65" fmla="*/ 4 h 223"/>
                    <a:gd name="T66" fmla="*/ 204 w 224"/>
                    <a:gd name="T67" fmla="*/ 0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4" h="223">
                      <a:moveTo>
                        <a:pt x="0" y="209"/>
                      </a:moveTo>
                      <a:cubicBezTo>
                        <a:pt x="1" y="209"/>
                        <a:pt x="1" y="209"/>
                        <a:pt x="2" y="210"/>
                      </a:cubicBezTo>
                      <a:cubicBezTo>
                        <a:pt x="10" y="218"/>
                        <a:pt x="21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28" y="222"/>
                        <a:pt x="24" y="222"/>
                        <a:pt x="21" y="221"/>
                      </a:cubicBezTo>
                      <a:cubicBezTo>
                        <a:pt x="14" y="219"/>
                        <a:pt x="7" y="215"/>
                        <a:pt x="2" y="210"/>
                      </a:cubicBezTo>
                      <a:cubicBezTo>
                        <a:pt x="1" y="209"/>
                        <a:pt x="1" y="209"/>
                        <a:pt x="1" y="209"/>
                      </a:cubicBezTo>
                      <a:cubicBezTo>
                        <a:pt x="0" y="209"/>
                        <a:pt x="0" y="209"/>
                        <a:pt x="0" y="209"/>
                      </a:cubicBezTo>
                      <a:moveTo>
                        <a:pt x="146" y="4"/>
                      </a:moveTo>
                      <a:cubicBezTo>
                        <a:pt x="146" y="4"/>
                        <a:pt x="146" y="4"/>
                        <a:pt x="146" y="4"/>
                      </a:cubicBezTo>
                      <a:cubicBezTo>
                        <a:pt x="75" y="75"/>
                        <a:pt x="75" y="75"/>
                        <a:pt x="75" y="75"/>
                      </a:cubicBezTo>
                      <a:cubicBezTo>
                        <a:pt x="75" y="75"/>
                        <a:pt x="75" y="75"/>
                        <a:pt x="75" y="75"/>
                      </a:cubicBezTo>
                      <a:cubicBezTo>
                        <a:pt x="146" y="4"/>
                        <a:pt x="146" y="4"/>
                        <a:pt x="146" y="4"/>
                      </a:cubicBezTo>
                      <a:cubicBezTo>
                        <a:pt x="146" y="4"/>
                        <a:pt x="146" y="4"/>
                        <a:pt x="146" y="4"/>
                      </a:cubicBezTo>
                      <a:moveTo>
                        <a:pt x="204" y="0"/>
                      </a:moveTo>
                      <a:cubicBezTo>
                        <a:pt x="205" y="1"/>
                        <a:pt x="206" y="3"/>
                        <a:pt x="208" y="4"/>
                      </a:cubicBezTo>
                      <a:cubicBezTo>
                        <a:pt x="224" y="21"/>
                        <a:pt x="224" y="48"/>
                        <a:pt x="208" y="65"/>
                      </a:cubicBezTo>
                      <a:cubicBezTo>
                        <a:pt x="135" y="137"/>
                        <a:pt x="135" y="137"/>
                        <a:pt x="135" y="137"/>
                      </a:cubicBezTo>
                      <a:cubicBezTo>
                        <a:pt x="208" y="65"/>
                        <a:pt x="208" y="65"/>
                        <a:pt x="208" y="65"/>
                      </a:cubicBezTo>
                      <a:cubicBezTo>
                        <a:pt x="224" y="48"/>
                        <a:pt x="224" y="21"/>
                        <a:pt x="208" y="4"/>
                      </a:cubicBezTo>
                      <a:cubicBezTo>
                        <a:pt x="208" y="4"/>
                        <a:pt x="208" y="4"/>
                        <a:pt x="208" y="4"/>
                      </a:cubicBezTo>
                      <a:cubicBezTo>
                        <a:pt x="206" y="3"/>
                        <a:pt x="205" y="1"/>
                        <a:pt x="20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64" name="Freeform 563"/>
                <p:cNvSpPr>
                  <a:spLocks noEditPoints="1"/>
                </p:cNvSpPr>
                <p:nvPr/>
              </p:nvSpPr>
              <p:spPr bwMode="auto">
                <a:xfrm>
                  <a:off x="1063956" y="-836578"/>
                  <a:ext cx="243771" cy="250186"/>
                </a:xfrm>
                <a:custGeom>
                  <a:avLst/>
                  <a:gdLst>
                    <a:gd name="T0" fmla="*/ 0 w 224"/>
                    <a:gd name="T1" fmla="*/ 218 h 230"/>
                    <a:gd name="T2" fmla="*/ 0 w 224"/>
                    <a:gd name="T3" fmla="*/ 218 h 230"/>
                    <a:gd name="T4" fmla="*/ 1 w 224"/>
                    <a:gd name="T5" fmla="*/ 218 h 230"/>
                    <a:gd name="T6" fmla="*/ 2 w 224"/>
                    <a:gd name="T7" fmla="*/ 219 h 230"/>
                    <a:gd name="T8" fmla="*/ 21 w 224"/>
                    <a:gd name="T9" fmla="*/ 230 h 230"/>
                    <a:gd name="T10" fmla="*/ 2 w 224"/>
                    <a:gd name="T11" fmla="*/ 219 h 230"/>
                    <a:gd name="T12" fmla="*/ 0 w 224"/>
                    <a:gd name="T13" fmla="*/ 218 h 230"/>
                    <a:gd name="T14" fmla="*/ 177 w 224"/>
                    <a:gd name="T15" fmla="*/ 0 h 230"/>
                    <a:gd name="T16" fmla="*/ 146 w 224"/>
                    <a:gd name="T17" fmla="*/ 13 h 230"/>
                    <a:gd name="T18" fmla="*/ 146 w 224"/>
                    <a:gd name="T19" fmla="*/ 13 h 230"/>
                    <a:gd name="T20" fmla="*/ 75 w 224"/>
                    <a:gd name="T21" fmla="*/ 84 h 230"/>
                    <a:gd name="T22" fmla="*/ 75 w 224"/>
                    <a:gd name="T23" fmla="*/ 188 h 230"/>
                    <a:gd name="T24" fmla="*/ 73 w 224"/>
                    <a:gd name="T25" fmla="*/ 202 h 230"/>
                    <a:gd name="T26" fmla="*/ 64 w 224"/>
                    <a:gd name="T27" fmla="*/ 218 h 230"/>
                    <a:gd name="T28" fmla="*/ 135 w 224"/>
                    <a:gd name="T29" fmla="*/ 146 h 230"/>
                    <a:gd name="T30" fmla="*/ 208 w 224"/>
                    <a:gd name="T31" fmla="*/ 74 h 230"/>
                    <a:gd name="T32" fmla="*/ 208 w 224"/>
                    <a:gd name="T33" fmla="*/ 13 h 230"/>
                    <a:gd name="T34" fmla="*/ 204 w 224"/>
                    <a:gd name="T35" fmla="*/ 9 h 230"/>
                    <a:gd name="T36" fmla="*/ 177 w 224"/>
                    <a:gd name="T37" fmla="*/ 0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24" h="230">
                      <a:moveTo>
                        <a:pt x="0" y="218"/>
                      </a:moveTo>
                      <a:cubicBezTo>
                        <a:pt x="0" y="218"/>
                        <a:pt x="0" y="218"/>
                        <a:pt x="0" y="218"/>
                      </a:cubicBezTo>
                      <a:cubicBezTo>
                        <a:pt x="1" y="218"/>
                        <a:pt x="1" y="218"/>
                        <a:pt x="1" y="218"/>
                      </a:cubicBezTo>
                      <a:cubicBezTo>
                        <a:pt x="2" y="219"/>
                        <a:pt x="2" y="219"/>
                        <a:pt x="2" y="219"/>
                      </a:cubicBezTo>
                      <a:cubicBezTo>
                        <a:pt x="7" y="224"/>
                        <a:pt x="14" y="228"/>
                        <a:pt x="21" y="230"/>
                      </a:cubicBezTo>
                      <a:cubicBezTo>
                        <a:pt x="14" y="228"/>
                        <a:pt x="7" y="224"/>
                        <a:pt x="2" y="219"/>
                      </a:cubicBezTo>
                      <a:cubicBezTo>
                        <a:pt x="0" y="218"/>
                        <a:pt x="0" y="218"/>
                        <a:pt x="0" y="218"/>
                      </a:cubicBezTo>
                      <a:moveTo>
                        <a:pt x="177" y="0"/>
                      </a:moveTo>
                      <a:cubicBezTo>
                        <a:pt x="166" y="0"/>
                        <a:pt x="155" y="4"/>
                        <a:pt x="146" y="13"/>
                      </a:cubicBezTo>
                      <a:cubicBezTo>
                        <a:pt x="146" y="13"/>
                        <a:pt x="146" y="13"/>
                        <a:pt x="146" y="13"/>
                      </a:cubicBezTo>
                      <a:cubicBezTo>
                        <a:pt x="75" y="84"/>
                        <a:pt x="75" y="84"/>
                        <a:pt x="75" y="84"/>
                      </a:cubicBezTo>
                      <a:cubicBezTo>
                        <a:pt x="75" y="188"/>
                        <a:pt x="75" y="188"/>
                        <a:pt x="75" y="188"/>
                      </a:cubicBezTo>
                      <a:cubicBezTo>
                        <a:pt x="75" y="193"/>
                        <a:pt x="75" y="198"/>
                        <a:pt x="73" y="202"/>
                      </a:cubicBezTo>
                      <a:cubicBezTo>
                        <a:pt x="71" y="208"/>
                        <a:pt x="68" y="213"/>
                        <a:pt x="64" y="218"/>
                      </a:cubicBezTo>
                      <a:cubicBezTo>
                        <a:pt x="135" y="146"/>
                        <a:pt x="135" y="146"/>
                        <a:pt x="135" y="146"/>
                      </a:cubicBezTo>
                      <a:cubicBezTo>
                        <a:pt x="208" y="74"/>
                        <a:pt x="208" y="74"/>
                        <a:pt x="208" y="74"/>
                      </a:cubicBezTo>
                      <a:cubicBezTo>
                        <a:pt x="224" y="57"/>
                        <a:pt x="224" y="30"/>
                        <a:pt x="208" y="13"/>
                      </a:cubicBezTo>
                      <a:cubicBezTo>
                        <a:pt x="206" y="12"/>
                        <a:pt x="205" y="10"/>
                        <a:pt x="204" y="9"/>
                      </a:cubicBezTo>
                      <a:cubicBezTo>
                        <a:pt x="196" y="3"/>
                        <a:pt x="186" y="0"/>
                        <a:pt x="177" y="0"/>
                      </a:cubicBezTo>
                    </a:path>
                  </a:pathLst>
                </a:custGeom>
                <a:grpFill/>
                <a:ln w="3175">
                  <a:solidFill>
                    <a:schemeClr val="accent5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65" name="Freeform 564"/>
                <p:cNvSpPr>
                  <a:spLocks/>
                </p:cNvSpPr>
                <p:nvPr/>
              </p:nvSpPr>
              <p:spPr bwMode="auto">
                <a:xfrm>
                  <a:off x="1098781" y="-745392"/>
                  <a:ext cx="50404" cy="128759"/>
                </a:xfrm>
                <a:custGeom>
                  <a:avLst/>
                  <a:gdLst>
                    <a:gd name="T0" fmla="*/ 43 w 46"/>
                    <a:gd name="T1" fmla="*/ 0 h 118"/>
                    <a:gd name="T2" fmla="*/ 0 w 46"/>
                    <a:gd name="T3" fmla="*/ 43 h 118"/>
                    <a:gd name="T4" fmla="*/ 31 w 46"/>
                    <a:gd name="T5" fmla="*/ 74 h 118"/>
                    <a:gd name="T6" fmla="*/ 41 w 46"/>
                    <a:gd name="T7" fmla="*/ 118 h 118"/>
                    <a:gd name="T8" fmla="*/ 43 w 46"/>
                    <a:gd name="T9" fmla="*/ 104 h 118"/>
                    <a:gd name="T10" fmla="*/ 43 w 46"/>
                    <a:gd name="T11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118">
                      <a:moveTo>
                        <a:pt x="43" y="0"/>
                      </a:move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31" y="74"/>
                        <a:pt x="31" y="74"/>
                        <a:pt x="31" y="74"/>
                      </a:cubicBezTo>
                      <a:cubicBezTo>
                        <a:pt x="43" y="86"/>
                        <a:pt x="46" y="103"/>
                        <a:pt x="41" y="118"/>
                      </a:cubicBezTo>
                      <a:cubicBezTo>
                        <a:pt x="43" y="114"/>
                        <a:pt x="43" y="109"/>
                        <a:pt x="43" y="104"/>
                      </a:cubicBezTo>
                      <a:cubicBezTo>
                        <a:pt x="43" y="0"/>
                        <a:pt x="43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rgbClr val="F57302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66" name="Freeform 565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67" name="Freeform 566"/>
                <p:cNvSpPr>
                  <a:spLocks/>
                </p:cNvSpPr>
                <p:nvPr/>
              </p:nvSpPr>
              <p:spPr bwMode="auto">
                <a:xfrm>
                  <a:off x="1086867" y="-586391"/>
                  <a:ext cx="11914" cy="2291"/>
                </a:xfrm>
                <a:custGeom>
                  <a:avLst/>
                  <a:gdLst>
                    <a:gd name="T0" fmla="*/ 0 w 11"/>
                    <a:gd name="T1" fmla="*/ 0 h 2"/>
                    <a:gd name="T2" fmla="*/ 11 w 11"/>
                    <a:gd name="T3" fmla="*/ 2 h 2"/>
                    <a:gd name="T4" fmla="*/ 4 w 11"/>
                    <a:gd name="T5" fmla="*/ 1 h 2"/>
                    <a:gd name="T6" fmla="*/ 0 w 1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">
                      <a:moveTo>
                        <a:pt x="0" y="0"/>
                      </a:moveTo>
                      <a:cubicBezTo>
                        <a:pt x="3" y="1"/>
                        <a:pt x="7" y="1"/>
                        <a:pt x="11" y="2"/>
                      </a:cubicBezTo>
                      <a:cubicBezTo>
                        <a:pt x="8" y="1"/>
                        <a:pt x="6" y="1"/>
                        <a:pt x="4" y="1"/>
                      </a:cubicBezTo>
                      <a:cubicBezTo>
                        <a:pt x="3" y="1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68" name="Freeform 567"/>
                <p:cNvSpPr>
                  <a:spLocks/>
                </p:cNvSpPr>
                <p:nvPr/>
              </p:nvSpPr>
              <p:spPr bwMode="auto">
                <a:xfrm>
                  <a:off x="1052043" y="-632213"/>
                  <a:ext cx="39407" cy="46738"/>
                </a:xfrm>
                <a:custGeom>
                  <a:avLst/>
                  <a:gdLst>
                    <a:gd name="T0" fmla="*/ 0 w 36"/>
                    <a:gd name="T1" fmla="*/ 0 h 43"/>
                    <a:gd name="T2" fmla="*/ 11 w 36"/>
                    <a:gd name="T3" fmla="*/ 30 h 43"/>
                    <a:gd name="T4" fmla="*/ 13 w 36"/>
                    <a:gd name="T5" fmla="*/ 31 h 43"/>
                    <a:gd name="T6" fmla="*/ 32 w 36"/>
                    <a:gd name="T7" fmla="*/ 42 h 43"/>
                    <a:gd name="T8" fmla="*/ 36 w 36"/>
                    <a:gd name="T9" fmla="*/ 43 h 43"/>
                    <a:gd name="T10" fmla="*/ 0 w 36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43">
                      <a:moveTo>
                        <a:pt x="0" y="0"/>
                      </a:moveTo>
                      <a:cubicBezTo>
                        <a:pt x="0" y="11"/>
                        <a:pt x="4" y="21"/>
                        <a:pt x="11" y="30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8" y="36"/>
                        <a:pt x="25" y="40"/>
                        <a:pt x="32" y="42"/>
                      </a:cubicBezTo>
                      <a:cubicBezTo>
                        <a:pt x="33" y="42"/>
                        <a:pt x="35" y="43"/>
                        <a:pt x="36" y="43"/>
                      </a:cubicBezTo>
                      <a:cubicBezTo>
                        <a:pt x="16" y="40"/>
                        <a:pt x="0" y="22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69" name="Freeform 568"/>
                <p:cNvSpPr>
                  <a:spLocks/>
                </p:cNvSpPr>
                <p:nvPr/>
              </p:nvSpPr>
              <p:spPr bwMode="auto">
                <a:xfrm>
                  <a:off x="1107487" y="-588682"/>
                  <a:ext cx="10997" cy="3208"/>
                </a:xfrm>
                <a:custGeom>
                  <a:avLst/>
                  <a:gdLst>
                    <a:gd name="T0" fmla="*/ 10 w 10"/>
                    <a:gd name="T1" fmla="*/ 0 h 3"/>
                    <a:gd name="T2" fmla="*/ 5 w 10"/>
                    <a:gd name="T3" fmla="*/ 2 h 3"/>
                    <a:gd name="T4" fmla="*/ 0 w 10"/>
                    <a:gd name="T5" fmla="*/ 3 h 3"/>
                    <a:gd name="T6" fmla="*/ 10 w 10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3">
                      <a:moveTo>
                        <a:pt x="10" y="0"/>
                      </a:moveTo>
                      <a:cubicBezTo>
                        <a:pt x="8" y="0"/>
                        <a:pt x="7" y="1"/>
                        <a:pt x="5" y="2"/>
                      </a:cubicBezTo>
                      <a:cubicBezTo>
                        <a:pt x="3" y="2"/>
                        <a:pt x="2" y="2"/>
                        <a:pt x="0" y="3"/>
                      </a:cubicBezTo>
                      <a:cubicBezTo>
                        <a:pt x="3" y="2"/>
                        <a:pt x="7" y="1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70" name="Freeform 569"/>
                <p:cNvSpPr>
                  <a:spLocks/>
                </p:cNvSpPr>
                <p:nvPr/>
              </p:nvSpPr>
              <p:spPr bwMode="auto">
                <a:xfrm>
                  <a:off x="1112985" y="-616634"/>
                  <a:ext cx="30701" cy="30242"/>
                </a:xfrm>
                <a:custGeom>
                  <a:avLst/>
                  <a:gdLst>
                    <a:gd name="T0" fmla="*/ 28 w 28"/>
                    <a:gd name="T1" fmla="*/ 0 h 28"/>
                    <a:gd name="T2" fmla="*/ 0 w 28"/>
                    <a:gd name="T3" fmla="*/ 28 h 28"/>
                    <a:gd name="T4" fmla="*/ 5 w 28"/>
                    <a:gd name="T5" fmla="*/ 26 h 28"/>
                    <a:gd name="T6" fmla="*/ 18 w 28"/>
                    <a:gd name="T7" fmla="*/ 17 h 28"/>
                    <a:gd name="T8" fmla="*/ 19 w 28"/>
                    <a:gd name="T9" fmla="*/ 16 h 28"/>
                    <a:gd name="T10" fmla="*/ 28 w 28"/>
                    <a:gd name="T1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28">
                      <a:moveTo>
                        <a:pt x="28" y="0"/>
                      </a:moveTo>
                      <a:cubicBezTo>
                        <a:pt x="24" y="13"/>
                        <a:pt x="13" y="23"/>
                        <a:pt x="0" y="28"/>
                      </a:cubicBezTo>
                      <a:cubicBezTo>
                        <a:pt x="2" y="27"/>
                        <a:pt x="3" y="26"/>
                        <a:pt x="5" y="26"/>
                      </a:cubicBezTo>
                      <a:cubicBezTo>
                        <a:pt x="10" y="24"/>
                        <a:pt x="14" y="21"/>
                        <a:pt x="18" y="17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23" y="11"/>
                        <a:pt x="26" y="6"/>
                        <a:pt x="2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71" name="Freeform 570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72" name="Freeform 571"/>
                <p:cNvSpPr>
                  <a:spLocks/>
                </p:cNvSpPr>
                <p:nvPr/>
              </p:nvSpPr>
              <p:spPr bwMode="auto">
                <a:xfrm>
                  <a:off x="1091449" y="-586391"/>
                  <a:ext cx="21536" cy="2291"/>
                </a:xfrm>
                <a:custGeom>
                  <a:avLst/>
                  <a:gdLst>
                    <a:gd name="T0" fmla="*/ 20 w 20"/>
                    <a:gd name="T1" fmla="*/ 0 h 2"/>
                    <a:gd name="T2" fmla="*/ 16 w 20"/>
                    <a:gd name="T3" fmla="*/ 1 h 2"/>
                    <a:gd name="T4" fmla="*/ 16 w 20"/>
                    <a:gd name="T5" fmla="*/ 1 h 2"/>
                    <a:gd name="T6" fmla="*/ 12 w 20"/>
                    <a:gd name="T7" fmla="*/ 1 h 2"/>
                    <a:gd name="T8" fmla="*/ 11 w 20"/>
                    <a:gd name="T9" fmla="*/ 1 h 2"/>
                    <a:gd name="T10" fmla="*/ 7 w 20"/>
                    <a:gd name="T11" fmla="*/ 2 h 2"/>
                    <a:gd name="T12" fmla="*/ 3 w 20"/>
                    <a:gd name="T13" fmla="*/ 1 h 2"/>
                    <a:gd name="T14" fmla="*/ 3 w 20"/>
                    <a:gd name="T15" fmla="*/ 1 h 2"/>
                    <a:gd name="T16" fmla="*/ 0 w 20"/>
                    <a:gd name="T17" fmla="*/ 1 h 2"/>
                    <a:gd name="T18" fmla="*/ 7 w 20"/>
                    <a:gd name="T19" fmla="*/ 2 h 2"/>
                    <a:gd name="T20" fmla="*/ 7 w 20"/>
                    <a:gd name="T21" fmla="*/ 2 h 2"/>
                    <a:gd name="T22" fmla="*/ 7 w 20"/>
                    <a:gd name="T23" fmla="*/ 2 h 2"/>
                    <a:gd name="T24" fmla="*/ 7 w 20"/>
                    <a:gd name="T25" fmla="*/ 2 h 2"/>
                    <a:gd name="T26" fmla="*/ 7 w 20"/>
                    <a:gd name="T27" fmla="*/ 2 h 2"/>
                    <a:gd name="T28" fmla="*/ 7 w 20"/>
                    <a:gd name="T29" fmla="*/ 2 h 2"/>
                    <a:gd name="T30" fmla="*/ 7 w 20"/>
                    <a:gd name="T31" fmla="*/ 2 h 2"/>
                    <a:gd name="T32" fmla="*/ 7 w 20"/>
                    <a:gd name="T33" fmla="*/ 2 h 2"/>
                    <a:gd name="T34" fmla="*/ 7 w 20"/>
                    <a:gd name="T35" fmla="*/ 2 h 2"/>
                    <a:gd name="T36" fmla="*/ 7 w 20"/>
                    <a:gd name="T37" fmla="*/ 2 h 2"/>
                    <a:gd name="T38" fmla="*/ 7 w 20"/>
                    <a:gd name="T39" fmla="*/ 2 h 2"/>
                    <a:gd name="T40" fmla="*/ 7 w 20"/>
                    <a:gd name="T41" fmla="*/ 2 h 2"/>
                    <a:gd name="T42" fmla="*/ 7 w 20"/>
                    <a:gd name="T43" fmla="*/ 2 h 2"/>
                    <a:gd name="T44" fmla="*/ 15 w 20"/>
                    <a:gd name="T45" fmla="*/ 1 h 2"/>
                    <a:gd name="T46" fmla="*/ 20 w 20"/>
                    <a:gd name="T4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0" h="2">
                      <a:moveTo>
                        <a:pt x="20" y="0"/>
                      </a:moveTo>
                      <a:cubicBezTo>
                        <a:pt x="19" y="0"/>
                        <a:pt x="18" y="0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5" y="1"/>
                        <a:pt x="14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0" y="1"/>
                        <a:pt x="9" y="2"/>
                        <a:pt x="7" y="2"/>
                      </a:cubicBezTo>
                      <a:cubicBezTo>
                        <a:pt x="6" y="2"/>
                        <a:pt x="4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2" y="1"/>
                        <a:pt x="4" y="1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10" y="2"/>
                        <a:pt x="12" y="1"/>
                        <a:pt x="15" y="1"/>
                      </a:cubicBezTo>
                      <a:cubicBezTo>
                        <a:pt x="17" y="0"/>
                        <a:pt x="18" y="0"/>
                        <a:pt x="2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73" name="Freeform 572"/>
                <p:cNvSpPr>
                  <a:spLocks/>
                </p:cNvSpPr>
                <p:nvPr/>
              </p:nvSpPr>
              <p:spPr bwMode="auto">
                <a:xfrm>
                  <a:off x="1052043" y="-698654"/>
                  <a:ext cx="97142" cy="114554"/>
                </a:xfrm>
                <a:custGeom>
                  <a:avLst/>
                  <a:gdLst>
                    <a:gd name="T0" fmla="*/ 43 w 89"/>
                    <a:gd name="T1" fmla="*/ 0 h 105"/>
                    <a:gd name="T2" fmla="*/ 13 w 89"/>
                    <a:gd name="T3" fmla="*/ 31 h 105"/>
                    <a:gd name="T4" fmla="*/ 0 w 89"/>
                    <a:gd name="T5" fmla="*/ 61 h 105"/>
                    <a:gd name="T6" fmla="*/ 36 w 89"/>
                    <a:gd name="T7" fmla="*/ 104 h 105"/>
                    <a:gd name="T8" fmla="*/ 39 w 89"/>
                    <a:gd name="T9" fmla="*/ 104 h 105"/>
                    <a:gd name="T10" fmla="*/ 39 w 89"/>
                    <a:gd name="T11" fmla="*/ 104 h 105"/>
                    <a:gd name="T12" fmla="*/ 43 w 89"/>
                    <a:gd name="T13" fmla="*/ 105 h 105"/>
                    <a:gd name="T14" fmla="*/ 47 w 89"/>
                    <a:gd name="T15" fmla="*/ 104 h 105"/>
                    <a:gd name="T16" fmla="*/ 48 w 89"/>
                    <a:gd name="T17" fmla="*/ 104 h 105"/>
                    <a:gd name="T18" fmla="*/ 52 w 89"/>
                    <a:gd name="T19" fmla="*/ 104 h 105"/>
                    <a:gd name="T20" fmla="*/ 52 w 89"/>
                    <a:gd name="T21" fmla="*/ 104 h 105"/>
                    <a:gd name="T22" fmla="*/ 56 w 89"/>
                    <a:gd name="T23" fmla="*/ 103 h 105"/>
                    <a:gd name="T24" fmla="*/ 84 w 89"/>
                    <a:gd name="T25" fmla="*/ 75 h 105"/>
                    <a:gd name="T26" fmla="*/ 74 w 89"/>
                    <a:gd name="T27" fmla="*/ 31 h 105"/>
                    <a:gd name="T28" fmla="*/ 43 w 89"/>
                    <a:gd name="T29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9" h="105">
                      <a:moveTo>
                        <a:pt x="43" y="0"/>
                      </a:move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4" y="39"/>
                        <a:pt x="0" y="50"/>
                        <a:pt x="0" y="61"/>
                      </a:cubicBezTo>
                      <a:cubicBezTo>
                        <a:pt x="0" y="83"/>
                        <a:pt x="16" y="101"/>
                        <a:pt x="36" y="104"/>
                      </a:cubicBezTo>
                      <a:cubicBezTo>
                        <a:pt x="37" y="104"/>
                        <a:pt x="38" y="104"/>
                        <a:pt x="39" y="104"/>
                      </a:cubicBezTo>
                      <a:cubicBezTo>
                        <a:pt x="39" y="104"/>
                        <a:pt x="39" y="104"/>
                        <a:pt x="39" y="104"/>
                      </a:cubicBezTo>
                      <a:cubicBezTo>
                        <a:pt x="40" y="104"/>
                        <a:pt x="42" y="105"/>
                        <a:pt x="43" y="105"/>
                      </a:cubicBezTo>
                      <a:cubicBezTo>
                        <a:pt x="45" y="105"/>
                        <a:pt x="46" y="104"/>
                        <a:pt x="47" y="104"/>
                      </a:cubicBezTo>
                      <a:cubicBezTo>
                        <a:pt x="48" y="104"/>
                        <a:pt x="48" y="104"/>
                        <a:pt x="48" y="104"/>
                      </a:cubicBezTo>
                      <a:cubicBezTo>
                        <a:pt x="50" y="104"/>
                        <a:pt x="51" y="104"/>
                        <a:pt x="52" y="104"/>
                      </a:cubicBezTo>
                      <a:cubicBezTo>
                        <a:pt x="52" y="104"/>
                        <a:pt x="52" y="104"/>
                        <a:pt x="52" y="104"/>
                      </a:cubicBezTo>
                      <a:cubicBezTo>
                        <a:pt x="54" y="103"/>
                        <a:pt x="55" y="103"/>
                        <a:pt x="56" y="103"/>
                      </a:cubicBezTo>
                      <a:cubicBezTo>
                        <a:pt x="69" y="98"/>
                        <a:pt x="80" y="88"/>
                        <a:pt x="84" y="75"/>
                      </a:cubicBezTo>
                      <a:cubicBezTo>
                        <a:pt x="89" y="60"/>
                        <a:pt x="86" y="43"/>
                        <a:pt x="74" y="31"/>
                      </a:cubicBezTo>
                      <a:cubicBezTo>
                        <a:pt x="43" y="0"/>
                        <a:pt x="43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rgbClr val="F34D00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</p:grpSp>
          <p:grpSp>
            <p:nvGrpSpPr>
              <p:cNvPr id="533" name="Group 532"/>
              <p:cNvGrpSpPr/>
              <p:nvPr/>
            </p:nvGrpSpPr>
            <p:grpSpPr>
              <a:xfrm rot="5400000" flipH="1" flipV="1">
                <a:off x="567657" y="4099837"/>
                <a:ext cx="198569" cy="226307"/>
                <a:chOff x="894416" y="-1055147"/>
                <a:chExt cx="413311" cy="471047"/>
              </a:xfrm>
              <a:grpFill/>
            </p:grpSpPr>
            <p:sp>
              <p:nvSpPr>
                <p:cNvPr id="534" name="Freeform 46"/>
                <p:cNvSpPr>
                  <a:spLocks/>
                </p:cNvSpPr>
                <p:nvPr/>
              </p:nvSpPr>
              <p:spPr bwMode="auto">
                <a:xfrm>
                  <a:off x="894416" y="-836578"/>
                  <a:ext cx="169540" cy="237356"/>
                </a:xfrm>
                <a:custGeom>
                  <a:avLst/>
                  <a:gdLst>
                    <a:gd name="T0" fmla="*/ 43 w 156"/>
                    <a:gd name="T1" fmla="*/ 0 h 218"/>
                    <a:gd name="T2" fmla="*/ 13 w 156"/>
                    <a:gd name="T3" fmla="*/ 13 h 218"/>
                    <a:gd name="T4" fmla="*/ 13 w 156"/>
                    <a:gd name="T5" fmla="*/ 13 h 218"/>
                    <a:gd name="T6" fmla="*/ 13 w 156"/>
                    <a:gd name="T7" fmla="*/ 13 h 218"/>
                    <a:gd name="T8" fmla="*/ 7 w 156"/>
                    <a:gd name="T9" fmla="*/ 19 h 218"/>
                    <a:gd name="T10" fmla="*/ 0 w 156"/>
                    <a:gd name="T11" fmla="*/ 43 h 218"/>
                    <a:gd name="T12" fmla="*/ 6 w 156"/>
                    <a:gd name="T13" fmla="*/ 65 h 218"/>
                    <a:gd name="T14" fmla="*/ 13 w 156"/>
                    <a:gd name="T15" fmla="*/ 74 h 218"/>
                    <a:gd name="T16" fmla="*/ 109 w 156"/>
                    <a:gd name="T17" fmla="*/ 170 h 218"/>
                    <a:gd name="T18" fmla="*/ 156 w 156"/>
                    <a:gd name="T19" fmla="*/ 218 h 218"/>
                    <a:gd name="T20" fmla="*/ 145 w 156"/>
                    <a:gd name="T21" fmla="*/ 188 h 218"/>
                    <a:gd name="T22" fmla="*/ 145 w 156"/>
                    <a:gd name="T23" fmla="*/ 188 h 218"/>
                    <a:gd name="T24" fmla="*/ 145 w 156"/>
                    <a:gd name="T25" fmla="*/ 84 h 218"/>
                    <a:gd name="T26" fmla="*/ 145 w 156"/>
                    <a:gd name="T27" fmla="*/ 84 h 218"/>
                    <a:gd name="T28" fmla="*/ 74 w 156"/>
                    <a:gd name="T29" fmla="*/ 13 h 218"/>
                    <a:gd name="T30" fmla="*/ 69 w 156"/>
                    <a:gd name="T31" fmla="*/ 9 h 218"/>
                    <a:gd name="T32" fmla="*/ 43 w 156"/>
                    <a:gd name="T33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6" h="218">
                      <a:moveTo>
                        <a:pt x="43" y="0"/>
                      </a:moveTo>
                      <a:cubicBezTo>
                        <a:pt x="32" y="0"/>
                        <a:pt x="21" y="4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1" y="15"/>
                        <a:pt x="9" y="17"/>
                        <a:pt x="7" y="19"/>
                      </a:cubicBezTo>
                      <a:cubicBezTo>
                        <a:pt x="2" y="27"/>
                        <a:pt x="0" y="35"/>
                        <a:pt x="0" y="43"/>
                      </a:cubicBezTo>
                      <a:cubicBezTo>
                        <a:pt x="0" y="51"/>
                        <a:pt x="2" y="58"/>
                        <a:pt x="6" y="65"/>
                      </a:cubicBezTo>
                      <a:cubicBezTo>
                        <a:pt x="8" y="68"/>
                        <a:pt x="10" y="71"/>
                        <a:pt x="13" y="74"/>
                      </a:cubicBezTo>
                      <a:cubicBezTo>
                        <a:pt x="109" y="170"/>
                        <a:pt x="109" y="170"/>
                        <a:pt x="109" y="170"/>
                      </a:cubicBezTo>
                      <a:cubicBezTo>
                        <a:pt x="156" y="218"/>
                        <a:pt x="156" y="218"/>
                        <a:pt x="156" y="218"/>
                      </a:cubicBezTo>
                      <a:cubicBezTo>
                        <a:pt x="149" y="209"/>
                        <a:pt x="145" y="199"/>
                        <a:pt x="145" y="188"/>
                      </a:cubicBezTo>
                      <a:cubicBezTo>
                        <a:pt x="145" y="188"/>
                        <a:pt x="145" y="188"/>
                        <a:pt x="145" y="188"/>
                      </a:cubicBezTo>
                      <a:cubicBezTo>
                        <a:pt x="145" y="84"/>
                        <a:pt x="145" y="84"/>
                        <a:pt x="145" y="84"/>
                      </a:cubicBezTo>
                      <a:cubicBezTo>
                        <a:pt x="145" y="84"/>
                        <a:pt x="145" y="84"/>
                        <a:pt x="145" y="84"/>
                      </a:cubicBezTo>
                      <a:cubicBezTo>
                        <a:pt x="74" y="13"/>
                        <a:pt x="74" y="13"/>
                        <a:pt x="74" y="13"/>
                      </a:cubicBezTo>
                      <a:cubicBezTo>
                        <a:pt x="72" y="11"/>
                        <a:pt x="71" y="10"/>
                        <a:pt x="69" y="9"/>
                      </a:cubicBezTo>
                      <a:cubicBezTo>
                        <a:pt x="61" y="3"/>
                        <a:pt x="52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chemeClr val="accent5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35" name="Freeform 43"/>
                <p:cNvSpPr>
                  <a:spLocks/>
                </p:cNvSpPr>
                <p:nvPr/>
              </p:nvSpPr>
              <p:spPr bwMode="auto">
                <a:xfrm>
                  <a:off x="1052043" y="-1055147"/>
                  <a:ext cx="93476" cy="356493"/>
                </a:xfrm>
                <a:custGeom>
                  <a:avLst/>
                  <a:gdLst>
                    <a:gd name="T0" fmla="*/ 43 w 86"/>
                    <a:gd name="T1" fmla="*/ 0 h 328"/>
                    <a:gd name="T2" fmla="*/ 0 w 86"/>
                    <a:gd name="T3" fmla="*/ 43 h 328"/>
                    <a:gd name="T4" fmla="*/ 0 w 86"/>
                    <a:gd name="T5" fmla="*/ 285 h 328"/>
                    <a:gd name="T6" fmla="*/ 43 w 86"/>
                    <a:gd name="T7" fmla="*/ 328 h 328"/>
                    <a:gd name="T8" fmla="*/ 86 w 86"/>
                    <a:gd name="T9" fmla="*/ 285 h 328"/>
                    <a:gd name="T10" fmla="*/ 86 w 86"/>
                    <a:gd name="T11" fmla="*/ 43 h 328"/>
                    <a:gd name="T12" fmla="*/ 43 w 86"/>
                    <a:gd name="T13" fmla="*/ 0 h 3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" h="328">
                      <a:moveTo>
                        <a:pt x="43" y="0"/>
                      </a:moveTo>
                      <a:cubicBezTo>
                        <a:pt x="19" y="0"/>
                        <a:pt x="0" y="19"/>
                        <a:pt x="0" y="43"/>
                      </a:cubicBezTo>
                      <a:cubicBezTo>
                        <a:pt x="0" y="285"/>
                        <a:pt x="0" y="285"/>
                        <a:pt x="0" y="285"/>
                      </a:cubicBezTo>
                      <a:cubicBezTo>
                        <a:pt x="43" y="328"/>
                        <a:pt x="43" y="328"/>
                        <a:pt x="43" y="328"/>
                      </a:cubicBezTo>
                      <a:cubicBezTo>
                        <a:pt x="86" y="285"/>
                        <a:pt x="86" y="285"/>
                        <a:pt x="86" y="285"/>
                      </a:cubicBezTo>
                      <a:cubicBezTo>
                        <a:pt x="86" y="43"/>
                        <a:pt x="86" y="43"/>
                        <a:pt x="86" y="43"/>
                      </a:cubicBezTo>
                      <a:cubicBezTo>
                        <a:pt x="86" y="19"/>
                        <a:pt x="67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chemeClr val="accent5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36" name="Freeform 44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1375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0 w 1"/>
                    <a:gd name="T4" fmla="*/ 0 w 1"/>
                    <a:gd name="T5" fmla="*/ 0 w 1"/>
                    <a:gd name="T6" fmla="*/ 0 w 1"/>
                    <a:gd name="T7" fmla="*/ 0 w 1"/>
                    <a:gd name="T8" fmla="*/ 0 w 1"/>
                    <a:gd name="T9" fmla="*/ 0 w 1"/>
                    <a:gd name="T10" fmla="*/ 0 w 1"/>
                    <a:gd name="T11" fmla="*/ 0 w 1"/>
                    <a:gd name="T12" fmla="*/ 1 w 1"/>
                    <a:gd name="T13" fmla="*/ 1 w 1"/>
                    <a:gd name="T14" fmla="*/ 1 w 1"/>
                    <a:gd name="T15" fmla="*/ 1 w 1"/>
                    <a:gd name="T16" fmla="*/ 1 w 1"/>
                    <a:gd name="T17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37" name="Freeform 45"/>
                <p:cNvSpPr>
                  <a:spLocks noEditPoints="1"/>
                </p:cNvSpPr>
                <p:nvPr/>
              </p:nvSpPr>
              <p:spPr bwMode="auto">
                <a:xfrm>
                  <a:off x="894416" y="-826955"/>
                  <a:ext cx="157627" cy="175497"/>
                </a:xfrm>
                <a:custGeom>
                  <a:avLst/>
                  <a:gdLst>
                    <a:gd name="T0" fmla="*/ 6 w 145"/>
                    <a:gd name="T1" fmla="*/ 56 h 161"/>
                    <a:gd name="T2" fmla="*/ 13 w 145"/>
                    <a:gd name="T3" fmla="*/ 65 h 161"/>
                    <a:gd name="T4" fmla="*/ 109 w 145"/>
                    <a:gd name="T5" fmla="*/ 161 h 161"/>
                    <a:gd name="T6" fmla="*/ 13 w 145"/>
                    <a:gd name="T7" fmla="*/ 65 h 161"/>
                    <a:gd name="T8" fmla="*/ 6 w 145"/>
                    <a:gd name="T9" fmla="*/ 56 h 161"/>
                    <a:gd name="T10" fmla="*/ 7 w 145"/>
                    <a:gd name="T11" fmla="*/ 10 h 161"/>
                    <a:gd name="T12" fmla="*/ 0 w 145"/>
                    <a:gd name="T13" fmla="*/ 34 h 161"/>
                    <a:gd name="T14" fmla="*/ 7 w 145"/>
                    <a:gd name="T15" fmla="*/ 10 h 161"/>
                    <a:gd name="T16" fmla="*/ 69 w 145"/>
                    <a:gd name="T17" fmla="*/ 0 h 161"/>
                    <a:gd name="T18" fmla="*/ 74 w 145"/>
                    <a:gd name="T19" fmla="*/ 4 h 161"/>
                    <a:gd name="T20" fmla="*/ 145 w 145"/>
                    <a:gd name="T21" fmla="*/ 75 h 161"/>
                    <a:gd name="T22" fmla="*/ 74 w 145"/>
                    <a:gd name="T23" fmla="*/ 4 h 161"/>
                    <a:gd name="T24" fmla="*/ 69 w 145"/>
                    <a:gd name="T25" fmla="*/ 0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5" h="161">
                      <a:moveTo>
                        <a:pt x="6" y="56"/>
                      </a:moveTo>
                      <a:cubicBezTo>
                        <a:pt x="8" y="59"/>
                        <a:pt x="10" y="62"/>
                        <a:pt x="13" y="65"/>
                      </a:cubicBezTo>
                      <a:cubicBezTo>
                        <a:pt x="109" y="161"/>
                        <a:pt x="109" y="161"/>
                        <a:pt x="109" y="161"/>
                      </a:cubicBezTo>
                      <a:cubicBezTo>
                        <a:pt x="13" y="65"/>
                        <a:pt x="13" y="65"/>
                        <a:pt x="13" y="65"/>
                      </a:cubicBezTo>
                      <a:cubicBezTo>
                        <a:pt x="10" y="62"/>
                        <a:pt x="8" y="59"/>
                        <a:pt x="6" y="56"/>
                      </a:cubicBezTo>
                      <a:moveTo>
                        <a:pt x="7" y="10"/>
                      </a:moveTo>
                      <a:cubicBezTo>
                        <a:pt x="2" y="18"/>
                        <a:pt x="0" y="26"/>
                        <a:pt x="0" y="34"/>
                      </a:cubicBezTo>
                      <a:cubicBezTo>
                        <a:pt x="0" y="26"/>
                        <a:pt x="2" y="18"/>
                        <a:pt x="7" y="10"/>
                      </a:cubicBezTo>
                      <a:moveTo>
                        <a:pt x="69" y="0"/>
                      </a:moveTo>
                      <a:cubicBezTo>
                        <a:pt x="71" y="1"/>
                        <a:pt x="72" y="2"/>
                        <a:pt x="74" y="4"/>
                      </a:cubicBezTo>
                      <a:cubicBezTo>
                        <a:pt x="145" y="75"/>
                        <a:pt x="145" y="75"/>
                        <a:pt x="145" y="75"/>
                      </a:cubicBezTo>
                      <a:cubicBezTo>
                        <a:pt x="74" y="4"/>
                        <a:pt x="74" y="4"/>
                        <a:pt x="74" y="4"/>
                      </a:cubicBezTo>
                      <a:cubicBezTo>
                        <a:pt x="72" y="2"/>
                        <a:pt x="71" y="1"/>
                        <a:pt x="6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38" name="Freeform 47"/>
                <p:cNvSpPr>
                  <a:spLocks/>
                </p:cNvSpPr>
                <p:nvPr/>
              </p:nvSpPr>
              <p:spPr bwMode="auto">
                <a:xfrm>
                  <a:off x="1100155" y="-599221"/>
                  <a:ext cx="33450" cy="15121"/>
                </a:xfrm>
                <a:custGeom>
                  <a:avLst/>
                  <a:gdLst>
                    <a:gd name="T0" fmla="*/ 31 w 31"/>
                    <a:gd name="T1" fmla="*/ 0 h 14"/>
                    <a:gd name="T2" fmla="*/ 30 w 31"/>
                    <a:gd name="T3" fmla="*/ 0 h 14"/>
                    <a:gd name="T4" fmla="*/ 30 w 31"/>
                    <a:gd name="T5" fmla="*/ 1 h 14"/>
                    <a:gd name="T6" fmla="*/ 17 w 31"/>
                    <a:gd name="T7" fmla="*/ 10 h 14"/>
                    <a:gd name="T8" fmla="*/ 7 w 31"/>
                    <a:gd name="T9" fmla="*/ 13 h 14"/>
                    <a:gd name="T10" fmla="*/ 0 w 31"/>
                    <a:gd name="T11" fmla="*/ 14 h 14"/>
                    <a:gd name="T12" fmla="*/ 30 w 31"/>
                    <a:gd name="T13" fmla="*/ 1 h 14"/>
                    <a:gd name="T14" fmla="*/ 31 w 31"/>
                    <a:gd name="T1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14">
                      <a:moveTo>
                        <a:pt x="31" y="0"/>
                      </a:move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6" y="5"/>
                        <a:pt x="22" y="8"/>
                        <a:pt x="17" y="10"/>
                      </a:cubicBezTo>
                      <a:cubicBezTo>
                        <a:pt x="14" y="11"/>
                        <a:pt x="10" y="12"/>
                        <a:pt x="7" y="13"/>
                      </a:cubicBezTo>
                      <a:cubicBezTo>
                        <a:pt x="5" y="13"/>
                        <a:pt x="2" y="13"/>
                        <a:pt x="0" y="14"/>
                      </a:cubicBezTo>
                      <a:cubicBezTo>
                        <a:pt x="11" y="13"/>
                        <a:pt x="21" y="9"/>
                        <a:pt x="30" y="1"/>
                      </a:cubicBezTo>
                      <a:cubicBezTo>
                        <a:pt x="30" y="0"/>
                        <a:pt x="31" y="0"/>
                        <a:pt x="3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39" name="Freeform 48"/>
                <p:cNvSpPr>
                  <a:spLocks/>
                </p:cNvSpPr>
                <p:nvPr/>
              </p:nvSpPr>
              <p:spPr bwMode="auto">
                <a:xfrm>
                  <a:off x="1118484" y="-599221"/>
                  <a:ext cx="15121" cy="10539"/>
                </a:xfrm>
                <a:custGeom>
                  <a:avLst/>
                  <a:gdLst>
                    <a:gd name="T0" fmla="*/ 14 w 14"/>
                    <a:gd name="T1" fmla="*/ 0 h 10"/>
                    <a:gd name="T2" fmla="*/ 13 w 14"/>
                    <a:gd name="T3" fmla="*/ 1 h 10"/>
                    <a:gd name="T4" fmla="*/ 0 w 14"/>
                    <a:gd name="T5" fmla="*/ 10 h 10"/>
                    <a:gd name="T6" fmla="*/ 13 w 14"/>
                    <a:gd name="T7" fmla="*/ 1 h 10"/>
                    <a:gd name="T8" fmla="*/ 13 w 14"/>
                    <a:gd name="T9" fmla="*/ 0 h 10"/>
                    <a:gd name="T10" fmla="*/ 14 w 14"/>
                    <a:gd name="T11" fmla="*/ 0 h 10"/>
                    <a:gd name="T12" fmla="*/ 14 w 14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0">
                      <a:moveTo>
                        <a:pt x="14" y="0"/>
                      </a:move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9" y="5"/>
                        <a:pt x="5" y="8"/>
                        <a:pt x="0" y="10"/>
                      </a:cubicBezTo>
                      <a:cubicBezTo>
                        <a:pt x="5" y="8"/>
                        <a:pt x="9" y="5"/>
                        <a:pt x="13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40" name="Freeform 49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1375" cy="0"/>
                </a:xfrm>
                <a:custGeom>
                  <a:avLst/>
                  <a:gdLst>
                    <a:gd name="T0" fmla="*/ 0 w 1"/>
                    <a:gd name="T1" fmla="*/ 0 w 1"/>
                    <a:gd name="T2" fmla="*/ 0 w 1"/>
                    <a:gd name="T3" fmla="*/ 0 w 1"/>
                    <a:gd name="T4" fmla="*/ 0 w 1"/>
                    <a:gd name="T5" fmla="*/ 0 w 1"/>
                    <a:gd name="T6" fmla="*/ 0 w 1"/>
                    <a:gd name="T7" fmla="*/ 0 w 1"/>
                    <a:gd name="T8" fmla="*/ 0 w 1"/>
                    <a:gd name="T9" fmla="*/ 0 w 1"/>
                    <a:gd name="T10" fmla="*/ 0 w 1"/>
                    <a:gd name="T11" fmla="*/ 0 w 1"/>
                    <a:gd name="T12" fmla="*/ 0 w 1"/>
                    <a:gd name="T13" fmla="*/ 0 w 1"/>
                    <a:gd name="T14" fmla="*/ 0 w 1"/>
                    <a:gd name="T15" fmla="*/ 0 w 1"/>
                    <a:gd name="T16" fmla="*/ 1 w 1"/>
                    <a:gd name="T17" fmla="*/ 0 w 1"/>
                    <a:gd name="T18" fmla="*/ 1 w 1"/>
                    <a:gd name="T19" fmla="*/ 1 w 1"/>
                    <a:gd name="T20" fmla="*/ 1 w 1"/>
                    <a:gd name="T21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  <a:cxn ang="0">
                      <a:pos x="T14" y="0"/>
                    </a:cxn>
                    <a:cxn ang="0">
                      <a:pos x="T15" y="0"/>
                    </a:cxn>
                    <a:cxn ang="0">
                      <a:pos x="T16" y="0"/>
                    </a:cxn>
                    <a:cxn ang="0">
                      <a:pos x="T17" y="0"/>
                    </a:cxn>
                    <a:cxn ang="0">
                      <a:pos x="T18" y="0"/>
                    </a:cxn>
                    <a:cxn ang="0">
                      <a:pos x="T19" y="0"/>
                    </a:cxn>
                    <a:cxn ang="0">
                      <a:pos x="T20" y="0"/>
                    </a:cxn>
                    <a:cxn ang="0">
                      <a:pos x="T21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41" name="Freeform 50"/>
                <p:cNvSpPr>
                  <a:spLocks/>
                </p:cNvSpPr>
                <p:nvPr/>
              </p:nvSpPr>
              <p:spPr bwMode="auto">
                <a:xfrm>
                  <a:off x="1098781" y="-585475"/>
                  <a:ext cx="8706" cy="1375"/>
                </a:xfrm>
                <a:custGeom>
                  <a:avLst/>
                  <a:gdLst>
                    <a:gd name="T0" fmla="*/ 8 w 8"/>
                    <a:gd name="T1" fmla="*/ 0 h 1"/>
                    <a:gd name="T2" fmla="*/ 0 w 8"/>
                    <a:gd name="T3" fmla="*/ 1 h 1"/>
                    <a:gd name="T4" fmla="*/ 0 w 8"/>
                    <a:gd name="T5" fmla="*/ 1 h 1"/>
                    <a:gd name="T6" fmla="*/ 0 w 8"/>
                    <a:gd name="T7" fmla="*/ 1 h 1"/>
                    <a:gd name="T8" fmla="*/ 0 w 8"/>
                    <a:gd name="T9" fmla="*/ 1 h 1"/>
                    <a:gd name="T10" fmla="*/ 0 w 8"/>
                    <a:gd name="T11" fmla="*/ 1 h 1"/>
                    <a:gd name="T12" fmla="*/ 0 w 8"/>
                    <a:gd name="T13" fmla="*/ 1 h 1"/>
                    <a:gd name="T14" fmla="*/ 0 w 8"/>
                    <a:gd name="T15" fmla="*/ 1 h 1"/>
                    <a:gd name="T16" fmla="*/ 0 w 8"/>
                    <a:gd name="T17" fmla="*/ 1 h 1"/>
                    <a:gd name="T18" fmla="*/ 0 w 8"/>
                    <a:gd name="T19" fmla="*/ 1 h 1"/>
                    <a:gd name="T20" fmla="*/ 0 w 8"/>
                    <a:gd name="T21" fmla="*/ 1 h 1"/>
                    <a:gd name="T22" fmla="*/ 0 w 8"/>
                    <a:gd name="T23" fmla="*/ 1 h 1"/>
                    <a:gd name="T24" fmla="*/ 0 w 8"/>
                    <a:gd name="T25" fmla="*/ 1 h 1"/>
                    <a:gd name="T26" fmla="*/ 1 w 8"/>
                    <a:gd name="T27" fmla="*/ 1 h 1"/>
                    <a:gd name="T28" fmla="*/ 1 w 8"/>
                    <a:gd name="T29" fmla="*/ 1 h 1"/>
                    <a:gd name="T30" fmla="*/ 1 w 8"/>
                    <a:gd name="T31" fmla="*/ 1 h 1"/>
                    <a:gd name="T32" fmla="*/ 1 w 8"/>
                    <a:gd name="T33" fmla="*/ 1 h 1"/>
                    <a:gd name="T34" fmla="*/ 8 w 8"/>
                    <a:gd name="T3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1">
                      <a:moveTo>
                        <a:pt x="8" y="0"/>
                      </a:moveTo>
                      <a:cubicBezTo>
                        <a:pt x="5" y="0"/>
                        <a:pt x="3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0"/>
                        <a:pt x="6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42" name="Freeform 51"/>
                <p:cNvSpPr>
                  <a:spLocks/>
                </p:cNvSpPr>
                <p:nvPr/>
              </p:nvSpPr>
              <p:spPr bwMode="auto">
                <a:xfrm>
                  <a:off x="1052043" y="-745392"/>
                  <a:ext cx="46738" cy="113180"/>
                </a:xfrm>
                <a:custGeom>
                  <a:avLst/>
                  <a:gdLst>
                    <a:gd name="T0" fmla="*/ 0 w 43"/>
                    <a:gd name="T1" fmla="*/ 0 h 104"/>
                    <a:gd name="T2" fmla="*/ 0 w 43"/>
                    <a:gd name="T3" fmla="*/ 104 h 104"/>
                    <a:gd name="T4" fmla="*/ 0 w 43"/>
                    <a:gd name="T5" fmla="*/ 104 h 104"/>
                    <a:gd name="T6" fmla="*/ 13 w 43"/>
                    <a:gd name="T7" fmla="*/ 74 h 104"/>
                    <a:gd name="T8" fmla="*/ 43 w 43"/>
                    <a:gd name="T9" fmla="*/ 43 h 104"/>
                    <a:gd name="T10" fmla="*/ 0 w 43"/>
                    <a:gd name="T11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104">
                      <a:moveTo>
                        <a:pt x="0" y="0"/>
                      </a:move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93"/>
                        <a:pt x="4" y="82"/>
                        <a:pt x="13" y="74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 w="3175">
                  <a:solidFill>
                    <a:srgbClr val="F57302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43" name="Freeform 52"/>
                <p:cNvSpPr>
                  <a:spLocks noEditPoints="1"/>
                </p:cNvSpPr>
                <p:nvPr/>
              </p:nvSpPr>
              <p:spPr bwMode="auto">
                <a:xfrm>
                  <a:off x="1063956" y="-826955"/>
                  <a:ext cx="243771" cy="242855"/>
                </a:xfrm>
                <a:custGeom>
                  <a:avLst/>
                  <a:gdLst>
                    <a:gd name="T0" fmla="*/ 0 w 224"/>
                    <a:gd name="T1" fmla="*/ 209 h 223"/>
                    <a:gd name="T2" fmla="*/ 2 w 224"/>
                    <a:gd name="T3" fmla="*/ 210 h 223"/>
                    <a:gd name="T4" fmla="*/ 32 w 224"/>
                    <a:gd name="T5" fmla="*/ 223 h 223"/>
                    <a:gd name="T6" fmla="*/ 32 w 224"/>
                    <a:gd name="T7" fmla="*/ 223 h 223"/>
                    <a:gd name="T8" fmla="*/ 32 w 224"/>
                    <a:gd name="T9" fmla="*/ 223 h 223"/>
                    <a:gd name="T10" fmla="*/ 32 w 224"/>
                    <a:gd name="T11" fmla="*/ 223 h 223"/>
                    <a:gd name="T12" fmla="*/ 32 w 224"/>
                    <a:gd name="T13" fmla="*/ 223 h 223"/>
                    <a:gd name="T14" fmla="*/ 32 w 224"/>
                    <a:gd name="T15" fmla="*/ 223 h 223"/>
                    <a:gd name="T16" fmla="*/ 32 w 224"/>
                    <a:gd name="T17" fmla="*/ 223 h 223"/>
                    <a:gd name="T18" fmla="*/ 32 w 224"/>
                    <a:gd name="T19" fmla="*/ 223 h 223"/>
                    <a:gd name="T20" fmla="*/ 32 w 224"/>
                    <a:gd name="T21" fmla="*/ 223 h 223"/>
                    <a:gd name="T22" fmla="*/ 32 w 224"/>
                    <a:gd name="T23" fmla="*/ 223 h 223"/>
                    <a:gd name="T24" fmla="*/ 32 w 224"/>
                    <a:gd name="T25" fmla="*/ 223 h 223"/>
                    <a:gd name="T26" fmla="*/ 32 w 224"/>
                    <a:gd name="T27" fmla="*/ 223 h 223"/>
                    <a:gd name="T28" fmla="*/ 32 w 224"/>
                    <a:gd name="T29" fmla="*/ 223 h 223"/>
                    <a:gd name="T30" fmla="*/ 32 w 224"/>
                    <a:gd name="T31" fmla="*/ 223 h 223"/>
                    <a:gd name="T32" fmla="*/ 21 w 224"/>
                    <a:gd name="T33" fmla="*/ 221 h 223"/>
                    <a:gd name="T34" fmla="*/ 2 w 224"/>
                    <a:gd name="T35" fmla="*/ 210 h 223"/>
                    <a:gd name="T36" fmla="*/ 1 w 224"/>
                    <a:gd name="T37" fmla="*/ 209 h 223"/>
                    <a:gd name="T38" fmla="*/ 0 w 224"/>
                    <a:gd name="T39" fmla="*/ 209 h 223"/>
                    <a:gd name="T40" fmla="*/ 146 w 224"/>
                    <a:gd name="T41" fmla="*/ 4 h 223"/>
                    <a:gd name="T42" fmla="*/ 146 w 224"/>
                    <a:gd name="T43" fmla="*/ 4 h 223"/>
                    <a:gd name="T44" fmla="*/ 75 w 224"/>
                    <a:gd name="T45" fmla="*/ 75 h 223"/>
                    <a:gd name="T46" fmla="*/ 75 w 224"/>
                    <a:gd name="T47" fmla="*/ 75 h 223"/>
                    <a:gd name="T48" fmla="*/ 146 w 224"/>
                    <a:gd name="T49" fmla="*/ 4 h 223"/>
                    <a:gd name="T50" fmla="*/ 146 w 224"/>
                    <a:gd name="T51" fmla="*/ 4 h 223"/>
                    <a:gd name="T52" fmla="*/ 204 w 224"/>
                    <a:gd name="T53" fmla="*/ 0 h 223"/>
                    <a:gd name="T54" fmla="*/ 208 w 224"/>
                    <a:gd name="T55" fmla="*/ 4 h 223"/>
                    <a:gd name="T56" fmla="*/ 208 w 224"/>
                    <a:gd name="T57" fmla="*/ 65 h 223"/>
                    <a:gd name="T58" fmla="*/ 135 w 224"/>
                    <a:gd name="T59" fmla="*/ 137 h 223"/>
                    <a:gd name="T60" fmla="*/ 208 w 224"/>
                    <a:gd name="T61" fmla="*/ 65 h 223"/>
                    <a:gd name="T62" fmla="*/ 208 w 224"/>
                    <a:gd name="T63" fmla="*/ 4 h 223"/>
                    <a:gd name="T64" fmla="*/ 208 w 224"/>
                    <a:gd name="T65" fmla="*/ 4 h 223"/>
                    <a:gd name="T66" fmla="*/ 204 w 224"/>
                    <a:gd name="T67" fmla="*/ 0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4" h="223">
                      <a:moveTo>
                        <a:pt x="0" y="209"/>
                      </a:moveTo>
                      <a:cubicBezTo>
                        <a:pt x="1" y="209"/>
                        <a:pt x="1" y="209"/>
                        <a:pt x="2" y="210"/>
                      </a:cubicBezTo>
                      <a:cubicBezTo>
                        <a:pt x="10" y="218"/>
                        <a:pt x="21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32" y="223"/>
                        <a:pt x="32" y="223"/>
                        <a:pt x="32" y="223"/>
                      </a:cubicBezTo>
                      <a:cubicBezTo>
                        <a:pt x="28" y="222"/>
                        <a:pt x="24" y="222"/>
                        <a:pt x="21" y="221"/>
                      </a:cubicBezTo>
                      <a:cubicBezTo>
                        <a:pt x="14" y="219"/>
                        <a:pt x="7" y="215"/>
                        <a:pt x="2" y="210"/>
                      </a:cubicBezTo>
                      <a:cubicBezTo>
                        <a:pt x="1" y="209"/>
                        <a:pt x="1" y="209"/>
                        <a:pt x="1" y="209"/>
                      </a:cubicBezTo>
                      <a:cubicBezTo>
                        <a:pt x="0" y="209"/>
                        <a:pt x="0" y="209"/>
                        <a:pt x="0" y="209"/>
                      </a:cubicBezTo>
                      <a:moveTo>
                        <a:pt x="146" y="4"/>
                      </a:moveTo>
                      <a:cubicBezTo>
                        <a:pt x="146" y="4"/>
                        <a:pt x="146" y="4"/>
                        <a:pt x="146" y="4"/>
                      </a:cubicBezTo>
                      <a:cubicBezTo>
                        <a:pt x="75" y="75"/>
                        <a:pt x="75" y="75"/>
                        <a:pt x="75" y="75"/>
                      </a:cubicBezTo>
                      <a:cubicBezTo>
                        <a:pt x="75" y="75"/>
                        <a:pt x="75" y="75"/>
                        <a:pt x="75" y="75"/>
                      </a:cubicBezTo>
                      <a:cubicBezTo>
                        <a:pt x="146" y="4"/>
                        <a:pt x="146" y="4"/>
                        <a:pt x="146" y="4"/>
                      </a:cubicBezTo>
                      <a:cubicBezTo>
                        <a:pt x="146" y="4"/>
                        <a:pt x="146" y="4"/>
                        <a:pt x="146" y="4"/>
                      </a:cubicBezTo>
                      <a:moveTo>
                        <a:pt x="204" y="0"/>
                      </a:moveTo>
                      <a:cubicBezTo>
                        <a:pt x="205" y="1"/>
                        <a:pt x="206" y="3"/>
                        <a:pt x="208" y="4"/>
                      </a:cubicBezTo>
                      <a:cubicBezTo>
                        <a:pt x="224" y="21"/>
                        <a:pt x="224" y="48"/>
                        <a:pt x="208" y="65"/>
                      </a:cubicBezTo>
                      <a:cubicBezTo>
                        <a:pt x="135" y="137"/>
                        <a:pt x="135" y="137"/>
                        <a:pt x="135" y="137"/>
                      </a:cubicBezTo>
                      <a:cubicBezTo>
                        <a:pt x="208" y="65"/>
                        <a:pt x="208" y="65"/>
                        <a:pt x="208" y="65"/>
                      </a:cubicBezTo>
                      <a:cubicBezTo>
                        <a:pt x="224" y="48"/>
                        <a:pt x="224" y="21"/>
                        <a:pt x="208" y="4"/>
                      </a:cubicBezTo>
                      <a:cubicBezTo>
                        <a:pt x="208" y="4"/>
                        <a:pt x="208" y="4"/>
                        <a:pt x="208" y="4"/>
                      </a:cubicBezTo>
                      <a:cubicBezTo>
                        <a:pt x="206" y="3"/>
                        <a:pt x="205" y="1"/>
                        <a:pt x="20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44" name="Freeform 53"/>
                <p:cNvSpPr>
                  <a:spLocks noEditPoints="1"/>
                </p:cNvSpPr>
                <p:nvPr/>
              </p:nvSpPr>
              <p:spPr bwMode="auto">
                <a:xfrm>
                  <a:off x="1063956" y="-836578"/>
                  <a:ext cx="243771" cy="250186"/>
                </a:xfrm>
                <a:custGeom>
                  <a:avLst/>
                  <a:gdLst>
                    <a:gd name="T0" fmla="*/ 0 w 224"/>
                    <a:gd name="T1" fmla="*/ 218 h 230"/>
                    <a:gd name="T2" fmla="*/ 0 w 224"/>
                    <a:gd name="T3" fmla="*/ 218 h 230"/>
                    <a:gd name="T4" fmla="*/ 1 w 224"/>
                    <a:gd name="T5" fmla="*/ 218 h 230"/>
                    <a:gd name="T6" fmla="*/ 2 w 224"/>
                    <a:gd name="T7" fmla="*/ 219 h 230"/>
                    <a:gd name="T8" fmla="*/ 21 w 224"/>
                    <a:gd name="T9" fmla="*/ 230 h 230"/>
                    <a:gd name="T10" fmla="*/ 2 w 224"/>
                    <a:gd name="T11" fmla="*/ 219 h 230"/>
                    <a:gd name="T12" fmla="*/ 0 w 224"/>
                    <a:gd name="T13" fmla="*/ 218 h 230"/>
                    <a:gd name="T14" fmla="*/ 177 w 224"/>
                    <a:gd name="T15" fmla="*/ 0 h 230"/>
                    <a:gd name="T16" fmla="*/ 146 w 224"/>
                    <a:gd name="T17" fmla="*/ 13 h 230"/>
                    <a:gd name="T18" fmla="*/ 146 w 224"/>
                    <a:gd name="T19" fmla="*/ 13 h 230"/>
                    <a:gd name="T20" fmla="*/ 75 w 224"/>
                    <a:gd name="T21" fmla="*/ 84 h 230"/>
                    <a:gd name="T22" fmla="*/ 75 w 224"/>
                    <a:gd name="T23" fmla="*/ 188 h 230"/>
                    <a:gd name="T24" fmla="*/ 73 w 224"/>
                    <a:gd name="T25" fmla="*/ 202 h 230"/>
                    <a:gd name="T26" fmla="*/ 64 w 224"/>
                    <a:gd name="T27" fmla="*/ 218 h 230"/>
                    <a:gd name="T28" fmla="*/ 135 w 224"/>
                    <a:gd name="T29" fmla="*/ 146 h 230"/>
                    <a:gd name="T30" fmla="*/ 208 w 224"/>
                    <a:gd name="T31" fmla="*/ 74 h 230"/>
                    <a:gd name="T32" fmla="*/ 208 w 224"/>
                    <a:gd name="T33" fmla="*/ 13 h 230"/>
                    <a:gd name="T34" fmla="*/ 204 w 224"/>
                    <a:gd name="T35" fmla="*/ 9 h 230"/>
                    <a:gd name="T36" fmla="*/ 177 w 224"/>
                    <a:gd name="T37" fmla="*/ 0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24" h="230">
                      <a:moveTo>
                        <a:pt x="0" y="218"/>
                      </a:moveTo>
                      <a:cubicBezTo>
                        <a:pt x="0" y="218"/>
                        <a:pt x="0" y="218"/>
                        <a:pt x="0" y="218"/>
                      </a:cubicBezTo>
                      <a:cubicBezTo>
                        <a:pt x="1" y="218"/>
                        <a:pt x="1" y="218"/>
                        <a:pt x="1" y="218"/>
                      </a:cubicBezTo>
                      <a:cubicBezTo>
                        <a:pt x="2" y="219"/>
                        <a:pt x="2" y="219"/>
                        <a:pt x="2" y="219"/>
                      </a:cubicBezTo>
                      <a:cubicBezTo>
                        <a:pt x="7" y="224"/>
                        <a:pt x="14" y="228"/>
                        <a:pt x="21" y="230"/>
                      </a:cubicBezTo>
                      <a:cubicBezTo>
                        <a:pt x="14" y="228"/>
                        <a:pt x="7" y="224"/>
                        <a:pt x="2" y="219"/>
                      </a:cubicBezTo>
                      <a:cubicBezTo>
                        <a:pt x="0" y="218"/>
                        <a:pt x="0" y="218"/>
                        <a:pt x="0" y="218"/>
                      </a:cubicBezTo>
                      <a:moveTo>
                        <a:pt x="177" y="0"/>
                      </a:moveTo>
                      <a:cubicBezTo>
                        <a:pt x="166" y="0"/>
                        <a:pt x="155" y="4"/>
                        <a:pt x="146" y="13"/>
                      </a:cubicBezTo>
                      <a:cubicBezTo>
                        <a:pt x="146" y="13"/>
                        <a:pt x="146" y="13"/>
                        <a:pt x="146" y="13"/>
                      </a:cubicBezTo>
                      <a:cubicBezTo>
                        <a:pt x="75" y="84"/>
                        <a:pt x="75" y="84"/>
                        <a:pt x="75" y="84"/>
                      </a:cubicBezTo>
                      <a:cubicBezTo>
                        <a:pt x="75" y="188"/>
                        <a:pt x="75" y="188"/>
                        <a:pt x="75" y="188"/>
                      </a:cubicBezTo>
                      <a:cubicBezTo>
                        <a:pt x="75" y="193"/>
                        <a:pt x="75" y="198"/>
                        <a:pt x="73" y="202"/>
                      </a:cubicBezTo>
                      <a:cubicBezTo>
                        <a:pt x="71" y="208"/>
                        <a:pt x="68" y="213"/>
                        <a:pt x="64" y="218"/>
                      </a:cubicBezTo>
                      <a:cubicBezTo>
                        <a:pt x="135" y="146"/>
                        <a:pt x="135" y="146"/>
                        <a:pt x="135" y="146"/>
                      </a:cubicBezTo>
                      <a:cubicBezTo>
                        <a:pt x="208" y="74"/>
                        <a:pt x="208" y="74"/>
                        <a:pt x="208" y="74"/>
                      </a:cubicBezTo>
                      <a:cubicBezTo>
                        <a:pt x="224" y="57"/>
                        <a:pt x="224" y="30"/>
                        <a:pt x="208" y="13"/>
                      </a:cubicBezTo>
                      <a:cubicBezTo>
                        <a:pt x="206" y="12"/>
                        <a:pt x="205" y="10"/>
                        <a:pt x="204" y="9"/>
                      </a:cubicBezTo>
                      <a:cubicBezTo>
                        <a:pt x="196" y="3"/>
                        <a:pt x="186" y="0"/>
                        <a:pt x="177" y="0"/>
                      </a:cubicBezTo>
                    </a:path>
                  </a:pathLst>
                </a:custGeom>
                <a:grpFill/>
                <a:ln w="3175">
                  <a:solidFill>
                    <a:schemeClr val="accent5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45" name="Freeform 54"/>
                <p:cNvSpPr>
                  <a:spLocks/>
                </p:cNvSpPr>
                <p:nvPr/>
              </p:nvSpPr>
              <p:spPr bwMode="auto">
                <a:xfrm>
                  <a:off x="1098781" y="-745392"/>
                  <a:ext cx="50404" cy="128759"/>
                </a:xfrm>
                <a:custGeom>
                  <a:avLst/>
                  <a:gdLst>
                    <a:gd name="T0" fmla="*/ 43 w 46"/>
                    <a:gd name="T1" fmla="*/ 0 h 118"/>
                    <a:gd name="T2" fmla="*/ 0 w 46"/>
                    <a:gd name="T3" fmla="*/ 43 h 118"/>
                    <a:gd name="T4" fmla="*/ 31 w 46"/>
                    <a:gd name="T5" fmla="*/ 74 h 118"/>
                    <a:gd name="T6" fmla="*/ 41 w 46"/>
                    <a:gd name="T7" fmla="*/ 118 h 118"/>
                    <a:gd name="T8" fmla="*/ 43 w 46"/>
                    <a:gd name="T9" fmla="*/ 104 h 118"/>
                    <a:gd name="T10" fmla="*/ 43 w 46"/>
                    <a:gd name="T11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118">
                      <a:moveTo>
                        <a:pt x="43" y="0"/>
                      </a:move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31" y="74"/>
                        <a:pt x="31" y="74"/>
                        <a:pt x="31" y="74"/>
                      </a:cubicBezTo>
                      <a:cubicBezTo>
                        <a:pt x="43" y="86"/>
                        <a:pt x="46" y="103"/>
                        <a:pt x="41" y="118"/>
                      </a:cubicBezTo>
                      <a:cubicBezTo>
                        <a:pt x="43" y="114"/>
                        <a:pt x="43" y="109"/>
                        <a:pt x="43" y="104"/>
                      </a:cubicBezTo>
                      <a:cubicBezTo>
                        <a:pt x="43" y="0"/>
                        <a:pt x="43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rgbClr val="F57302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46" name="Freeform 55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47" name="Freeform 56"/>
                <p:cNvSpPr>
                  <a:spLocks/>
                </p:cNvSpPr>
                <p:nvPr/>
              </p:nvSpPr>
              <p:spPr bwMode="auto">
                <a:xfrm>
                  <a:off x="1086867" y="-586391"/>
                  <a:ext cx="11914" cy="2291"/>
                </a:xfrm>
                <a:custGeom>
                  <a:avLst/>
                  <a:gdLst>
                    <a:gd name="T0" fmla="*/ 0 w 11"/>
                    <a:gd name="T1" fmla="*/ 0 h 2"/>
                    <a:gd name="T2" fmla="*/ 11 w 11"/>
                    <a:gd name="T3" fmla="*/ 2 h 2"/>
                    <a:gd name="T4" fmla="*/ 4 w 11"/>
                    <a:gd name="T5" fmla="*/ 1 h 2"/>
                    <a:gd name="T6" fmla="*/ 0 w 1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">
                      <a:moveTo>
                        <a:pt x="0" y="0"/>
                      </a:moveTo>
                      <a:cubicBezTo>
                        <a:pt x="3" y="1"/>
                        <a:pt x="7" y="1"/>
                        <a:pt x="11" y="2"/>
                      </a:cubicBezTo>
                      <a:cubicBezTo>
                        <a:pt x="8" y="1"/>
                        <a:pt x="6" y="1"/>
                        <a:pt x="4" y="1"/>
                      </a:cubicBezTo>
                      <a:cubicBezTo>
                        <a:pt x="3" y="1"/>
                        <a:pt x="1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48" name="Freeform 57"/>
                <p:cNvSpPr>
                  <a:spLocks/>
                </p:cNvSpPr>
                <p:nvPr/>
              </p:nvSpPr>
              <p:spPr bwMode="auto">
                <a:xfrm>
                  <a:off x="1052043" y="-632213"/>
                  <a:ext cx="39407" cy="46738"/>
                </a:xfrm>
                <a:custGeom>
                  <a:avLst/>
                  <a:gdLst>
                    <a:gd name="T0" fmla="*/ 0 w 36"/>
                    <a:gd name="T1" fmla="*/ 0 h 43"/>
                    <a:gd name="T2" fmla="*/ 11 w 36"/>
                    <a:gd name="T3" fmla="*/ 30 h 43"/>
                    <a:gd name="T4" fmla="*/ 13 w 36"/>
                    <a:gd name="T5" fmla="*/ 31 h 43"/>
                    <a:gd name="T6" fmla="*/ 32 w 36"/>
                    <a:gd name="T7" fmla="*/ 42 h 43"/>
                    <a:gd name="T8" fmla="*/ 36 w 36"/>
                    <a:gd name="T9" fmla="*/ 43 h 43"/>
                    <a:gd name="T10" fmla="*/ 0 w 36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43">
                      <a:moveTo>
                        <a:pt x="0" y="0"/>
                      </a:moveTo>
                      <a:cubicBezTo>
                        <a:pt x="0" y="11"/>
                        <a:pt x="4" y="21"/>
                        <a:pt x="11" y="30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8" y="36"/>
                        <a:pt x="25" y="40"/>
                        <a:pt x="32" y="42"/>
                      </a:cubicBezTo>
                      <a:cubicBezTo>
                        <a:pt x="33" y="42"/>
                        <a:pt x="35" y="43"/>
                        <a:pt x="36" y="43"/>
                      </a:cubicBezTo>
                      <a:cubicBezTo>
                        <a:pt x="16" y="40"/>
                        <a:pt x="0" y="22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49" name="Freeform 58"/>
                <p:cNvSpPr>
                  <a:spLocks/>
                </p:cNvSpPr>
                <p:nvPr/>
              </p:nvSpPr>
              <p:spPr bwMode="auto">
                <a:xfrm>
                  <a:off x="1107487" y="-588682"/>
                  <a:ext cx="10997" cy="3208"/>
                </a:xfrm>
                <a:custGeom>
                  <a:avLst/>
                  <a:gdLst>
                    <a:gd name="T0" fmla="*/ 10 w 10"/>
                    <a:gd name="T1" fmla="*/ 0 h 3"/>
                    <a:gd name="T2" fmla="*/ 5 w 10"/>
                    <a:gd name="T3" fmla="*/ 2 h 3"/>
                    <a:gd name="T4" fmla="*/ 0 w 10"/>
                    <a:gd name="T5" fmla="*/ 3 h 3"/>
                    <a:gd name="T6" fmla="*/ 10 w 10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3">
                      <a:moveTo>
                        <a:pt x="10" y="0"/>
                      </a:moveTo>
                      <a:cubicBezTo>
                        <a:pt x="8" y="0"/>
                        <a:pt x="7" y="1"/>
                        <a:pt x="5" y="2"/>
                      </a:cubicBezTo>
                      <a:cubicBezTo>
                        <a:pt x="3" y="2"/>
                        <a:pt x="2" y="2"/>
                        <a:pt x="0" y="3"/>
                      </a:cubicBezTo>
                      <a:cubicBezTo>
                        <a:pt x="3" y="2"/>
                        <a:pt x="7" y="1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50" name="Freeform 59"/>
                <p:cNvSpPr>
                  <a:spLocks/>
                </p:cNvSpPr>
                <p:nvPr/>
              </p:nvSpPr>
              <p:spPr bwMode="auto">
                <a:xfrm>
                  <a:off x="1112985" y="-616634"/>
                  <a:ext cx="30701" cy="30242"/>
                </a:xfrm>
                <a:custGeom>
                  <a:avLst/>
                  <a:gdLst>
                    <a:gd name="T0" fmla="*/ 28 w 28"/>
                    <a:gd name="T1" fmla="*/ 0 h 28"/>
                    <a:gd name="T2" fmla="*/ 0 w 28"/>
                    <a:gd name="T3" fmla="*/ 28 h 28"/>
                    <a:gd name="T4" fmla="*/ 5 w 28"/>
                    <a:gd name="T5" fmla="*/ 26 h 28"/>
                    <a:gd name="T6" fmla="*/ 18 w 28"/>
                    <a:gd name="T7" fmla="*/ 17 h 28"/>
                    <a:gd name="T8" fmla="*/ 19 w 28"/>
                    <a:gd name="T9" fmla="*/ 16 h 28"/>
                    <a:gd name="T10" fmla="*/ 28 w 28"/>
                    <a:gd name="T1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8" h="28">
                      <a:moveTo>
                        <a:pt x="28" y="0"/>
                      </a:moveTo>
                      <a:cubicBezTo>
                        <a:pt x="24" y="13"/>
                        <a:pt x="13" y="23"/>
                        <a:pt x="0" y="28"/>
                      </a:cubicBezTo>
                      <a:cubicBezTo>
                        <a:pt x="2" y="27"/>
                        <a:pt x="3" y="26"/>
                        <a:pt x="5" y="26"/>
                      </a:cubicBezTo>
                      <a:cubicBezTo>
                        <a:pt x="10" y="24"/>
                        <a:pt x="14" y="21"/>
                        <a:pt x="18" y="17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23" y="11"/>
                        <a:pt x="26" y="6"/>
                        <a:pt x="2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51" name="Freeform 60"/>
                <p:cNvSpPr>
                  <a:spLocks noEditPoints="1"/>
                </p:cNvSpPr>
                <p:nvPr/>
              </p:nvSpPr>
              <p:spPr bwMode="auto">
                <a:xfrm>
                  <a:off x="1098781" y="-584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52" name="Freeform 61"/>
                <p:cNvSpPr>
                  <a:spLocks/>
                </p:cNvSpPr>
                <p:nvPr/>
              </p:nvSpPr>
              <p:spPr bwMode="auto">
                <a:xfrm>
                  <a:off x="1091449" y="-586391"/>
                  <a:ext cx="21536" cy="2291"/>
                </a:xfrm>
                <a:custGeom>
                  <a:avLst/>
                  <a:gdLst>
                    <a:gd name="T0" fmla="*/ 20 w 20"/>
                    <a:gd name="T1" fmla="*/ 0 h 2"/>
                    <a:gd name="T2" fmla="*/ 16 w 20"/>
                    <a:gd name="T3" fmla="*/ 1 h 2"/>
                    <a:gd name="T4" fmla="*/ 16 w 20"/>
                    <a:gd name="T5" fmla="*/ 1 h 2"/>
                    <a:gd name="T6" fmla="*/ 12 w 20"/>
                    <a:gd name="T7" fmla="*/ 1 h 2"/>
                    <a:gd name="T8" fmla="*/ 11 w 20"/>
                    <a:gd name="T9" fmla="*/ 1 h 2"/>
                    <a:gd name="T10" fmla="*/ 7 w 20"/>
                    <a:gd name="T11" fmla="*/ 2 h 2"/>
                    <a:gd name="T12" fmla="*/ 3 w 20"/>
                    <a:gd name="T13" fmla="*/ 1 h 2"/>
                    <a:gd name="T14" fmla="*/ 3 w 20"/>
                    <a:gd name="T15" fmla="*/ 1 h 2"/>
                    <a:gd name="T16" fmla="*/ 0 w 20"/>
                    <a:gd name="T17" fmla="*/ 1 h 2"/>
                    <a:gd name="T18" fmla="*/ 7 w 20"/>
                    <a:gd name="T19" fmla="*/ 2 h 2"/>
                    <a:gd name="T20" fmla="*/ 7 w 20"/>
                    <a:gd name="T21" fmla="*/ 2 h 2"/>
                    <a:gd name="T22" fmla="*/ 7 w 20"/>
                    <a:gd name="T23" fmla="*/ 2 h 2"/>
                    <a:gd name="T24" fmla="*/ 7 w 20"/>
                    <a:gd name="T25" fmla="*/ 2 h 2"/>
                    <a:gd name="T26" fmla="*/ 7 w 20"/>
                    <a:gd name="T27" fmla="*/ 2 h 2"/>
                    <a:gd name="T28" fmla="*/ 7 w 20"/>
                    <a:gd name="T29" fmla="*/ 2 h 2"/>
                    <a:gd name="T30" fmla="*/ 7 w 20"/>
                    <a:gd name="T31" fmla="*/ 2 h 2"/>
                    <a:gd name="T32" fmla="*/ 7 w 20"/>
                    <a:gd name="T33" fmla="*/ 2 h 2"/>
                    <a:gd name="T34" fmla="*/ 7 w 20"/>
                    <a:gd name="T35" fmla="*/ 2 h 2"/>
                    <a:gd name="T36" fmla="*/ 7 w 20"/>
                    <a:gd name="T37" fmla="*/ 2 h 2"/>
                    <a:gd name="T38" fmla="*/ 7 w 20"/>
                    <a:gd name="T39" fmla="*/ 2 h 2"/>
                    <a:gd name="T40" fmla="*/ 7 w 20"/>
                    <a:gd name="T41" fmla="*/ 2 h 2"/>
                    <a:gd name="T42" fmla="*/ 7 w 20"/>
                    <a:gd name="T43" fmla="*/ 2 h 2"/>
                    <a:gd name="T44" fmla="*/ 15 w 20"/>
                    <a:gd name="T45" fmla="*/ 1 h 2"/>
                    <a:gd name="T46" fmla="*/ 20 w 20"/>
                    <a:gd name="T4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0" h="2">
                      <a:moveTo>
                        <a:pt x="20" y="0"/>
                      </a:moveTo>
                      <a:cubicBezTo>
                        <a:pt x="19" y="0"/>
                        <a:pt x="18" y="0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5" y="1"/>
                        <a:pt x="14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0" y="1"/>
                        <a:pt x="9" y="2"/>
                        <a:pt x="7" y="2"/>
                      </a:cubicBezTo>
                      <a:cubicBezTo>
                        <a:pt x="6" y="2"/>
                        <a:pt x="4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2" y="1"/>
                        <a:pt x="4" y="1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10" y="2"/>
                        <a:pt x="12" y="1"/>
                        <a:pt x="15" y="1"/>
                      </a:cubicBezTo>
                      <a:cubicBezTo>
                        <a:pt x="17" y="0"/>
                        <a:pt x="18" y="0"/>
                        <a:pt x="2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553" name="Freeform 62"/>
                <p:cNvSpPr>
                  <a:spLocks/>
                </p:cNvSpPr>
                <p:nvPr/>
              </p:nvSpPr>
              <p:spPr bwMode="auto">
                <a:xfrm>
                  <a:off x="1052043" y="-698654"/>
                  <a:ext cx="97142" cy="114554"/>
                </a:xfrm>
                <a:custGeom>
                  <a:avLst/>
                  <a:gdLst>
                    <a:gd name="T0" fmla="*/ 43 w 89"/>
                    <a:gd name="T1" fmla="*/ 0 h 105"/>
                    <a:gd name="T2" fmla="*/ 13 w 89"/>
                    <a:gd name="T3" fmla="*/ 31 h 105"/>
                    <a:gd name="T4" fmla="*/ 0 w 89"/>
                    <a:gd name="T5" fmla="*/ 61 h 105"/>
                    <a:gd name="T6" fmla="*/ 36 w 89"/>
                    <a:gd name="T7" fmla="*/ 104 h 105"/>
                    <a:gd name="T8" fmla="*/ 39 w 89"/>
                    <a:gd name="T9" fmla="*/ 104 h 105"/>
                    <a:gd name="T10" fmla="*/ 39 w 89"/>
                    <a:gd name="T11" fmla="*/ 104 h 105"/>
                    <a:gd name="T12" fmla="*/ 43 w 89"/>
                    <a:gd name="T13" fmla="*/ 105 h 105"/>
                    <a:gd name="T14" fmla="*/ 47 w 89"/>
                    <a:gd name="T15" fmla="*/ 104 h 105"/>
                    <a:gd name="T16" fmla="*/ 48 w 89"/>
                    <a:gd name="T17" fmla="*/ 104 h 105"/>
                    <a:gd name="T18" fmla="*/ 52 w 89"/>
                    <a:gd name="T19" fmla="*/ 104 h 105"/>
                    <a:gd name="T20" fmla="*/ 52 w 89"/>
                    <a:gd name="T21" fmla="*/ 104 h 105"/>
                    <a:gd name="T22" fmla="*/ 56 w 89"/>
                    <a:gd name="T23" fmla="*/ 103 h 105"/>
                    <a:gd name="T24" fmla="*/ 84 w 89"/>
                    <a:gd name="T25" fmla="*/ 75 h 105"/>
                    <a:gd name="T26" fmla="*/ 74 w 89"/>
                    <a:gd name="T27" fmla="*/ 31 h 105"/>
                    <a:gd name="T28" fmla="*/ 43 w 89"/>
                    <a:gd name="T29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9" h="105">
                      <a:moveTo>
                        <a:pt x="43" y="0"/>
                      </a:move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4" y="39"/>
                        <a:pt x="0" y="50"/>
                        <a:pt x="0" y="61"/>
                      </a:cubicBezTo>
                      <a:cubicBezTo>
                        <a:pt x="0" y="83"/>
                        <a:pt x="16" y="101"/>
                        <a:pt x="36" y="104"/>
                      </a:cubicBezTo>
                      <a:cubicBezTo>
                        <a:pt x="37" y="104"/>
                        <a:pt x="38" y="104"/>
                        <a:pt x="39" y="104"/>
                      </a:cubicBezTo>
                      <a:cubicBezTo>
                        <a:pt x="39" y="104"/>
                        <a:pt x="39" y="104"/>
                        <a:pt x="39" y="104"/>
                      </a:cubicBezTo>
                      <a:cubicBezTo>
                        <a:pt x="40" y="104"/>
                        <a:pt x="42" y="105"/>
                        <a:pt x="43" y="105"/>
                      </a:cubicBezTo>
                      <a:cubicBezTo>
                        <a:pt x="45" y="105"/>
                        <a:pt x="46" y="104"/>
                        <a:pt x="47" y="104"/>
                      </a:cubicBezTo>
                      <a:cubicBezTo>
                        <a:pt x="48" y="104"/>
                        <a:pt x="48" y="104"/>
                        <a:pt x="48" y="104"/>
                      </a:cubicBezTo>
                      <a:cubicBezTo>
                        <a:pt x="50" y="104"/>
                        <a:pt x="51" y="104"/>
                        <a:pt x="52" y="104"/>
                      </a:cubicBezTo>
                      <a:cubicBezTo>
                        <a:pt x="52" y="104"/>
                        <a:pt x="52" y="104"/>
                        <a:pt x="52" y="104"/>
                      </a:cubicBezTo>
                      <a:cubicBezTo>
                        <a:pt x="54" y="103"/>
                        <a:pt x="55" y="103"/>
                        <a:pt x="56" y="103"/>
                      </a:cubicBezTo>
                      <a:cubicBezTo>
                        <a:pt x="69" y="98"/>
                        <a:pt x="80" y="88"/>
                        <a:pt x="84" y="75"/>
                      </a:cubicBezTo>
                      <a:cubicBezTo>
                        <a:pt x="89" y="60"/>
                        <a:pt x="86" y="43"/>
                        <a:pt x="74" y="31"/>
                      </a:cubicBezTo>
                      <a:cubicBezTo>
                        <a:pt x="43" y="0"/>
                        <a:pt x="43" y="0"/>
                        <a:pt x="43" y="0"/>
                      </a:cubicBezTo>
                    </a:path>
                  </a:pathLst>
                </a:custGeom>
                <a:grpFill/>
                <a:ln w="3175">
                  <a:solidFill>
                    <a:srgbClr val="F34D00"/>
                  </a:solidFill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609585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58585B"/>
                    </a:solidFill>
                    <a:ea typeface="ＭＳ Ｐゴシック" panose="020B0600070205080204" pitchFamily="34" charset="-128"/>
                  </a:endParaRPr>
                </a:p>
              </p:txBody>
            </p:sp>
          </p:grpSp>
        </p:grpSp>
        <p:sp>
          <p:nvSpPr>
            <p:cNvPr id="616" name="TextBox 615"/>
            <p:cNvSpPr txBox="1"/>
            <p:nvPr/>
          </p:nvSpPr>
          <p:spPr>
            <a:xfrm>
              <a:off x="8341176" y="1954742"/>
              <a:ext cx="505267" cy="240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585" eaLnBrk="0" fontAlgn="base" hangingPunct="0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</a:pPr>
              <a:r>
                <a:rPr lang="en-US" sz="1067">
                  <a:solidFill>
                    <a:srgbClr val="58585B"/>
                  </a:solidFill>
                  <a:ea typeface="ＭＳ Ｐゴシック" panose="020B0600070205080204" pitchFamily="34" charset="-128"/>
                </a:rPr>
                <a:t>WAN</a:t>
              </a:r>
              <a:endParaRPr lang="en-US" sz="1067" dirty="0" err="1">
                <a:solidFill>
                  <a:srgbClr val="58585B"/>
                </a:solidFill>
                <a:ea typeface="ＭＳ Ｐゴシック" panose="020B0600070205080204" pitchFamily="34" charset="-128"/>
              </a:endParaRPr>
            </a:p>
          </p:txBody>
        </p:sp>
      </p:grpSp>
      <p:cxnSp>
        <p:nvCxnSpPr>
          <p:cNvPr id="617" name="Straight Connector 616"/>
          <p:cNvCxnSpPr/>
          <p:nvPr/>
        </p:nvCxnSpPr>
        <p:spPr>
          <a:xfrm flipV="1">
            <a:off x="3870421" y="5707353"/>
            <a:ext cx="1320656" cy="959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8" name="Picture 617"/>
          <p:cNvPicPr>
            <a:picLocks noChangeAspect="1"/>
          </p:cNvPicPr>
          <p:nvPr/>
        </p:nvPicPr>
        <p:blipFill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808" y="5831252"/>
            <a:ext cx="333747" cy="333747"/>
          </a:xfrm>
          <a:prstGeom prst="rect">
            <a:avLst/>
          </a:prstGeom>
        </p:spPr>
      </p:pic>
      <p:cxnSp>
        <p:nvCxnSpPr>
          <p:cNvPr id="619" name="Straight Connector 618"/>
          <p:cNvCxnSpPr/>
          <p:nvPr/>
        </p:nvCxnSpPr>
        <p:spPr>
          <a:xfrm>
            <a:off x="6704149" y="5719446"/>
            <a:ext cx="3048000" cy="135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0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805" y="5392687"/>
            <a:ext cx="1174865" cy="5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" name="TextBox 620"/>
          <p:cNvSpPr txBox="1"/>
          <p:nvPr/>
        </p:nvSpPr>
        <p:spPr>
          <a:xfrm>
            <a:off x="9718627" y="5525952"/>
            <a:ext cx="1186188" cy="387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</a:pPr>
            <a:r>
              <a:rPr lang="en-US" sz="1067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Public </a:t>
            </a:r>
            <a:r>
              <a:rPr lang="en-US" sz="1067">
                <a:solidFill>
                  <a:srgbClr val="58585B"/>
                </a:solidFill>
                <a:ea typeface="ＭＳ Ｐゴシック" panose="020B0600070205080204" pitchFamily="34" charset="-128"/>
              </a:rPr>
              <a:t>Cloud Provider</a:t>
            </a:r>
            <a:endParaRPr lang="en-US" sz="1067" dirty="0">
              <a:solidFill>
                <a:srgbClr val="58585B"/>
              </a:solidFill>
              <a:ea typeface="ＭＳ Ｐゴシック" panose="020B0600070205080204" pitchFamily="34" charset="-128"/>
            </a:endParaRPr>
          </a:p>
        </p:txBody>
      </p:sp>
      <p:cxnSp>
        <p:nvCxnSpPr>
          <p:cNvPr id="622" name="Straight Connector 621"/>
          <p:cNvCxnSpPr/>
          <p:nvPr/>
        </p:nvCxnSpPr>
        <p:spPr>
          <a:xfrm>
            <a:off x="5022085" y="5711293"/>
            <a:ext cx="1176043" cy="815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3" name="TextBox 622"/>
          <p:cNvSpPr txBox="1"/>
          <p:nvPr/>
        </p:nvSpPr>
        <p:spPr>
          <a:xfrm>
            <a:off x="7839367" y="5879080"/>
            <a:ext cx="1050488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</a:pPr>
            <a:r>
              <a:rPr lang="en-US" sz="12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Central DC</a:t>
            </a:r>
          </a:p>
        </p:txBody>
      </p:sp>
      <p:sp>
        <p:nvSpPr>
          <p:cNvPr id="624" name="TextBox 623"/>
          <p:cNvSpPr txBox="1"/>
          <p:nvPr/>
        </p:nvSpPr>
        <p:spPr>
          <a:xfrm>
            <a:off x="5801340" y="5864356"/>
            <a:ext cx="147364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</a:pPr>
            <a:r>
              <a:rPr lang="en-US" sz="12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Regional DC </a:t>
            </a:r>
          </a:p>
        </p:txBody>
      </p:sp>
      <p:sp>
        <p:nvSpPr>
          <p:cNvPr id="625" name="TextBox 624"/>
          <p:cNvSpPr txBox="1"/>
          <p:nvPr/>
        </p:nvSpPr>
        <p:spPr>
          <a:xfrm>
            <a:off x="4063997" y="5875242"/>
            <a:ext cx="213144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</a:pPr>
            <a:r>
              <a:rPr lang="en-US" sz="12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CO/Agg/MSO/HE</a:t>
            </a:r>
          </a:p>
        </p:txBody>
      </p:sp>
      <p:sp>
        <p:nvSpPr>
          <p:cNvPr id="627" name="Rectangle 626"/>
          <p:cNvSpPr/>
          <p:nvPr/>
        </p:nvSpPr>
        <p:spPr>
          <a:xfrm>
            <a:off x="1722196" y="6158106"/>
            <a:ext cx="144313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</a:pPr>
            <a:r>
              <a:rPr lang="en-US" sz="1200">
                <a:solidFill>
                  <a:srgbClr val="58585B"/>
                </a:solidFill>
                <a:ea typeface="ＭＳ Ｐゴシック" panose="020B0600070205080204" pitchFamily="34" charset="-128"/>
              </a:rPr>
              <a:t>Cell Site</a:t>
            </a:r>
            <a:endParaRPr lang="en-US" sz="1200" dirty="0">
              <a:solidFill>
                <a:srgbClr val="58585B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28" name="Picture 2" descr="mage result for building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048" y="5311303"/>
            <a:ext cx="647291" cy="6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9" name="Picture 4" descr="mage result for small building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04" y="5439115"/>
            <a:ext cx="506021" cy="468404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630" name="Picture 62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489" y="5288218"/>
            <a:ext cx="723351" cy="723351"/>
          </a:xfrm>
          <a:prstGeom prst="rect">
            <a:avLst/>
          </a:prstGeom>
        </p:spPr>
      </p:pic>
      <p:pic>
        <p:nvPicPr>
          <p:cNvPr id="631" name="Picture 6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2097" y="4963485"/>
            <a:ext cx="422855" cy="463027"/>
          </a:xfrm>
          <a:prstGeom prst="rect">
            <a:avLst/>
          </a:prstGeom>
        </p:spPr>
      </p:pic>
      <p:pic>
        <p:nvPicPr>
          <p:cNvPr id="632" name="Picture 2" descr="mage result for wireless network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577" y="5704441"/>
            <a:ext cx="540304" cy="540304"/>
          </a:xfrm>
          <a:prstGeom prst="rect">
            <a:avLst/>
          </a:prstGeom>
          <a:noFill/>
          <a:extLst/>
        </p:spPr>
      </p:pic>
      <p:cxnSp>
        <p:nvCxnSpPr>
          <p:cNvPr id="633" name="Straight Connector 632"/>
          <p:cNvCxnSpPr/>
          <p:nvPr/>
        </p:nvCxnSpPr>
        <p:spPr>
          <a:xfrm flipV="1">
            <a:off x="2534137" y="5682473"/>
            <a:ext cx="1044385" cy="35176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4" name="Picture 2" descr="mage result for hut icon"/>
          <p:cNvPicPr>
            <a:picLocks noChangeAspect="1" noChangeArrowheads="1"/>
          </p:cNvPicPr>
          <p:nvPr/>
        </p:nvPicPr>
        <p:blipFill>
          <a:blip r:embed="rId10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163" y="4942495"/>
            <a:ext cx="470567" cy="47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5" name="Straight Connector 634"/>
          <p:cNvCxnSpPr/>
          <p:nvPr/>
        </p:nvCxnSpPr>
        <p:spPr>
          <a:xfrm>
            <a:off x="2567202" y="5263932"/>
            <a:ext cx="943309" cy="44934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Straight Connector 635"/>
          <p:cNvCxnSpPr/>
          <p:nvPr/>
        </p:nvCxnSpPr>
        <p:spPr>
          <a:xfrm>
            <a:off x="1837547" y="5264129"/>
            <a:ext cx="4258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Straight Connector 636"/>
          <p:cNvCxnSpPr/>
          <p:nvPr/>
        </p:nvCxnSpPr>
        <p:spPr>
          <a:xfrm>
            <a:off x="1921119" y="6067647"/>
            <a:ext cx="4258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8" name="Rectangle 637"/>
          <p:cNvSpPr/>
          <p:nvPr/>
        </p:nvSpPr>
        <p:spPr>
          <a:xfrm>
            <a:off x="1682009" y="5349598"/>
            <a:ext cx="1443131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</a:pPr>
            <a:r>
              <a:rPr lang="en-US" sz="1200">
                <a:solidFill>
                  <a:srgbClr val="58585B"/>
                </a:solidFill>
                <a:ea typeface="ＭＳ Ｐゴシック" panose="020B0600070205080204" pitchFamily="34" charset="-128"/>
              </a:rPr>
              <a:t>Access</a:t>
            </a:r>
            <a:endParaRPr lang="en-US" sz="1200" dirty="0">
              <a:solidFill>
                <a:srgbClr val="58585B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39" name="Picture 6" descr="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95" y="5330041"/>
            <a:ext cx="592787" cy="5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0" name="Rectangle 639"/>
          <p:cNvSpPr/>
          <p:nvPr/>
        </p:nvSpPr>
        <p:spPr bwMode="auto">
          <a:xfrm>
            <a:off x="6011937" y="4417563"/>
            <a:ext cx="1048199" cy="19823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121920" tIns="60960" rIns="121920" bIns="60960" rtlCol="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67" dirty="0">
                <a:solidFill>
                  <a:srgbClr val="FFFFFF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1 Mgmt</a:t>
            </a:r>
          </a:p>
        </p:txBody>
      </p:sp>
      <p:sp>
        <p:nvSpPr>
          <p:cNvPr id="641" name="Rectangle 640"/>
          <p:cNvSpPr/>
          <p:nvPr/>
        </p:nvSpPr>
        <p:spPr bwMode="auto">
          <a:xfrm>
            <a:off x="6011935" y="4651423"/>
            <a:ext cx="1048199" cy="19823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121920" tIns="60960" rIns="121920" bIns="60960" rtlCol="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67" dirty="0">
                <a:solidFill>
                  <a:srgbClr val="FFFFFF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3 Control</a:t>
            </a:r>
          </a:p>
        </p:txBody>
      </p:sp>
      <p:sp>
        <p:nvSpPr>
          <p:cNvPr id="642" name="Rectangle 641"/>
          <p:cNvSpPr/>
          <p:nvPr/>
        </p:nvSpPr>
        <p:spPr bwMode="auto">
          <a:xfrm>
            <a:off x="6008173" y="5105622"/>
            <a:ext cx="1048199" cy="19823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121920" tIns="60960" rIns="121920" bIns="60960" rtlCol="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67" dirty="0">
                <a:solidFill>
                  <a:srgbClr val="FFFFFF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“N” Compute</a:t>
            </a:r>
          </a:p>
        </p:txBody>
      </p:sp>
      <p:sp>
        <p:nvSpPr>
          <p:cNvPr id="643" name="Rectangle 642"/>
          <p:cNvSpPr/>
          <p:nvPr/>
        </p:nvSpPr>
        <p:spPr bwMode="auto">
          <a:xfrm>
            <a:off x="6011935" y="4885239"/>
            <a:ext cx="1048199" cy="19823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121920" tIns="60960" rIns="121920" bIns="60960" rtlCol="0" anchor="ctr"/>
          <a:lstStyle/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67" dirty="0">
                <a:solidFill>
                  <a:srgbClr val="FFFFFF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3 </a:t>
            </a:r>
            <a:r>
              <a:rPr lang="en-US" sz="1067" dirty="0" err="1">
                <a:solidFill>
                  <a:srgbClr val="FFFFFF"/>
                </a:solidFill>
                <a:ea typeface="Arial" pitchFamily="-107" charset="0"/>
                <a:cs typeface="Arial" pitchFamily="-107" charset="0"/>
                <a:sym typeface="Arial" pitchFamily="-107" charset="0"/>
              </a:rPr>
              <a:t>Comp+Stor</a:t>
            </a:r>
            <a:endParaRPr lang="en-US" sz="1067" dirty="0">
              <a:solidFill>
                <a:srgbClr val="FFFFFF"/>
              </a:solidFill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644" name="TextBox 643"/>
          <p:cNvSpPr txBox="1"/>
          <p:nvPr/>
        </p:nvSpPr>
        <p:spPr>
          <a:xfrm>
            <a:off x="6698728" y="5335406"/>
            <a:ext cx="724878" cy="240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</a:pPr>
            <a:r>
              <a:rPr lang="en-US" sz="1067" i="1">
                <a:solidFill>
                  <a:srgbClr val="58585B"/>
                </a:solidFill>
                <a:ea typeface="ＭＳ Ｐゴシック" panose="020B0600070205080204" pitchFamily="34" charset="-128"/>
              </a:rPr>
              <a:t>HC-POD</a:t>
            </a:r>
            <a:endParaRPr lang="en-US" sz="1067" i="1" dirty="0">
              <a:solidFill>
                <a:srgbClr val="58585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45" name="Rectangle 644"/>
          <p:cNvSpPr/>
          <p:nvPr/>
        </p:nvSpPr>
        <p:spPr>
          <a:xfrm>
            <a:off x="2854980" y="5892172"/>
            <a:ext cx="16565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</a:pPr>
            <a:r>
              <a:rPr lang="en-US" sz="1000">
                <a:solidFill>
                  <a:srgbClr val="58585B"/>
                </a:solidFill>
                <a:ea typeface="ＭＳ Ｐゴシック" panose="020B0600070205080204" pitchFamily="34" charset="-128"/>
              </a:rPr>
              <a:t>C-RAN Hub / Pre-Agg</a:t>
            </a:r>
            <a:r>
              <a:rPr lang="en-US" sz="10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367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29" grpId="0"/>
      <p:bldP spid="448" grpId="0"/>
      <p:bldP spid="449" grpId="0" animBg="1"/>
      <p:bldP spid="450" grpId="0" animBg="1"/>
      <p:bldP spid="31" grpId="0"/>
      <p:bldP spid="32" grpId="0" animBg="1"/>
      <p:bldP spid="621" grpId="0"/>
      <p:bldP spid="623" grpId="0"/>
      <p:bldP spid="624" grpId="0"/>
      <p:bldP spid="625" grpId="0"/>
      <p:bldP spid="627" grpId="0"/>
      <p:bldP spid="638" grpId="0"/>
      <p:bldP spid="640" grpId="0" animBg="1"/>
      <p:bldP spid="641" grpId="0" animBg="1"/>
      <p:bldP spid="642" grpId="0" animBg="1"/>
      <p:bldP spid="643" grpId="0" animBg="1"/>
      <p:bldP spid="644" grpId="0"/>
      <p:bldP spid="6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C389ED-814C-554C-BA89-58C6087D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68" y="28369"/>
            <a:ext cx="11127317" cy="975783"/>
          </a:xfrm>
        </p:spPr>
        <p:txBody>
          <a:bodyPr/>
          <a:lstStyle/>
          <a:p>
            <a:r>
              <a:rPr lang="en-US" dirty="0"/>
              <a:t>SDN in a WAN world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BE5285F-9244-8D43-AEB9-353ECECA67AF}"/>
              </a:ext>
            </a:extLst>
          </p:cNvPr>
          <p:cNvSpPr/>
          <p:nvPr/>
        </p:nvSpPr>
        <p:spPr>
          <a:xfrm>
            <a:off x="1066802" y="4455459"/>
            <a:ext cx="1873623" cy="1201271"/>
          </a:xfrm>
          <a:prstGeom prst="rect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</a:rPr>
              <a:t>Cloud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C2B7B13-0B46-FF42-857F-0FF8E6982FFD}"/>
              </a:ext>
            </a:extLst>
          </p:cNvPr>
          <p:cNvSpPr/>
          <p:nvPr/>
        </p:nvSpPr>
        <p:spPr>
          <a:xfrm>
            <a:off x="7805273" y="4455459"/>
            <a:ext cx="1873623" cy="1201271"/>
          </a:xfrm>
          <a:prstGeom prst="rect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</a:rPr>
              <a:t>Cloud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64BFDA3-4EE8-6B4B-A612-D28FD6974BE2}"/>
              </a:ext>
            </a:extLst>
          </p:cNvPr>
          <p:cNvSpPr/>
          <p:nvPr/>
        </p:nvSpPr>
        <p:spPr>
          <a:xfrm>
            <a:off x="4436037" y="4072739"/>
            <a:ext cx="1873623" cy="1201271"/>
          </a:xfrm>
          <a:prstGeom prst="rect">
            <a:avLst/>
          </a:prstGeom>
          <a:solidFill>
            <a:srgbClr val="36A4D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</a:rPr>
              <a:t>WAN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1B44138-2AC3-2044-BBA2-2134B17A0494}"/>
              </a:ext>
            </a:extLst>
          </p:cNvPr>
          <p:cNvSpPr/>
          <p:nvPr/>
        </p:nvSpPr>
        <p:spPr>
          <a:xfrm>
            <a:off x="4267201" y="1430872"/>
            <a:ext cx="2211291" cy="85512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</a:rPr>
              <a:t>Orchestration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2278169-6950-1041-B69D-534282D661AA}"/>
              </a:ext>
            </a:extLst>
          </p:cNvPr>
          <p:cNvSpPr txBox="1"/>
          <p:nvPr/>
        </p:nvSpPr>
        <p:spPr>
          <a:xfrm>
            <a:off x="4559260" y="2971389"/>
            <a:ext cx="1627176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WAN SDN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B6CFB59-21DE-354F-9442-17D03A01B936}"/>
              </a:ext>
            </a:extLst>
          </p:cNvPr>
          <p:cNvSpPr txBox="1"/>
          <p:nvPr/>
        </p:nvSpPr>
        <p:spPr>
          <a:xfrm>
            <a:off x="1066801" y="5656730"/>
            <a:ext cx="1873623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Cloud SDN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BD72356-E08C-6447-AB5F-4E7F50586AF0}"/>
              </a:ext>
            </a:extLst>
          </p:cNvPr>
          <p:cNvSpPr txBox="1"/>
          <p:nvPr/>
        </p:nvSpPr>
        <p:spPr>
          <a:xfrm>
            <a:off x="7805271" y="5656730"/>
            <a:ext cx="1873623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ea typeface="ＭＳ Ｐゴシック" panose="020B0600070205080204" pitchFamily="34" charset="-128"/>
              </a:rPr>
              <a:t>Cloud SDN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8CE0DA4-6AD1-E246-AC3E-D3CAE108C6B1}"/>
              </a:ext>
            </a:extLst>
          </p:cNvPr>
          <p:cNvSpPr txBox="1"/>
          <p:nvPr/>
        </p:nvSpPr>
        <p:spPr>
          <a:xfrm>
            <a:off x="9880121" y="2829465"/>
            <a:ext cx="2152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Standard APIs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9D0A70-DD6D-2D48-8714-F1C0F8595355}"/>
              </a:ext>
            </a:extLst>
          </p:cNvPr>
          <p:cNvSpPr txBox="1"/>
          <p:nvPr/>
        </p:nvSpPr>
        <p:spPr>
          <a:xfrm>
            <a:off x="4119344" y="5626645"/>
            <a:ext cx="2587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Separated failure domains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556260C8-24BD-8649-9151-5EE4926BDF42}"/>
              </a:ext>
            </a:extLst>
          </p:cNvPr>
          <p:cNvCxnSpPr>
            <a:stCxn id="6" idx="2"/>
          </p:cNvCxnSpPr>
          <p:nvPr/>
        </p:nvCxnSpPr>
        <p:spPr>
          <a:xfrm flipH="1">
            <a:off x="1863306" y="2286000"/>
            <a:ext cx="3509541" cy="2169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B4390534-6ADF-164E-8F99-9DD02003B71A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5372847" y="2286001"/>
            <a:ext cx="1" cy="685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56A4FEF0-81C6-2741-BB44-5465A133690F}"/>
              </a:ext>
            </a:extLst>
          </p:cNvPr>
          <p:cNvCxnSpPr>
            <a:stCxn id="6" idx="2"/>
            <a:endCxn id="4" idx="0"/>
          </p:cNvCxnSpPr>
          <p:nvPr/>
        </p:nvCxnSpPr>
        <p:spPr>
          <a:xfrm>
            <a:off x="5372847" y="2286000"/>
            <a:ext cx="3369237" cy="2169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A59DD9D8-6F0E-3E4B-864D-84B7B2CCE247}"/>
              </a:ext>
            </a:extLst>
          </p:cNvPr>
          <p:cNvCxnSpPr/>
          <p:nvPr/>
        </p:nvCxnSpPr>
        <p:spPr>
          <a:xfrm flipH="1">
            <a:off x="8975123" y="3370730"/>
            <a:ext cx="2010643" cy="988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AA7C005F-6C39-474B-80C1-C6AD2C93E666}"/>
              </a:ext>
            </a:extLst>
          </p:cNvPr>
          <p:cNvCxnSpPr>
            <a:cxnSpLocks/>
          </p:cNvCxnSpPr>
          <p:nvPr/>
        </p:nvCxnSpPr>
        <p:spPr>
          <a:xfrm flipH="1" flipV="1">
            <a:off x="3070747" y="5118340"/>
            <a:ext cx="1174267" cy="538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8BD3D8FB-BFCA-204C-A932-4E7E4292DE9E}"/>
              </a:ext>
            </a:extLst>
          </p:cNvPr>
          <p:cNvCxnSpPr>
            <a:cxnSpLocks/>
          </p:cNvCxnSpPr>
          <p:nvPr/>
        </p:nvCxnSpPr>
        <p:spPr>
          <a:xfrm flipV="1">
            <a:off x="6500681" y="4963764"/>
            <a:ext cx="1113568" cy="692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589ACB1-2E3B-C241-A486-B706B29C1239}"/>
              </a:ext>
            </a:extLst>
          </p:cNvPr>
          <p:cNvSpPr txBox="1"/>
          <p:nvPr/>
        </p:nvSpPr>
        <p:spPr>
          <a:xfrm>
            <a:off x="4886423" y="3545698"/>
            <a:ext cx="1144865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67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(if required)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F74CD0D7-CA02-534A-997F-D416BB98060E}"/>
              </a:ext>
            </a:extLst>
          </p:cNvPr>
          <p:cNvCxnSpPr/>
          <p:nvPr/>
        </p:nvCxnSpPr>
        <p:spPr>
          <a:xfrm flipV="1">
            <a:off x="2940423" y="4359215"/>
            <a:ext cx="1495613" cy="253277"/>
          </a:xfrm>
          <a:prstGeom prst="straightConnector1">
            <a:avLst/>
          </a:prstGeom>
          <a:ln w="28575"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="" xmlns:a16="http://schemas.microsoft.com/office/drawing/2014/main" id="{FF99DAB1-EF80-6F40-98EE-DCEAB96D1126}"/>
              </a:ext>
            </a:extLst>
          </p:cNvPr>
          <p:cNvCxnSpPr>
            <a:cxnSpLocks/>
          </p:cNvCxnSpPr>
          <p:nvPr/>
        </p:nvCxnSpPr>
        <p:spPr>
          <a:xfrm flipH="1" flipV="1">
            <a:off x="6309659" y="4307650"/>
            <a:ext cx="1495612" cy="365725"/>
          </a:xfrm>
          <a:prstGeom prst="straightConnector1">
            <a:avLst/>
          </a:prstGeom>
          <a:ln w="28575">
            <a:solidFill>
              <a:srgbClr val="C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E8577A9-C773-EC46-8C4C-D02B6A6D1C06}"/>
              </a:ext>
            </a:extLst>
          </p:cNvPr>
          <p:cNvSpPr txBox="1"/>
          <p:nvPr/>
        </p:nvSpPr>
        <p:spPr>
          <a:xfrm>
            <a:off x="862642" y="2461405"/>
            <a:ext cx="2077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Conventional protocols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21066AF6-F959-364F-9C75-8FC45AFD25F5}"/>
              </a:ext>
            </a:extLst>
          </p:cNvPr>
          <p:cNvCxnSpPr/>
          <p:nvPr/>
        </p:nvCxnSpPr>
        <p:spPr>
          <a:xfrm>
            <a:off x="2940423" y="2971389"/>
            <a:ext cx="744269" cy="1484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CF89A376-F360-534A-8392-E2200ECE0D14}"/>
              </a:ext>
            </a:extLst>
          </p:cNvPr>
          <p:cNvCxnSpPr>
            <a:cxnSpLocks/>
          </p:cNvCxnSpPr>
          <p:nvPr/>
        </p:nvCxnSpPr>
        <p:spPr>
          <a:xfrm flipH="1">
            <a:off x="5939073" y="1557197"/>
            <a:ext cx="2655683" cy="2515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2F46B02E-3A65-CE44-8E27-0773867C76D6}"/>
              </a:ext>
            </a:extLst>
          </p:cNvPr>
          <p:cNvCxnSpPr>
            <a:cxnSpLocks/>
          </p:cNvCxnSpPr>
          <p:nvPr/>
        </p:nvCxnSpPr>
        <p:spPr>
          <a:xfrm flipH="1">
            <a:off x="8003265" y="1760397"/>
            <a:ext cx="794692" cy="2695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3D25130-B508-F841-BC14-8B49A533462A}"/>
              </a:ext>
            </a:extLst>
          </p:cNvPr>
          <p:cNvSpPr txBox="1"/>
          <p:nvPr/>
        </p:nvSpPr>
        <p:spPr>
          <a:xfrm>
            <a:off x="9077609" y="160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58585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B182E9A-586B-0042-8528-CF94D5FAF9F3}"/>
              </a:ext>
            </a:extLst>
          </p:cNvPr>
          <p:cNvSpPr txBox="1"/>
          <p:nvPr/>
        </p:nvSpPr>
        <p:spPr>
          <a:xfrm>
            <a:off x="8610237" y="911792"/>
            <a:ext cx="27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Separate teams’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64225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xmlns:p14="http://schemas.microsoft.com/office/powerpoint/2010/main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67" y="-123069"/>
            <a:ext cx="11350752" cy="1020576"/>
          </a:xfrm>
        </p:spPr>
        <p:txBody>
          <a:bodyPr/>
          <a:lstStyle/>
          <a:p>
            <a:r>
              <a:rPr lang="en-US" sz="3867" dirty="0">
                <a:solidFill>
                  <a:schemeClr val="accent5">
                    <a:lumMod val="75000"/>
                  </a:schemeClr>
                </a:solidFill>
              </a:rPr>
              <a:t>Challenges for autonomous clouds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2490" y="1027289"/>
            <a:ext cx="112663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True one-touch/one-button install and management</a:t>
            </a:r>
          </a:p>
          <a:p>
            <a:pPr marL="838190" lvl="1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Installation is not about getting a cloud quickly, it’s about getting the same cloud in every site</a:t>
            </a:r>
          </a:p>
          <a:p>
            <a:pPr marL="838190" lvl="1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Automation ensures every cloud behaves the same</a:t>
            </a:r>
          </a:p>
          <a:p>
            <a:pPr marL="380990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400" dirty="0">
              <a:solidFill>
                <a:srgbClr val="58585B"/>
              </a:solidFill>
              <a:ea typeface="ＭＳ Ｐゴシック" panose="020B0600070205080204" pitchFamily="34" charset="-128"/>
            </a:endParaRPr>
          </a:p>
          <a:p>
            <a:pPr marL="380990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API-driven mechanisms</a:t>
            </a:r>
          </a:p>
          <a:p>
            <a:pPr marL="838190" lvl="1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Deploying, upgrading and even repairing a cloud should have </a:t>
            </a:r>
            <a:r>
              <a:rPr lang="en-US" sz="24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APIs</a:t>
            </a:r>
          </a:p>
          <a:p>
            <a:pPr marL="838190" lvl="1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58585B"/>
                </a:solidFill>
                <a:ea typeface="ＭＳ Ｐゴシック" panose="020B0600070205080204" pitchFamily="34" charset="-128"/>
              </a:rPr>
              <a:t>Handle multiple version of the Cloud (API versioning)</a:t>
            </a:r>
            <a:endParaRPr lang="en-US" sz="2400" dirty="0">
              <a:solidFill>
                <a:srgbClr val="58585B"/>
              </a:solidFill>
              <a:ea typeface="ＭＳ Ｐゴシック" panose="020B0600070205080204" pitchFamily="34" charset="-128"/>
            </a:endParaRPr>
          </a:p>
          <a:p>
            <a:pPr marL="380990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400" dirty="0">
              <a:solidFill>
                <a:srgbClr val="58585B"/>
              </a:solidFill>
              <a:ea typeface="ＭＳ Ｐゴシック" panose="020B0600070205080204" pitchFamily="34" charset="-128"/>
            </a:endParaRPr>
          </a:p>
          <a:p>
            <a:pPr marL="380990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Centralize the operations</a:t>
            </a:r>
          </a:p>
          <a:p>
            <a:pPr marL="838190" lvl="1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Bring operations to the NOC, no matter where the cloud is</a:t>
            </a:r>
          </a:p>
          <a:p>
            <a:pPr marL="838190" lvl="1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sz="2400" dirty="0">
              <a:solidFill>
                <a:srgbClr val="58585B"/>
              </a:solidFill>
              <a:ea typeface="ＭＳ Ｐゴシック" panose="020B0600070205080204" pitchFamily="34" charset="-128"/>
            </a:endParaRPr>
          </a:p>
          <a:p>
            <a:pPr marL="380990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Keep the footprint down</a:t>
            </a:r>
          </a:p>
          <a:p>
            <a:pPr marL="838190" lvl="1" indent="-380990" defTabSz="60958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58585B"/>
                </a:solidFill>
                <a:ea typeface="ＭＳ Ｐゴシック" panose="020B0600070205080204" pitchFamily="34" charset="-128"/>
              </a:rPr>
              <a:t>Site overhead is multiplied up by number of sites; costs escalate</a:t>
            </a:r>
          </a:p>
        </p:txBody>
      </p:sp>
    </p:spTree>
    <p:extLst>
      <p:ext uri="{BB962C8B-B14F-4D97-AF65-F5344CB8AC3E}">
        <p14:creationId xmlns:p14="http://schemas.microsoft.com/office/powerpoint/2010/main" val="1445820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843" y="1407231"/>
            <a:ext cx="9206135" cy="1425348"/>
          </a:xfrm>
        </p:spPr>
        <p:txBody>
          <a:bodyPr>
            <a:normAutofit fontScale="90000"/>
          </a:bodyPr>
          <a:lstStyle/>
          <a:p>
            <a:r>
              <a:rPr lang="en-US"/>
              <a:t>Cisco’s SP Cloud Strategy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© 2018 Cisco and/or its affiliates.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A7DD7-2DF3-4619-9DF3-C453B1428712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0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892905" y="3621798"/>
            <a:ext cx="10422951" cy="24082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mpd="sng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7235" y="262343"/>
            <a:ext cx="10960949" cy="97578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Cisco NFVI Architecture Today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2133" dirty="0">
                <a:solidFill>
                  <a:srgbClr val="0070C0"/>
                </a:solidFill>
              </a:rPr>
              <a:t>Built on Common Horizontal </a:t>
            </a:r>
            <a:r>
              <a:rPr lang="en-US" sz="2133">
                <a:solidFill>
                  <a:srgbClr val="0070C0"/>
                </a:solidFill>
              </a:rPr>
              <a:t>Platform Foundation from Day 1</a:t>
            </a:r>
            <a:endParaRPr lang="en-US" sz="2133" dirty="0">
              <a:solidFill>
                <a:srgbClr val="0070C0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9303238" y="2535980"/>
            <a:ext cx="1845332" cy="907005"/>
          </a:xfrm>
          <a:prstGeom prst="rect">
            <a:avLst/>
          </a:prstGeom>
          <a:noFill/>
          <a:ln w="317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1917" tIns="121920" rIns="121917" bIns="0" rtlCol="0" anchor="t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 dirty="0">
                <a:solidFill>
                  <a:srgbClr val="58585B"/>
                </a:solidFill>
              </a:rPr>
              <a:t>VNF Manager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9378066" y="2938431"/>
            <a:ext cx="819607" cy="4387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Cisco ESC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1006851" y="1420913"/>
            <a:ext cx="10141719" cy="981495"/>
          </a:xfrm>
          <a:prstGeom prst="rect">
            <a:avLst/>
          </a:prstGeom>
          <a:noFill/>
          <a:ln w="317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1917" tIns="121920" rIns="121917" bIns="0" rtlCol="0" anchor="t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58585B"/>
                </a:solidFill>
              </a:rPr>
              <a:t>NFVO, Resource Orchestration &amp; VNF Service Orchestration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1157277" y="1835052"/>
            <a:ext cx="4895567" cy="5253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Cisco NSO – Network Services Orchestrator enabled by Tail-f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1006852" y="2560406"/>
            <a:ext cx="7878419" cy="8825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60960" rIns="0" bIns="0" rtlCol="0" anchor="t"/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</a:pPr>
            <a:r>
              <a:rPr lang="en-US" sz="1333" dirty="0">
                <a:solidFill>
                  <a:srgbClr val="58585B"/>
                </a:solidFill>
              </a:rPr>
              <a:t>Virtual Network Functions (Cisco and 3rd Party)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1158720" y="2913965"/>
            <a:ext cx="1610752" cy="487680"/>
            <a:chOff x="605487" y="1831458"/>
            <a:chExt cx="1208064" cy="365760"/>
          </a:xfrm>
        </p:grpSpPr>
        <p:sp>
          <p:nvSpPr>
            <p:cNvPr id="137" name="Rectangle 136"/>
            <p:cNvSpPr/>
            <p:nvPr/>
          </p:nvSpPr>
          <p:spPr>
            <a:xfrm>
              <a:off x="605487" y="1831458"/>
              <a:ext cx="48248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3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Ultra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331071" y="1831458"/>
              <a:ext cx="482480" cy="3657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33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FFFFFF"/>
                  </a:solidFill>
                </a:rPr>
                <a:t>CSR</a:t>
              </a:r>
            </a:p>
          </p:txBody>
        </p:sp>
      </p:grpSp>
      <p:sp>
        <p:nvSpPr>
          <p:cNvPr id="133" name="Rectangle 132"/>
          <p:cNvSpPr/>
          <p:nvPr/>
        </p:nvSpPr>
        <p:spPr>
          <a:xfrm>
            <a:off x="3131224" y="2913965"/>
            <a:ext cx="643307" cy="487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err="1">
                <a:solidFill>
                  <a:srgbClr val="FFFFFF"/>
                </a:solidFill>
              </a:rPr>
              <a:t>ASAv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4133604" y="2929147"/>
            <a:ext cx="643307" cy="487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vMS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8128019" y="2925815"/>
            <a:ext cx="643307" cy="4876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3</a:t>
            </a:r>
            <a:r>
              <a:rPr lang="en-US" sz="1200" baseline="50000" dirty="0">
                <a:solidFill>
                  <a:srgbClr val="FFFFFF"/>
                </a:solidFill>
              </a:rPr>
              <a:t>rd</a:t>
            </a:r>
            <a:r>
              <a:rPr lang="en-US" sz="1200" dirty="0">
                <a:solidFill>
                  <a:srgbClr val="FFFFFF"/>
                </a:solidFill>
              </a:rPr>
              <a:t> Party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081002" y="5073576"/>
            <a:ext cx="5804268" cy="7931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60960" rIns="0" bIns="0" rtlCol="0" anchor="t"/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58585B"/>
                </a:solidFill>
              </a:rPr>
              <a:t>Cisco Physical Infrastructure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9303238" y="5086944"/>
            <a:ext cx="1860839" cy="792480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60960" rIns="0" bIns="0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58585B"/>
                </a:solidFill>
                <a:ea typeface="ＭＳ Ｐゴシック" charset="0"/>
              </a:rPr>
              <a:t>Optional Network VIM</a:t>
            </a:r>
          </a:p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58585B"/>
                </a:solidFill>
                <a:ea typeface="ＭＳ Ｐゴシック" charset="0"/>
              </a:rPr>
              <a:t>  (Cisco ACI)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183973" y="4758874"/>
            <a:ext cx="5611107" cy="28277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67" dirty="0">
                <a:solidFill>
                  <a:srgbClr val="FFFFFF"/>
                </a:solidFill>
              </a:rPr>
              <a:t>Infrastructure Abstraction with RHEL, KVM/</a:t>
            </a:r>
            <a:r>
              <a:rPr lang="en-US" sz="1067" dirty="0" err="1">
                <a:solidFill>
                  <a:srgbClr val="FFFFFF"/>
                </a:solidFill>
              </a:rPr>
              <a:t>Qemu</a:t>
            </a:r>
            <a:r>
              <a:rPr lang="en-US" sz="1067" dirty="0">
                <a:solidFill>
                  <a:srgbClr val="FFFFFF"/>
                </a:solidFill>
              </a:rPr>
              <a:t>, Host Packages, </a:t>
            </a:r>
            <a:r>
              <a:rPr lang="en-US" sz="1067" dirty="0" err="1">
                <a:solidFill>
                  <a:srgbClr val="FFFFFF"/>
                </a:solidFill>
              </a:rPr>
              <a:t>vSwitches</a:t>
            </a:r>
            <a:r>
              <a:rPr lang="en-US" sz="1067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116045" y="5443396"/>
            <a:ext cx="1778089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9143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   Network</a:t>
            </a:r>
          </a:p>
          <a:p>
            <a:pPr defTabSz="9143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   (Nexus / NCS5K)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183973" y="5443396"/>
            <a:ext cx="1829099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9143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     Compute</a:t>
            </a:r>
          </a:p>
          <a:p>
            <a:pPr defTabSz="9143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     (UCS)  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007736" y="5438759"/>
            <a:ext cx="1771795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defTabSz="91433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</a:rPr>
              <a:t>   Storage </a:t>
            </a:r>
          </a:p>
          <a:p>
            <a:pPr defTabSz="91433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/>
                </a:solidFill>
              </a:rPr>
              <a:t>   (UCS)</a:t>
            </a:r>
          </a:p>
        </p:txBody>
      </p:sp>
      <p:sp>
        <p:nvSpPr>
          <p:cNvPr id="72" name="Rectangle 71"/>
          <p:cNvSpPr/>
          <p:nvPr/>
        </p:nvSpPr>
        <p:spPr>
          <a:xfrm rot="16200000">
            <a:off x="933824" y="3816937"/>
            <a:ext cx="2129093" cy="19830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21917" tIns="121920" rIns="121917" bIns="0" rtlCol="0" anchor="t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 dirty="0">
              <a:solidFill>
                <a:srgbClr val="58585B"/>
              </a:solidFill>
            </a:endParaRPr>
          </a:p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 dirty="0">
              <a:solidFill>
                <a:srgbClr val="58585B"/>
              </a:solidFill>
            </a:endParaRPr>
          </a:p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33" dirty="0">
              <a:solidFill>
                <a:srgbClr val="58585B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 rot="16200000">
            <a:off x="1866441" y="4716124"/>
            <a:ext cx="196779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58585B"/>
                </a:solidFill>
                <a:ea typeface="ＭＳ Ｐゴシック" charset="0"/>
              </a:rPr>
              <a:t>Infrastructure </a:t>
            </a:r>
            <a:r>
              <a:rPr lang="en-US" sz="1200">
                <a:solidFill>
                  <a:srgbClr val="58585B"/>
                </a:solidFill>
                <a:ea typeface="ＭＳ Ｐゴシック" charset="0"/>
              </a:rPr>
              <a:t>Management </a:t>
            </a:r>
            <a:endParaRPr lang="en-US" sz="1200" dirty="0">
              <a:solidFill>
                <a:srgbClr val="58585B"/>
              </a:solidFill>
              <a:ea typeface="ＭＳ Ｐゴシック" charset="0"/>
            </a:endParaRPr>
          </a:p>
        </p:txBody>
      </p:sp>
      <p:sp>
        <p:nvSpPr>
          <p:cNvPr id="74" name="Rectangle 73"/>
          <p:cNvSpPr/>
          <p:nvPr/>
        </p:nvSpPr>
        <p:spPr>
          <a:xfrm rot="16200000">
            <a:off x="974401" y="4640142"/>
            <a:ext cx="2058505" cy="35840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Unified Management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1192711" y="4100165"/>
            <a:ext cx="494681" cy="696545"/>
            <a:chOff x="948991" y="3687430"/>
            <a:chExt cx="371011" cy="522409"/>
          </a:xfrm>
        </p:grpSpPr>
        <p:sp>
          <p:nvSpPr>
            <p:cNvPr id="76" name="TextBox 75"/>
            <p:cNvSpPr txBox="1"/>
            <p:nvPr/>
          </p:nvSpPr>
          <p:spPr>
            <a:xfrm>
              <a:off x="948991" y="3687430"/>
              <a:ext cx="371011" cy="230831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pPr defTabSz="91433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58585B"/>
                  </a:solidFill>
                  <a:ea typeface="ＭＳ Ｐゴシック" charset="0"/>
                </a:rPr>
                <a:t>API</a:t>
              </a:r>
            </a:p>
          </p:txBody>
        </p:sp>
        <p:sp>
          <p:nvSpPr>
            <p:cNvPr id="77" name="Freeform 98"/>
            <p:cNvSpPr>
              <a:spLocks noEditPoints="1"/>
            </p:cNvSpPr>
            <p:nvPr/>
          </p:nvSpPr>
          <p:spPr bwMode="auto">
            <a:xfrm>
              <a:off x="968567" y="3875588"/>
              <a:ext cx="335818" cy="334251"/>
            </a:xfrm>
            <a:custGeom>
              <a:avLst/>
              <a:gdLst>
                <a:gd name="T0" fmla="*/ 400 w 800"/>
                <a:gd name="T1" fmla="*/ 583 h 799"/>
                <a:gd name="T2" fmla="*/ 216 w 800"/>
                <a:gd name="T3" fmla="*/ 400 h 799"/>
                <a:gd name="T4" fmla="*/ 400 w 800"/>
                <a:gd name="T5" fmla="*/ 216 h 799"/>
                <a:gd name="T6" fmla="*/ 583 w 800"/>
                <a:gd name="T7" fmla="*/ 400 h 799"/>
                <a:gd name="T8" fmla="*/ 400 w 800"/>
                <a:gd name="T9" fmla="*/ 583 h 799"/>
                <a:gd name="T10" fmla="*/ 800 w 800"/>
                <a:gd name="T11" fmla="*/ 433 h 799"/>
                <a:gd name="T12" fmla="*/ 800 w 800"/>
                <a:gd name="T13" fmla="*/ 366 h 799"/>
                <a:gd name="T14" fmla="*/ 633 w 800"/>
                <a:gd name="T15" fmla="*/ 311 h 799"/>
                <a:gd name="T16" fmla="*/ 627 w 800"/>
                <a:gd name="T17" fmla="*/ 297 h 799"/>
                <a:gd name="T18" fmla="*/ 706 w 800"/>
                <a:gd name="T19" fmla="*/ 140 h 799"/>
                <a:gd name="T20" fmla="*/ 659 w 800"/>
                <a:gd name="T21" fmla="*/ 93 h 799"/>
                <a:gd name="T22" fmla="*/ 502 w 800"/>
                <a:gd name="T23" fmla="*/ 172 h 799"/>
                <a:gd name="T24" fmla="*/ 489 w 800"/>
                <a:gd name="T25" fmla="*/ 166 h 799"/>
                <a:gd name="T26" fmla="*/ 433 w 800"/>
                <a:gd name="T27" fmla="*/ 0 h 799"/>
                <a:gd name="T28" fmla="*/ 366 w 800"/>
                <a:gd name="T29" fmla="*/ 0 h 799"/>
                <a:gd name="T30" fmla="*/ 311 w 800"/>
                <a:gd name="T31" fmla="*/ 166 h 799"/>
                <a:gd name="T32" fmla="*/ 298 w 800"/>
                <a:gd name="T33" fmla="*/ 172 h 799"/>
                <a:gd name="T34" fmla="*/ 141 w 800"/>
                <a:gd name="T35" fmla="*/ 93 h 799"/>
                <a:gd name="T36" fmla="*/ 93 w 800"/>
                <a:gd name="T37" fmla="*/ 140 h 799"/>
                <a:gd name="T38" fmla="*/ 172 w 800"/>
                <a:gd name="T39" fmla="*/ 297 h 799"/>
                <a:gd name="T40" fmla="*/ 166 w 800"/>
                <a:gd name="T41" fmla="*/ 310 h 799"/>
                <a:gd name="T42" fmla="*/ 0 w 800"/>
                <a:gd name="T43" fmla="*/ 366 h 799"/>
                <a:gd name="T44" fmla="*/ 0 w 800"/>
                <a:gd name="T45" fmla="*/ 433 h 799"/>
                <a:gd name="T46" fmla="*/ 166 w 800"/>
                <a:gd name="T47" fmla="*/ 488 h 799"/>
                <a:gd name="T48" fmla="*/ 172 w 800"/>
                <a:gd name="T49" fmla="*/ 502 h 799"/>
                <a:gd name="T50" fmla="*/ 93 w 800"/>
                <a:gd name="T51" fmla="*/ 659 h 799"/>
                <a:gd name="T52" fmla="*/ 141 w 800"/>
                <a:gd name="T53" fmla="*/ 706 h 799"/>
                <a:gd name="T54" fmla="*/ 297 w 800"/>
                <a:gd name="T55" fmla="*/ 627 h 799"/>
                <a:gd name="T56" fmla="*/ 311 w 800"/>
                <a:gd name="T57" fmla="*/ 633 h 799"/>
                <a:gd name="T58" fmla="*/ 366 w 800"/>
                <a:gd name="T59" fmla="*/ 799 h 799"/>
                <a:gd name="T60" fmla="*/ 433 w 800"/>
                <a:gd name="T61" fmla="*/ 799 h 799"/>
                <a:gd name="T62" fmla="*/ 488 w 800"/>
                <a:gd name="T63" fmla="*/ 633 h 799"/>
                <a:gd name="T64" fmla="*/ 502 w 800"/>
                <a:gd name="T65" fmla="*/ 627 h 799"/>
                <a:gd name="T66" fmla="*/ 659 w 800"/>
                <a:gd name="T67" fmla="*/ 706 h 799"/>
                <a:gd name="T68" fmla="*/ 706 w 800"/>
                <a:gd name="T69" fmla="*/ 658 h 799"/>
                <a:gd name="T70" fmla="*/ 627 w 800"/>
                <a:gd name="T71" fmla="*/ 502 h 799"/>
                <a:gd name="T72" fmla="*/ 633 w 800"/>
                <a:gd name="T73" fmla="*/ 488 h 799"/>
                <a:gd name="T74" fmla="*/ 800 w 800"/>
                <a:gd name="T75" fmla="*/ 433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0" h="799">
                  <a:moveTo>
                    <a:pt x="400" y="583"/>
                  </a:moveTo>
                  <a:cubicBezTo>
                    <a:pt x="298" y="583"/>
                    <a:pt x="216" y="501"/>
                    <a:pt x="216" y="400"/>
                  </a:cubicBezTo>
                  <a:cubicBezTo>
                    <a:pt x="216" y="298"/>
                    <a:pt x="298" y="216"/>
                    <a:pt x="400" y="216"/>
                  </a:cubicBezTo>
                  <a:cubicBezTo>
                    <a:pt x="501" y="216"/>
                    <a:pt x="583" y="298"/>
                    <a:pt x="583" y="400"/>
                  </a:cubicBezTo>
                  <a:cubicBezTo>
                    <a:pt x="583" y="501"/>
                    <a:pt x="501" y="583"/>
                    <a:pt x="400" y="583"/>
                  </a:cubicBezTo>
                  <a:moveTo>
                    <a:pt x="800" y="433"/>
                  </a:moveTo>
                  <a:lnTo>
                    <a:pt x="800" y="366"/>
                  </a:lnTo>
                  <a:lnTo>
                    <a:pt x="633" y="311"/>
                  </a:lnTo>
                  <a:cubicBezTo>
                    <a:pt x="631" y="306"/>
                    <a:pt x="629" y="302"/>
                    <a:pt x="627" y="297"/>
                  </a:cubicBezTo>
                  <a:lnTo>
                    <a:pt x="706" y="140"/>
                  </a:lnTo>
                  <a:lnTo>
                    <a:pt x="659" y="93"/>
                  </a:lnTo>
                  <a:lnTo>
                    <a:pt x="502" y="172"/>
                  </a:lnTo>
                  <a:cubicBezTo>
                    <a:pt x="497" y="170"/>
                    <a:pt x="493" y="168"/>
                    <a:pt x="489" y="166"/>
                  </a:cubicBezTo>
                  <a:lnTo>
                    <a:pt x="433" y="0"/>
                  </a:lnTo>
                  <a:lnTo>
                    <a:pt x="366" y="0"/>
                  </a:lnTo>
                  <a:lnTo>
                    <a:pt x="311" y="166"/>
                  </a:lnTo>
                  <a:cubicBezTo>
                    <a:pt x="306" y="168"/>
                    <a:pt x="302" y="170"/>
                    <a:pt x="298" y="172"/>
                  </a:cubicBezTo>
                  <a:lnTo>
                    <a:pt x="141" y="93"/>
                  </a:lnTo>
                  <a:lnTo>
                    <a:pt x="93" y="140"/>
                  </a:lnTo>
                  <a:lnTo>
                    <a:pt x="172" y="297"/>
                  </a:lnTo>
                  <a:cubicBezTo>
                    <a:pt x="170" y="302"/>
                    <a:pt x="168" y="306"/>
                    <a:pt x="166" y="310"/>
                  </a:cubicBezTo>
                  <a:lnTo>
                    <a:pt x="0" y="366"/>
                  </a:lnTo>
                  <a:lnTo>
                    <a:pt x="0" y="433"/>
                  </a:lnTo>
                  <a:lnTo>
                    <a:pt x="166" y="488"/>
                  </a:lnTo>
                  <a:cubicBezTo>
                    <a:pt x="168" y="493"/>
                    <a:pt x="170" y="497"/>
                    <a:pt x="172" y="502"/>
                  </a:cubicBezTo>
                  <a:lnTo>
                    <a:pt x="93" y="659"/>
                  </a:lnTo>
                  <a:lnTo>
                    <a:pt x="141" y="706"/>
                  </a:lnTo>
                  <a:lnTo>
                    <a:pt x="297" y="627"/>
                  </a:lnTo>
                  <a:cubicBezTo>
                    <a:pt x="302" y="629"/>
                    <a:pt x="306" y="631"/>
                    <a:pt x="311" y="633"/>
                  </a:cubicBezTo>
                  <a:lnTo>
                    <a:pt x="366" y="799"/>
                  </a:lnTo>
                  <a:lnTo>
                    <a:pt x="433" y="799"/>
                  </a:lnTo>
                  <a:lnTo>
                    <a:pt x="488" y="633"/>
                  </a:lnTo>
                  <a:cubicBezTo>
                    <a:pt x="493" y="631"/>
                    <a:pt x="498" y="630"/>
                    <a:pt x="502" y="627"/>
                  </a:cubicBezTo>
                  <a:lnTo>
                    <a:pt x="659" y="706"/>
                  </a:lnTo>
                  <a:lnTo>
                    <a:pt x="706" y="658"/>
                  </a:lnTo>
                  <a:lnTo>
                    <a:pt x="627" y="502"/>
                  </a:lnTo>
                  <a:cubicBezTo>
                    <a:pt x="630" y="497"/>
                    <a:pt x="631" y="493"/>
                    <a:pt x="633" y="488"/>
                  </a:cubicBezTo>
                  <a:lnTo>
                    <a:pt x="800" y="4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162532" tIns="81265" rIns="162532" bIns="81265" numCol="1" anchor="t" anchorCtr="0" compatLnSpc="1">
              <a:prstTxWarp prst="textNoShape">
                <a:avLst/>
              </a:prstTxWarp>
            </a:bodyPr>
            <a:lstStyle/>
            <a:p>
              <a:pPr defTabSz="60958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58585B"/>
                </a:solidFill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157276" y="4845231"/>
            <a:ext cx="520329" cy="573507"/>
            <a:chOff x="966763" y="3176073"/>
            <a:chExt cx="390247" cy="430130"/>
          </a:xfrm>
        </p:grpSpPr>
        <p:sp>
          <p:nvSpPr>
            <p:cNvPr id="79" name="TextBox 78"/>
            <p:cNvSpPr txBox="1"/>
            <p:nvPr/>
          </p:nvSpPr>
          <p:spPr>
            <a:xfrm>
              <a:off x="966763" y="3176073"/>
              <a:ext cx="390247" cy="230831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pPr defTabSz="914332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58585B"/>
                  </a:solidFill>
                  <a:ea typeface="ＭＳ Ｐゴシック" charset="0"/>
                </a:rPr>
                <a:t>GUI</a:t>
              </a: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989449" y="3388152"/>
              <a:ext cx="331114" cy="218051"/>
              <a:chOff x="989449" y="3388152"/>
              <a:chExt cx="331114" cy="218051"/>
            </a:xfrm>
          </p:grpSpPr>
          <p:sp>
            <p:nvSpPr>
              <p:cNvPr id="81" name="Freeform 9463"/>
              <p:cNvSpPr>
                <a:spLocks noEditPoints="1"/>
              </p:cNvSpPr>
              <p:nvPr/>
            </p:nvSpPr>
            <p:spPr bwMode="auto">
              <a:xfrm>
                <a:off x="989449" y="3388152"/>
                <a:ext cx="331114" cy="218051"/>
              </a:xfrm>
              <a:custGeom>
                <a:avLst/>
                <a:gdLst>
                  <a:gd name="T0" fmla="*/ 184 w 192"/>
                  <a:gd name="T1" fmla="*/ 0 h 128"/>
                  <a:gd name="T2" fmla="*/ 8 w 192"/>
                  <a:gd name="T3" fmla="*/ 0 h 128"/>
                  <a:gd name="T4" fmla="*/ 0 w 192"/>
                  <a:gd name="T5" fmla="*/ 8 h 128"/>
                  <a:gd name="T6" fmla="*/ 0 w 192"/>
                  <a:gd name="T7" fmla="*/ 120 h 128"/>
                  <a:gd name="T8" fmla="*/ 8 w 192"/>
                  <a:gd name="T9" fmla="*/ 128 h 128"/>
                  <a:gd name="T10" fmla="*/ 184 w 192"/>
                  <a:gd name="T11" fmla="*/ 128 h 128"/>
                  <a:gd name="T12" fmla="*/ 192 w 192"/>
                  <a:gd name="T13" fmla="*/ 120 h 128"/>
                  <a:gd name="T14" fmla="*/ 192 w 192"/>
                  <a:gd name="T15" fmla="*/ 8 h 128"/>
                  <a:gd name="T16" fmla="*/ 184 w 192"/>
                  <a:gd name="T17" fmla="*/ 0 h 128"/>
                  <a:gd name="T18" fmla="*/ 170 w 192"/>
                  <a:gd name="T19" fmla="*/ 8 h 128"/>
                  <a:gd name="T20" fmla="*/ 176 w 192"/>
                  <a:gd name="T21" fmla="*/ 14 h 128"/>
                  <a:gd name="T22" fmla="*/ 170 w 192"/>
                  <a:gd name="T23" fmla="*/ 20 h 128"/>
                  <a:gd name="T24" fmla="*/ 164 w 192"/>
                  <a:gd name="T25" fmla="*/ 14 h 128"/>
                  <a:gd name="T26" fmla="*/ 170 w 192"/>
                  <a:gd name="T27" fmla="*/ 8 h 128"/>
                  <a:gd name="T28" fmla="*/ 150 w 192"/>
                  <a:gd name="T29" fmla="*/ 8 h 128"/>
                  <a:gd name="T30" fmla="*/ 156 w 192"/>
                  <a:gd name="T31" fmla="*/ 14 h 128"/>
                  <a:gd name="T32" fmla="*/ 150 w 192"/>
                  <a:gd name="T33" fmla="*/ 20 h 128"/>
                  <a:gd name="T34" fmla="*/ 144 w 192"/>
                  <a:gd name="T35" fmla="*/ 14 h 128"/>
                  <a:gd name="T36" fmla="*/ 150 w 192"/>
                  <a:gd name="T37" fmla="*/ 8 h 128"/>
                  <a:gd name="T38" fmla="*/ 130 w 192"/>
                  <a:gd name="T39" fmla="*/ 8 h 128"/>
                  <a:gd name="T40" fmla="*/ 136 w 192"/>
                  <a:gd name="T41" fmla="*/ 14 h 128"/>
                  <a:gd name="T42" fmla="*/ 130 w 192"/>
                  <a:gd name="T43" fmla="*/ 20 h 128"/>
                  <a:gd name="T44" fmla="*/ 124 w 192"/>
                  <a:gd name="T45" fmla="*/ 14 h 128"/>
                  <a:gd name="T46" fmla="*/ 130 w 192"/>
                  <a:gd name="T47" fmla="*/ 8 h 128"/>
                  <a:gd name="T48" fmla="*/ 176 w 192"/>
                  <a:gd name="T49" fmla="*/ 112 h 128"/>
                  <a:gd name="T50" fmla="*/ 16 w 192"/>
                  <a:gd name="T51" fmla="*/ 112 h 128"/>
                  <a:gd name="T52" fmla="*/ 16 w 192"/>
                  <a:gd name="T53" fmla="*/ 28 h 128"/>
                  <a:gd name="T54" fmla="*/ 176 w 192"/>
                  <a:gd name="T55" fmla="*/ 28 h 128"/>
                  <a:gd name="T56" fmla="*/ 176 w 192"/>
                  <a:gd name="T57" fmla="*/ 11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2" h="128">
                    <a:moveTo>
                      <a:pt x="18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4"/>
                      <a:pt x="4" y="128"/>
                      <a:pt x="8" y="128"/>
                    </a:cubicBezTo>
                    <a:cubicBezTo>
                      <a:pt x="184" y="128"/>
                      <a:pt x="184" y="128"/>
                      <a:pt x="184" y="128"/>
                    </a:cubicBezTo>
                    <a:cubicBezTo>
                      <a:pt x="189" y="128"/>
                      <a:pt x="192" y="124"/>
                      <a:pt x="192" y="120"/>
                    </a:cubicBezTo>
                    <a:cubicBezTo>
                      <a:pt x="192" y="8"/>
                      <a:pt x="192" y="8"/>
                      <a:pt x="192" y="8"/>
                    </a:cubicBezTo>
                    <a:cubicBezTo>
                      <a:pt x="192" y="4"/>
                      <a:pt x="189" y="0"/>
                      <a:pt x="184" y="0"/>
                    </a:cubicBezTo>
                    <a:close/>
                    <a:moveTo>
                      <a:pt x="170" y="8"/>
                    </a:moveTo>
                    <a:cubicBezTo>
                      <a:pt x="173" y="8"/>
                      <a:pt x="176" y="11"/>
                      <a:pt x="176" y="14"/>
                    </a:cubicBezTo>
                    <a:cubicBezTo>
                      <a:pt x="176" y="17"/>
                      <a:pt x="173" y="20"/>
                      <a:pt x="170" y="20"/>
                    </a:cubicBezTo>
                    <a:cubicBezTo>
                      <a:pt x="167" y="20"/>
                      <a:pt x="164" y="17"/>
                      <a:pt x="164" y="14"/>
                    </a:cubicBezTo>
                    <a:cubicBezTo>
                      <a:pt x="164" y="11"/>
                      <a:pt x="167" y="8"/>
                      <a:pt x="170" y="8"/>
                    </a:cubicBezTo>
                    <a:close/>
                    <a:moveTo>
                      <a:pt x="150" y="8"/>
                    </a:moveTo>
                    <a:cubicBezTo>
                      <a:pt x="153" y="8"/>
                      <a:pt x="156" y="11"/>
                      <a:pt x="156" y="14"/>
                    </a:cubicBezTo>
                    <a:cubicBezTo>
                      <a:pt x="156" y="17"/>
                      <a:pt x="153" y="20"/>
                      <a:pt x="150" y="20"/>
                    </a:cubicBezTo>
                    <a:cubicBezTo>
                      <a:pt x="147" y="20"/>
                      <a:pt x="144" y="17"/>
                      <a:pt x="144" y="14"/>
                    </a:cubicBezTo>
                    <a:cubicBezTo>
                      <a:pt x="144" y="11"/>
                      <a:pt x="147" y="8"/>
                      <a:pt x="150" y="8"/>
                    </a:cubicBezTo>
                    <a:close/>
                    <a:moveTo>
                      <a:pt x="130" y="8"/>
                    </a:moveTo>
                    <a:cubicBezTo>
                      <a:pt x="133" y="8"/>
                      <a:pt x="136" y="11"/>
                      <a:pt x="136" y="14"/>
                    </a:cubicBezTo>
                    <a:cubicBezTo>
                      <a:pt x="136" y="17"/>
                      <a:pt x="133" y="20"/>
                      <a:pt x="130" y="20"/>
                    </a:cubicBezTo>
                    <a:cubicBezTo>
                      <a:pt x="127" y="20"/>
                      <a:pt x="124" y="17"/>
                      <a:pt x="124" y="14"/>
                    </a:cubicBezTo>
                    <a:cubicBezTo>
                      <a:pt x="124" y="11"/>
                      <a:pt x="127" y="8"/>
                      <a:pt x="130" y="8"/>
                    </a:cubicBezTo>
                    <a:close/>
                    <a:moveTo>
                      <a:pt x="176" y="112"/>
                    </a:moveTo>
                    <a:cubicBezTo>
                      <a:pt x="16" y="112"/>
                      <a:pt x="16" y="112"/>
                      <a:pt x="16" y="112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76" y="28"/>
                      <a:pt x="176" y="28"/>
                      <a:pt x="176" y="28"/>
                    </a:cubicBezTo>
                    <a:lnTo>
                      <a:pt x="176" y="11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58585B"/>
                  </a:solidFill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82" name="Freeform 9464"/>
              <p:cNvSpPr>
                <a:spLocks/>
              </p:cNvSpPr>
              <p:nvPr/>
            </p:nvSpPr>
            <p:spPr bwMode="auto">
              <a:xfrm>
                <a:off x="1191349" y="3460837"/>
                <a:ext cx="56534" cy="96911"/>
              </a:xfrm>
              <a:custGeom>
                <a:avLst/>
                <a:gdLst>
                  <a:gd name="T0" fmla="*/ 19 w 36"/>
                  <a:gd name="T1" fmla="*/ 58 h 60"/>
                  <a:gd name="T2" fmla="*/ 23 w 36"/>
                  <a:gd name="T3" fmla="*/ 60 h 60"/>
                  <a:gd name="T4" fmla="*/ 25 w 36"/>
                  <a:gd name="T5" fmla="*/ 56 h 60"/>
                  <a:gd name="T6" fmla="*/ 19 w 36"/>
                  <a:gd name="T7" fmla="*/ 42 h 60"/>
                  <a:gd name="T8" fmla="*/ 36 w 36"/>
                  <a:gd name="T9" fmla="*/ 41 h 60"/>
                  <a:gd name="T10" fmla="*/ 0 w 36"/>
                  <a:gd name="T11" fmla="*/ 0 h 60"/>
                  <a:gd name="T12" fmla="*/ 0 w 36"/>
                  <a:gd name="T13" fmla="*/ 55 h 60"/>
                  <a:gd name="T14" fmla="*/ 13 w 36"/>
                  <a:gd name="T15" fmla="*/ 44 h 60"/>
                  <a:gd name="T16" fmla="*/ 19 w 36"/>
                  <a:gd name="T17" fmla="*/ 5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60">
                    <a:moveTo>
                      <a:pt x="19" y="58"/>
                    </a:moveTo>
                    <a:cubicBezTo>
                      <a:pt x="19" y="60"/>
                      <a:pt x="21" y="60"/>
                      <a:pt x="23" y="60"/>
                    </a:cubicBezTo>
                    <a:cubicBezTo>
                      <a:pt x="24" y="59"/>
                      <a:pt x="25" y="57"/>
                      <a:pt x="25" y="56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13" y="44"/>
                      <a:pt x="13" y="44"/>
                      <a:pt x="13" y="44"/>
                    </a:cubicBezTo>
                    <a:lnTo>
                      <a:pt x="19" y="5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60958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58585B"/>
                  </a:solidFill>
                  <a:ea typeface="ＭＳ Ｐゴシック" panose="020B0600070205080204" pitchFamily="34" charset="-128"/>
                </a:endParaRPr>
              </a:p>
            </p:txBody>
          </p:sp>
        </p:grpSp>
      </p:grpSp>
      <p:sp>
        <p:nvSpPr>
          <p:cNvPr id="85" name="Rectangle 84"/>
          <p:cNvSpPr/>
          <p:nvPr/>
        </p:nvSpPr>
        <p:spPr>
          <a:xfrm rot="16200000">
            <a:off x="1459317" y="4639865"/>
            <a:ext cx="2057953" cy="35840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FFFFFF"/>
                </a:solidFill>
              </a:rPr>
              <a:t>Monitoring and Assurance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88866" y="3743910"/>
            <a:ext cx="5804268" cy="962868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60960" rIns="0" bIns="0" rtlCol="0" anchor="t"/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>
                <a:solidFill>
                  <a:srgbClr val="58585B"/>
                </a:solidFill>
              </a:rPr>
              <a:t>Virtual </a:t>
            </a:r>
            <a:r>
              <a:rPr lang="en-US" sz="1333" dirty="0">
                <a:solidFill>
                  <a:srgbClr val="58585B"/>
                </a:solidFill>
              </a:rPr>
              <a:t>Infrastructure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123909" y="4070188"/>
            <a:ext cx="1770225" cy="609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Virtual Storage</a:t>
            </a:r>
          </a:p>
          <a:p>
            <a:pPr algn="ctr" defTabSz="9143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(Ceph)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191837" y="4070188"/>
            <a:ext cx="1829099" cy="609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Virtual Compute </a:t>
            </a:r>
          </a:p>
          <a:p>
            <a:pPr algn="ctr" defTabSz="9143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(RHEL)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9508" y="4308626"/>
            <a:ext cx="243840" cy="203353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7007736" y="4066946"/>
            <a:ext cx="1771795" cy="609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Virtual Network</a:t>
            </a:r>
          </a:p>
          <a:p>
            <a:pPr algn="ctr" defTabSz="9143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(Fd.io, OVS, SR-IOV)</a:t>
            </a:r>
          </a:p>
        </p:txBody>
      </p:sp>
      <p:sp>
        <p:nvSpPr>
          <p:cNvPr id="59" name="Rectangle 58"/>
          <p:cNvSpPr/>
          <p:nvPr/>
        </p:nvSpPr>
        <p:spPr>
          <a:xfrm>
            <a:off x="9303238" y="3743909"/>
            <a:ext cx="1845333" cy="1279095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60960" rIns="0" bIns="0" rtlCol="0" anchor="t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58585B"/>
                </a:solidFill>
                <a:ea typeface="ＭＳ Ｐゴシック" charset="0"/>
              </a:rPr>
              <a:t>Cisco VIM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127449" y="2925815"/>
            <a:ext cx="643307" cy="487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err="1">
                <a:solidFill>
                  <a:srgbClr val="FFFFFF"/>
                </a:solidFill>
              </a:rPr>
              <a:t>XRv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104379" y="2937588"/>
            <a:ext cx="643307" cy="487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err="1">
                <a:solidFill>
                  <a:srgbClr val="FFFFFF"/>
                </a:solidFill>
              </a:rPr>
              <a:t>vWSA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895" y="4308626"/>
            <a:ext cx="243840" cy="203353"/>
          </a:xfrm>
          <a:prstGeom prst="rect">
            <a:avLst/>
          </a:prstGeom>
        </p:spPr>
      </p:pic>
      <p:pic>
        <p:nvPicPr>
          <p:cNvPr id="91" name="Picture 90" descr="D:\Project_Basics\December15\09-12-15\681001\DesignDev\Intel-Logo-PNG-02531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63" y="5522663"/>
            <a:ext cx="315288" cy="20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 descr="D:\Project_Basics\December15\09-12-15\681001\DesignDev\Intel-Logo-PNG-02531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20" y="5528760"/>
            <a:ext cx="315288" cy="20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9388055" y="4057055"/>
          <a:ext cx="1696005" cy="81903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960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09517">
                <a:tc>
                  <a:txBody>
                    <a:bodyPr/>
                    <a:lstStyle/>
                    <a:p>
                      <a:pPr marL="0" marR="0" lvl="0" indent="0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Red Hat OSP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marL="0" marR="0" lvl="0" indent="0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1298" y="4178829"/>
            <a:ext cx="243777" cy="203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55722" y="4430579"/>
            <a:ext cx="96372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33">
                <a:solidFill>
                  <a:srgbClr val="58585B"/>
                </a:solidFill>
                <a:ea typeface="ＭＳ Ｐゴシック" panose="020B0600070205080204" pitchFamily="34" charset="-128"/>
              </a:rPr>
              <a:t>Cisco VIM</a:t>
            </a:r>
          </a:p>
        </p:txBody>
      </p:sp>
      <p:pic>
        <p:nvPicPr>
          <p:cNvPr id="107" name="Picture 2" descr="C:\Users\spius\Pictures\cisco logo blue gradi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8067" y="4545613"/>
            <a:ext cx="446069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02584" y="4632352"/>
            <a:ext cx="1162498" cy="235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33">
                <a:solidFill>
                  <a:srgbClr val="58585B"/>
                </a:solidFill>
                <a:ea typeface="ＭＳ Ｐゴシック" panose="020B0600070205080204" pitchFamily="34" charset="-128"/>
              </a:rPr>
              <a:t>Lifecycle Manager</a:t>
            </a:r>
            <a:endParaRPr lang="en-US" sz="933" dirty="0">
              <a:solidFill>
                <a:srgbClr val="58585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246320" y="2935731"/>
            <a:ext cx="853603" cy="4387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3</a:t>
            </a:r>
            <a:r>
              <a:rPr lang="en-US" sz="1200" baseline="30000" dirty="0">
                <a:solidFill>
                  <a:srgbClr val="FFFFFF"/>
                </a:solidFill>
              </a:rPr>
              <a:t>rd</a:t>
            </a:r>
            <a:r>
              <a:rPr lang="en-US" sz="1200" dirty="0">
                <a:solidFill>
                  <a:srgbClr val="FFFFFF"/>
                </a:solidFill>
              </a:rPr>
              <a:t> Party VNFM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137961" y="1833799"/>
            <a:ext cx="4946100" cy="5253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3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3</a:t>
            </a:r>
            <a:r>
              <a:rPr lang="en-US" sz="1200" baseline="30000" dirty="0">
                <a:solidFill>
                  <a:srgbClr val="FFFFFF"/>
                </a:solidFill>
              </a:rPr>
              <a:t>rd</a:t>
            </a:r>
            <a:r>
              <a:rPr lang="en-US" sz="1200" dirty="0">
                <a:solidFill>
                  <a:srgbClr val="FFFFFF"/>
                </a:solidFill>
              </a:rPr>
              <a:t> Party NFV-O</a:t>
            </a:r>
          </a:p>
        </p:txBody>
      </p:sp>
      <p:sp>
        <p:nvSpPr>
          <p:cNvPr id="97" name="Rectangle 96"/>
          <p:cNvSpPr/>
          <p:nvPr/>
        </p:nvSpPr>
        <p:spPr>
          <a:xfrm>
            <a:off x="7134173" y="2920531"/>
            <a:ext cx="643307" cy="4876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3</a:t>
            </a:r>
            <a:r>
              <a:rPr lang="en-US" sz="1200" baseline="50000" dirty="0">
                <a:solidFill>
                  <a:srgbClr val="FFFFFF"/>
                </a:solidFill>
              </a:rPr>
              <a:t>rd</a:t>
            </a:r>
            <a:r>
              <a:rPr lang="en-US" sz="1200" dirty="0">
                <a:solidFill>
                  <a:srgbClr val="FFFFFF"/>
                </a:solidFill>
              </a:rPr>
              <a:t> Party</a:t>
            </a:r>
          </a:p>
        </p:txBody>
      </p:sp>
    </p:spTree>
    <p:extLst>
      <p:ext uri="{BB962C8B-B14F-4D97-AF65-F5344CB8AC3E}">
        <p14:creationId xmlns:p14="http://schemas.microsoft.com/office/powerpoint/2010/main" val="110476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 2018">
  <a:themeElements>
    <a:clrScheme name="Cisco 2018 Colors">
      <a:dk1>
        <a:sysClr val="windowText" lastClr="000000"/>
      </a:dk1>
      <a:lt1>
        <a:sysClr val="window" lastClr="FFFFFF"/>
      </a:lt1>
      <a:dk2>
        <a:srgbClr val="005073"/>
      </a:dk2>
      <a:lt2>
        <a:srgbClr val="58595B"/>
      </a:lt2>
      <a:accent1>
        <a:srgbClr val="00BCEB"/>
      </a:accent1>
      <a:accent2>
        <a:srgbClr val="005073"/>
      </a:accent2>
      <a:accent3>
        <a:srgbClr val="6EBE4A"/>
      </a:accent3>
      <a:accent4>
        <a:srgbClr val="58595B"/>
      </a:accent4>
      <a:accent5>
        <a:srgbClr val="FBAB18"/>
      </a:accent5>
      <a:accent6>
        <a:srgbClr val="E3241B"/>
      </a:accent6>
      <a:hlink>
        <a:srgbClr val="00BCEB"/>
      </a:hlink>
      <a:folHlink>
        <a:srgbClr val="58595B"/>
      </a:folHlink>
    </a:clrScheme>
    <a:fontScheme name="Cisco CommVault CiscoSansExtraLight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Blue theme 2016 16x9">
  <a:themeElements>
    <a:clrScheme name="Blue Theme 2016 Colors">
      <a:dk1>
        <a:srgbClr val="58585B"/>
      </a:dk1>
      <a:lt1>
        <a:srgbClr val="FFFFFF"/>
      </a:lt1>
      <a:dk2>
        <a:srgbClr val="58585B"/>
      </a:dk2>
      <a:lt2>
        <a:srgbClr val="049FD9"/>
      </a:lt2>
      <a:accent1>
        <a:srgbClr val="004BAF"/>
      </a:accent1>
      <a:accent2>
        <a:srgbClr val="64BBE3"/>
      </a:accent2>
      <a:accent3>
        <a:srgbClr val="E8EBF1"/>
      </a:accent3>
      <a:accent4>
        <a:srgbClr val="9E9EA2"/>
      </a:accent4>
      <a:accent5>
        <a:srgbClr val="049FD9"/>
      </a:accent5>
      <a:accent6>
        <a:srgbClr val="ABC233"/>
      </a:accent6>
      <a:hlink>
        <a:srgbClr val="049FD9"/>
      </a:hlink>
      <a:folHlink>
        <a:srgbClr val="004B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9" id="{83C19D9B-7E63-4DDB-BA45-2B9906B27FB0}" vid="{F7BC0862-FAD1-4846-B398-2FFF360F98CE}"/>
    </a:ext>
  </a:extLst>
</a:theme>
</file>

<file path=ppt/theme/theme3.xml><?xml version="1.0" encoding="utf-8"?>
<a:theme xmlns:a="http://schemas.openxmlformats.org/drawingml/2006/main" name="6_Blue theme 2016 16x9">
  <a:themeElements>
    <a:clrScheme name="Blue Theme 2016 Colors">
      <a:dk1>
        <a:srgbClr val="58585B"/>
      </a:dk1>
      <a:lt1>
        <a:srgbClr val="FFFFFF"/>
      </a:lt1>
      <a:dk2>
        <a:srgbClr val="58585B"/>
      </a:dk2>
      <a:lt2>
        <a:srgbClr val="049FD9"/>
      </a:lt2>
      <a:accent1>
        <a:srgbClr val="004BAF"/>
      </a:accent1>
      <a:accent2>
        <a:srgbClr val="64BBE3"/>
      </a:accent2>
      <a:accent3>
        <a:srgbClr val="E8EBF1"/>
      </a:accent3>
      <a:accent4>
        <a:srgbClr val="9E9EA2"/>
      </a:accent4>
      <a:accent5>
        <a:srgbClr val="049FD9"/>
      </a:accent5>
      <a:accent6>
        <a:srgbClr val="ABC233"/>
      </a:accent6>
      <a:hlink>
        <a:srgbClr val="049FD9"/>
      </a:hlink>
      <a:folHlink>
        <a:srgbClr val="004B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9" id="{83C19D9B-7E63-4DDB-BA45-2B9906B27FB0}" vid="{F7BC0862-FAD1-4846-B398-2FFF360F98CE}"/>
    </a:ext>
  </a:extLst>
</a:theme>
</file>

<file path=ppt/theme/theme4.xml><?xml version="1.0" encoding="utf-8"?>
<a:theme xmlns:a="http://schemas.openxmlformats.org/drawingml/2006/main" name="Blue theme 2016 16x9">
  <a:themeElements>
    <a:clrScheme name="Blue Theme 2016 Colors">
      <a:dk1>
        <a:srgbClr val="58585B"/>
      </a:dk1>
      <a:lt1>
        <a:srgbClr val="FFFFFF"/>
      </a:lt1>
      <a:dk2>
        <a:srgbClr val="58585B"/>
      </a:dk2>
      <a:lt2>
        <a:srgbClr val="049FD9"/>
      </a:lt2>
      <a:accent1>
        <a:srgbClr val="004BAF"/>
      </a:accent1>
      <a:accent2>
        <a:srgbClr val="64BBE3"/>
      </a:accent2>
      <a:accent3>
        <a:srgbClr val="E8EBF1"/>
      </a:accent3>
      <a:accent4>
        <a:srgbClr val="9E9EA2"/>
      </a:accent4>
      <a:accent5>
        <a:srgbClr val="049FD9"/>
      </a:accent5>
      <a:accent6>
        <a:srgbClr val="ABC233"/>
      </a:accent6>
      <a:hlink>
        <a:srgbClr val="049FD9"/>
      </a:hlink>
      <a:folHlink>
        <a:srgbClr val="004B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9" id="{83C19D9B-7E63-4DDB-BA45-2B9906B27FB0}" vid="{F7BC0862-FAD1-4846-B398-2FFF360F98CE}"/>
    </a:ext>
  </a:extLst>
</a:theme>
</file>

<file path=ppt/theme/theme5.xml><?xml version="1.0" encoding="utf-8"?>
<a:theme xmlns:a="http://schemas.openxmlformats.org/drawingml/2006/main" name="4_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6.xml><?xml version="1.0" encoding="utf-8"?>
<a:theme xmlns:a="http://schemas.openxmlformats.org/drawingml/2006/main" name="1_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7.xml><?xml version="1.0" encoding="utf-8"?>
<a:theme xmlns:a="http://schemas.openxmlformats.org/drawingml/2006/main" name="3_Blue theme 2016 16x9">
  <a:themeElements>
    <a:clrScheme name="Blue Theme 2016 Colors">
      <a:dk1>
        <a:srgbClr val="58585B"/>
      </a:dk1>
      <a:lt1>
        <a:srgbClr val="FFFFFF"/>
      </a:lt1>
      <a:dk2>
        <a:srgbClr val="58585B"/>
      </a:dk2>
      <a:lt2>
        <a:srgbClr val="049FD9"/>
      </a:lt2>
      <a:accent1>
        <a:srgbClr val="004BAF"/>
      </a:accent1>
      <a:accent2>
        <a:srgbClr val="64BBE3"/>
      </a:accent2>
      <a:accent3>
        <a:srgbClr val="E8EBF1"/>
      </a:accent3>
      <a:accent4>
        <a:srgbClr val="9E9EA2"/>
      </a:accent4>
      <a:accent5>
        <a:srgbClr val="049FD9"/>
      </a:accent5>
      <a:accent6>
        <a:srgbClr val="ABC233"/>
      </a:accent6>
      <a:hlink>
        <a:srgbClr val="049FD9"/>
      </a:hlink>
      <a:folHlink>
        <a:srgbClr val="004B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C503DE1-91F3-4E06-9D47-79C2309E909B}" vid="{C266BCD2-BF24-49DE-B4C0-2E591CE22960}"/>
    </a:ext>
  </a:extLst>
</a:theme>
</file>

<file path=ppt/theme/theme8.xml><?xml version="1.0" encoding="utf-8"?>
<a:theme xmlns:a="http://schemas.openxmlformats.org/drawingml/2006/main" name="1_Blue theme 2016 16x9">
  <a:themeElements>
    <a:clrScheme name="Blue Theme 2016 Colors">
      <a:dk1>
        <a:srgbClr val="58585B"/>
      </a:dk1>
      <a:lt1>
        <a:srgbClr val="FFFFFF"/>
      </a:lt1>
      <a:dk2>
        <a:srgbClr val="58585B"/>
      </a:dk2>
      <a:lt2>
        <a:srgbClr val="049FD9"/>
      </a:lt2>
      <a:accent1>
        <a:srgbClr val="004BAF"/>
      </a:accent1>
      <a:accent2>
        <a:srgbClr val="64BBE3"/>
      </a:accent2>
      <a:accent3>
        <a:srgbClr val="E8EBF1"/>
      </a:accent3>
      <a:accent4>
        <a:srgbClr val="9E9EA2"/>
      </a:accent4>
      <a:accent5>
        <a:srgbClr val="049FD9"/>
      </a:accent5>
      <a:accent6>
        <a:srgbClr val="ABC233"/>
      </a:accent6>
      <a:hlink>
        <a:srgbClr val="049FD9"/>
      </a:hlink>
      <a:folHlink>
        <a:srgbClr val="004B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9" id="{83C19D9B-7E63-4DDB-BA45-2B9906B27FB0}" vid="{F7BC0862-FAD1-4846-B398-2FFF360F98CE}"/>
    </a:ext>
  </a:extLst>
</a:theme>
</file>

<file path=ppt/theme/theme9.xml><?xml version="1.0" encoding="utf-8"?>
<a:theme xmlns:a="http://schemas.openxmlformats.org/drawingml/2006/main" name="Default Theme_F17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_F17" id="{4FEA9523-B0A3-4EB3-AE5A-A978824037F3}" vid="{FF9AEA2C-B02A-4F67-9509-156B149EC5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1479</Words>
  <Application>Microsoft Macintosh PowerPoint</Application>
  <PresentationFormat>Widescreen</PresentationFormat>
  <Paragraphs>378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44" baseType="lpstr">
      <vt:lpstr>Apple LiGothic Medium</vt:lpstr>
      <vt:lpstr>Broadway</vt:lpstr>
      <vt:lpstr>Calibri</vt:lpstr>
      <vt:lpstr>Ciscolight</vt:lpstr>
      <vt:lpstr>CiscoSans</vt:lpstr>
      <vt:lpstr>CiscoSans ExtraLight</vt:lpstr>
      <vt:lpstr>CiscoSans Thin</vt:lpstr>
      <vt:lpstr>CiscoSansTT</vt:lpstr>
      <vt:lpstr>CiscoSansTT ExtraLight</vt:lpstr>
      <vt:lpstr>CiscoSansTT Thin</vt:lpstr>
      <vt:lpstr>ＭＳ Ｐゴシック</vt:lpstr>
      <vt:lpstr>Tipo de letra del sistema Fina</vt:lpstr>
      <vt:lpstr>Wingdings</vt:lpstr>
      <vt:lpstr>Arial</vt:lpstr>
      <vt:lpstr>Cisco 2018</vt:lpstr>
      <vt:lpstr>5_Blue theme 2016 16x9</vt:lpstr>
      <vt:lpstr>6_Blue theme 2016 16x9</vt:lpstr>
      <vt:lpstr>Blue theme 2016 16x9</vt:lpstr>
      <vt:lpstr>4_Blue theme 2015 16x9</vt:lpstr>
      <vt:lpstr>1_Blue theme 2015 16x9</vt:lpstr>
      <vt:lpstr>3_Blue theme 2016 16x9</vt:lpstr>
      <vt:lpstr>1_Blue theme 2016 16x9</vt:lpstr>
      <vt:lpstr>Default Theme_F17</vt:lpstr>
      <vt:lpstr>Making Clouds Work for Telcos </vt:lpstr>
      <vt:lpstr>Agenda</vt:lpstr>
      <vt:lpstr>PowerPoint Presentation</vt:lpstr>
      <vt:lpstr>PowerPoint Presentation</vt:lpstr>
      <vt:lpstr>Multi-Site Deployment Model with Cisco Platform</vt:lpstr>
      <vt:lpstr>SDN in a WAN world</vt:lpstr>
      <vt:lpstr>Challenges for autonomous clouds</vt:lpstr>
      <vt:lpstr>Cisco’s SP Cloud Strategy</vt:lpstr>
      <vt:lpstr>Cisco NFVI Architecture Today Built on Common Horizontal Platform Foundation from Day 1</vt:lpstr>
      <vt:lpstr>Cisco NFVI Powered by Cisco VIM Carrier Grade NFV Platform </vt:lpstr>
      <vt:lpstr>Footprint Evolution of Cisco NFVI PODs</vt:lpstr>
      <vt:lpstr>CVIM Unified Management</vt:lpstr>
      <vt:lpstr>Cisco VIM Unified Management (UM)</vt:lpstr>
      <vt:lpstr>Cisco VIM Unified Management Deployment Models</vt:lpstr>
      <vt:lpstr>CVIM Orchestration Evolution</vt:lpstr>
      <vt:lpstr>Cisco VIM Evolution</vt:lpstr>
      <vt:lpstr>Summary</vt:lpstr>
      <vt:lpstr>Cisco Sessions @ OpenStack Summit</vt:lpstr>
      <vt:lpstr>Cisco Presentations May 21-22, 2018 </vt:lpstr>
      <vt:lpstr>Cisco Presentations May 23-24, 2018 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Terri Sharp</dc:creator>
  <cp:lastModifiedBy>Microsoft Office User</cp:lastModifiedBy>
  <cp:revision>53</cp:revision>
  <dcterms:created xsi:type="dcterms:W3CDTF">2018-04-29T21:02:16Z</dcterms:created>
  <dcterms:modified xsi:type="dcterms:W3CDTF">2018-06-01T00:04:09Z</dcterms:modified>
</cp:coreProperties>
</file>