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85" r:id="rId7"/>
    <p:sldId id="262" r:id="rId8"/>
    <p:sldId id="263" r:id="rId9"/>
    <p:sldId id="264" r:id="rId10"/>
    <p:sldId id="265" r:id="rId11"/>
    <p:sldId id="284" r:id="rId12"/>
    <p:sldId id="267" r:id="rId13"/>
    <p:sldId id="268" r:id="rId14"/>
    <p:sldId id="269" r:id="rId15"/>
    <p:sldId id="270" r:id="rId16"/>
    <p:sldId id="271" r:id="rId17"/>
    <p:sldId id="286" r:id="rId18"/>
    <p:sldId id="273" r:id="rId19"/>
    <p:sldId id="274" r:id="rId20"/>
    <p:sldId id="275" r:id="rId21"/>
    <p:sldId id="276" r:id="rId22"/>
    <p:sldId id="277" r:id="rId23"/>
    <p:sldId id="287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2C2C2C"/>
    <a:srgbClr val="AF1023"/>
    <a:srgbClr val="B59319"/>
    <a:srgbClr val="FDD547"/>
    <a:srgbClr val="F5DB7A"/>
    <a:srgbClr val="F5DFA6"/>
    <a:srgbClr val="A4E187"/>
    <a:srgbClr val="545454"/>
    <a:srgbClr val="0A237A"/>
    <a:srgbClr val="091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8" autoAdjust="0"/>
    <p:restoredTop sz="90135" autoAdjust="0"/>
  </p:normalViewPr>
  <p:slideViewPr>
    <p:cSldViewPr snapToGrid="0">
      <p:cViewPr varScale="1">
        <p:scale>
          <a:sx n="146" d="100"/>
          <a:sy n="146" d="100"/>
        </p:scale>
        <p:origin x="-336" y="-104"/>
      </p:cViewPr>
      <p:guideLst>
        <p:guide orient="horz" pos="3239"/>
        <p:guide pos="473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0" d="100"/>
          <a:sy n="100" d="100"/>
        </p:scale>
        <p:origin x="-4592" y="-104"/>
      </p:cViewPr>
      <p:guideLst>
        <p:guide orient="horz" pos="2880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B8A0F-509A-4D4E-B8A2-D4D70F6ADCD7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96E58-9887-034D-A2C5-588D50368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98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02528-0F20-8844-920C-2F20B517E443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1B632-81DE-3B44-B95D-30BC8B360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78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0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1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Template Bar Vertical Flat indexed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000"/>
          <a:stretch/>
        </p:blipFill>
        <p:spPr>
          <a:xfrm>
            <a:off x="0" y="0"/>
            <a:ext cx="1371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509" y="930381"/>
            <a:ext cx="7772491" cy="857020"/>
          </a:xfrm>
        </p:spPr>
        <p:txBody>
          <a:bodyPr anchor="ctr" anchorCtr="0">
            <a:normAutofit/>
          </a:bodyPr>
          <a:lstStyle>
            <a:lvl1pPr algn="ctr">
              <a:spcBef>
                <a:spcPts val="300"/>
              </a:spcBef>
              <a:spcAft>
                <a:spcPts val="300"/>
              </a:spcAft>
              <a:defRPr sz="3200" i="1">
                <a:solidFill>
                  <a:srgbClr val="0A2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509" y="2166100"/>
            <a:ext cx="7772492" cy="889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rgbClr val="0A2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13935" y="3439373"/>
            <a:ext cx="4567765" cy="154764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 i="1" baseline="0">
                <a:solidFill>
                  <a:srgbClr val="0A2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</a:t>
            </a:r>
            <a:endParaRPr lang="en-US" dirty="0"/>
          </a:p>
        </p:txBody>
      </p:sp>
      <p:pic>
        <p:nvPicPr>
          <p:cNvPr id="8" name="Picture 7" descr="apl_small_vertical_blu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t="20155" r="10225" b="19359"/>
          <a:stretch/>
        </p:blipFill>
        <p:spPr>
          <a:xfrm>
            <a:off x="6311900" y="3746500"/>
            <a:ext cx="254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7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" y="53805"/>
            <a:ext cx="8766000" cy="6025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84150" y="939801"/>
            <a:ext cx="8750300" cy="3848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6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3 Line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16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000" y="57150"/>
            <a:ext cx="8598000" cy="1098550"/>
          </a:xfrm>
        </p:spPr>
        <p:txBody>
          <a:bodyPr anchor="b" anchorCtr="0"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Two or Three Lines of 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333500"/>
            <a:ext cx="8585200" cy="344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6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700" y="927099"/>
            <a:ext cx="4222800" cy="38607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0163" y="927099"/>
            <a:ext cx="4224528" cy="38607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9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8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l_small_vertical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67" y="1256393"/>
            <a:ext cx="4021667" cy="26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4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0" y="0"/>
            <a:ext cx="9144000" cy="800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000" y="53805"/>
            <a:ext cx="8766000" cy="6025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79060" y="4977650"/>
            <a:ext cx="3129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0290D-4606-4C02-B498-50EFD41AC8B6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184150" y="939799"/>
            <a:ext cx="8775700" cy="3848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3674" y="4783667"/>
            <a:ext cx="8846309" cy="370474"/>
            <a:chOff x="168274" y="5685367"/>
            <a:chExt cx="8846309" cy="370474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168274" y="5873750"/>
              <a:ext cx="8448676" cy="0"/>
            </a:xfrm>
            <a:prstGeom prst="line">
              <a:avLst/>
            </a:prstGeom>
            <a:ln>
              <a:solidFill>
                <a:schemeClr val="tx2"/>
              </a:solidFill>
              <a:tailEnd type="non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Picture 26" descr="apl_small_shield_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658" y="5685367"/>
              <a:ext cx="361925" cy="370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959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8" r:id="rId5"/>
    <p:sldLayoutId id="214748365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1" u="none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230188" indent="-230188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Wingdings" charset="2"/>
        <a:buChar char="§"/>
        <a:defRPr sz="2000" b="1" kern="1200">
          <a:solidFill>
            <a:srgbClr val="0A237A"/>
          </a:solidFill>
          <a:latin typeface="+mn-lt"/>
          <a:ea typeface="+mn-ea"/>
          <a:cs typeface="+mn-cs"/>
        </a:defRPr>
      </a:lvl1pPr>
      <a:lvl2pPr marL="627063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Pct val="75000"/>
        <a:buFont typeface="Wingdings" charset="2"/>
        <a:buChar char="Ø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33463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Lucida Grande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30338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Arial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Pct val="75000"/>
        <a:buFont typeface="Wingdings" charset="2"/>
        <a:buChar char="v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microsoft.com/office/2007/relationships/hdphoto" Target="../media/hdphoto1.wdp"/><Relationship Id="rId9" Type="http://schemas.openxmlformats.org/officeDocument/2006/relationships/image" Target="../media/image17.png"/><Relationship Id="rId10" Type="http://schemas.microsoft.com/office/2007/relationships/hdphoto" Target="../media/hdphoto2.wdp"/><Relationship Id="rId11" Type="http://schemas.openxmlformats.org/officeDocument/2006/relationships/image" Target="../media/image1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9.png"/><Relationship Id="rId9" Type="http://schemas.openxmlformats.org/officeDocument/2006/relationships/image" Target="../media/image10.png"/><Relationship Id="rId10" Type="http://schemas.openxmlformats.org/officeDocument/2006/relationships/image" Target="../media/image13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I’m Having an OpenStack Party,</a:t>
            </a:r>
            <a:br>
              <a:rPr lang="en-US" dirty="0" smtClean="0"/>
            </a:br>
            <a:r>
              <a:rPr lang="en-US" dirty="0" smtClean="0"/>
              <a:t>and It’s BYOK!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26, 2016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Nathan Reller</a:t>
            </a:r>
          </a:p>
          <a:p>
            <a:r>
              <a:rPr lang="en-US" smtClean="0"/>
              <a:t>26 </a:t>
            </a:r>
            <a:r>
              <a:rPr lang="en-US" dirty="0" smtClean="0"/>
              <a:t>April 2016</a:t>
            </a:r>
          </a:p>
          <a:p>
            <a:r>
              <a:rPr lang="en-US" dirty="0" err="1" smtClean="0"/>
              <a:t>Nathan.Reller@jhuapl.edu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"/>
    </mc:Choice>
    <mc:Fallback xmlns="">
      <p:transition xmlns:p14="http://schemas.microsoft.com/office/powerpoint/2010/main" spd="slow" advTm="19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2272688"/>
            <a:ext cx="9144000" cy="8570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1" u="none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smtClean="0">
                <a:solidFill>
                  <a:srgbClr val="0A237A"/>
                </a:solidFill>
              </a:rPr>
              <a:t>Key Management with BYOK</a:t>
            </a:r>
          </a:p>
          <a:p>
            <a:pPr algn="ctr"/>
            <a:r>
              <a:rPr lang="en-US" sz="3200" dirty="0" smtClean="0">
                <a:solidFill>
                  <a:srgbClr val="0A237A"/>
                </a:solidFill>
              </a:rPr>
              <a:t>(a.k.a. BYOK Push Model)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"/>
    </mc:Choice>
    <mc:Fallback xmlns="">
      <p:transition xmlns:p14="http://schemas.microsoft.com/office/powerpoint/2010/main" spd="slow" advTm="2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Ephemeral Storage Encryption with BYOK</a:t>
            </a:r>
            <a:endParaRPr lang="en-US" dirty="0"/>
          </a:p>
        </p:txBody>
      </p:sp>
      <p:cxnSp>
        <p:nvCxnSpPr>
          <p:cNvPr id="16" name="Straight Arrow Connector 25"/>
          <p:cNvCxnSpPr/>
          <p:nvPr/>
        </p:nvCxnSpPr>
        <p:spPr>
          <a:xfrm>
            <a:off x="3210278" y="4187580"/>
            <a:ext cx="2802415" cy="0"/>
          </a:xfrm>
          <a:prstGeom prst="straightConnector1">
            <a:avLst/>
          </a:prstGeom>
          <a:ln w="31750">
            <a:solidFill>
              <a:srgbClr val="1D4AAB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03607" y="4204648"/>
            <a:ext cx="2103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1D4AAB"/>
                </a:solidFill>
              </a:rPr>
              <a:t>Get image {</a:t>
            </a:r>
            <a:r>
              <a:rPr lang="en-US" sz="1600" i="1" dirty="0" err="1" smtClean="0">
                <a:solidFill>
                  <a:srgbClr val="1D4AAB"/>
                </a:solidFill>
              </a:rPr>
              <a:t>imageId</a:t>
            </a:r>
            <a:r>
              <a:rPr lang="en-US" sz="1600" i="1" dirty="0">
                <a:solidFill>
                  <a:srgbClr val="1D4AAB"/>
                </a:solidFill>
              </a:rPr>
              <a:t>}</a:t>
            </a:r>
          </a:p>
        </p:txBody>
      </p:sp>
      <p:pic>
        <p:nvPicPr>
          <p:cNvPr id="21" name="Picture 20" descr="OpenStack-BYOK_icons_dashbo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20" y="880865"/>
            <a:ext cx="1281568" cy="10242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97979" y="1069200"/>
            <a:ext cx="1526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Horizon Dashboard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04146" y="880866"/>
            <a:ext cx="786436" cy="587242"/>
            <a:chOff x="341039" y="759071"/>
            <a:chExt cx="1479932" cy="1105085"/>
          </a:xfrm>
        </p:grpSpPr>
        <p:pic>
          <p:nvPicPr>
            <p:cNvPr id="29" name="Picture 28" descr="OpenStack-BYOK_icons_comp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39" y="759071"/>
              <a:ext cx="1229332" cy="996689"/>
            </a:xfrm>
            <a:prstGeom prst="rect">
              <a:avLst/>
            </a:prstGeom>
          </p:spPr>
        </p:pic>
        <p:pic>
          <p:nvPicPr>
            <p:cNvPr id="30" name="Picture 29" descr="OpenStack-BYOK_icons_us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91" y="874303"/>
              <a:ext cx="945180" cy="989853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550517" y="1457965"/>
            <a:ext cx="16620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Create server {</a:t>
            </a:r>
            <a:r>
              <a:rPr lang="en-US" sz="1600" i="1" dirty="0" err="1" smtClean="0">
                <a:solidFill>
                  <a:schemeClr val="accent2">
                    <a:lumMod val="50000"/>
                  </a:schemeClr>
                </a:solidFill>
              </a:rPr>
              <a:t>imageId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, key}</a:t>
            </a:r>
            <a:endParaRPr lang="en-US" sz="1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l="9371" r="9371" b="21275"/>
          <a:stretch/>
        </p:blipFill>
        <p:spPr>
          <a:xfrm>
            <a:off x="7046565" y="3450977"/>
            <a:ext cx="937320" cy="122228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168731" y="3980733"/>
            <a:ext cx="916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Glance</a:t>
            </a:r>
          </a:p>
        </p:txBody>
      </p:sp>
      <p:cxnSp>
        <p:nvCxnSpPr>
          <p:cNvPr id="37" name="Straight Arrow Connector 25"/>
          <p:cNvCxnSpPr/>
          <p:nvPr/>
        </p:nvCxnSpPr>
        <p:spPr>
          <a:xfrm>
            <a:off x="1354667" y="1222285"/>
            <a:ext cx="779458" cy="0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58334" y="2632904"/>
            <a:ext cx="1335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Compute Controller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60" y="2353078"/>
            <a:ext cx="750777" cy="107478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147770" y="4131057"/>
            <a:ext cx="1245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Compute </a:t>
            </a:r>
            <a:r>
              <a:rPr lang="en-US" b="1" dirty="0" smtClean="0"/>
              <a:t>Node</a:t>
            </a:r>
            <a:endParaRPr lang="en-US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60" y="3851231"/>
            <a:ext cx="750777" cy="1074781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>
            <a:off x="2771704" y="1902545"/>
            <a:ext cx="0" cy="384973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771704" y="3418452"/>
            <a:ext cx="0" cy="384973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169215" y="1895438"/>
            <a:ext cx="16620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Create server {</a:t>
            </a:r>
            <a:r>
              <a:rPr lang="en-US" sz="1600" i="1" dirty="0" err="1" smtClean="0">
                <a:solidFill>
                  <a:schemeClr val="accent2">
                    <a:lumMod val="50000"/>
                  </a:schemeClr>
                </a:solidFill>
              </a:rPr>
              <a:t>imageId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, key}</a:t>
            </a:r>
            <a:endParaRPr lang="en-US" sz="1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OpenStack-BYOK_icons_key.png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3" y="1601069"/>
            <a:ext cx="331593" cy="331593"/>
          </a:xfrm>
          <a:prstGeom prst="rect">
            <a:avLst/>
          </a:prstGeom>
        </p:spPr>
      </p:pic>
      <p:pic>
        <p:nvPicPr>
          <p:cNvPr id="46" name="Picture 45" descr="OpenStack-BYOK_icons_key.png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51" y="2061759"/>
            <a:ext cx="331593" cy="331593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169215" y="3221217"/>
            <a:ext cx="16620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Create server {</a:t>
            </a:r>
            <a:r>
              <a:rPr lang="en-US" sz="1600" i="1" dirty="0" err="1" smtClean="0">
                <a:solidFill>
                  <a:schemeClr val="accent2">
                    <a:lumMod val="50000"/>
                  </a:schemeClr>
                </a:solidFill>
              </a:rPr>
              <a:t>imageId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, key}</a:t>
            </a:r>
            <a:endParaRPr lang="en-US" sz="1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8" name="Picture 47" descr="OpenStack-BYOK_icons_key.png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51" y="3387538"/>
            <a:ext cx="331593" cy="3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"/>
    </mc:Choice>
    <mc:Fallback xmlns="">
      <p:transition xmlns:p14="http://schemas.microsoft.com/office/powerpoint/2010/main" spd="slow" advTm="4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BYOK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4798"/>
            <a:ext cx="8228542" cy="4125962"/>
          </a:xfrm>
        </p:spPr>
        <p:txBody>
          <a:bodyPr>
            <a:normAutofit/>
          </a:bodyPr>
          <a:lstStyle/>
          <a:p>
            <a:r>
              <a:rPr lang="en-US" dirty="0" smtClean="0"/>
              <a:t>Plaintext </a:t>
            </a:r>
            <a:r>
              <a:rPr lang="en-US" dirty="0"/>
              <a:t>k</a:t>
            </a:r>
            <a:r>
              <a:rPr lang="en-US" dirty="0" smtClean="0"/>
              <a:t>ey is exposed</a:t>
            </a:r>
          </a:p>
          <a:p>
            <a:pPr lvl="1"/>
            <a:r>
              <a:rPr lang="en-US" dirty="0" smtClean="0"/>
              <a:t>Several services have access to key</a:t>
            </a:r>
          </a:p>
          <a:p>
            <a:pPr marL="398463" lvl="1" indent="0">
              <a:buNone/>
            </a:pPr>
            <a:endParaRPr lang="en-US" dirty="0" smtClean="0"/>
          </a:p>
          <a:p>
            <a:r>
              <a:rPr lang="en-US" dirty="0" smtClean="0"/>
              <a:t>Users are key custodians</a:t>
            </a:r>
          </a:p>
          <a:p>
            <a:endParaRPr lang="en-US" dirty="0"/>
          </a:p>
          <a:p>
            <a:r>
              <a:rPr lang="en-US" dirty="0" smtClean="0"/>
              <a:t>Service actions must be initiated by customer</a:t>
            </a:r>
          </a:p>
          <a:p>
            <a:pPr lvl="1"/>
            <a:r>
              <a:rPr lang="en-US" dirty="0" smtClean="0"/>
              <a:t>Provider can cache key or</a:t>
            </a:r>
          </a:p>
          <a:p>
            <a:pPr lvl="1"/>
            <a:r>
              <a:rPr lang="en-US" dirty="0" smtClean="0"/>
              <a:t>Provider can deny certain services</a:t>
            </a:r>
          </a:p>
          <a:p>
            <a:endParaRPr lang="en-US" dirty="0"/>
          </a:p>
          <a:p>
            <a:r>
              <a:rPr lang="en-US" dirty="0"/>
              <a:t>More work for customer</a:t>
            </a:r>
          </a:p>
          <a:p>
            <a:pPr lvl="1"/>
            <a:r>
              <a:rPr lang="en-US" dirty="0"/>
              <a:t>Customer must deploy and maintain key manager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"/>
    </mc:Choice>
    <mc:Fallback xmlns="">
      <p:transition xmlns:p14="http://schemas.microsoft.com/office/powerpoint/2010/main" spd="slow" advTm="6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Issue: Plaintext Key is Exposed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Policy implications</a:t>
            </a:r>
          </a:p>
          <a:p>
            <a:pPr lvl="1"/>
            <a:r>
              <a:rPr lang="en-US" dirty="0"/>
              <a:t>NIST SP 800-57 “When a symmetric or private key is available outside a cryptographic module, confidentiality protection shall be provided either by:”</a:t>
            </a:r>
          </a:p>
          <a:p>
            <a:pPr lvl="2"/>
            <a:r>
              <a:rPr lang="en-US" dirty="0"/>
              <a:t>Encryption (e.g., key wrapping)</a:t>
            </a:r>
          </a:p>
          <a:p>
            <a:pPr lvl="2"/>
            <a:r>
              <a:rPr lang="en-US" dirty="0"/>
              <a:t>Use of separate key components</a:t>
            </a:r>
          </a:p>
          <a:p>
            <a:pPr lvl="2"/>
            <a:r>
              <a:rPr lang="en-US" dirty="0"/>
              <a:t>Controlling access to the key via physical means (e.g. storing the keying material in a safe with limited access)</a:t>
            </a:r>
          </a:p>
          <a:p>
            <a:pPr lvl="1"/>
            <a:r>
              <a:rPr lang="en-US" dirty="0"/>
              <a:t>“Restrict access to cryptographic keys to the fewest number of custodians necessary” PCI DSS Section </a:t>
            </a:r>
            <a:r>
              <a:rPr lang="en-US" dirty="0" smtClean="0"/>
              <a:t>3.5.1</a:t>
            </a:r>
          </a:p>
          <a:p>
            <a:endParaRPr lang="en-US" dirty="0"/>
          </a:p>
          <a:p>
            <a:r>
              <a:rPr lang="en-US" dirty="0" smtClean="0"/>
              <a:t>Proposal: wrap keys before sending</a:t>
            </a:r>
          </a:p>
          <a:p>
            <a:pPr lvl="1"/>
            <a:r>
              <a:rPr lang="en-US" dirty="0" smtClean="0"/>
              <a:t>User encrypts key with public certificate of recipient</a:t>
            </a:r>
          </a:p>
          <a:p>
            <a:pPr lvl="1"/>
            <a:r>
              <a:rPr lang="en-US" dirty="0" smtClean="0"/>
              <a:t>User sends wrapped key as part of request</a:t>
            </a:r>
          </a:p>
          <a:p>
            <a:pPr lvl="1"/>
            <a:r>
              <a:rPr lang="en-US" dirty="0" smtClean="0"/>
              <a:t>Recipient decrypts wrapped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"/>
    </mc:Choice>
    <mc:Fallback xmlns="">
      <p:transition xmlns:p14="http://schemas.microsoft.com/office/powerpoint/2010/main" spd="slow" advTm="9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71" y="2529438"/>
            <a:ext cx="820756" cy="11749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04" y="2529438"/>
            <a:ext cx="820756" cy="11749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52" y="3199306"/>
            <a:ext cx="966982" cy="13842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11" y="3199306"/>
            <a:ext cx="966982" cy="13842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35" y="3429067"/>
            <a:ext cx="1045676" cy="149694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63" y="2313126"/>
            <a:ext cx="733020" cy="1049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Issue: BYOK Key Wrapping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0" y="939801"/>
            <a:ext cx="5267305" cy="3848348"/>
          </a:xfrm>
        </p:spPr>
        <p:txBody>
          <a:bodyPr/>
          <a:lstStyle/>
          <a:p>
            <a:r>
              <a:rPr lang="en-US" dirty="0" smtClean="0"/>
              <a:t>Which certificate should wrap the key?</a:t>
            </a:r>
          </a:p>
          <a:p>
            <a:pPr lvl="1"/>
            <a:r>
              <a:rPr lang="en-US" dirty="0" smtClean="0"/>
              <a:t>Certificate of service using the key</a:t>
            </a:r>
          </a:p>
          <a:p>
            <a:pPr lvl="1"/>
            <a:r>
              <a:rPr lang="en-US" dirty="0" smtClean="0"/>
              <a:t>End point is not always known</a:t>
            </a:r>
          </a:p>
          <a:p>
            <a:pPr lvl="2"/>
            <a:r>
              <a:rPr lang="en-US" dirty="0" smtClean="0"/>
              <a:t>Compute service has controller node and many compute nodes</a:t>
            </a:r>
          </a:p>
          <a:p>
            <a:pPr lvl="2"/>
            <a:r>
              <a:rPr lang="en-US" dirty="0" smtClean="0"/>
              <a:t>Which compute node will host new VM?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83307" y="1450161"/>
            <a:ext cx="1735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Compute Controller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14" y="1001303"/>
            <a:ext cx="726160" cy="1039542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endCxn id="23" idx="0"/>
          </p:cNvCxnSpPr>
          <p:nvPr/>
        </p:nvCxnSpPr>
        <p:spPr>
          <a:xfrm>
            <a:off x="7347173" y="2082860"/>
            <a:ext cx="0" cy="1346207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91037" y="3648184"/>
            <a:ext cx="1245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Compute </a:t>
            </a:r>
            <a:r>
              <a:rPr lang="en-US" b="1" dirty="0" smtClean="0"/>
              <a:t>Nodes</a:t>
            </a:r>
            <a:endParaRPr lang="en-US" b="1" dirty="0"/>
          </a:p>
        </p:txBody>
      </p:sp>
      <p:cxnSp>
        <p:nvCxnSpPr>
          <p:cNvPr id="41" name="Straight Arrow Connector 24"/>
          <p:cNvCxnSpPr>
            <a:endCxn id="29" idx="0"/>
          </p:cNvCxnSpPr>
          <p:nvPr/>
        </p:nvCxnSpPr>
        <p:spPr>
          <a:xfrm rot="16200000" flipH="1">
            <a:off x="7323043" y="2226146"/>
            <a:ext cx="1116443" cy="829876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24"/>
          <p:cNvCxnSpPr>
            <a:endCxn id="28" idx="0"/>
          </p:cNvCxnSpPr>
          <p:nvPr/>
        </p:nvCxnSpPr>
        <p:spPr>
          <a:xfrm rot="5400000">
            <a:off x="6244915" y="2236089"/>
            <a:ext cx="1116446" cy="809989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24"/>
          <p:cNvCxnSpPr>
            <a:endCxn id="38" idx="0"/>
          </p:cNvCxnSpPr>
          <p:nvPr/>
        </p:nvCxnSpPr>
        <p:spPr>
          <a:xfrm rot="5400000">
            <a:off x="6513559" y="1960472"/>
            <a:ext cx="579156" cy="558776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24"/>
          <p:cNvCxnSpPr>
            <a:endCxn id="39" idx="0"/>
          </p:cNvCxnSpPr>
          <p:nvPr/>
        </p:nvCxnSpPr>
        <p:spPr>
          <a:xfrm rot="16200000" flipH="1">
            <a:off x="7567264" y="1954019"/>
            <a:ext cx="579153" cy="571683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3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95"/>
    </mc:Choice>
    <mc:Fallback xmlns="">
      <p:transition xmlns:p14="http://schemas.microsoft.com/office/powerpoint/2010/main" spd="slow" advTm="182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Proposal: Single Provider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44798"/>
            <a:ext cx="3876009" cy="2804584"/>
          </a:xfrm>
        </p:spPr>
        <p:txBody>
          <a:bodyPr>
            <a:normAutofit/>
          </a:bodyPr>
          <a:lstStyle/>
          <a:p>
            <a:r>
              <a:rPr lang="en-US" dirty="0" smtClean="0"/>
              <a:t>Wrap all keys with same certificate</a:t>
            </a:r>
          </a:p>
          <a:p>
            <a:pPr lvl="1"/>
            <a:r>
              <a:rPr lang="en-US" dirty="0" smtClean="0"/>
              <a:t>Easiest solution for key wrapping</a:t>
            </a:r>
          </a:p>
          <a:p>
            <a:pPr lvl="1"/>
            <a:r>
              <a:rPr lang="en-US" dirty="0" smtClean="0"/>
              <a:t>Private key distributed to BYOK services</a:t>
            </a:r>
          </a:p>
          <a:p>
            <a:pPr lvl="1"/>
            <a:r>
              <a:rPr lang="en-US" dirty="0" smtClean="0"/>
              <a:t>Which services should have the private key?</a:t>
            </a:r>
          </a:p>
          <a:p>
            <a:pPr lvl="2"/>
            <a:endParaRPr lang="en-US" dirty="0"/>
          </a:p>
        </p:txBody>
      </p:sp>
      <p:pic>
        <p:nvPicPr>
          <p:cNvPr id="41" name="Picture 40" descr="OpenStack-BYOK_icons_dashbo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31" y="880865"/>
            <a:ext cx="1281568" cy="1024264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024146" y="1069200"/>
            <a:ext cx="1526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Horizon Dashboard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51060" y="2451476"/>
            <a:ext cx="133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Compute Controller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1" y="2283298"/>
            <a:ext cx="750777" cy="1074782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3532008" y="4019409"/>
            <a:ext cx="1245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Compute </a:t>
            </a:r>
            <a:r>
              <a:rPr lang="en-US" b="1" dirty="0" smtClean="0"/>
              <a:t>Node</a:t>
            </a:r>
            <a:endParaRPr lang="en-US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1" y="3739583"/>
            <a:ext cx="750777" cy="1074781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>
            <a:off x="5483915" y="1902545"/>
            <a:ext cx="0" cy="384973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483915" y="3292848"/>
            <a:ext cx="0" cy="384973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25"/>
          <p:cNvCxnSpPr/>
          <p:nvPr/>
        </p:nvCxnSpPr>
        <p:spPr>
          <a:xfrm>
            <a:off x="6069591" y="4189507"/>
            <a:ext cx="879248" cy="0"/>
          </a:xfrm>
          <a:prstGeom prst="straightConnector1">
            <a:avLst/>
          </a:prstGeom>
          <a:ln w="31750">
            <a:solidFill>
              <a:srgbClr val="1D4AAB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075786" y="3527324"/>
            <a:ext cx="1764977" cy="1034291"/>
            <a:chOff x="6526535" y="3682546"/>
            <a:chExt cx="1764977" cy="103429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/>
            <a:srcRect l="9371" r="9371" b="21275"/>
            <a:stretch/>
          </p:blipFill>
          <p:spPr>
            <a:xfrm>
              <a:off x="7498357" y="3682546"/>
              <a:ext cx="793155" cy="1034291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6526535" y="4129955"/>
              <a:ext cx="9889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Glance</a:t>
              </a:r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4848413" y="3712181"/>
            <a:ext cx="1151396" cy="1151335"/>
          </a:xfrm>
          <a:prstGeom prst="roundRect">
            <a:avLst>
              <a:gd name="adj" fmla="val 20904"/>
            </a:avLst>
          </a:prstGeom>
          <a:noFill/>
          <a:ln w="38100" cmpd="sng">
            <a:solidFill>
              <a:srgbClr val="A4E18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83" y="3521233"/>
            <a:ext cx="511618" cy="5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2"/>
    </mc:Choice>
    <mc:Fallback xmlns="">
      <p:transition xmlns:p14="http://schemas.microsoft.com/office/powerpoint/2010/main" spd="slow" advTm="461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Circle of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44798"/>
            <a:ext cx="7834313" cy="1931603"/>
          </a:xfrm>
        </p:spPr>
        <p:txBody>
          <a:bodyPr>
            <a:normAutofit/>
          </a:bodyPr>
          <a:lstStyle/>
          <a:p>
            <a:r>
              <a:rPr lang="en-US" dirty="0" smtClean="0"/>
              <a:t>Limit services that must be trusted</a:t>
            </a:r>
          </a:p>
          <a:p>
            <a:pPr lvl="1"/>
            <a:r>
              <a:rPr lang="en-US" dirty="0" smtClean="0"/>
              <a:t>Restrict private key to trusted services</a:t>
            </a:r>
          </a:p>
          <a:p>
            <a:pPr lvl="1"/>
            <a:r>
              <a:rPr lang="en-US" dirty="0" smtClean="0"/>
              <a:t>Which services must be trusted?</a:t>
            </a:r>
          </a:p>
          <a:p>
            <a:pPr lvl="1"/>
            <a:r>
              <a:rPr lang="en-US" dirty="0" smtClean="0"/>
              <a:t>Which services cannot be trusted?</a:t>
            </a:r>
          </a:p>
          <a:p>
            <a:r>
              <a:rPr lang="en-US" dirty="0" smtClean="0"/>
              <a:t>Focus more security on trusted services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95047" y="4447490"/>
            <a:ext cx="2516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Trusted Services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49726" y="4464348"/>
            <a:ext cx="284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Untrusted Services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75420" y="3077400"/>
            <a:ext cx="1642424" cy="671654"/>
          </a:xfrm>
          <a:prstGeom prst="roundRect">
            <a:avLst>
              <a:gd name="adj" fmla="val 10532"/>
            </a:avLst>
          </a:prstGeom>
          <a:solidFill>
            <a:srgbClr val="A4E187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Nova Compute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78901" y="3077400"/>
            <a:ext cx="1642424" cy="671654"/>
          </a:xfrm>
          <a:prstGeom prst="roundRect">
            <a:avLst>
              <a:gd name="adj" fmla="val 10532"/>
            </a:avLst>
          </a:prstGeom>
          <a:solidFill>
            <a:srgbClr val="A4E187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Neutron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627161" y="3804008"/>
            <a:ext cx="1642424" cy="671654"/>
          </a:xfrm>
          <a:prstGeom prst="roundRect">
            <a:avLst>
              <a:gd name="adj" fmla="val 10532"/>
            </a:avLst>
          </a:prstGeom>
          <a:solidFill>
            <a:srgbClr val="A4E187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Keystone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000542" y="3077400"/>
            <a:ext cx="1642424" cy="671654"/>
          </a:xfrm>
          <a:prstGeom prst="roundRect">
            <a:avLst>
              <a:gd name="adj" fmla="val 10532"/>
            </a:avLst>
          </a:prstGeom>
          <a:solidFill>
            <a:srgbClr val="F5DB7A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Cinder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04023" y="3077400"/>
            <a:ext cx="1642424" cy="671654"/>
          </a:xfrm>
          <a:prstGeom prst="roundRect">
            <a:avLst>
              <a:gd name="adj" fmla="val 10532"/>
            </a:avLst>
          </a:prstGeom>
          <a:solidFill>
            <a:srgbClr val="F5DB7A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Swift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000542" y="3805738"/>
            <a:ext cx="1642424" cy="671654"/>
          </a:xfrm>
          <a:prstGeom prst="roundRect">
            <a:avLst>
              <a:gd name="adj" fmla="val 10532"/>
            </a:avLst>
          </a:prstGeom>
          <a:solidFill>
            <a:srgbClr val="F5DB7A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Horizon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04023" y="3805738"/>
            <a:ext cx="1642424" cy="671654"/>
          </a:xfrm>
          <a:prstGeom prst="roundRect">
            <a:avLst>
              <a:gd name="adj" fmla="val 10532"/>
            </a:avLst>
          </a:prstGeom>
          <a:solidFill>
            <a:srgbClr val="F5DB7A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Glance</a:t>
            </a:r>
          </a:p>
        </p:txBody>
      </p:sp>
    </p:spTree>
    <p:extLst>
      <p:ext uri="{BB962C8B-B14F-4D97-AF65-F5344CB8AC3E}">
        <p14:creationId xmlns:p14="http://schemas.microsoft.com/office/powerpoint/2010/main" val="149929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71"/>
    </mc:Choice>
    <mc:Fallback xmlns="">
      <p:transition xmlns:p14="http://schemas.microsoft.com/office/powerpoint/2010/main" spd="slow" advTm="889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10748" y="3579374"/>
            <a:ext cx="1652478" cy="1233926"/>
            <a:chOff x="341039" y="759071"/>
            <a:chExt cx="1479932" cy="1105085"/>
          </a:xfrm>
        </p:grpSpPr>
        <p:pic>
          <p:nvPicPr>
            <p:cNvPr id="17" name="Picture 16" descr="OpenStack-BYOK_icons_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39" y="759071"/>
              <a:ext cx="1229332" cy="996689"/>
            </a:xfrm>
            <a:prstGeom prst="rect">
              <a:avLst/>
            </a:prstGeom>
          </p:spPr>
        </p:pic>
        <p:pic>
          <p:nvPicPr>
            <p:cNvPr id="18" name="Picture 17" descr="OpenStack-BYOK_icons_us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91" y="874303"/>
              <a:ext cx="945180" cy="98985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21256" y="2433522"/>
            <a:ext cx="1764977" cy="1034291"/>
            <a:chOff x="6526535" y="3682546"/>
            <a:chExt cx="1764977" cy="103429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9371" r="9371" b="21275"/>
            <a:stretch/>
          </p:blipFill>
          <p:spPr>
            <a:xfrm>
              <a:off x="7498357" y="3682546"/>
              <a:ext cx="793155" cy="103429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526535" y="4129955"/>
              <a:ext cx="9889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Glance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Untrusted Service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4799"/>
            <a:ext cx="8228542" cy="15770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Glance Image signing</a:t>
            </a:r>
          </a:p>
          <a:p>
            <a:pPr lvl="1"/>
            <a:r>
              <a:rPr lang="en-US" dirty="0" smtClean="0"/>
              <a:t>Glance stores signed image and compute node verifies</a:t>
            </a:r>
          </a:p>
          <a:p>
            <a:pPr lvl="1"/>
            <a:endParaRPr lang="en-US" dirty="0"/>
          </a:p>
          <a:p>
            <a:r>
              <a:rPr lang="en-US" dirty="0" smtClean="0"/>
              <a:t>Proposal: Glance image encryption</a:t>
            </a:r>
          </a:p>
          <a:p>
            <a:pPr lvl="1"/>
            <a:r>
              <a:rPr lang="en-US" dirty="0"/>
              <a:t>Glance stores </a:t>
            </a:r>
            <a:r>
              <a:rPr lang="en-US" dirty="0" smtClean="0"/>
              <a:t>encrypted image </a:t>
            </a:r>
            <a:r>
              <a:rPr lang="en-US" dirty="0"/>
              <a:t>and </a:t>
            </a:r>
            <a:r>
              <a:rPr lang="en-US" dirty="0" smtClean="0"/>
              <a:t>compute node decrypts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222105" y="3899719"/>
            <a:ext cx="1245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Compute </a:t>
            </a:r>
            <a:r>
              <a:rPr lang="en-US" b="1" dirty="0" smtClean="0"/>
              <a:t>Node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93" y="3738519"/>
            <a:ext cx="750777" cy="107478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111249" y="3866444"/>
            <a:ext cx="1218973" cy="853722"/>
            <a:chOff x="3698749" y="3866444"/>
            <a:chExt cx="1218973" cy="853722"/>
          </a:xfrm>
        </p:grpSpPr>
        <p:pic>
          <p:nvPicPr>
            <p:cNvPr id="21" name="Picture 20" descr="OpenStack-BYOK_icons_computer.png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8749" y="3866444"/>
              <a:ext cx="988236" cy="801218"/>
            </a:xfrm>
            <a:prstGeom prst="rect">
              <a:avLst/>
            </a:prstGeom>
          </p:spPr>
        </p:pic>
        <p:pic>
          <p:nvPicPr>
            <p:cNvPr id="23" name="Picture 22" descr="OpenStack-BYOK_icons_CD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25056" y="4127500"/>
              <a:ext cx="592666" cy="592666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272138" y="3866444"/>
            <a:ext cx="1218973" cy="853722"/>
            <a:chOff x="3698749" y="3866444"/>
            <a:chExt cx="1218973" cy="853722"/>
          </a:xfrm>
        </p:grpSpPr>
        <p:pic>
          <p:nvPicPr>
            <p:cNvPr id="26" name="Picture 25" descr="OpenStack-BYOK_icons_computer.png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8749" y="3866444"/>
              <a:ext cx="988236" cy="801218"/>
            </a:xfrm>
            <a:prstGeom prst="rect">
              <a:avLst/>
            </a:prstGeom>
          </p:spPr>
        </p:pic>
        <p:pic>
          <p:nvPicPr>
            <p:cNvPr id="27" name="Picture 26" descr="OpenStack-BYOK_icons_CD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25056" y="4127500"/>
              <a:ext cx="592666" cy="592666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108427" y="3863622"/>
            <a:ext cx="1218973" cy="853722"/>
            <a:chOff x="2108427" y="3863622"/>
            <a:chExt cx="1218973" cy="853722"/>
          </a:xfrm>
        </p:grpSpPr>
        <p:grpSp>
          <p:nvGrpSpPr>
            <p:cNvPr id="28" name="Group 27"/>
            <p:cNvGrpSpPr/>
            <p:nvPr/>
          </p:nvGrpSpPr>
          <p:grpSpPr>
            <a:xfrm>
              <a:off x="2108427" y="3863622"/>
              <a:ext cx="1218973" cy="853722"/>
              <a:chOff x="3698749" y="3866444"/>
              <a:chExt cx="1218973" cy="853722"/>
            </a:xfrm>
          </p:grpSpPr>
          <p:pic>
            <p:nvPicPr>
              <p:cNvPr id="29" name="Picture 28" descr="OpenStack-BYOK_icons_computer.png"/>
              <p:cNvPicPr>
                <a:picLocks noChangeAspect="1"/>
              </p:cNvPicPr>
              <p:nvPr/>
            </p:nvPicPr>
            <p:blipFill>
              <a:blip r:embed="rId7">
                <a:duotone>
                  <a:prstClr val="black"/>
                  <a:srgbClr val="2C2C2C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8749" y="3866444"/>
                <a:ext cx="988236" cy="801218"/>
              </a:xfrm>
              <a:prstGeom prst="rect">
                <a:avLst/>
              </a:prstGeom>
            </p:spPr>
          </p:pic>
          <p:pic>
            <p:nvPicPr>
              <p:cNvPr id="30" name="Picture 29" descr="OpenStack-BYOK_icons_CD.png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rgbClr val="2C2C2C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325056" y="4127500"/>
                <a:ext cx="592666" cy="592666"/>
              </a:xfrm>
              <a:prstGeom prst="rect">
                <a:avLst/>
              </a:prstGeom>
            </p:spPr>
          </p:pic>
        </p:grpSp>
        <p:pic>
          <p:nvPicPr>
            <p:cNvPr id="31" name="Picture 30" descr="OpenStack-BYOK_icons_loc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414" y="3986388"/>
              <a:ext cx="345666" cy="37990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705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386"/>
    </mc:Choice>
    <mc:Fallback xmlns="">
      <p:transition xmlns:p14="http://schemas.microsoft.com/office/powerpoint/2010/main" spd="slow" advTm="19438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3977E-6 -4.55219E-6 L 0.27596 -0.197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90" y="-9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96 -0.19704 L 0.33848 0.001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" y="9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4798"/>
            <a:ext cx="8228542" cy="4152163"/>
          </a:xfrm>
        </p:spPr>
        <p:txBody>
          <a:bodyPr>
            <a:normAutofit/>
          </a:bodyPr>
          <a:lstStyle/>
          <a:p>
            <a:r>
              <a:rPr lang="en-US" dirty="0" smtClean="0"/>
              <a:t>Each service call requires user to copy key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penstack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server create --key “5616287ace17abf3d517ae23cc94463babcd3565162900c8e3d567b1a2e90be3”</a:t>
            </a:r>
          </a:p>
          <a:p>
            <a:endParaRPr lang="en-US" dirty="0" smtClean="0">
              <a:cs typeface="Courier New" panose="02070309020205020404" pitchFamily="49" charset="0"/>
            </a:endParaRPr>
          </a:p>
          <a:p>
            <a:r>
              <a:rPr lang="en-US" dirty="0" smtClean="0">
                <a:cs typeface="Courier New" panose="02070309020205020404" pitchFamily="49" charset="0"/>
              </a:rPr>
              <a:t>Steps to copying key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User accesses key manager web portal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User copies key into create call form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User invokes call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r>
              <a:rPr lang="en-US" dirty="0" smtClean="0">
                <a:cs typeface="Courier New" panose="02070309020205020404" pitchFamily="49" charset="0"/>
              </a:rPr>
              <a:t>Key wrapping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3333" y="2826004"/>
            <a:ext cx="2498180" cy="1528135"/>
          </a:xfrm>
          <a:prstGeom prst="roundRect">
            <a:avLst/>
          </a:prstGeom>
          <a:noFill/>
          <a:ln w="57150" cmpd="sng">
            <a:solidFill>
              <a:srgbClr val="AF102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Issue: Users are Key Custodians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74765" y="3119751"/>
            <a:ext cx="2135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How secure is browser and platform?</a:t>
            </a:r>
          </a:p>
        </p:txBody>
      </p:sp>
      <p:pic>
        <p:nvPicPr>
          <p:cNvPr id="8" name="Picture 7" descr="IACD_icons_threat-level-hig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46" y="2538534"/>
            <a:ext cx="53035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87"/>
    </mc:Choice>
    <mc:Fallback xmlns="">
      <p:transition xmlns:p14="http://schemas.microsoft.com/office/powerpoint/2010/main" spd="slow" advTm="1902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2272688"/>
            <a:ext cx="9144000" cy="8570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1" u="none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smtClean="0">
                <a:solidFill>
                  <a:srgbClr val="0A237A"/>
                </a:solidFill>
              </a:rPr>
              <a:t>Key Management with BYOKM</a:t>
            </a:r>
          </a:p>
          <a:p>
            <a:pPr algn="ctr"/>
            <a:r>
              <a:rPr lang="en-US" sz="3200" dirty="0" smtClean="0">
                <a:solidFill>
                  <a:srgbClr val="0A237A"/>
                </a:solidFill>
              </a:rPr>
              <a:t>(a.k.a. BYOK Pull Model)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9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1"/>
    </mc:Choice>
    <mc:Fallback xmlns="">
      <p:transition xmlns:p14="http://schemas.microsoft.com/office/powerpoint/2010/main" spd="slow" advTm="91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bring your own key (BYOK)?</a:t>
            </a:r>
          </a:p>
          <a:p>
            <a:endParaRPr lang="en-US" dirty="0" smtClean="0"/>
          </a:p>
          <a:p>
            <a:r>
              <a:rPr lang="en-US" dirty="0" smtClean="0"/>
              <a:t>Why would I want BYOK?</a:t>
            </a:r>
          </a:p>
          <a:p>
            <a:endParaRPr lang="en-US" dirty="0" smtClean="0"/>
          </a:p>
          <a:p>
            <a:r>
              <a:rPr lang="en-US" dirty="0" smtClean="0"/>
              <a:t>Key management strategies</a:t>
            </a:r>
          </a:p>
          <a:p>
            <a:pPr lvl="1"/>
            <a:r>
              <a:rPr lang="en-US" dirty="0" smtClean="0"/>
              <a:t>Provider key management</a:t>
            </a:r>
          </a:p>
          <a:p>
            <a:pPr lvl="1"/>
            <a:r>
              <a:rPr lang="en-US" dirty="0" smtClean="0"/>
              <a:t>Bring your own key (a.k.a. BYOK push model)</a:t>
            </a:r>
          </a:p>
          <a:p>
            <a:pPr lvl="1"/>
            <a:r>
              <a:rPr lang="en-US" dirty="0" smtClean="0"/>
              <a:t>Bring your own key manager (BYOKM a.k.a. BYOK pull model)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"/>
    </mc:Choice>
    <mc:Fallback xmlns="">
      <p:transition xmlns:p14="http://schemas.microsoft.com/office/powerpoint/2010/main" spd="slow" advTm="1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 Storage Encryption with BYOKM</a:t>
            </a:r>
            <a:endParaRPr lang="en-US" dirty="0"/>
          </a:p>
        </p:txBody>
      </p:sp>
      <p:cxnSp>
        <p:nvCxnSpPr>
          <p:cNvPr id="24" name="Straight Arrow Connector 25"/>
          <p:cNvCxnSpPr/>
          <p:nvPr/>
        </p:nvCxnSpPr>
        <p:spPr>
          <a:xfrm flipV="1">
            <a:off x="2710598" y="2950838"/>
            <a:ext cx="3302095" cy="1412516"/>
          </a:xfrm>
          <a:prstGeom prst="bentConnector3">
            <a:avLst>
              <a:gd name="adj1" fmla="val 55906"/>
            </a:avLst>
          </a:prstGeom>
          <a:ln w="31750">
            <a:solidFill>
              <a:srgbClr val="1D4AAB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11949" y="4490910"/>
            <a:ext cx="3310084" cy="0"/>
          </a:xfrm>
          <a:prstGeom prst="straightConnector1">
            <a:avLst/>
          </a:prstGeom>
          <a:ln w="31750">
            <a:solidFill>
              <a:srgbClr val="1D4AAB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45138" y="2347602"/>
            <a:ext cx="13447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1D4AAB"/>
                </a:solidFill>
              </a:rPr>
              <a:t>Get image</a:t>
            </a:r>
            <a:br>
              <a:rPr lang="en-US" sz="1600" i="1" dirty="0" smtClean="0">
                <a:solidFill>
                  <a:srgbClr val="1D4AAB"/>
                </a:solidFill>
              </a:rPr>
            </a:br>
            <a:r>
              <a:rPr lang="en-US" sz="1600" i="1" dirty="0" smtClean="0">
                <a:solidFill>
                  <a:srgbClr val="1D4AAB"/>
                </a:solidFill>
              </a:rPr>
              <a:t>{</a:t>
            </a:r>
            <a:r>
              <a:rPr lang="en-US" sz="1600" i="1" dirty="0" err="1" smtClean="0">
                <a:solidFill>
                  <a:srgbClr val="1D4AAB"/>
                </a:solidFill>
              </a:rPr>
              <a:t>imageId</a:t>
            </a:r>
            <a:r>
              <a:rPr lang="en-US" sz="1600" i="1" dirty="0">
                <a:solidFill>
                  <a:srgbClr val="1D4AAB"/>
                </a:solidFill>
              </a:rPr>
              <a:t>}</a:t>
            </a:r>
          </a:p>
        </p:txBody>
      </p:sp>
      <p:pic>
        <p:nvPicPr>
          <p:cNvPr id="28" name="Picture 27" descr="OpenStack-BYOK_icons_dashbo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08" y="880865"/>
            <a:ext cx="1281568" cy="102426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966367" y="1069200"/>
            <a:ext cx="1526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Horizon Dashboard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04146" y="880866"/>
            <a:ext cx="786436" cy="587242"/>
            <a:chOff x="341039" y="759071"/>
            <a:chExt cx="1479932" cy="1105085"/>
          </a:xfrm>
        </p:grpSpPr>
        <p:pic>
          <p:nvPicPr>
            <p:cNvPr id="32" name="Picture 31" descr="OpenStack-BYOK_icons_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39" y="759071"/>
              <a:ext cx="1229332" cy="996689"/>
            </a:xfrm>
            <a:prstGeom prst="rect">
              <a:avLst/>
            </a:prstGeom>
          </p:spPr>
        </p:pic>
        <p:pic>
          <p:nvPicPr>
            <p:cNvPr id="37" name="Picture 36" descr="OpenStack-BYOK_icons_us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91" y="874303"/>
              <a:ext cx="945180" cy="989853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409406" y="1472076"/>
            <a:ext cx="16620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Create server {</a:t>
            </a:r>
            <a:r>
              <a:rPr lang="en-US" sz="1600" i="1" dirty="0" err="1">
                <a:solidFill>
                  <a:schemeClr val="accent2">
                    <a:lumMod val="50000"/>
                  </a:schemeClr>
                </a:solidFill>
              </a:rPr>
              <a:t>imageId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58027" y="3896155"/>
            <a:ext cx="16013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1D4AAB"/>
                </a:solidFill>
              </a:rPr>
              <a:t>Create key {“AES-256”}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/>
          <a:srcRect l="9371" r="9371" b="21275"/>
          <a:stretch/>
        </p:blipFill>
        <p:spPr>
          <a:xfrm>
            <a:off x="7184860" y="2235402"/>
            <a:ext cx="937320" cy="122228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278803" y="2765158"/>
            <a:ext cx="916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Glance</a:t>
            </a:r>
          </a:p>
        </p:txBody>
      </p:sp>
      <p:cxnSp>
        <p:nvCxnSpPr>
          <p:cNvPr id="46" name="Straight Arrow Connector 25"/>
          <p:cNvCxnSpPr/>
          <p:nvPr/>
        </p:nvCxnSpPr>
        <p:spPr>
          <a:xfrm>
            <a:off x="1290433" y="1222285"/>
            <a:ext cx="512080" cy="0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12611" y="2632904"/>
            <a:ext cx="1349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Compute Controller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48" y="2353078"/>
            <a:ext cx="750777" cy="107478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816158" y="4131057"/>
            <a:ext cx="1245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Compute </a:t>
            </a:r>
            <a:r>
              <a:rPr lang="en-US" b="1" dirty="0" smtClean="0"/>
              <a:t>Node</a:t>
            </a:r>
            <a:endParaRPr lang="en-US" b="1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48" y="3851231"/>
            <a:ext cx="750777" cy="1074781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>
            <a:off x="2440092" y="1902545"/>
            <a:ext cx="0" cy="384973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440092" y="3418452"/>
            <a:ext cx="0" cy="384973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635236" y="1895438"/>
            <a:ext cx="16620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Create server {</a:t>
            </a:r>
            <a:r>
              <a:rPr lang="en-US" sz="1600" i="1" dirty="0" err="1">
                <a:solidFill>
                  <a:schemeClr val="accent2">
                    <a:lumMod val="50000"/>
                  </a:schemeClr>
                </a:solidFill>
              </a:rPr>
              <a:t>imageId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635236" y="3274777"/>
            <a:ext cx="16620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1D4AAB"/>
                </a:solidFill>
              </a:rPr>
              <a:t>Create server {</a:t>
            </a:r>
            <a:r>
              <a:rPr lang="en-US" sz="1600" i="1" dirty="0" err="1">
                <a:solidFill>
                  <a:srgbClr val="1D4AAB"/>
                </a:solidFill>
              </a:rPr>
              <a:t>imageId</a:t>
            </a:r>
            <a:r>
              <a:rPr lang="en-US" sz="1600" i="1" dirty="0">
                <a:solidFill>
                  <a:srgbClr val="1D4AAB"/>
                </a:solidFill>
              </a:rPr>
              <a:t>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70360" y="3412632"/>
            <a:ext cx="2321153" cy="1513381"/>
            <a:chOff x="5970360" y="3412632"/>
            <a:chExt cx="2321153" cy="1513381"/>
          </a:xfrm>
        </p:grpSpPr>
        <p:pic>
          <p:nvPicPr>
            <p:cNvPr id="43" name="Picture 42" descr="OpenStack-BYOK_icons_clou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0360" y="3412632"/>
              <a:ext cx="2148499" cy="1476867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6304764" y="3890924"/>
              <a:ext cx="11459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Key Manager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354193" y="3842151"/>
              <a:ext cx="937320" cy="1083862"/>
              <a:chOff x="7354193" y="3842151"/>
              <a:chExt cx="937320" cy="108386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4193" y="3842151"/>
                <a:ext cx="937320" cy="1083862"/>
              </a:xfrm>
              <a:prstGeom prst="rect">
                <a:avLst/>
              </a:prstGeom>
            </p:spPr>
          </p:pic>
          <p:pic>
            <p:nvPicPr>
              <p:cNvPr id="55" name="Picture 54" descr="OpenStack-BYOK_icons_lock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2888" y="4456783"/>
                <a:ext cx="426939" cy="469230"/>
              </a:xfrm>
              <a:prstGeom prst="rect">
                <a:avLst/>
              </a:prstGeom>
            </p:spPr>
          </p:pic>
        </p:grpSp>
      </p:grpSp>
      <p:sp>
        <p:nvSpPr>
          <p:cNvPr id="58" name="Rectangle 57"/>
          <p:cNvSpPr/>
          <p:nvPr/>
        </p:nvSpPr>
        <p:spPr>
          <a:xfrm>
            <a:off x="6078609" y="1290547"/>
            <a:ext cx="1147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Keystone</a:t>
            </a:r>
            <a:endParaRPr lang="en-US" b="1" dirty="0"/>
          </a:p>
        </p:txBody>
      </p:sp>
      <p:cxnSp>
        <p:nvCxnSpPr>
          <p:cNvPr id="59" name="Straight Arrow Connector 25"/>
          <p:cNvCxnSpPr/>
          <p:nvPr/>
        </p:nvCxnSpPr>
        <p:spPr>
          <a:xfrm flipV="1">
            <a:off x="2710598" y="1476227"/>
            <a:ext cx="3302095" cy="2767183"/>
          </a:xfrm>
          <a:prstGeom prst="bentConnector3">
            <a:avLst>
              <a:gd name="adj1" fmla="val 51923"/>
            </a:avLst>
          </a:prstGeom>
          <a:ln w="31750">
            <a:solidFill>
              <a:srgbClr val="1D4AAB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318130" y="865935"/>
            <a:ext cx="18766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Get key manager policy {</a:t>
            </a:r>
            <a:r>
              <a:rPr lang="en-US" sz="1600" i="1" dirty="0" err="1">
                <a:solidFill>
                  <a:schemeClr val="accent2">
                    <a:lumMod val="50000"/>
                  </a:schemeClr>
                </a:solidFill>
              </a:rPr>
              <a:t>projectId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37" y="925383"/>
            <a:ext cx="937320" cy="108386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43" y="1524000"/>
            <a:ext cx="645648" cy="48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435"/>
    </mc:Choice>
    <mc:Fallback xmlns="">
      <p:transition xmlns:p14="http://schemas.microsoft.com/office/powerpoint/2010/main" spd="slow" advTm="1624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Managers and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key managers</a:t>
            </a:r>
          </a:p>
          <a:p>
            <a:pPr lvl="1"/>
            <a:r>
              <a:rPr lang="en-US" dirty="0"/>
              <a:t>Barbican</a:t>
            </a:r>
          </a:p>
          <a:p>
            <a:pPr lvl="2"/>
            <a:r>
              <a:rPr lang="en-US" dirty="0"/>
              <a:t>Wrapper for key managers</a:t>
            </a:r>
          </a:p>
          <a:p>
            <a:pPr lvl="2"/>
            <a:r>
              <a:rPr lang="en-US" dirty="0"/>
              <a:t>Supports KMIP, PKCS #11, and </a:t>
            </a:r>
            <a:r>
              <a:rPr lang="en-US" dirty="0" err="1"/>
              <a:t>DogTag</a:t>
            </a:r>
            <a:endParaRPr lang="en-US" dirty="0"/>
          </a:p>
          <a:p>
            <a:pPr lvl="1"/>
            <a:r>
              <a:rPr lang="en-US" dirty="0" smtClean="0"/>
              <a:t>Key Management Interoperability Protocol (KMIP)</a:t>
            </a:r>
          </a:p>
          <a:p>
            <a:pPr lvl="2"/>
            <a:r>
              <a:rPr lang="en-US" dirty="0" smtClean="0"/>
              <a:t>Under current development</a:t>
            </a:r>
          </a:p>
          <a:p>
            <a:pPr lvl="2"/>
            <a:endParaRPr lang="en-US" dirty="0"/>
          </a:p>
          <a:p>
            <a:r>
              <a:rPr lang="en-US" dirty="0" smtClean="0"/>
              <a:t>Key metadata</a:t>
            </a:r>
          </a:p>
          <a:p>
            <a:pPr lvl="1"/>
            <a:r>
              <a:rPr lang="en-US" dirty="0" smtClean="0"/>
              <a:t>Key manager type (KMIP or Barbican)</a:t>
            </a:r>
          </a:p>
          <a:p>
            <a:pPr lvl="1"/>
            <a:r>
              <a:rPr lang="en-US" dirty="0" smtClean="0"/>
              <a:t>Key manager URI</a:t>
            </a:r>
          </a:p>
        </p:txBody>
      </p:sp>
    </p:spTree>
    <p:extLst>
      <p:ext uri="{BB962C8B-B14F-4D97-AF65-F5344CB8AC3E}">
        <p14:creationId xmlns:p14="http://schemas.microsoft.com/office/powerpoint/2010/main" val="226369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53"/>
    </mc:Choice>
    <mc:Fallback xmlns="">
      <p:transition xmlns:p14="http://schemas.microsoft.com/office/powerpoint/2010/main" spd="slow" advTm="358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BYOKM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manager is exposed to Internet</a:t>
            </a:r>
          </a:p>
          <a:p>
            <a:pPr lvl="1"/>
            <a:r>
              <a:rPr lang="en-US" dirty="0" smtClean="0"/>
              <a:t>Provider key management and BYOK can hide behind firewall</a:t>
            </a:r>
          </a:p>
          <a:p>
            <a:endParaRPr lang="en-US" dirty="0" smtClean="0"/>
          </a:p>
          <a:p>
            <a:r>
              <a:rPr lang="en-US" dirty="0"/>
              <a:t>Credentials management for key </a:t>
            </a:r>
            <a:r>
              <a:rPr lang="en-US" dirty="0" smtClean="0"/>
              <a:t>manager</a:t>
            </a:r>
          </a:p>
          <a:p>
            <a:pPr lvl="1"/>
            <a:endParaRPr lang="en-US" dirty="0"/>
          </a:p>
          <a:p>
            <a:r>
              <a:rPr lang="en-US" dirty="0"/>
              <a:t>Provider services are dependent on customer’s key manager</a:t>
            </a:r>
          </a:p>
          <a:p>
            <a:pPr lvl="1"/>
            <a:r>
              <a:rPr lang="en-US" dirty="0"/>
              <a:t>Key manager is down then services cannot function</a:t>
            </a:r>
          </a:p>
          <a:p>
            <a:endParaRPr lang="en-US" dirty="0"/>
          </a:p>
          <a:p>
            <a:r>
              <a:rPr lang="en-US" dirty="0" smtClean="0"/>
              <a:t>More work for customer</a:t>
            </a:r>
          </a:p>
          <a:p>
            <a:pPr lvl="1"/>
            <a:r>
              <a:rPr lang="en-US" dirty="0" smtClean="0"/>
              <a:t>Customer must deploy and maintain key manager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00"/>
    </mc:Choice>
    <mc:Fallback xmlns="">
      <p:transition xmlns:p14="http://schemas.microsoft.com/office/powerpoint/2010/main" spd="slow" advTm="701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Issue: Key Manager is Exposed to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4798"/>
            <a:ext cx="8228542" cy="2405044"/>
          </a:xfrm>
        </p:spPr>
        <p:txBody>
          <a:bodyPr>
            <a:normAutofit/>
          </a:bodyPr>
          <a:lstStyle/>
          <a:p>
            <a:r>
              <a:rPr lang="en-US" dirty="0" smtClean="0"/>
              <a:t>Cloud provider pulls keys</a:t>
            </a:r>
          </a:p>
          <a:p>
            <a:pPr lvl="1"/>
            <a:r>
              <a:rPr lang="en-US" dirty="0" smtClean="0"/>
              <a:t>Key manager must be accessible to cloud provider</a:t>
            </a:r>
          </a:p>
          <a:p>
            <a:pPr lvl="1"/>
            <a:endParaRPr lang="en-US" dirty="0"/>
          </a:p>
          <a:p>
            <a:r>
              <a:rPr lang="en-US" dirty="0" smtClean="0"/>
              <a:t>Customer provisions key manager</a:t>
            </a:r>
          </a:p>
          <a:p>
            <a:pPr lvl="1"/>
            <a:r>
              <a:rPr lang="en-US" dirty="0" smtClean="0"/>
              <a:t>Secure it!</a:t>
            </a:r>
          </a:p>
          <a:p>
            <a:pPr lvl="1"/>
            <a:r>
              <a:rPr lang="en-US" dirty="0"/>
              <a:t>Allow cloud provider </a:t>
            </a:r>
            <a:r>
              <a:rPr lang="en-US" dirty="0" smtClean="0"/>
              <a:t>access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19798" y="4034217"/>
            <a:ext cx="706395" cy="7805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IACD_icons_inter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77" y="3257260"/>
            <a:ext cx="1808908" cy="1170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151" y="4429862"/>
            <a:ext cx="967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Internet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509242" y="4034217"/>
            <a:ext cx="706395" cy="7805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200" y="3803168"/>
            <a:ext cx="1245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Compute </a:t>
            </a:r>
            <a:r>
              <a:rPr lang="en-US" b="1" dirty="0" smtClean="0"/>
              <a:t>Node</a:t>
            </a:r>
            <a:endParaRPr lang="en-US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90" y="3523342"/>
            <a:ext cx="750777" cy="107478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822193" y="3127076"/>
            <a:ext cx="2321153" cy="1513381"/>
            <a:chOff x="5970360" y="3412632"/>
            <a:chExt cx="2321153" cy="1513381"/>
          </a:xfrm>
        </p:grpSpPr>
        <p:pic>
          <p:nvPicPr>
            <p:cNvPr id="23" name="Picture 22" descr="OpenStack-BYOK_icons_clou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0360" y="3412632"/>
              <a:ext cx="2148499" cy="147686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304764" y="3890924"/>
              <a:ext cx="11459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Key Manager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354193" y="3842151"/>
              <a:ext cx="937320" cy="1083862"/>
              <a:chOff x="7354193" y="3842151"/>
              <a:chExt cx="937320" cy="108386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4193" y="3842151"/>
                <a:ext cx="937320" cy="1083862"/>
              </a:xfrm>
              <a:prstGeom prst="rect">
                <a:avLst/>
              </a:prstGeom>
            </p:spPr>
          </p:pic>
          <p:pic>
            <p:nvPicPr>
              <p:cNvPr id="27" name="Picture 26" descr="OpenStack-BYOK_icons_lock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2888" y="4456783"/>
                <a:ext cx="426939" cy="4692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516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69"/>
    </mc:Choice>
    <mc:Fallback xmlns="">
      <p:transition xmlns:p14="http://schemas.microsoft.com/office/powerpoint/2010/main" spd="slow" advTm="782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Issue: Credentials Management for Key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credentials are needed?</a:t>
            </a:r>
          </a:p>
          <a:p>
            <a:pPr lvl="1"/>
            <a:r>
              <a:rPr lang="en-US" dirty="0"/>
              <a:t>Barbican uses Keystone </a:t>
            </a:r>
            <a:r>
              <a:rPr lang="en-US" dirty="0" smtClean="0"/>
              <a:t>tokens</a:t>
            </a:r>
          </a:p>
          <a:p>
            <a:pPr lvl="2"/>
            <a:r>
              <a:rPr lang="en-US" dirty="0" smtClean="0"/>
              <a:t>Should work easily</a:t>
            </a:r>
          </a:p>
          <a:p>
            <a:pPr lvl="2"/>
            <a:r>
              <a:rPr lang="en-US" dirty="0" smtClean="0"/>
              <a:t>Same credentials management issue as provider key management</a:t>
            </a:r>
            <a:endParaRPr lang="en-US" dirty="0"/>
          </a:p>
          <a:p>
            <a:pPr lvl="1"/>
            <a:r>
              <a:rPr lang="en-US" dirty="0" smtClean="0"/>
              <a:t>KMIP</a:t>
            </a:r>
          </a:p>
          <a:p>
            <a:pPr lvl="2"/>
            <a:r>
              <a:rPr lang="en-US" dirty="0" smtClean="0"/>
              <a:t>Options include certificate, username/password, TPM* quote</a:t>
            </a:r>
          </a:p>
          <a:p>
            <a:pPr lvl="2"/>
            <a:r>
              <a:rPr lang="en-US" dirty="0" smtClean="0"/>
              <a:t>Want Keystone token support but currently none</a:t>
            </a:r>
          </a:p>
          <a:p>
            <a:pPr marL="398463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005" y="4653621"/>
            <a:ext cx="4083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Trusted Platform Module (TPM)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6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528"/>
    </mc:Choice>
    <mc:Fallback xmlns="">
      <p:transition xmlns:p14="http://schemas.microsoft.com/office/powerpoint/2010/main" spd="slow" advTm="1775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Proposal: Add </a:t>
            </a:r>
            <a:r>
              <a:rPr lang="en-US" dirty="0" err="1" smtClean="0"/>
              <a:t>OpenStack</a:t>
            </a:r>
            <a:r>
              <a:rPr lang="en-US" dirty="0" smtClean="0"/>
              <a:t> Token Support to KMIP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4798"/>
            <a:ext cx="8228542" cy="23417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KMIP with wrapped tokens</a:t>
            </a:r>
          </a:p>
          <a:p>
            <a:endParaRPr lang="en-US" dirty="0"/>
          </a:p>
          <a:p>
            <a:r>
              <a:rPr lang="en-US" dirty="0" smtClean="0"/>
              <a:t>KMIP </a:t>
            </a:r>
            <a:r>
              <a:rPr lang="en-US" dirty="0"/>
              <a:t>with tokens</a:t>
            </a:r>
          </a:p>
          <a:p>
            <a:pPr lvl="1"/>
            <a:r>
              <a:rPr lang="en-US" dirty="0"/>
              <a:t>Evidence of trusted service</a:t>
            </a:r>
          </a:p>
          <a:p>
            <a:pPr lvl="2"/>
            <a:r>
              <a:rPr lang="en-US" dirty="0"/>
              <a:t>Trusted services provisioned with KMIP authentication certificate</a:t>
            </a:r>
          </a:p>
          <a:p>
            <a:pPr lvl="2"/>
            <a:r>
              <a:rPr lang="en-US" dirty="0"/>
              <a:t>TLS connection uses service certificate</a:t>
            </a:r>
          </a:p>
          <a:p>
            <a:pPr lvl="1"/>
            <a:r>
              <a:rPr lang="en-US" dirty="0"/>
              <a:t>Evidence of user</a:t>
            </a:r>
          </a:p>
          <a:p>
            <a:pPr lvl="2"/>
            <a:r>
              <a:rPr lang="en-US" dirty="0"/>
              <a:t>Token can be used to authenticate </a:t>
            </a:r>
            <a:r>
              <a:rPr lang="en-US" dirty="0" smtClean="0"/>
              <a:t>user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97561" y="3947609"/>
            <a:ext cx="3241195" cy="0"/>
          </a:xfrm>
          <a:prstGeom prst="straightConnector1">
            <a:avLst/>
          </a:prstGeom>
          <a:ln w="31750">
            <a:solidFill>
              <a:srgbClr val="1D4AAB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046" y="3238500"/>
            <a:ext cx="902469" cy="6894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6534" y="3728890"/>
            <a:ext cx="1245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Compute </a:t>
            </a:r>
            <a:r>
              <a:rPr lang="en-US" b="1" dirty="0" smtClean="0"/>
              <a:t>Node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24" y="3449064"/>
            <a:ext cx="750777" cy="10747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64" y="3139722"/>
            <a:ext cx="329196" cy="329196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843309" y="4048658"/>
            <a:ext cx="273291" cy="273291"/>
          </a:xfrm>
          <a:prstGeom prst="ellipse">
            <a:avLst/>
          </a:prstGeom>
          <a:solidFill>
            <a:srgbClr val="FDD547"/>
          </a:solidFill>
          <a:ln w="12700" cmpd="sng">
            <a:noFill/>
          </a:ln>
          <a:scene3d>
            <a:camera prst="isometricTopUp">
              <a:rot lat="19334324" lon="18553891" rev="1406095"/>
            </a:camera>
            <a:lightRig rig="threePt" dir="t">
              <a:rot lat="0" lon="0" rev="18240000"/>
            </a:lightRig>
          </a:scene3d>
          <a:sp3d extrusionH="63500" contourW="12700" prstMaterial="metal">
            <a:contourClr>
              <a:srgbClr val="B59319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885697" y="2996354"/>
            <a:ext cx="2321153" cy="1513381"/>
            <a:chOff x="5970360" y="3412632"/>
            <a:chExt cx="2321153" cy="1513381"/>
          </a:xfrm>
        </p:grpSpPr>
        <p:pic>
          <p:nvPicPr>
            <p:cNvPr id="22" name="Picture 21" descr="OpenStack-BYOK_icons_clou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0360" y="3412632"/>
              <a:ext cx="2148499" cy="1476867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304764" y="3890924"/>
              <a:ext cx="11459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Key Manager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354193" y="3842151"/>
              <a:ext cx="937320" cy="1083862"/>
              <a:chOff x="7354193" y="3842151"/>
              <a:chExt cx="937320" cy="1083862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4193" y="3842151"/>
                <a:ext cx="937320" cy="1083862"/>
              </a:xfrm>
              <a:prstGeom prst="rect">
                <a:avLst/>
              </a:prstGeom>
            </p:spPr>
          </p:pic>
          <p:pic>
            <p:nvPicPr>
              <p:cNvPr id="26" name="Picture 25" descr="OpenStack-BYOK_icons_lock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2888" y="4456783"/>
                <a:ext cx="426939" cy="46923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901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39"/>
    </mc:Choice>
    <mc:Fallback xmlns="">
      <p:transition xmlns:p14="http://schemas.microsoft.com/office/powerpoint/2010/main" spd="slow" advTm="10253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21667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6914E-7 L 0.30781 -2.46914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Management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793728"/>
              </p:ext>
            </p:extLst>
          </p:nvPr>
        </p:nvGraphicFramePr>
        <p:xfrm>
          <a:off x="457200" y="943034"/>
          <a:ext cx="822801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2310"/>
                <a:gridCol w="1409413"/>
                <a:gridCol w="1210033"/>
                <a:gridCol w="1136256"/>
              </a:tblGrid>
              <a:tr h="4800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Cloud Provider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BYOK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BYOKM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Client manages keys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client setup</a:t>
                      </a:r>
                      <a:r>
                        <a:rPr lang="en-US" sz="1800" baseline="0" dirty="0" smtClean="0"/>
                        <a:t> required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Restricted key custodians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Support cloud-initiated</a:t>
                      </a:r>
                      <a:r>
                        <a:rPr lang="en-US" sz="1800" baseline="0" dirty="0" smtClean="0"/>
                        <a:t> actions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Customer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key manager independence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Key manager on intranet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Users are not key custodians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7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10"/>
    </mc:Choice>
    <mc:Fallback xmlns="">
      <p:transition xmlns:p14="http://schemas.microsoft.com/office/powerpoint/2010/main" spd="slow" advTm="592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Customers want bring your own key</a:t>
            </a:r>
          </a:p>
          <a:p>
            <a:endParaRPr lang="en-US" dirty="0" smtClean="0"/>
          </a:p>
          <a:p>
            <a:r>
              <a:rPr lang="en-US" dirty="0" smtClean="0"/>
              <a:t>Provider key management has minimal risks</a:t>
            </a:r>
          </a:p>
          <a:p>
            <a:pPr lvl="1"/>
            <a:r>
              <a:rPr lang="en-US" dirty="0" smtClean="0"/>
              <a:t>Must trust them for proper key management</a:t>
            </a:r>
          </a:p>
          <a:p>
            <a:endParaRPr lang="en-US" dirty="0"/>
          </a:p>
          <a:p>
            <a:r>
              <a:rPr lang="en-US" dirty="0" smtClean="0"/>
              <a:t>BYOK and BYOKM have added risks</a:t>
            </a:r>
          </a:p>
          <a:p>
            <a:pPr lvl="1"/>
            <a:r>
              <a:rPr lang="en-US" dirty="0" smtClean="0"/>
              <a:t>Employees can access keys</a:t>
            </a:r>
          </a:p>
          <a:p>
            <a:pPr lvl="1"/>
            <a:r>
              <a:rPr lang="en-US" dirty="0" smtClean="0"/>
              <a:t>Key manager is exposed to Internet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BYOK requires community effort</a:t>
            </a:r>
          </a:p>
          <a:p>
            <a:pPr lvl="1"/>
            <a:r>
              <a:rPr lang="en-US" dirty="0" smtClean="0"/>
              <a:t>Cinder, Keystone, Horizon, Neutron, Nova, Swift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79"/>
    </mc:Choice>
    <mc:Fallback xmlns="">
      <p:transition xmlns:p14="http://schemas.microsoft.com/office/powerpoint/2010/main" spd="slow" advTm="855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4"/>
    </mc:Choice>
    <mc:Fallback xmlns="">
      <p:transition xmlns:p14="http://schemas.microsoft.com/office/powerpoint/2010/main" spd="slow" advTm="24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BYOK?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provides keys to cloud provider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Cloud provider maintains key only for duration of operation</a:t>
            </a:r>
          </a:p>
          <a:p>
            <a:endParaRPr lang="en-US" dirty="0" smtClean="0"/>
          </a:p>
          <a:p>
            <a:r>
              <a:rPr lang="en-US" dirty="0" smtClean="0"/>
              <a:t>Cloud provider manages the key in transient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"/>
    </mc:Choice>
    <mc:Fallback xmlns="">
      <p:transition xmlns:p14="http://schemas.microsoft.com/office/powerpoint/2010/main" spd="slow" advTm="1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BYOK?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0" y="939800"/>
            <a:ext cx="8750300" cy="4032737"/>
          </a:xfrm>
        </p:spPr>
        <p:txBody>
          <a:bodyPr>
            <a:normAutofit/>
          </a:bodyPr>
          <a:lstStyle/>
          <a:p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Regulatory compliance?</a:t>
            </a:r>
          </a:p>
          <a:p>
            <a:pPr lvl="2"/>
            <a:r>
              <a:rPr lang="en-US" dirty="0" smtClean="0"/>
              <a:t>HIPAA</a:t>
            </a:r>
          </a:p>
          <a:p>
            <a:pPr lvl="2"/>
            <a:r>
              <a:rPr lang="en-US" dirty="0"/>
              <a:t>NIST SP 800-57</a:t>
            </a:r>
          </a:p>
          <a:p>
            <a:pPr lvl="2"/>
            <a:r>
              <a:rPr lang="en-US" dirty="0" smtClean="0"/>
              <a:t>PCI </a:t>
            </a:r>
            <a:r>
              <a:rPr lang="en-US" dirty="0"/>
              <a:t>DSS</a:t>
            </a:r>
          </a:p>
          <a:p>
            <a:pPr lvl="1"/>
            <a:r>
              <a:rPr lang="en-US" dirty="0"/>
              <a:t>Fear of lost or stolen data</a:t>
            </a:r>
          </a:p>
          <a:p>
            <a:pPr lvl="1"/>
            <a:endParaRPr lang="en-US" dirty="0"/>
          </a:p>
          <a:p>
            <a:r>
              <a:rPr lang="en-US" dirty="0" smtClean="0"/>
              <a:t>Providers</a:t>
            </a:r>
          </a:p>
          <a:p>
            <a:pPr lvl="1"/>
            <a:r>
              <a:rPr lang="en-US" dirty="0" smtClean="0"/>
              <a:t>Customers want it </a:t>
            </a:r>
            <a:r>
              <a:rPr lang="en-US" dirty="0" smtClean="0">
                <a:sym typeface="Wingdings"/>
              </a:rPr>
              <a:t></a:t>
            </a:r>
          </a:p>
          <a:p>
            <a:pPr lvl="1"/>
            <a:r>
              <a:rPr lang="en-US" dirty="0" smtClean="0">
                <a:sym typeface="Wingdings"/>
              </a:rPr>
              <a:t>Feature parity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5041" y="1330401"/>
            <a:ext cx="4683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“Restrict access to cryptographic keys to the fewest number of custodians necessary</a:t>
            </a:r>
            <a:r>
              <a:rPr lang="en-US" dirty="0" smtClean="0"/>
              <a:t>”</a:t>
            </a:r>
          </a:p>
          <a:p>
            <a:pPr marL="0" lvl="1"/>
            <a:r>
              <a:rPr lang="en-US" dirty="0" smtClean="0"/>
              <a:t>PCI </a:t>
            </a:r>
            <a:r>
              <a:rPr lang="en-US" dirty="0"/>
              <a:t>DSS Section 3.5.1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3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"/>
    </mc:Choice>
    <mc:Fallback xmlns="">
      <p:transition xmlns:p14="http://schemas.microsoft.com/office/powerpoint/2010/main" spd="slow" advTm="1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2272688"/>
            <a:ext cx="9144000" cy="8570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1" u="none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smtClean="0">
                <a:solidFill>
                  <a:srgbClr val="0A237A"/>
                </a:solidFill>
              </a:rPr>
              <a:t>Provider Key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"/>
    </mc:Choice>
    <mc:Fallback xmlns="">
      <p:transition xmlns:p14="http://schemas.microsoft.com/office/powerpoint/2010/main" spd="slow" advTm="1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" y="163058"/>
            <a:ext cx="8766000" cy="6025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Ephemeral Storage Encryption with Provider Key Management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710598" y="2950838"/>
            <a:ext cx="3302095" cy="1412516"/>
          </a:xfrm>
          <a:prstGeom prst="bentConnector3">
            <a:avLst>
              <a:gd name="adj1" fmla="val 52274"/>
            </a:avLst>
          </a:prstGeom>
          <a:ln w="31750">
            <a:solidFill>
              <a:srgbClr val="1D4AAB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11949" y="4490910"/>
            <a:ext cx="3310084" cy="0"/>
          </a:xfrm>
          <a:prstGeom prst="straightConnector1">
            <a:avLst/>
          </a:prstGeom>
          <a:ln w="31750">
            <a:solidFill>
              <a:srgbClr val="1D4AAB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45138" y="2347602"/>
            <a:ext cx="13447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1D4AAB"/>
                </a:solidFill>
              </a:rPr>
              <a:t>Get image</a:t>
            </a:r>
            <a:br>
              <a:rPr lang="en-US" sz="1600" i="1" dirty="0" smtClean="0">
                <a:solidFill>
                  <a:srgbClr val="1D4AAB"/>
                </a:solidFill>
              </a:rPr>
            </a:br>
            <a:r>
              <a:rPr lang="en-US" sz="1600" i="1" dirty="0" smtClean="0">
                <a:solidFill>
                  <a:srgbClr val="1D4AAB"/>
                </a:solidFill>
              </a:rPr>
              <a:t>{</a:t>
            </a:r>
            <a:r>
              <a:rPr lang="en-US" sz="1600" i="1" dirty="0" err="1" smtClean="0">
                <a:solidFill>
                  <a:srgbClr val="1D4AAB"/>
                </a:solidFill>
              </a:rPr>
              <a:t>imageId</a:t>
            </a:r>
            <a:r>
              <a:rPr lang="en-US" sz="1600" i="1" dirty="0">
                <a:solidFill>
                  <a:srgbClr val="1D4AAB"/>
                </a:solidFill>
              </a:rPr>
              <a:t>}</a:t>
            </a:r>
          </a:p>
        </p:txBody>
      </p:sp>
      <p:pic>
        <p:nvPicPr>
          <p:cNvPr id="4" name="Picture 3" descr="OpenStack-BYOK_icons_dashbo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08" y="880865"/>
            <a:ext cx="1281568" cy="10242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6367" y="1069200"/>
            <a:ext cx="1526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Horizon Dashboard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4146" y="880866"/>
            <a:ext cx="786436" cy="587242"/>
            <a:chOff x="341039" y="759071"/>
            <a:chExt cx="1479932" cy="1105085"/>
          </a:xfrm>
        </p:grpSpPr>
        <p:pic>
          <p:nvPicPr>
            <p:cNvPr id="8" name="Picture 7" descr="OpenStack-BYOK_icons_comp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39" y="759071"/>
              <a:ext cx="1229332" cy="996689"/>
            </a:xfrm>
            <a:prstGeom prst="rect">
              <a:avLst/>
            </a:prstGeom>
          </p:spPr>
        </p:pic>
        <p:pic>
          <p:nvPicPr>
            <p:cNvPr id="7" name="Picture 6" descr="OpenStack-BYOK_icons_us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91" y="874303"/>
              <a:ext cx="945180" cy="989853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09406" y="1472076"/>
            <a:ext cx="16620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Create server {</a:t>
            </a:r>
            <a:r>
              <a:rPr lang="en-US" sz="1600" i="1" dirty="0" err="1">
                <a:solidFill>
                  <a:schemeClr val="accent2">
                    <a:lumMod val="50000"/>
                  </a:schemeClr>
                </a:solidFill>
              </a:rPr>
              <a:t>imageId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5138" y="3896155"/>
            <a:ext cx="16013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1D4AAB"/>
                </a:solidFill>
              </a:rPr>
              <a:t>Create key {“AES-256”}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9371" r="9371" b="21275"/>
          <a:stretch/>
        </p:blipFill>
        <p:spPr>
          <a:xfrm>
            <a:off x="7043060" y="2242458"/>
            <a:ext cx="937320" cy="12222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65226" y="2772214"/>
            <a:ext cx="916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Glance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60" y="3715151"/>
            <a:ext cx="937320" cy="108386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082225" y="4081433"/>
            <a:ext cx="1095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Barbican</a:t>
            </a:r>
          </a:p>
        </p:txBody>
      </p:sp>
      <p:cxnSp>
        <p:nvCxnSpPr>
          <p:cNvPr id="40" name="Straight Arrow Connector 25"/>
          <p:cNvCxnSpPr/>
          <p:nvPr/>
        </p:nvCxnSpPr>
        <p:spPr>
          <a:xfrm>
            <a:off x="1290433" y="1222285"/>
            <a:ext cx="512080" cy="0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05556" y="2632904"/>
            <a:ext cx="1356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Compute Controller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48" y="2353078"/>
            <a:ext cx="750777" cy="1074782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16158" y="4131057"/>
            <a:ext cx="1245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Compute </a:t>
            </a:r>
            <a:r>
              <a:rPr lang="en-US" b="1" dirty="0" smtClean="0"/>
              <a:t>Node</a:t>
            </a:r>
            <a:endParaRPr lang="en-US" b="1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48" y="3851231"/>
            <a:ext cx="750777" cy="107478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440092" y="1902545"/>
            <a:ext cx="0" cy="384973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440092" y="3418452"/>
            <a:ext cx="0" cy="384973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635236" y="1895438"/>
            <a:ext cx="16620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Create server {</a:t>
            </a:r>
            <a:r>
              <a:rPr lang="en-US" sz="1600" i="1" dirty="0" err="1">
                <a:solidFill>
                  <a:schemeClr val="accent2">
                    <a:lumMod val="50000"/>
                  </a:schemeClr>
                </a:solidFill>
              </a:rPr>
              <a:t>imageId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635236" y="3274777"/>
            <a:ext cx="16620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1D4AAB"/>
                </a:solidFill>
              </a:rPr>
              <a:t>Create server {</a:t>
            </a:r>
            <a:r>
              <a:rPr lang="en-US" sz="1600" i="1" dirty="0" err="1">
                <a:solidFill>
                  <a:srgbClr val="1D4AAB"/>
                </a:solidFill>
              </a:rPr>
              <a:t>imageId</a:t>
            </a:r>
            <a:r>
              <a:rPr lang="en-US" sz="1600" i="1" dirty="0">
                <a:solidFill>
                  <a:srgbClr val="1D4AAB"/>
                </a:solidFill>
              </a:rPr>
              <a:t>}</a:t>
            </a:r>
          </a:p>
        </p:txBody>
      </p:sp>
      <p:pic>
        <p:nvPicPr>
          <p:cNvPr id="73" name="Picture 72" descr="OpenStack-BYOK_icons_lock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55" y="4329783"/>
            <a:ext cx="426939" cy="4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"/>
    </mc:Choice>
    <mc:Fallback xmlns="">
      <p:transition xmlns:p14="http://schemas.microsoft.com/office/powerpoint/2010/main" spd="slow" advTm="4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Key Management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Provider responsible for securing keys</a:t>
            </a:r>
          </a:p>
          <a:p>
            <a:pPr lvl="1"/>
            <a:r>
              <a:rPr lang="en-US" dirty="0" smtClean="0"/>
              <a:t>Who is managing my keys?</a:t>
            </a:r>
          </a:p>
          <a:p>
            <a:pPr lvl="1"/>
            <a:r>
              <a:rPr lang="en-US" dirty="0" smtClean="0"/>
              <a:t>How are they managing my keys?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Credentials management for key manager</a:t>
            </a:r>
          </a:p>
          <a:p>
            <a:pPr lvl="1"/>
            <a:r>
              <a:rPr lang="en-US" dirty="0" smtClean="0"/>
              <a:t>What credentials are needed to access the key manager?</a:t>
            </a:r>
          </a:p>
          <a:p>
            <a:pPr lvl="1"/>
            <a:r>
              <a:rPr lang="en-US" dirty="0" smtClean="0"/>
              <a:t>How are credentials distributed?</a:t>
            </a:r>
          </a:p>
        </p:txBody>
      </p:sp>
    </p:spTree>
    <p:extLst>
      <p:ext uri="{BB962C8B-B14F-4D97-AF65-F5344CB8AC3E}">
        <p14:creationId xmlns:p14="http://schemas.microsoft.com/office/powerpoint/2010/main" val="1044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"/>
    </mc:Choice>
    <mc:Fallback xmlns="">
      <p:transition xmlns:p14="http://schemas.microsoft.com/office/powerpoint/2010/main" spd="slow" advTm="3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Issue: Credentials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844799"/>
            <a:ext cx="4017106" cy="3434124"/>
          </a:xfrm>
        </p:spPr>
        <p:txBody>
          <a:bodyPr>
            <a:normAutofit/>
          </a:bodyPr>
          <a:lstStyle/>
          <a:p>
            <a:r>
              <a:rPr lang="en-US" dirty="0" smtClean="0"/>
              <a:t>Tokens used for authorization</a:t>
            </a:r>
          </a:p>
          <a:p>
            <a:endParaRPr lang="en-US" dirty="0"/>
          </a:p>
          <a:p>
            <a:r>
              <a:rPr lang="en-US" dirty="0" smtClean="0"/>
              <a:t>Token strategies</a:t>
            </a:r>
          </a:p>
          <a:p>
            <a:pPr lvl="1"/>
            <a:r>
              <a:rPr lang="en-US" dirty="0" smtClean="0"/>
              <a:t>User tokens</a:t>
            </a:r>
          </a:p>
          <a:p>
            <a:pPr lvl="2"/>
            <a:r>
              <a:rPr lang="en-US" dirty="0" smtClean="0"/>
              <a:t>Passed to each service in call chain</a:t>
            </a:r>
            <a:endParaRPr lang="en-US" dirty="0"/>
          </a:p>
          <a:p>
            <a:pPr lvl="1"/>
            <a:r>
              <a:rPr lang="en-US" dirty="0" smtClean="0"/>
              <a:t>Service tokens</a:t>
            </a:r>
          </a:p>
          <a:p>
            <a:pPr lvl="2"/>
            <a:r>
              <a:rPr lang="en-US" dirty="0" smtClean="0"/>
              <a:t>Any service can access key</a:t>
            </a:r>
          </a:p>
          <a:p>
            <a:pPr lvl="1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5005" y="4653621"/>
            <a:ext cx="4083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Assuming a Barbican key manager</a:t>
            </a:r>
            <a:endParaRPr lang="en-US" sz="1400" dirty="0"/>
          </a:p>
        </p:txBody>
      </p:sp>
      <p:pic>
        <p:nvPicPr>
          <p:cNvPr id="15" name="Picture 14" descr="OpenStack-BYOK_icons_dashbo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97" y="880865"/>
            <a:ext cx="1281568" cy="10242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051356" y="1069200"/>
            <a:ext cx="1526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Horizon Dashboard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89135" y="880866"/>
            <a:ext cx="786436" cy="587242"/>
            <a:chOff x="341039" y="759071"/>
            <a:chExt cx="1479932" cy="1105085"/>
          </a:xfrm>
        </p:grpSpPr>
        <p:pic>
          <p:nvPicPr>
            <p:cNvPr id="24" name="Picture 23" descr="OpenStack-BYOK_icons_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39" y="759071"/>
              <a:ext cx="1229332" cy="996689"/>
            </a:xfrm>
            <a:prstGeom prst="rect">
              <a:avLst/>
            </a:prstGeom>
          </p:spPr>
        </p:pic>
        <p:pic>
          <p:nvPicPr>
            <p:cNvPr id="28" name="Picture 27" descr="OpenStack-BYOK_icons_us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91" y="874303"/>
              <a:ext cx="945180" cy="989853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4529286" y="1472075"/>
            <a:ext cx="1506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Create server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{token, </a:t>
            </a:r>
            <a:r>
              <a:rPr lang="en-US" sz="1600" i="1" dirty="0" err="1" smtClean="0">
                <a:solidFill>
                  <a:schemeClr val="accent2">
                    <a:lumMod val="50000"/>
                  </a:schemeClr>
                </a:solidFill>
              </a:rPr>
              <a:t>imageId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</p:txBody>
      </p:sp>
      <p:cxnSp>
        <p:nvCxnSpPr>
          <p:cNvPr id="30" name="Straight Arrow Connector 25"/>
          <p:cNvCxnSpPr/>
          <p:nvPr/>
        </p:nvCxnSpPr>
        <p:spPr>
          <a:xfrm>
            <a:off x="5375422" y="1222285"/>
            <a:ext cx="512080" cy="0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18944" y="2632904"/>
            <a:ext cx="1328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Compute Controller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37" y="2353078"/>
            <a:ext cx="750777" cy="107478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901147" y="4131057"/>
            <a:ext cx="1245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Compute </a:t>
            </a:r>
            <a:r>
              <a:rPr lang="en-US" b="1" dirty="0" smtClean="0"/>
              <a:t>Node</a:t>
            </a:r>
            <a:endParaRPr lang="en-US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37" y="3851231"/>
            <a:ext cx="750777" cy="1074781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6525081" y="1902545"/>
            <a:ext cx="0" cy="384973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525081" y="3418452"/>
            <a:ext cx="0" cy="384973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943526" y="1909393"/>
            <a:ext cx="16620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Create server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{token, </a:t>
            </a:r>
            <a:r>
              <a:rPr lang="en-US" sz="1600" i="1" dirty="0" err="1" smtClean="0">
                <a:solidFill>
                  <a:schemeClr val="accent2">
                    <a:lumMod val="50000"/>
                  </a:schemeClr>
                </a:solidFill>
              </a:rPr>
              <a:t>imageId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43526" y="3284017"/>
            <a:ext cx="16620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Create server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{token, </a:t>
            </a:r>
            <a:r>
              <a:rPr lang="en-US" sz="1600" i="1" dirty="0" err="1" smtClean="0">
                <a:solidFill>
                  <a:schemeClr val="accent2">
                    <a:lumMod val="50000"/>
                  </a:schemeClr>
                </a:solidFill>
              </a:rPr>
              <a:t>imageId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</p:txBody>
      </p:sp>
      <p:sp>
        <p:nvSpPr>
          <p:cNvPr id="5" name="Oval 4"/>
          <p:cNvSpPr/>
          <p:nvPr/>
        </p:nvSpPr>
        <p:spPr>
          <a:xfrm>
            <a:off x="4302445" y="1583957"/>
            <a:ext cx="273291" cy="273291"/>
          </a:xfrm>
          <a:prstGeom prst="ellipse">
            <a:avLst/>
          </a:prstGeom>
          <a:solidFill>
            <a:srgbClr val="FDD547"/>
          </a:solidFill>
          <a:ln w="12700" cmpd="sng">
            <a:noFill/>
          </a:ln>
          <a:scene3d>
            <a:camera prst="isometricTopUp">
              <a:rot lat="19334324" lon="18553891" rev="1406095"/>
            </a:camera>
            <a:lightRig rig="threePt" dir="t">
              <a:rot lat="0" lon="0" rev="18240000"/>
            </a:lightRig>
          </a:scene3d>
          <a:sp3d extrusionH="63500" contourW="12700" prstMaterial="metal">
            <a:contourClr>
              <a:srgbClr val="B59319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723864" y="2009602"/>
            <a:ext cx="273291" cy="273291"/>
          </a:xfrm>
          <a:prstGeom prst="ellipse">
            <a:avLst/>
          </a:prstGeom>
          <a:solidFill>
            <a:srgbClr val="FDD547"/>
          </a:solidFill>
          <a:ln w="12700" cmpd="sng">
            <a:noFill/>
          </a:ln>
          <a:scene3d>
            <a:camera prst="isometricTopUp">
              <a:rot lat="19334324" lon="18553891" rev="1406095"/>
            </a:camera>
            <a:lightRig rig="threePt" dir="t">
              <a:rot lat="0" lon="0" rev="18240000"/>
            </a:lightRig>
          </a:scene3d>
          <a:sp3d extrusionH="63500" contourW="12700" prstMaterial="metal">
            <a:contourClr>
              <a:srgbClr val="B59319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723864" y="3384225"/>
            <a:ext cx="273291" cy="273291"/>
          </a:xfrm>
          <a:prstGeom prst="ellipse">
            <a:avLst/>
          </a:prstGeom>
          <a:solidFill>
            <a:srgbClr val="FDD547"/>
          </a:solidFill>
          <a:ln w="12700" cmpd="sng">
            <a:noFill/>
          </a:ln>
          <a:scene3d>
            <a:camera prst="isometricTopUp">
              <a:rot lat="19334324" lon="18553891" rev="1406095"/>
            </a:camera>
            <a:lightRig rig="threePt" dir="t">
              <a:rot lat="0" lon="0" rev="18240000"/>
            </a:lightRig>
          </a:scene3d>
          <a:sp3d extrusionH="63500" contourW="12700" prstMaterial="metal">
            <a:contourClr>
              <a:srgbClr val="B59319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"/>
    </mc:Choice>
    <mc:Fallback xmlns="">
      <p:transition xmlns:p14="http://schemas.microsoft.com/office/powerpoint/2010/main" spd="slow" advTm="3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933556" y="1207157"/>
            <a:ext cx="3161104" cy="3419115"/>
          </a:xfrm>
          <a:prstGeom prst="roundRect">
            <a:avLst>
              <a:gd name="adj" fmla="val 11590"/>
            </a:avLst>
          </a:prstGeom>
          <a:noFill/>
          <a:ln w="3810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Proposal: Wrapped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4799"/>
            <a:ext cx="4462400" cy="3943350"/>
          </a:xfrm>
        </p:spPr>
        <p:txBody>
          <a:bodyPr/>
          <a:lstStyle/>
          <a:p>
            <a:r>
              <a:rPr lang="en-US" dirty="0"/>
              <a:t>Keys should only be released to services on behalf of users</a:t>
            </a:r>
          </a:p>
          <a:p>
            <a:pPr lvl="1"/>
            <a:endParaRPr lang="en-US" dirty="0"/>
          </a:p>
          <a:p>
            <a:r>
              <a:rPr lang="en-US" dirty="0"/>
              <a:t>Wrapped tokens</a:t>
            </a:r>
          </a:p>
          <a:p>
            <a:pPr lvl="1"/>
            <a:r>
              <a:rPr lang="en-US" dirty="0"/>
              <a:t>Service </a:t>
            </a:r>
            <a:r>
              <a:rPr lang="en-US" dirty="0" smtClean="0"/>
              <a:t>token</a:t>
            </a:r>
          </a:p>
          <a:p>
            <a:pPr lvl="1"/>
            <a:r>
              <a:rPr lang="en-US" dirty="0" smtClean="0"/>
              <a:t>User token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87261" y="1292403"/>
            <a:ext cx="252299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Token</a:t>
            </a:r>
          </a:p>
          <a:p>
            <a:pPr algn="ctr"/>
            <a:endParaRPr lang="en-US" sz="700" dirty="0"/>
          </a:p>
          <a:p>
            <a:r>
              <a:rPr lang="en-US" dirty="0"/>
              <a:t>UUID: f7a63b41-8ed4</a:t>
            </a:r>
          </a:p>
          <a:p>
            <a:r>
              <a:rPr lang="en-US" dirty="0"/>
              <a:t>Name: Compute Node</a:t>
            </a:r>
          </a:p>
          <a:p>
            <a:r>
              <a:rPr lang="en-US" dirty="0" smtClean="0"/>
              <a:t>Wrapped </a:t>
            </a:r>
            <a:r>
              <a:rPr lang="en-US" dirty="0"/>
              <a:t>Token:</a:t>
            </a:r>
          </a:p>
        </p:txBody>
      </p:sp>
      <p:sp>
        <p:nvSpPr>
          <p:cNvPr id="9" name="Rectangle 8"/>
          <p:cNvSpPr/>
          <p:nvPr/>
        </p:nvSpPr>
        <p:spPr>
          <a:xfrm>
            <a:off x="5285953" y="3133482"/>
            <a:ext cx="2456311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Token</a:t>
            </a:r>
          </a:p>
          <a:p>
            <a:pPr algn="ctr"/>
            <a:endParaRPr lang="en-US" sz="700" dirty="0"/>
          </a:p>
          <a:p>
            <a:r>
              <a:rPr lang="en-US" dirty="0"/>
              <a:t>UUID: 31aecb68-225f</a:t>
            </a:r>
          </a:p>
          <a:p>
            <a:r>
              <a:rPr lang="en-US" dirty="0"/>
              <a:t>Name: Nathan </a:t>
            </a:r>
            <a:r>
              <a:rPr lang="en-US" dirty="0" err="1"/>
              <a:t>Reller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21966" y="2916713"/>
            <a:ext cx="2784284" cy="1542091"/>
          </a:xfrm>
          <a:prstGeom prst="roundRect">
            <a:avLst>
              <a:gd name="adj" fmla="val 20904"/>
            </a:avLst>
          </a:prstGeom>
          <a:noFill/>
          <a:ln w="38100" cmpd="sng">
            <a:solidFill>
              <a:srgbClr val="A4E18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97954" y="1332755"/>
            <a:ext cx="372919" cy="372919"/>
          </a:xfrm>
          <a:prstGeom prst="ellipse">
            <a:avLst/>
          </a:prstGeom>
          <a:solidFill>
            <a:srgbClr val="FDD547"/>
          </a:solidFill>
          <a:ln w="12700" cmpd="sng">
            <a:noFill/>
          </a:ln>
          <a:scene3d>
            <a:camera prst="isometricTopUp">
              <a:rot lat="19334324" lon="18553891" rev="1406095"/>
            </a:camera>
            <a:lightRig rig="threePt" dir="t">
              <a:rot lat="0" lon="0" rev="18240000"/>
            </a:lightRig>
          </a:scene3d>
          <a:sp3d extrusionH="63500" contourW="12700" prstMaterial="metal">
            <a:contourClr>
              <a:srgbClr val="B59319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267288" y="3146033"/>
            <a:ext cx="372919" cy="372919"/>
          </a:xfrm>
          <a:prstGeom prst="ellipse">
            <a:avLst/>
          </a:prstGeom>
          <a:solidFill>
            <a:srgbClr val="FDD547"/>
          </a:solidFill>
          <a:ln w="12700" cmpd="sng">
            <a:noFill/>
          </a:ln>
          <a:scene3d>
            <a:camera prst="isometricTopUp">
              <a:rot lat="19334324" lon="18553891" rev="1406095"/>
            </a:camera>
            <a:lightRig rig="threePt" dir="t">
              <a:rot lat="0" lon="0" rev="18240000"/>
            </a:lightRig>
          </a:scene3d>
          <a:sp3d extrusionH="63500" contourW="12700" prstMaterial="metal">
            <a:contourClr>
              <a:srgbClr val="B59319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"/>
    </mc:Choice>
    <mc:Fallback xmlns="">
      <p:transition xmlns:p14="http://schemas.microsoft.com/office/powerpoint/2010/main" spd="slow" advTm="3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8.6|4.7|3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3|11"/>
</p:tagLst>
</file>

<file path=ppt/theme/theme1.xml><?xml version="1.0" encoding="utf-8"?>
<a:theme xmlns:a="http://schemas.openxmlformats.org/drawingml/2006/main" name="APL_Template-16x9">
  <a:themeElements>
    <a:clrScheme name="APL Branding">
      <a:dk1>
        <a:sysClr val="windowText" lastClr="000000"/>
      </a:dk1>
      <a:lt1>
        <a:sysClr val="window" lastClr="FFFFFF"/>
      </a:lt1>
      <a:dk2>
        <a:srgbClr val="002463"/>
      </a:dk2>
      <a:lt2>
        <a:srgbClr val="EEECE1"/>
      </a:lt2>
      <a:accent1>
        <a:srgbClr val="2C6AC1"/>
      </a:accent1>
      <a:accent2>
        <a:srgbClr val="A0B9EF"/>
      </a:accent2>
      <a:accent3>
        <a:srgbClr val="8C8C8C"/>
      </a:accent3>
      <a:accent4>
        <a:srgbClr val="973505"/>
      </a:accent4>
      <a:accent5>
        <a:srgbClr val="D74C05"/>
      </a:accent5>
      <a:accent6>
        <a:srgbClr val="FD8D16"/>
      </a:accent6>
      <a:hlink>
        <a:srgbClr val="1F63BB"/>
      </a:hlink>
      <a:folHlink>
        <a:srgbClr val="6A346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 w="12700" cmpd="sng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tailEnd type="none" w="med" len="lg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APL_Template-16x9.pptx</Template>
  <TotalTime>2821</TotalTime>
  <Words>1144</Words>
  <Application>Microsoft Macintosh PowerPoint</Application>
  <PresentationFormat>On-screen Show (16:9)</PresentationFormat>
  <Paragraphs>283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APL_Template-16x9</vt:lpstr>
      <vt:lpstr>I’m Having an OpenStack Party, and It’s BYOK!</vt:lpstr>
      <vt:lpstr>Agenda</vt:lpstr>
      <vt:lpstr>What is BYOK?</vt:lpstr>
      <vt:lpstr>Why BYOK?</vt:lpstr>
      <vt:lpstr>PowerPoint Presentation</vt:lpstr>
      <vt:lpstr>Ephemeral Storage Encryption with Provider Key Management</vt:lpstr>
      <vt:lpstr>Provider Key Management Issues</vt:lpstr>
      <vt:lpstr>Issue: Credentials Management</vt:lpstr>
      <vt:lpstr>Proposal: Wrapped Tokens</vt:lpstr>
      <vt:lpstr>PowerPoint Presentation</vt:lpstr>
      <vt:lpstr>Ephemeral Storage Encryption with BYOK</vt:lpstr>
      <vt:lpstr>BYOK Issues</vt:lpstr>
      <vt:lpstr>Issue: Plaintext Key is Exposed</vt:lpstr>
      <vt:lpstr>Issue: BYOK Key Wrapping</vt:lpstr>
      <vt:lpstr>Proposal: Single Provider Certificate</vt:lpstr>
      <vt:lpstr>The Circle of Trust</vt:lpstr>
      <vt:lpstr>Untrusted Service Example</vt:lpstr>
      <vt:lpstr>Issue: Users are Key Custodians</vt:lpstr>
      <vt:lpstr>PowerPoint Presentation</vt:lpstr>
      <vt:lpstr>Ephemeral Storage Encryption with BYOKM</vt:lpstr>
      <vt:lpstr>Key Managers and Metadata</vt:lpstr>
      <vt:lpstr>BYOKM Issues</vt:lpstr>
      <vt:lpstr>Issue: Key Manager is Exposed to Internet</vt:lpstr>
      <vt:lpstr>Issue: Credentials Management for Key Manager</vt:lpstr>
      <vt:lpstr>Proposal: Add OpenStack Token Support to KMIP</vt:lpstr>
      <vt:lpstr>Key Management Comparison</vt:lpstr>
      <vt:lpstr>Summary and Parting Thoughts</vt:lpstr>
      <vt:lpstr>PowerPoint Presentation</vt:lpstr>
    </vt:vector>
  </TitlesOfParts>
  <Manager/>
  <Company>JHU/APL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Nathan S. Reller</cp:lastModifiedBy>
  <cp:revision>143</cp:revision>
  <cp:lastPrinted>2013-09-26T18:20:25Z</cp:lastPrinted>
  <dcterms:created xsi:type="dcterms:W3CDTF">2013-05-10T14:15:06Z</dcterms:created>
  <dcterms:modified xsi:type="dcterms:W3CDTF">2016-05-31T12:44:13Z</dcterms:modified>
  <cp:category/>
</cp:coreProperties>
</file>