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6"/>
  </p:normalViewPr>
  <p:slideViewPr>
    <p:cSldViewPr snapToGrid="0" snapToObjects="1">
      <p:cViewPr varScale="1">
        <p:scale>
          <a:sx n="124" d="100"/>
          <a:sy n="124"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000" b="1">
                <a:solidFill>
                  <a:schemeClr val="dk2"/>
                </a:solidFill>
                <a:highlight>
                  <a:srgbClr val="FFFFFF"/>
                </a:highlight>
              </a:rPr>
              <a:t>T</a:t>
            </a:r>
            <a:r>
              <a:rPr lang="en" sz="1000">
                <a:solidFill>
                  <a:schemeClr val="dk2"/>
                </a:solidFill>
                <a:highlight>
                  <a:srgbClr val="FFFFFF"/>
                </a:highlight>
              </a:rPr>
              <a:t>ransport </a:t>
            </a:r>
            <a:r>
              <a:rPr lang="en" sz="1000" b="1">
                <a:solidFill>
                  <a:schemeClr val="dk2"/>
                </a:solidFill>
                <a:highlight>
                  <a:srgbClr val="FFFFFF"/>
                </a:highlight>
              </a:rPr>
              <a:t>O</a:t>
            </a:r>
            <a:r>
              <a:rPr lang="en" sz="1000">
                <a:solidFill>
                  <a:schemeClr val="dk2"/>
                </a:solidFill>
                <a:highlight>
                  <a:srgbClr val="FFFFFF"/>
                </a:highlight>
              </a:rPr>
              <a:t>f </a:t>
            </a:r>
            <a:r>
              <a:rPr lang="en" sz="1000" b="1">
                <a:solidFill>
                  <a:schemeClr val="dk2"/>
                </a:solidFill>
                <a:highlight>
                  <a:srgbClr val="FFFFFF"/>
                </a:highlight>
              </a:rPr>
              <a:t>U</a:t>
            </a:r>
            <a:r>
              <a:rPr lang="en" sz="1000">
                <a:solidFill>
                  <a:schemeClr val="dk2"/>
                </a:solidFill>
                <a:highlight>
                  <a:srgbClr val="FFFFFF"/>
                </a:highlight>
              </a:rPr>
              <a:t>nsaturated </a:t>
            </a:r>
            <a:r>
              <a:rPr lang="en" sz="1000" b="1">
                <a:solidFill>
                  <a:schemeClr val="dk2"/>
                </a:solidFill>
                <a:highlight>
                  <a:srgbClr val="FFFFFF"/>
                </a:highlight>
              </a:rPr>
              <a:t>G</a:t>
            </a:r>
            <a:r>
              <a:rPr lang="en" sz="1000">
                <a:solidFill>
                  <a:schemeClr val="dk2"/>
                </a:solidFill>
                <a:highlight>
                  <a:srgbClr val="FFFFFF"/>
                </a:highlight>
              </a:rPr>
              <a:t>roundwater and </a:t>
            </a:r>
            <a:r>
              <a:rPr lang="en" sz="1000" b="1">
                <a:solidFill>
                  <a:schemeClr val="dk2"/>
                </a:solidFill>
                <a:highlight>
                  <a:srgbClr val="FFFFFF"/>
                </a:highlight>
              </a:rPr>
              <a:t>H</a:t>
            </a:r>
            <a:r>
              <a:rPr lang="en" sz="1000">
                <a:solidFill>
                  <a:schemeClr val="dk2"/>
                </a:solidFill>
                <a:highlight>
                  <a:srgbClr val="FFFFFF"/>
                </a:highlight>
              </a:rPr>
              <a:t>eat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 role should OS play?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Add photo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Image of shotgun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Hand build and an opportunity to automate workflow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IT User Support Official">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33924" y="1514850"/>
            <a:ext cx="6244200"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med" len="med"/>
            <a:tailEnd type="none" w="med" len="med"/>
          </a:ln>
        </p:spPr>
      </p:cxnSp>
      <p:sp>
        <p:nvSpPr>
          <p:cNvPr id="12" name="Shape 12"/>
          <p:cNvSpPr txBox="1">
            <a:spLocks noGrp="1"/>
          </p:cNvSpPr>
          <p:nvPr>
            <p:ph type="ctrTitle"/>
          </p:nvPr>
        </p:nvSpPr>
        <p:spPr>
          <a:xfrm>
            <a:off x="2390266" y="1581225"/>
            <a:ext cx="6331500" cy="1542000"/>
          </a:xfrm>
          <a:prstGeom prst="rect">
            <a:avLst/>
          </a:prstGeom>
        </p:spPr>
        <p:txBody>
          <a:bodyPr lIns="91425" tIns="91425" rIns="91425" bIns="91425" anchor="t"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3" name="Shape 13"/>
          <p:cNvSpPr txBox="1">
            <a:spLocks noGrp="1"/>
          </p:cNvSpPr>
          <p:nvPr>
            <p:ph type="subTitle" idx="1"/>
          </p:nvPr>
        </p:nvSpPr>
        <p:spPr>
          <a:xfrm>
            <a:off x="2390266" y="3238450"/>
            <a:ext cx="6331500" cy="1241700"/>
          </a:xfrm>
          <a:prstGeom prst="rect">
            <a:avLst/>
          </a:prstGeom>
        </p:spPr>
        <p:txBody>
          <a:bodyPr lIns="91425" tIns="91425" rIns="91425" bIns="91425" anchor="b"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pic>
        <p:nvPicPr>
          <p:cNvPr id="15" name="Shape 15"/>
          <p:cNvPicPr preferRelativeResize="0"/>
          <p:nvPr/>
        </p:nvPicPr>
        <p:blipFill>
          <a:blip r:embed="rId2">
            <a:alphaModFix/>
          </a:blip>
          <a:stretch>
            <a:fillRect/>
          </a:stretch>
        </p:blipFill>
        <p:spPr>
          <a:xfrm>
            <a:off x="0" y="76200"/>
            <a:ext cx="8839200" cy="11242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100" cy="1538400"/>
          </a:xfrm>
          <a:prstGeom prst="rect">
            <a:avLst/>
          </a:prstGeom>
        </p:spPr>
        <p:txBody>
          <a:bodyPr lIns="91425" tIns="91425" rIns="91425" bIns="91425" anchor="ctr" anchorCtr="0"/>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1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5" name="Shape 6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800" cy="1542000"/>
          </a:xfrm>
          <a:prstGeom prst="rect">
            <a:avLst/>
          </a:prstGeom>
        </p:spPr>
        <p:txBody>
          <a:bodyPr lIns="91425" tIns="91425" rIns="91425" bIns="91425" anchor="ctr" anchorCtr="0"/>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2410112" y="1595775"/>
            <a:ext cx="6321600" cy="3002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2" name="Shape 42"/>
          <p:cNvSpPr txBox="1">
            <a:spLocks noGrp="1"/>
          </p:cNvSpPr>
          <p:nvPr>
            <p:ph type="body" idx="1"/>
          </p:nvPr>
        </p:nvSpPr>
        <p:spPr>
          <a:xfrm>
            <a:off x="319500" y="1846803"/>
            <a:ext cx="2808000" cy="2806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0"/>
            <a:ext cx="6244200" cy="38355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200" cy="1318200"/>
          </a:xfrm>
          <a:prstGeom prst="rect">
            <a:avLst/>
          </a:prstGeom>
        </p:spPr>
        <p:txBody>
          <a:bodyPr lIns="91425" tIns="91425" rIns="91425" bIns="91425" anchor="b" anchorCtr="0"/>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0"/>
            <a:ext cx="4045200" cy="13454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5"/>
            <a:ext cx="6321600" cy="30023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2390266" y="1581225"/>
            <a:ext cx="6331500" cy="1542000"/>
          </a:xfrm>
          <a:prstGeom prst="rect">
            <a:avLst/>
          </a:prstGeom>
        </p:spPr>
        <p:txBody>
          <a:bodyPr lIns="91425" tIns="91425" rIns="91425" bIns="91425" anchor="t" anchorCtr="0">
            <a:noAutofit/>
          </a:bodyPr>
          <a:lstStyle/>
          <a:p>
            <a:pPr lvl="0" algn="ctr" rtl="0">
              <a:lnSpc>
                <a:spcPct val="95000"/>
              </a:lnSpc>
              <a:spcBef>
                <a:spcPts val="0"/>
              </a:spcBef>
              <a:buClr>
                <a:schemeClr val="dk2"/>
              </a:buClr>
              <a:buSzPct val="61111"/>
              <a:buFont typeface="Arial"/>
              <a:buNone/>
            </a:pPr>
            <a:r>
              <a:rPr lang="en" sz="1800">
                <a:latin typeface="Arial"/>
                <a:ea typeface="Arial"/>
                <a:cs typeface="Arial"/>
                <a:sym typeface="Arial"/>
              </a:rPr>
              <a:t>Towards a Platform for Science - Initial Lessons from the Science Accelerator Platform at LBL</a:t>
            </a:r>
            <a:r>
              <a:rPr lang="en" sz="3000">
                <a:latin typeface="Arial"/>
                <a:ea typeface="Arial"/>
                <a:cs typeface="Arial"/>
                <a:sym typeface="Arial"/>
              </a:rPr>
              <a:t/>
            </a:r>
            <a:br>
              <a:rPr lang="en" sz="3000">
                <a:latin typeface="Arial"/>
                <a:ea typeface="Arial"/>
                <a:cs typeface="Arial"/>
                <a:sym typeface="Arial"/>
              </a:rPr>
            </a:br>
            <a:endParaRPr lang="en" sz="3000">
              <a:latin typeface="Arial"/>
              <a:ea typeface="Arial"/>
              <a:cs typeface="Arial"/>
              <a:sym typeface="Arial"/>
            </a:endParaRPr>
          </a:p>
        </p:txBody>
      </p:sp>
      <p:sp>
        <p:nvSpPr>
          <p:cNvPr id="73" name="Shape 73"/>
          <p:cNvSpPr txBox="1">
            <a:spLocks noGrp="1"/>
          </p:cNvSpPr>
          <p:nvPr>
            <p:ph type="subTitle" idx="1"/>
          </p:nvPr>
        </p:nvSpPr>
        <p:spPr>
          <a:xfrm>
            <a:off x="2390266" y="3238450"/>
            <a:ext cx="6331500" cy="1241700"/>
          </a:xfrm>
          <a:prstGeom prst="rect">
            <a:avLst/>
          </a:prstGeom>
        </p:spPr>
        <p:txBody>
          <a:bodyPr lIns="91425" tIns="91425" rIns="91425" bIns="91425" anchor="b" anchorCtr="0">
            <a:noAutofit/>
          </a:bodyPr>
          <a:lstStyle/>
          <a:p>
            <a:pPr lvl="0" rtl="0">
              <a:lnSpc>
                <a:spcPct val="95000"/>
              </a:lnSpc>
              <a:spcBef>
                <a:spcPts val="0"/>
              </a:spcBef>
              <a:buClr>
                <a:schemeClr val="dk2"/>
              </a:buClr>
              <a:buSzPct val="78571"/>
              <a:buFont typeface="Arial"/>
              <a:buNone/>
            </a:pPr>
            <a:r>
              <a:rPr lang="en" sz="1400" b="1">
                <a:latin typeface="Arial"/>
                <a:ea typeface="Arial"/>
                <a:cs typeface="Arial"/>
                <a:sym typeface="Arial"/>
              </a:rPr>
              <a:t>Andrew Wiedlea</a:t>
            </a:r>
          </a:p>
          <a:p>
            <a:pPr lvl="0" rtl="0">
              <a:lnSpc>
                <a:spcPct val="95000"/>
              </a:lnSpc>
              <a:spcBef>
                <a:spcPts val="0"/>
              </a:spcBef>
              <a:buClr>
                <a:schemeClr val="dk2"/>
              </a:buClr>
              <a:buSzPct val="78571"/>
              <a:buFont typeface="Arial"/>
              <a:buNone/>
            </a:pPr>
            <a:r>
              <a:rPr lang="en" sz="1400" b="1">
                <a:latin typeface="Arial"/>
                <a:ea typeface="Arial"/>
                <a:cs typeface="Arial"/>
                <a:sym typeface="Arial"/>
              </a:rPr>
              <a:t>Gary Jung</a:t>
            </a:r>
          </a:p>
          <a:p>
            <a:pPr lvl="0" rtl="0">
              <a:lnSpc>
                <a:spcPct val="95000"/>
              </a:lnSpc>
              <a:spcBef>
                <a:spcPts val="0"/>
              </a:spcBef>
              <a:buClr>
                <a:schemeClr val="dk2"/>
              </a:buClr>
              <a:buSzPct val="78571"/>
              <a:buFont typeface="Arial"/>
              <a:buNone/>
            </a:pPr>
            <a:r>
              <a:rPr lang="en" sz="1400">
                <a:latin typeface="Arial"/>
                <a:ea typeface="Arial"/>
                <a:cs typeface="Arial"/>
                <a:sym typeface="Arial"/>
              </a:rPr>
              <a:t>LBNL - IT User Support</a:t>
            </a:r>
          </a:p>
          <a:p>
            <a:pPr lvl="0" rtl="0">
              <a:lnSpc>
                <a:spcPct val="95000"/>
              </a:lnSpc>
              <a:spcBef>
                <a:spcPts val="0"/>
              </a:spcBef>
              <a:buClr>
                <a:schemeClr val="dk2"/>
              </a:buClr>
              <a:buSzPct val="78571"/>
              <a:buFont typeface="Arial"/>
              <a:buNone/>
            </a:pPr>
            <a:r>
              <a:rPr lang="en" sz="1400">
                <a:latin typeface="Arial"/>
                <a:ea typeface="Arial"/>
                <a:cs typeface="Arial"/>
                <a:sym typeface="Arial"/>
              </a:rPr>
              <a:t>10 May 2017</a:t>
            </a:r>
          </a:p>
        </p:txBody>
      </p:sp>
      <p:sp>
        <p:nvSpPr>
          <p:cNvPr id="74" name="Shape 7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sz="1800"/>
              <a:t>Science Example 3: Carbon Geosequestration</a:t>
            </a:r>
            <a:r>
              <a:rPr lang="en"/>
              <a:t/>
            </a:r>
            <a:br>
              <a:rPr lang="en"/>
            </a:br>
            <a:endParaRPr lang="en"/>
          </a:p>
        </p:txBody>
      </p:sp>
      <p:sp>
        <p:nvSpPr>
          <p:cNvPr id="147" name="Shape 147"/>
          <p:cNvSpPr txBox="1">
            <a:spLocks noGrp="1"/>
          </p:cNvSpPr>
          <p:nvPr>
            <p:ph type="body" idx="1"/>
          </p:nvPr>
        </p:nvSpPr>
        <p:spPr>
          <a:xfrm>
            <a:off x="2491573" y="1211350"/>
            <a:ext cx="4230600" cy="3002400"/>
          </a:xfrm>
          <a:prstGeom prst="rect">
            <a:avLst/>
          </a:prstGeom>
        </p:spPr>
        <p:txBody>
          <a:bodyPr lIns="91425" tIns="91425" rIns="91425" bIns="91425" anchor="t" anchorCtr="0">
            <a:noAutofit/>
          </a:bodyPr>
          <a:lstStyle/>
          <a:p>
            <a:pPr lvl="0">
              <a:spcBef>
                <a:spcPts val="0"/>
              </a:spcBef>
              <a:buNone/>
            </a:pPr>
            <a:r>
              <a:rPr lang="en" sz="1400"/>
              <a:t>Carbon Geosequestration</a:t>
            </a:r>
            <a:br>
              <a:rPr lang="en" sz="1400"/>
            </a:br>
            <a:r>
              <a:rPr lang="en" sz="1400"/>
              <a:t>Computed on Lawrencium Condo nodes.</a:t>
            </a:r>
            <a:br>
              <a:rPr lang="en" sz="1400"/>
            </a:br>
            <a:r>
              <a:rPr lang="en" sz="1400"/>
              <a:t/>
            </a:r>
            <a:br>
              <a:rPr lang="en" sz="1400"/>
            </a:br>
            <a:r>
              <a:rPr lang="en" sz="1400"/>
              <a:t>Research:  CO2 underground sequestration </a:t>
            </a:r>
            <a:br>
              <a:rPr lang="en" sz="1400"/>
            </a:br>
            <a:r>
              <a:rPr lang="en" sz="1400"/>
              <a:t>$85M project with Montana State University</a:t>
            </a:r>
            <a:br>
              <a:rPr lang="en" sz="1400"/>
            </a:br>
            <a:r>
              <a:rPr lang="en" sz="1400"/>
              <a:t>Kevin Dome site in Montana</a:t>
            </a:r>
            <a:br>
              <a:rPr lang="en" sz="1400"/>
            </a:br>
            <a:r>
              <a:rPr lang="en" sz="1400"/>
              <a:t>Inject 1M tons of CO2 into the ground</a:t>
            </a:r>
            <a:br>
              <a:rPr lang="en" sz="1400"/>
            </a:br>
            <a:r>
              <a:rPr lang="en" sz="1400"/>
              <a:t>Uses TOUGH2 codes to model physics process</a:t>
            </a:r>
            <a:br>
              <a:rPr lang="en" sz="1400"/>
            </a:br>
            <a:r>
              <a:rPr lang="en" sz="1400"/>
              <a:t>Pressure, CO2 saturation, temp, salinity</a:t>
            </a:r>
            <a:br>
              <a:rPr lang="en" sz="1400"/>
            </a:br>
            <a:r>
              <a:rPr lang="en" sz="1400"/>
              <a:t>Geomechanical stress in 3D</a:t>
            </a:r>
            <a:br>
              <a:rPr lang="en" sz="1400"/>
            </a:br>
            <a:r>
              <a:rPr lang="en" sz="1400"/>
              <a:t>3 phases over 8 years:</a:t>
            </a:r>
            <a:br>
              <a:rPr lang="en" sz="1400"/>
            </a:br>
            <a:r>
              <a:rPr lang="en" sz="1400"/>
              <a:t>	-Drill wells and model plume</a:t>
            </a:r>
            <a:br>
              <a:rPr lang="en" sz="1400"/>
            </a:br>
            <a:r>
              <a:rPr lang="en" sz="1400"/>
              <a:t>	-Transport, inject CO2</a:t>
            </a:r>
            <a:br>
              <a:rPr lang="en" sz="1400"/>
            </a:br>
            <a:r>
              <a:rPr lang="en" sz="1400"/>
              <a:t>	-Monitoring and analysis</a:t>
            </a:r>
            <a:br>
              <a:rPr lang="en" sz="1400"/>
            </a:br>
            <a:endParaRPr lang="en" sz="1400"/>
          </a:p>
        </p:txBody>
      </p:sp>
      <p:pic>
        <p:nvPicPr>
          <p:cNvPr id="148" name="Shape 148" descr="BigSky_KevinCO2project-611x1023.jpg"/>
          <p:cNvPicPr preferRelativeResize="0"/>
          <p:nvPr/>
        </p:nvPicPr>
        <p:blipFill rotWithShape="1">
          <a:blip r:embed="rId3">
            <a:alphaModFix/>
          </a:blip>
          <a:srcRect/>
          <a:stretch/>
        </p:blipFill>
        <p:spPr>
          <a:xfrm>
            <a:off x="6973825" y="1344080"/>
            <a:ext cx="1943700" cy="3254100"/>
          </a:xfrm>
          <a:prstGeom prst="rect">
            <a:avLst/>
          </a:prstGeom>
          <a:noFill/>
          <a:ln>
            <a:noFill/>
          </a:ln>
        </p:spPr>
      </p:pic>
      <p:pic>
        <p:nvPicPr>
          <p:cNvPr id="149" name="Shape 149"/>
          <p:cNvPicPr preferRelativeResize="0"/>
          <p:nvPr/>
        </p:nvPicPr>
        <p:blipFill>
          <a:blip r:embed="rId4">
            <a:alphaModFix/>
          </a:blip>
          <a:stretch>
            <a:fillRect/>
          </a:stretch>
        </p:blipFill>
        <p:spPr>
          <a:xfrm>
            <a:off x="152400" y="1363750"/>
            <a:ext cx="2186774" cy="2443437"/>
          </a:xfrm>
          <a:prstGeom prst="rect">
            <a:avLst/>
          </a:prstGeom>
          <a:noFill/>
          <a:ln>
            <a:noFill/>
          </a:ln>
        </p:spPr>
      </p:pic>
      <p:sp>
        <p:nvSpPr>
          <p:cNvPr id="150" name="Shape 15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2400250" y="347350"/>
            <a:ext cx="6321600" cy="635400"/>
          </a:xfrm>
          <a:prstGeom prst="rect">
            <a:avLst/>
          </a:prstGeom>
        </p:spPr>
        <p:txBody>
          <a:bodyPr lIns="91425" tIns="91425" rIns="91425" bIns="91425" anchor="t" anchorCtr="0">
            <a:noAutofit/>
          </a:bodyPr>
          <a:lstStyle/>
          <a:p>
            <a:pPr lvl="0">
              <a:spcBef>
                <a:spcPts val="0"/>
              </a:spcBef>
              <a:buNone/>
            </a:pPr>
            <a:r>
              <a:rPr lang="en"/>
              <a:t>Finding the niche for OpenStack</a:t>
            </a:r>
          </a:p>
        </p:txBody>
      </p:sp>
      <p:sp>
        <p:nvSpPr>
          <p:cNvPr id="156" name="Shape 156"/>
          <p:cNvSpPr txBox="1">
            <a:spLocks noGrp="1"/>
          </p:cNvSpPr>
          <p:nvPr>
            <p:ph type="body" idx="1"/>
          </p:nvPr>
        </p:nvSpPr>
        <p:spPr>
          <a:xfrm>
            <a:off x="2400262" y="898650"/>
            <a:ext cx="6321600" cy="3002399"/>
          </a:xfrm>
          <a:prstGeom prst="rect">
            <a:avLst/>
          </a:prstGeom>
        </p:spPr>
        <p:txBody>
          <a:bodyPr lIns="91425" tIns="91425" rIns="91425" bIns="91425" anchor="t" anchorCtr="0">
            <a:noAutofit/>
          </a:bodyPr>
          <a:lstStyle/>
          <a:p>
            <a:pPr lvl="0">
              <a:spcBef>
                <a:spcPts val="0"/>
              </a:spcBef>
              <a:buNone/>
            </a:pPr>
            <a:r>
              <a:rPr lang="en"/>
              <a:t>We see the that there is an important role for on-prem/non vendor architectures...</a:t>
            </a:r>
          </a:p>
          <a:p>
            <a:pPr lvl="0">
              <a:spcBef>
                <a:spcPts val="0"/>
              </a:spcBef>
              <a:buNone/>
            </a:pPr>
            <a:r>
              <a:rPr lang="en"/>
              <a:t>...but we have already developed (organically) a wide set of capabilities for data movement, computation, service provision, training.</a:t>
            </a:r>
          </a:p>
          <a:p>
            <a:pPr lvl="0">
              <a:spcBef>
                <a:spcPts val="0"/>
              </a:spcBef>
              <a:buNone/>
            </a:pPr>
            <a:r>
              <a:rPr lang="en"/>
              <a:t>...and our user base runs the gamut in sophistication and desire for services AND is neither incentivised nor interested in centralization of capabilities or methods.</a:t>
            </a:r>
          </a:p>
          <a:p>
            <a:pPr lvl="0">
              <a:spcBef>
                <a:spcPts val="0"/>
              </a:spcBef>
              <a:buNone/>
            </a:pPr>
            <a:r>
              <a:rPr lang="en" i="1"/>
              <a:t>So getting there is working out a bit in reverse than from many of our OS colleagues--is IT the customer or the science user?</a:t>
            </a:r>
          </a:p>
          <a:p>
            <a:pPr lvl="0">
              <a:spcBef>
                <a:spcPts val="0"/>
              </a:spcBef>
              <a:buNone/>
            </a:pPr>
            <a:endParaRPr/>
          </a:p>
        </p:txBody>
      </p:sp>
      <p:sp>
        <p:nvSpPr>
          <p:cNvPr id="157" name="Shape 15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What model for OS?</a:t>
            </a:r>
          </a:p>
        </p:txBody>
      </p:sp>
      <p:sp>
        <p:nvSpPr>
          <p:cNvPr id="163" name="Shape 163"/>
          <p:cNvSpPr txBox="1">
            <a:spLocks noGrp="1"/>
          </p:cNvSpPr>
          <p:nvPr>
            <p:ph type="body" idx="1"/>
          </p:nvPr>
        </p:nvSpPr>
        <p:spPr>
          <a:xfrm>
            <a:off x="2226753" y="1235500"/>
            <a:ext cx="4536299" cy="3002400"/>
          </a:xfrm>
          <a:prstGeom prst="rect">
            <a:avLst/>
          </a:prstGeom>
        </p:spPr>
        <p:txBody>
          <a:bodyPr lIns="91425" tIns="91425" rIns="91425" bIns="91425" anchor="t" anchorCtr="0">
            <a:noAutofit/>
          </a:bodyPr>
          <a:lstStyle/>
          <a:p>
            <a:pPr lvl="0">
              <a:spcBef>
                <a:spcPts val="0"/>
              </a:spcBef>
              <a:buNone/>
            </a:pPr>
            <a:r>
              <a:rPr lang="en"/>
              <a:t>Our customers are the scientists, PI, post-docs</a:t>
            </a:r>
          </a:p>
          <a:p>
            <a:pPr lvl="0">
              <a:spcBef>
                <a:spcPts val="0"/>
              </a:spcBef>
              <a:buNone/>
            </a:pPr>
            <a:r>
              <a:rPr lang="en"/>
              <a:t>We are engaged in a detailed study of our customers -- we don’t offer/model our capabilities against their project logic.  </a:t>
            </a:r>
          </a:p>
          <a:p>
            <a:pPr lvl="0">
              <a:spcBef>
                <a:spcPts val="0"/>
              </a:spcBef>
              <a:buNone/>
            </a:pPr>
            <a:r>
              <a:rPr lang="en"/>
              <a:t>That is not a special fault of our Lab-IT. </a:t>
            </a:r>
          </a:p>
          <a:p>
            <a:pPr lvl="0">
              <a:spcBef>
                <a:spcPts val="0"/>
              </a:spcBef>
              <a:buNone/>
            </a:pPr>
            <a:r>
              <a:rPr lang="en"/>
              <a:t>Public cloud offerings are a hodge podge from the standpoint of a non-”data/compute” trained scientist.</a:t>
            </a:r>
          </a:p>
        </p:txBody>
      </p:sp>
      <p:pic>
        <p:nvPicPr>
          <p:cNvPr id="164" name="Shape 164"/>
          <p:cNvPicPr preferRelativeResize="0"/>
          <p:nvPr/>
        </p:nvPicPr>
        <p:blipFill>
          <a:blip r:embed="rId3">
            <a:alphaModFix/>
          </a:blip>
          <a:stretch>
            <a:fillRect/>
          </a:stretch>
        </p:blipFill>
        <p:spPr>
          <a:xfrm>
            <a:off x="6763050" y="1007275"/>
            <a:ext cx="2105312" cy="1910703"/>
          </a:xfrm>
          <a:prstGeom prst="rect">
            <a:avLst/>
          </a:prstGeom>
          <a:noFill/>
          <a:ln>
            <a:noFill/>
          </a:ln>
        </p:spPr>
      </p:pic>
      <p:pic>
        <p:nvPicPr>
          <p:cNvPr id="165" name="Shape 165"/>
          <p:cNvPicPr preferRelativeResize="0"/>
          <p:nvPr/>
        </p:nvPicPr>
        <p:blipFill>
          <a:blip r:embed="rId4">
            <a:alphaModFix/>
          </a:blip>
          <a:stretch>
            <a:fillRect/>
          </a:stretch>
        </p:blipFill>
        <p:spPr>
          <a:xfrm>
            <a:off x="6415049" y="3086100"/>
            <a:ext cx="2610100" cy="1578325"/>
          </a:xfrm>
          <a:prstGeom prst="rect">
            <a:avLst/>
          </a:prstGeom>
          <a:noFill/>
          <a:ln>
            <a:noFill/>
          </a:ln>
        </p:spPr>
      </p:pic>
      <p:sp>
        <p:nvSpPr>
          <p:cNvPr id="166" name="Shape 16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pic>
        <p:nvPicPr>
          <p:cNvPr id="167" name="Shape 167"/>
          <p:cNvPicPr preferRelativeResize="0"/>
          <p:nvPr/>
        </p:nvPicPr>
        <p:blipFill>
          <a:blip r:embed="rId5">
            <a:alphaModFix/>
          </a:blip>
          <a:stretch>
            <a:fillRect/>
          </a:stretch>
        </p:blipFill>
        <p:spPr>
          <a:xfrm>
            <a:off x="121450" y="1652477"/>
            <a:ext cx="2105300" cy="1433621"/>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Envisioned Future Use Cases</a:t>
            </a:r>
          </a:p>
        </p:txBody>
      </p:sp>
      <p:sp>
        <p:nvSpPr>
          <p:cNvPr id="173" name="Shape 173"/>
          <p:cNvSpPr txBox="1">
            <a:spLocks noGrp="1"/>
          </p:cNvSpPr>
          <p:nvPr>
            <p:ph type="body" idx="1"/>
          </p:nvPr>
        </p:nvSpPr>
        <p:spPr>
          <a:xfrm>
            <a:off x="2410106" y="1595775"/>
            <a:ext cx="3110100" cy="3002400"/>
          </a:xfrm>
          <a:prstGeom prst="rect">
            <a:avLst/>
          </a:prstGeom>
        </p:spPr>
        <p:txBody>
          <a:bodyPr lIns="91425" tIns="91425" rIns="91425" bIns="91425" anchor="t" anchorCtr="0">
            <a:noAutofit/>
          </a:bodyPr>
          <a:lstStyle/>
          <a:p>
            <a:pPr lvl="0">
              <a:spcBef>
                <a:spcPts val="0"/>
              </a:spcBef>
              <a:buNone/>
            </a:pPr>
            <a:r>
              <a:rPr lang="en"/>
              <a:t>If we build options they may not come.</a:t>
            </a:r>
          </a:p>
          <a:p>
            <a:pPr lvl="0">
              <a:spcBef>
                <a:spcPts val="0"/>
              </a:spcBef>
              <a:buNone/>
            </a:pPr>
            <a:r>
              <a:rPr lang="en"/>
              <a:t>We will have more success with designing user interface first.  </a:t>
            </a:r>
          </a:p>
          <a:p>
            <a:pPr lvl="0">
              <a:spcBef>
                <a:spcPts val="0"/>
              </a:spcBef>
              <a:buNone/>
            </a:pPr>
            <a:r>
              <a:rPr lang="en"/>
              <a:t>From problem defined web presence to OS developed portal.</a:t>
            </a:r>
          </a:p>
        </p:txBody>
      </p:sp>
      <p:pic>
        <p:nvPicPr>
          <p:cNvPr id="174" name="Shape 174"/>
          <p:cNvPicPr preferRelativeResize="0"/>
          <p:nvPr/>
        </p:nvPicPr>
        <p:blipFill>
          <a:blip r:embed="rId3">
            <a:alphaModFix/>
          </a:blip>
          <a:stretch>
            <a:fillRect/>
          </a:stretch>
        </p:blipFill>
        <p:spPr>
          <a:xfrm>
            <a:off x="5621681" y="1801725"/>
            <a:ext cx="3318993" cy="2370709"/>
          </a:xfrm>
          <a:prstGeom prst="rect">
            <a:avLst/>
          </a:prstGeom>
          <a:noFill/>
          <a:ln>
            <a:noFill/>
          </a:ln>
        </p:spPr>
      </p:pic>
      <p:sp>
        <p:nvSpPr>
          <p:cNvPr id="175" name="Shape 17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Design Models (partial)</a:t>
            </a:r>
          </a:p>
        </p:txBody>
      </p:sp>
      <p:sp>
        <p:nvSpPr>
          <p:cNvPr id="181" name="Shape 181"/>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marL="457200" lvl="0" indent="-228600">
              <a:spcBef>
                <a:spcPts val="0"/>
              </a:spcBef>
              <a:buChar char="❖"/>
            </a:pPr>
            <a:r>
              <a:rPr lang="en"/>
              <a:t>University of Monash and Australia’s NECTAR</a:t>
            </a:r>
          </a:p>
          <a:p>
            <a:pPr marL="457200" lvl="0" indent="-228600" rtl="0">
              <a:spcBef>
                <a:spcPts val="0"/>
              </a:spcBef>
              <a:buChar char="❖"/>
            </a:pPr>
            <a:r>
              <a:rPr lang="en"/>
              <a:t>CERN</a:t>
            </a:r>
          </a:p>
          <a:p>
            <a:pPr marL="457200" lvl="0" indent="-228600" rtl="0">
              <a:spcBef>
                <a:spcPts val="0"/>
              </a:spcBef>
              <a:buChar char="❖"/>
            </a:pPr>
            <a:r>
              <a:rPr lang="en"/>
              <a:t>UCSD and the National Data Service</a:t>
            </a:r>
          </a:p>
          <a:p>
            <a:pPr marL="457200" lvl="0" indent="-228600" rtl="0">
              <a:spcBef>
                <a:spcPts val="0"/>
              </a:spcBef>
              <a:buChar char="❖"/>
            </a:pPr>
            <a:r>
              <a:rPr lang="en"/>
              <a:t>PNNL PiC Open Stack Deployment</a:t>
            </a:r>
          </a:p>
          <a:p>
            <a:pPr marL="457200" lvl="0" indent="-228600">
              <a:spcBef>
                <a:spcPts val="0"/>
              </a:spcBef>
              <a:buChar char="❖"/>
            </a:pPr>
            <a:r>
              <a:rPr lang="en"/>
              <a:t>Compute Canada / Simon Frasier University</a:t>
            </a:r>
          </a:p>
          <a:p>
            <a:pPr lvl="0">
              <a:spcBef>
                <a:spcPts val="0"/>
              </a:spcBef>
              <a:buNone/>
            </a:pPr>
            <a:endParaRPr/>
          </a:p>
        </p:txBody>
      </p:sp>
      <p:sp>
        <p:nvSpPr>
          <p:cNvPr id="182" name="Shape 182"/>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2420625" y="311150"/>
            <a:ext cx="6321600" cy="635400"/>
          </a:xfrm>
          <a:prstGeom prst="rect">
            <a:avLst/>
          </a:prstGeom>
        </p:spPr>
        <p:txBody>
          <a:bodyPr lIns="91425" tIns="91425" rIns="91425" bIns="91425" anchor="t" anchorCtr="0">
            <a:noAutofit/>
          </a:bodyPr>
          <a:lstStyle/>
          <a:p>
            <a:pPr lvl="0">
              <a:spcBef>
                <a:spcPts val="0"/>
              </a:spcBef>
              <a:buNone/>
            </a:pPr>
            <a:r>
              <a:rPr lang="en" sz="1800"/>
              <a:t>Science Accelerator: Using OS to tie together the Science Workflow</a:t>
            </a:r>
          </a:p>
        </p:txBody>
      </p:sp>
      <p:pic>
        <p:nvPicPr>
          <p:cNvPr id="188" name="Shape 188" descr="Untitled Document - New Page"/>
          <p:cNvPicPr preferRelativeResize="0"/>
          <p:nvPr/>
        </p:nvPicPr>
        <p:blipFill>
          <a:blip r:embed="rId3">
            <a:alphaModFix/>
          </a:blip>
          <a:stretch>
            <a:fillRect/>
          </a:stretch>
        </p:blipFill>
        <p:spPr>
          <a:xfrm>
            <a:off x="3839425" y="941250"/>
            <a:ext cx="4217026" cy="3782649"/>
          </a:xfrm>
          <a:prstGeom prst="rect">
            <a:avLst/>
          </a:prstGeom>
          <a:noFill/>
          <a:ln>
            <a:noFill/>
          </a:ln>
        </p:spPr>
      </p:pic>
      <p:sp>
        <p:nvSpPr>
          <p:cNvPr id="189" name="Shape 18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2347600" y="391750"/>
            <a:ext cx="6321600" cy="476700"/>
          </a:xfrm>
          <a:prstGeom prst="rect">
            <a:avLst/>
          </a:prstGeom>
        </p:spPr>
        <p:txBody>
          <a:bodyPr lIns="91425" tIns="91425" rIns="91425" bIns="91425" anchor="t" anchorCtr="0">
            <a:noAutofit/>
          </a:bodyPr>
          <a:lstStyle/>
          <a:p>
            <a:pPr lvl="0">
              <a:spcBef>
                <a:spcPts val="0"/>
              </a:spcBef>
              <a:buNone/>
            </a:pPr>
            <a:r>
              <a:rPr lang="en" sz="1800"/>
              <a:t>Science Accelerator Functional Description</a:t>
            </a:r>
          </a:p>
        </p:txBody>
      </p:sp>
      <p:cxnSp>
        <p:nvCxnSpPr>
          <p:cNvPr id="195" name="Shape 195"/>
          <p:cNvCxnSpPr/>
          <p:nvPr/>
        </p:nvCxnSpPr>
        <p:spPr>
          <a:xfrm>
            <a:off x="5591650" y="1144650"/>
            <a:ext cx="52500" cy="3486600"/>
          </a:xfrm>
          <a:prstGeom prst="straightConnector1">
            <a:avLst/>
          </a:prstGeom>
          <a:noFill/>
          <a:ln w="9525" cap="flat" cmpd="sng">
            <a:solidFill>
              <a:schemeClr val="dk2"/>
            </a:solidFill>
            <a:prstDash val="solid"/>
            <a:round/>
            <a:headEnd type="none" w="lg" len="lg"/>
            <a:tailEnd type="none" w="lg" len="lg"/>
          </a:ln>
        </p:spPr>
      </p:cxnSp>
      <p:pic>
        <p:nvPicPr>
          <p:cNvPr id="196" name="Shape 196" descr="Untitled Document - New Page"/>
          <p:cNvPicPr preferRelativeResize="0"/>
          <p:nvPr/>
        </p:nvPicPr>
        <p:blipFill>
          <a:blip r:embed="rId3">
            <a:alphaModFix/>
          </a:blip>
          <a:stretch>
            <a:fillRect/>
          </a:stretch>
        </p:blipFill>
        <p:spPr>
          <a:xfrm>
            <a:off x="5760440" y="1097049"/>
            <a:ext cx="3286260" cy="3587798"/>
          </a:xfrm>
          <a:prstGeom prst="rect">
            <a:avLst/>
          </a:prstGeom>
          <a:noFill/>
          <a:ln>
            <a:noFill/>
          </a:ln>
        </p:spPr>
      </p:pic>
      <p:sp>
        <p:nvSpPr>
          <p:cNvPr id="197" name="Shape 19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a:p>
        </p:txBody>
      </p:sp>
      <p:sp>
        <p:nvSpPr>
          <p:cNvPr id="198" name="Shape 198"/>
          <p:cNvSpPr txBox="1"/>
          <p:nvPr/>
        </p:nvSpPr>
        <p:spPr>
          <a:xfrm>
            <a:off x="2424075" y="1447250"/>
            <a:ext cx="2496600" cy="1315800"/>
          </a:xfrm>
          <a:prstGeom prst="rect">
            <a:avLst/>
          </a:prstGeom>
          <a:solidFill>
            <a:srgbClr val="FF9900"/>
          </a:solidFill>
          <a:ln>
            <a:noFill/>
          </a:ln>
        </p:spPr>
        <p:txBody>
          <a:bodyPr lIns="91425" tIns="91425" rIns="91425" bIns="91425" anchor="t" anchorCtr="0">
            <a:noAutofit/>
          </a:bodyPr>
          <a:lstStyle/>
          <a:p>
            <a:pPr lvl="0">
              <a:spcBef>
                <a:spcPts val="0"/>
              </a:spcBef>
              <a:buNone/>
            </a:pPr>
            <a:r>
              <a:rPr lang="en"/>
              <a:t>I want to: Find Grants</a:t>
            </a:r>
          </a:p>
          <a:p>
            <a:pPr marL="457200" lvl="0" indent="-228600" rtl="0">
              <a:spcBef>
                <a:spcPts val="0"/>
              </a:spcBef>
              <a:buChar char="-"/>
            </a:pPr>
            <a:r>
              <a:rPr lang="en"/>
              <a:t>Log in to my Grant Watcher Dashboard</a:t>
            </a:r>
          </a:p>
          <a:p>
            <a:pPr marL="457200" lvl="0" indent="-228600" rtl="0">
              <a:spcBef>
                <a:spcPts val="0"/>
              </a:spcBef>
              <a:buChar char="-"/>
            </a:pPr>
            <a:r>
              <a:rPr lang="en"/>
              <a:t>OSF/Grants.us etc</a:t>
            </a:r>
          </a:p>
          <a:p>
            <a:pPr marL="457200" lvl="0" indent="-228600" rtl="0">
              <a:spcBef>
                <a:spcPts val="0"/>
              </a:spcBef>
              <a:buChar char="-"/>
            </a:pPr>
            <a:r>
              <a:rPr lang="en"/>
              <a:t>Library resources</a:t>
            </a:r>
          </a:p>
          <a:p>
            <a:pPr lvl="0" rtl="0">
              <a:spcBef>
                <a:spcPts val="0"/>
              </a:spcBef>
              <a:buNone/>
            </a:pPr>
            <a:endParaRPr/>
          </a:p>
        </p:txBody>
      </p:sp>
      <p:cxnSp>
        <p:nvCxnSpPr>
          <p:cNvPr id="199" name="Shape 199"/>
          <p:cNvCxnSpPr>
            <a:stCxn id="198" idx="3"/>
          </p:cNvCxnSpPr>
          <p:nvPr/>
        </p:nvCxnSpPr>
        <p:spPr>
          <a:xfrm rot="10800000" flipH="1">
            <a:off x="4920675" y="1486850"/>
            <a:ext cx="868200" cy="618300"/>
          </a:xfrm>
          <a:prstGeom prst="straightConnector1">
            <a:avLst/>
          </a:prstGeom>
          <a:noFill/>
          <a:ln w="9525" cap="flat" cmpd="sng">
            <a:solidFill>
              <a:schemeClr val="dk2"/>
            </a:solidFill>
            <a:prstDash val="solid"/>
            <a:round/>
            <a:headEnd type="none" w="lg" len="lg"/>
            <a:tailEnd type="triangle" w="lg" len="lg"/>
          </a:ln>
        </p:spPr>
      </p:cxnSp>
      <p:sp>
        <p:nvSpPr>
          <p:cNvPr id="200" name="Shape 200"/>
          <p:cNvSpPr txBox="1"/>
          <p:nvPr/>
        </p:nvSpPr>
        <p:spPr>
          <a:xfrm>
            <a:off x="1855125" y="3073225"/>
            <a:ext cx="2868300" cy="1315800"/>
          </a:xfrm>
          <a:prstGeom prst="rect">
            <a:avLst/>
          </a:prstGeom>
          <a:solidFill>
            <a:srgbClr val="FF9900"/>
          </a:solidFill>
          <a:ln>
            <a:noFill/>
          </a:ln>
        </p:spPr>
        <p:txBody>
          <a:bodyPr lIns="91425" tIns="91425" rIns="91425" bIns="91425" anchor="t" anchorCtr="0">
            <a:noAutofit/>
          </a:bodyPr>
          <a:lstStyle/>
          <a:p>
            <a:pPr lvl="0">
              <a:spcBef>
                <a:spcPts val="0"/>
              </a:spcBef>
              <a:buNone/>
            </a:pPr>
            <a:r>
              <a:rPr lang="en"/>
              <a:t>I want to: Apply for Grants</a:t>
            </a:r>
          </a:p>
          <a:p>
            <a:pPr lvl="0" indent="457200" rtl="0">
              <a:spcBef>
                <a:spcPts val="0"/>
              </a:spcBef>
              <a:buNone/>
            </a:pPr>
            <a:r>
              <a:rPr lang="en"/>
              <a:t>-Log in to Grant Appl. Dash</a:t>
            </a:r>
          </a:p>
          <a:p>
            <a:pPr lvl="0" indent="457200" rtl="0">
              <a:spcBef>
                <a:spcPts val="0"/>
              </a:spcBef>
              <a:buNone/>
            </a:pPr>
            <a:r>
              <a:rPr lang="en"/>
              <a:t>-eSRA</a:t>
            </a:r>
          </a:p>
          <a:p>
            <a:pPr lvl="0" indent="457200">
              <a:spcBef>
                <a:spcPts val="0"/>
              </a:spcBef>
              <a:buNone/>
            </a:pPr>
            <a:r>
              <a:rPr lang="en"/>
              <a:t>-CDL DASH and RDM Plan</a:t>
            </a:r>
          </a:p>
          <a:p>
            <a:pPr lvl="0" rtl="0">
              <a:spcBef>
                <a:spcPts val="0"/>
              </a:spcBef>
              <a:buNone/>
            </a:pPr>
            <a:endParaRPr/>
          </a:p>
        </p:txBody>
      </p:sp>
      <p:cxnSp>
        <p:nvCxnSpPr>
          <p:cNvPr id="201" name="Shape 201"/>
          <p:cNvCxnSpPr>
            <a:stCxn id="200" idx="3"/>
          </p:cNvCxnSpPr>
          <p:nvPr/>
        </p:nvCxnSpPr>
        <p:spPr>
          <a:xfrm rot="10800000" flipH="1">
            <a:off x="4723425" y="2039425"/>
            <a:ext cx="1657500" cy="1691700"/>
          </a:xfrm>
          <a:prstGeom prst="straightConnector1">
            <a:avLst/>
          </a:prstGeom>
          <a:noFill/>
          <a:ln w="9525" cap="flat" cmpd="sng">
            <a:solidFill>
              <a:schemeClr val="dk2"/>
            </a:solidFill>
            <a:prstDash val="solid"/>
            <a:round/>
            <a:headEnd type="none" w="lg" len="lg"/>
            <a:tailEnd type="triangle" w="lg" len="lg"/>
          </a:ln>
        </p:spPr>
      </p:cxnSp>
      <p:sp>
        <p:nvSpPr>
          <p:cNvPr id="202" name="Shape 202"/>
          <p:cNvSpPr txBox="1"/>
          <p:nvPr/>
        </p:nvSpPr>
        <p:spPr>
          <a:xfrm>
            <a:off x="1989975" y="1204950"/>
            <a:ext cx="2496600" cy="1691700"/>
          </a:xfrm>
          <a:prstGeom prst="rect">
            <a:avLst/>
          </a:prstGeom>
          <a:solidFill>
            <a:srgbClr val="FF9900"/>
          </a:solidFill>
          <a:ln>
            <a:noFill/>
          </a:ln>
        </p:spPr>
        <p:txBody>
          <a:bodyPr lIns="91425" tIns="91425" rIns="91425" bIns="91425" anchor="t" anchorCtr="0">
            <a:noAutofit/>
          </a:bodyPr>
          <a:lstStyle/>
          <a:p>
            <a:pPr lvl="0" rtl="0">
              <a:spcBef>
                <a:spcPts val="0"/>
              </a:spcBef>
              <a:buNone/>
            </a:pPr>
            <a:r>
              <a:rPr lang="en"/>
              <a:t>I want to: Run a Project</a:t>
            </a:r>
          </a:p>
          <a:p>
            <a:pPr marL="457200" lvl="0" indent="-228600" rtl="0">
              <a:spcBef>
                <a:spcPts val="0"/>
              </a:spcBef>
              <a:buChar char="-"/>
            </a:pPr>
            <a:r>
              <a:rPr lang="en"/>
              <a:t>BeV Bot and KB</a:t>
            </a:r>
          </a:p>
          <a:p>
            <a:pPr marL="457200" lvl="0" indent="-228600" rtl="0">
              <a:spcBef>
                <a:spcPts val="0"/>
              </a:spcBef>
              <a:buChar char="-"/>
            </a:pPr>
            <a:r>
              <a:rPr lang="en"/>
              <a:t>AODocs and BPIP</a:t>
            </a:r>
          </a:p>
          <a:p>
            <a:pPr marL="457200" lvl="0" indent="-228600" rtl="0">
              <a:spcBef>
                <a:spcPts val="0"/>
              </a:spcBef>
              <a:buChar char="-"/>
            </a:pPr>
            <a:r>
              <a:rPr lang="en"/>
              <a:t>Slack/Zoom/Meeting</a:t>
            </a:r>
          </a:p>
          <a:p>
            <a:pPr marL="457200" lvl="0" indent="-228600" rtl="0">
              <a:spcBef>
                <a:spcPts val="0"/>
              </a:spcBef>
              <a:buChar char="-"/>
            </a:pPr>
            <a:r>
              <a:rPr lang="en"/>
              <a:t>Gantt/Kanban</a:t>
            </a:r>
          </a:p>
          <a:p>
            <a:pPr marL="457200" lvl="0" indent="-228600" rtl="0">
              <a:spcBef>
                <a:spcPts val="0"/>
              </a:spcBef>
              <a:buChar char="-"/>
            </a:pPr>
            <a:r>
              <a:rPr lang="en"/>
              <a:t>FMS, etc</a:t>
            </a:r>
          </a:p>
          <a:p>
            <a:pPr marL="457200" lvl="0" indent="-228600" rtl="0">
              <a:spcBef>
                <a:spcPts val="0"/>
              </a:spcBef>
              <a:buChar char="-"/>
            </a:pPr>
            <a:r>
              <a:rPr lang="en"/>
              <a:t>Help@lbl.gov</a:t>
            </a:r>
          </a:p>
          <a:p>
            <a:pPr lvl="0" rtl="0">
              <a:spcBef>
                <a:spcPts val="0"/>
              </a:spcBef>
              <a:buNone/>
            </a:pPr>
            <a:endParaRPr/>
          </a:p>
        </p:txBody>
      </p:sp>
      <p:cxnSp>
        <p:nvCxnSpPr>
          <p:cNvPr id="203" name="Shape 203"/>
          <p:cNvCxnSpPr>
            <a:stCxn id="202" idx="3"/>
          </p:cNvCxnSpPr>
          <p:nvPr/>
        </p:nvCxnSpPr>
        <p:spPr>
          <a:xfrm>
            <a:off x="4486575" y="2050800"/>
            <a:ext cx="2394600" cy="1989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98"/>
                                        </p:tgtEl>
                                      </p:cBhvr>
                                    </p:animEffect>
                                    <p:set>
                                      <p:cBhvr>
                                        <p:cTn id="7" dur="1" fill="hold">
                                          <p:stCondLst>
                                            <p:cond delay="1000"/>
                                          </p:stCondLst>
                                        </p:cTn>
                                        <p:tgtEl>
                                          <p:spTgt spid="19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199"/>
                                        </p:tgtEl>
                                      </p:cBhvr>
                                    </p:animEffect>
                                    <p:set>
                                      <p:cBhvr>
                                        <p:cTn id="10" dur="1" fill="hold">
                                          <p:stCondLst>
                                            <p:cond delay="1000"/>
                                          </p:stCondLst>
                                        </p:cTn>
                                        <p:tgtEl>
                                          <p:spTgt spid="199"/>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01"/>
                                        </p:tgtEl>
                                        <p:attrNameLst>
                                          <p:attrName>style.visibility</p:attrName>
                                        </p:attrNameLst>
                                      </p:cBhvr>
                                      <p:to>
                                        <p:strVal val="visible"/>
                                      </p:to>
                                    </p:set>
                                    <p:animEffect transition="in" filter="fade">
                                      <p:cBhvr>
                                        <p:cTn id="13" dur="1000"/>
                                        <p:tgtEl>
                                          <p:spTgt spid="201"/>
                                        </p:tgtEl>
                                      </p:cBhvr>
                                    </p:animEffect>
                                  </p:childTnLst>
                                </p:cTn>
                              </p:par>
                              <p:par>
                                <p:cTn id="14" presetID="10" presetClass="entr" presetSubtype="0" fill="hold" nodeType="withEffect">
                                  <p:stCondLst>
                                    <p:cond delay="0"/>
                                  </p:stCondLst>
                                  <p:childTnLst>
                                    <p:set>
                                      <p:cBhvr>
                                        <p:cTn id="15" dur="1" fill="hold">
                                          <p:stCondLst>
                                            <p:cond delay="0"/>
                                          </p:stCondLst>
                                        </p:cTn>
                                        <p:tgtEl>
                                          <p:spTgt spid="200"/>
                                        </p:tgtEl>
                                        <p:attrNameLst>
                                          <p:attrName>style.visibility</p:attrName>
                                        </p:attrNameLst>
                                      </p:cBhvr>
                                      <p:to>
                                        <p:strVal val="visible"/>
                                      </p:to>
                                    </p:set>
                                    <p:animEffect transition="in" filter="fade">
                                      <p:cBhvr>
                                        <p:cTn id="16" dur="1000"/>
                                        <p:tgtEl>
                                          <p:spTgt spid="2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200"/>
                                        </p:tgtEl>
                                      </p:cBhvr>
                                    </p:animEffect>
                                    <p:set>
                                      <p:cBhvr>
                                        <p:cTn id="21" dur="1" fill="hold">
                                          <p:stCondLst>
                                            <p:cond delay="1000"/>
                                          </p:stCondLst>
                                        </p:cTn>
                                        <p:tgtEl>
                                          <p:spTgt spid="20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201"/>
                                        </p:tgtEl>
                                      </p:cBhvr>
                                    </p:animEffect>
                                    <p:set>
                                      <p:cBhvr>
                                        <p:cTn id="24" dur="1" fill="hold">
                                          <p:stCondLst>
                                            <p:cond delay="1000"/>
                                          </p:stCondLst>
                                        </p:cTn>
                                        <p:tgtEl>
                                          <p:spTgt spid="201"/>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203"/>
                                        </p:tgtEl>
                                        <p:attrNameLst>
                                          <p:attrName>style.visibility</p:attrName>
                                        </p:attrNameLst>
                                      </p:cBhvr>
                                      <p:to>
                                        <p:strVal val="visible"/>
                                      </p:to>
                                    </p:set>
                                    <p:animEffect transition="in" filter="fade">
                                      <p:cBhvr>
                                        <p:cTn id="27" dur="1000"/>
                                        <p:tgtEl>
                                          <p:spTgt spid="203"/>
                                        </p:tgtEl>
                                      </p:cBhvr>
                                    </p:animEffect>
                                  </p:childTnLst>
                                </p:cTn>
                              </p:par>
                              <p:par>
                                <p:cTn id="28" presetID="10" presetClass="entr" presetSubtype="0" fill="hold" nodeType="withEffect">
                                  <p:stCondLst>
                                    <p:cond delay="0"/>
                                  </p:stCondLst>
                                  <p:childTnLst>
                                    <p:set>
                                      <p:cBhvr>
                                        <p:cTn id="29" dur="1" fill="hold">
                                          <p:stCondLst>
                                            <p:cond delay="0"/>
                                          </p:stCondLst>
                                        </p:cTn>
                                        <p:tgtEl>
                                          <p:spTgt spid="202"/>
                                        </p:tgtEl>
                                        <p:attrNameLst>
                                          <p:attrName>style.visibility</p:attrName>
                                        </p:attrNameLst>
                                      </p:cBhvr>
                                      <p:to>
                                        <p:strVal val="visible"/>
                                      </p:to>
                                    </p:set>
                                    <p:animEffect transition="in" filter="fade">
                                      <p:cBhvr>
                                        <p:cTn id="30"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17</a:t>
            </a:fld>
            <a:endParaRPr lang="en"/>
          </a:p>
        </p:txBody>
      </p:sp>
      <p:sp>
        <p:nvSpPr>
          <p:cNvPr id="209" name="Shape 209"/>
          <p:cNvSpPr txBox="1">
            <a:spLocks noGrp="1"/>
          </p:cNvSpPr>
          <p:nvPr>
            <p:ph type="title"/>
          </p:nvPr>
        </p:nvSpPr>
        <p:spPr>
          <a:xfrm>
            <a:off x="2347600" y="391750"/>
            <a:ext cx="6321600" cy="476700"/>
          </a:xfrm>
          <a:prstGeom prst="rect">
            <a:avLst/>
          </a:prstGeom>
        </p:spPr>
        <p:txBody>
          <a:bodyPr lIns="91425" tIns="91425" rIns="91425" bIns="91425" anchor="t" anchorCtr="0">
            <a:noAutofit/>
          </a:bodyPr>
          <a:lstStyle/>
          <a:p>
            <a:pPr lvl="0" rtl="0">
              <a:spcBef>
                <a:spcPts val="0"/>
              </a:spcBef>
              <a:buNone/>
            </a:pPr>
            <a:r>
              <a:rPr lang="en" sz="1800"/>
              <a:t>Science Accelerator Functional Description</a:t>
            </a:r>
          </a:p>
        </p:txBody>
      </p:sp>
      <p:cxnSp>
        <p:nvCxnSpPr>
          <p:cNvPr id="210" name="Shape 210"/>
          <p:cNvCxnSpPr/>
          <p:nvPr/>
        </p:nvCxnSpPr>
        <p:spPr>
          <a:xfrm>
            <a:off x="5591650" y="1144650"/>
            <a:ext cx="52500" cy="3486600"/>
          </a:xfrm>
          <a:prstGeom prst="straightConnector1">
            <a:avLst/>
          </a:prstGeom>
          <a:noFill/>
          <a:ln w="9525" cap="flat" cmpd="sng">
            <a:solidFill>
              <a:schemeClr val="dk2"/>
            </a:solidFill>
            <a:prstDash val="solid"/>
            <a:round/>
            <a:headEnd type="none" w="lg" len="lg"/>
            <a:tailEnd type="none" w="lg" len="lg"/>
          </a:ln>
        </p:spPr>
      </p:cxnSp>
      <p:pic>
        <p:nvPicPr>
          <p:cNvPr id="211" name="Shape 211" descr="Untitled Document - New Page"/>
          <p:cNvPicPr preferRelativeResize="0"/>
          <p:nvPr/>
        </p:nvPicPr>
        <p:blipFill>
          <a:blip r:embed="rId3">
            <a:alphaModFix/>
          </a:blip>
          <a:stretch>
            <a:fillRect/>
          </a:stretch>
        </p:blipFill>
        <p:spPr>
          <a:xfrm>
            <a:off x="5760440" y="1097049"/>
            <a:ext cx="3286260" cy="3587798"/>
          </a:xfrm>
          <a:prstGeom prst="rect">
            <a:avLst/>
          </a:prstGeom>
          <a:noFill/>
          <a:ln>
            <a:noFill/>
          </a:ln>
        </p:spPr>
      </p:pic>
      <p:sp>
        <p:nvSpPr>
          <p:cNvPr id="212" name="Shape 212"/>
          <p:cNvSpPr txBox="1"/>
          <p:nvPr/>
        </p:nvSpPr>
        <p:spPr>
          <a:xfrm>
            <a:off x="2394550" y="1105175"/>
            <a:ext cx="2815500" cy="3587700"/>
          </a:xfrm>
          <a:prstGeom prst="rect">
            <a:avLst/>
          </a:prstGeom>
          <a:solidFill>
            <a:srgbClr val="4A86E8"/>
          </a:solidFill>
          <a:ln>
            <a:noFill/>
          </a:ln>
        </p:spPr>
        <p:txBody>
          <a:bodyPr lIns="91425" tIns="91425" rIns="91425" bIns="91425" anchor="t" anchorCtr="0">
            <a:noAutofit/>
          </a:bodyPr>
          <a:lstStyle/>
          <a:p>
            <a:pPr lvl="0">
              <a:spcBef>
                <a:spcPts val="0"/>
              </a:spcBef>
              <a:buNone/>
            </a:pPr>
            <a:r>
              <a:rPr lang="en"/>
              <a:t>I want to do science:</a:t>
            </a:r>
          </a:p>
          <a:p>
            <a:pPr lvl="0">
              <a:spcBef>
                <a:spcPts val="0"/>
              </a:spcBef>
              <a:buNone/>
            </a:pPr>
            <a:r>
              <a:rPr lang="en"/>
              <a:t>-Science Execution Dashboards</a:t>
            </a:r>
          </a:p>
          <a:p>
            <a:pPr lvl="0">
              <a:spcBef>
                <a:spcPts val="0"/>
              </a:spcBef>
              <a:buNone/>
            </a:pPr>
            <a:r>
              <a:rPr lang="en"/>
              <a:t>-Research Data Ingest pipelines</a:t>
            </a:r>
          </a:p>
          <a:p>
            <a:pPr lvl="0">
              <a:spcBef>
                <a:spcPts val="0"/>
              </a:spcBef>
              <a:buNone/>
            </a:pPr>
            <a:r>
              <a:rPr lang="en"/>
              <a:t>-Disciplinary data models</a:t>
            </a:r>
          </a:p>
          <a:p>
            <a:pPr lvl="0">
              <a:spcBef>
                <a:spcPts val="0"/>
              </a:spcBef>
              <a:buNone/>
            </a:pPr>
            <a:r>
              <a:rPr lang="en"/>
              <a:t>-Medium scale VM computation testing and prototyping environment</a:t>
            </a:r>
          </a:p>
          <a:p>
            <a:pPr lvl="0">
              <a:spcBef>
                <a:spcPts val="0"/>
              </a:spcBef>
              <a:buNone/>
            </a:pPr>
            <a:r>
              <a:rPr lang="en"/>
              <a:t>-JupyterHub/Singularity</a:t>
            </a:r>
          </a:p>
          <a:p>
            <a:pPr lvl="0">
              <a:spcBef>
                <a:spcPts val="0"/>
              </a:spcBef>
              <a:buNone/>
            </a:pPr>
            <a:r>
              <a:rPr lang="en"/>
              <a:t>-Lawrencium compute</a:t>
            </a:r>
          </a:p>
          <a:p>
            <a:pPr lvl="0">
              <a:spcBef>
                <a:spcPts val="0"/>
              </a:spcBef>
              <a:buNone/>
            </a:pPr>
            <a:r>
              <a:rPr lang="en"/>
              <a:t>-Off-ramps to commercial cloud</a:t>
            </a:r>
          </a:p>
          <a:p>
            <a:pPr lvl="0">
              <a:spcBef>
                <a:spcPts val="0"/>
              </a:spcBef>
              <a:buNone/>
            </a:pPr>
            <a:r>
              <a:rPr lang="en"/>
              <a:t>-Globus and data transfer</a:t>
            </a:r>
          </a:p>
          <a:p>
            <a:pPr lvl="0">
              <a:spcBef>
                <a:spcPts val="0"/>
              </a:spcBef>
              <a:buNone/>
            </a:pPr>
            <a:r>
              <a:rPr lang="en"/>
              <a:t>-Hosting, network, identify management support</a:t>
            </a:r>
          </a:p>
          <a:p>
            <a:pPr lvl="0">
              <a:spcBef>
                <a:spcPts val="0"/>
              </a:spcBef>
              <a:buNone/>
            </a:pPr>
            <a:r>
              <a:rPr lang="en"/>
              <a:t>-Data archiving</a:t>
            </a:r>
          </a:p>
          <a:p>
            <a:pPr lvl="0">
              <a:spcBef>
                <a:spcPts val="0"/>
              </a:spcBef>
              <a:buNone/>
            </a:pPr>
            <a:r>
              <a:rPr lang="en"/>
              <a:t>-Support for lab controls, monitoring and telemetry</a:t>
            </a:r>
          </a:p>
        </p:txBody>
      </p:sp>
      <p:cxnSp>
        <p:nvCxnSpPr>
          <p:cNvPr id="213" name="Shape 213"/>
          <p:cNvCxnSpPr/>
          <p:nvPr/>
        </p:nvCxnSpPr>
        <p:spPr>
          <a:xfrm rot="10800000" flipH="1">
            <a:off x="5296275" y="2709350"/>
            <a:ext cx="2047200" cy="346200"/>
          </a:xfrm>
          <a:prstGeom prst="straightConnector1">
            <a:avLst/>
          </a:prstGeom>
          <a:noFill/>
          <a:ln w="9525" cap="flat" cmpd="sng">
            <a:solidFill>
              <a:schemeClr val="dk2"/>
            </a:solidFill>
            <a:prstDash val="solid"/>
            <a:round/>
            <a:headEnd type="none" w="lg" len="lg"/>
            <a:tailEnd type="triangle" w="lg" len="lg"/>
          </a:ln>
        </p:spPr>
      </p:cxnSp>
      <p:cxnSp>
        <p:nvCxnSpPr>
          <p:cNvPr id="214" name="Shape 214"/>
          <p:cNvCxnSpPr/>
          <p:nvPr/>
        </p:nvCxnSpPr>
        <p:spPr>
          <a:xfrm rot="10800000" flipH="1">
            <a:off x="5316650" y="3055625"/>
            <a:ext cx="2556600" cy="142500"/>
          </a:xfrm>
          <a:prstGeom prst="straightConnector1">
            <a:avLst/>
          </a:prstGeom>
          <a:noFill/>
          <a:ln w="9525" cap="flat" cmpd="sng">
            <a:solidFill>
              <a:schemeClr val="dk2"/>
            </a:solidFill>
            <a:prstDash val="solid"/>
            <a:round/>
            <a:headEnd type="none" w="lg" len="lg"/>
            <a:tailEnd type="triangle" w="lg" len="lg"/>
          </a:ln>
        </p:spPr>
      </p:cxnSp>
      <p:cxnSp>
        <p:nvCxnSpPr>
          <p:cNvPr id="215" name="Shape 215"/>
          <p:cNvCxnSpPr/>
          <p:nvPr/>
        </p:nvCxnSpPr>
        <p:spPr>
          <a:xfrm>
            <a:off x="5367575" y="3350925"/>
            <a:ext cx="2933400" cy="102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18</a:t>
            </a:fld>
            <a:endParaRPr lang="en"/>
          </a:p>
        </p:txBody>
      </p:sp>
      <p:sp>
        <p:nvSpPr>
          <p:cNvPr id="221" name="Shape 22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18</a:t>
            </a:fld>
            <a:endParaRPr lang="en"/>
          </a:p>
        </p:txBody>
      </p:sp>
      <p:sp>
        <p:nvSpPr>
          <p:cNvPr id="222" name="Shape 222"/>
          <p:cNvSpPr txBox="1">
            <a:spLocks noGrp="1"/>
          </p:cNvSpPr>
          <p:nvPr>
            <p:ph type="title"/>
          </p:nvPr>
        </p:nvSpPr>
        <p:spPr>
          <a:xfrm>
            <a:off x="2347600" y="391750"/>
            <a:ext cx="6321600" cy="476700"/>
          </a:xfrm>
          <a:prstGeom prst="rect">
            <a:avLst/>
          </a:prstGeom>
        </p:spPr>
        <p:txBody>
          <a:bodyPr lIns="91425" tIns="91425" rIns="91425" bIns="91425" anchor="t" anchorCtr="0">
            <a:noAutofit/>
          </a:bodyPr>
          <a:lstStyle/>
          <a:p>
            <a:pPr lvl="0" rtl="0">
              <a:spcBef>
                <a:spcPts val="0"/>
              </a:spcBef>
              <a:buNone/>
            </a:pPr>
            <a:r>
              <a:rPr lang="en" sz="1800"/>
              <a:t>Science Accelerator Functional Description</a:t>
            </a:r>
          </a:p>
        </p:txBody>
      </p:sp>
      <p:cxnSp>
        <p:nvCxnSpPr>
          <p:cNvPr id="223" name="Shape 223"/>
          <p:cNvCxnSpPr/>
          <p:nvPr/>
        </p:nvCxnSpPr>
        <p:spPr>
          <a:xfrm>
            <a:off x="5591650" y="1144650"/>
            <a:ext cx="52500" cy="3486600"/>
          </a:xfrm>
          <a:prstGeom prst="straightConnector1">
            <a:avLst/>
          </a:prstGeom>
          <a:noFill/>
          <a:ln w="9525" cap="flat" cmpd="sng">
            <a:solidFill>
              <a:schemeClr val="dk2"/>
            </a:solidFill>
            <a:prstDash val="solid"/>
            <a:round/>
            <a:headEnd type="none" w="lg" len="lg"/>
            <a:tailEnd type="none" w="lg" len="lg"/>
          </a:ln>
        </p:spPr>
      </p:cxnSp>
      <p:pic>
        <p:nvPicPr>
          <p:cNvPr id="224" name="Shape 224" descr="Untitled Document - New Page"/>
          <p:cNvPicPr preferRelativeResize="0"/>
          <p:nvPr/>
        </p:nvPicPr>
        <p:blipFill>
          <a:blip r:embed="rId3">
            <a:alphaModFix/>
          </a:blip>
          <a:stretch>
            <a:fillRect/>
          </a:stretch>
        </p:blipFill>
        <p:spPr>
          <a:xfrm>
            <a:off x="5760440" y="1097049"/>
            <a:ext cx="3286260" cy="3587798"/>
          </a:xfrm>
          <a:prstGeom prst="rect">
            <a:avLst/>
          </a:prstGeom>
          <a:noFill/>
          <a:ln>
            <a:noFill/>
          </a:ln>
        </p:spPr>
      </p:pic>
      <p:sp>
        <p:nvSpPr>
          <p:cNvPr id="225" name="Shape 225"/>
          <p:cNvSpPr txBox="1"/>
          <p:nvPr/>
        </p:nvSpPr>
        <p:spPr>
          <a:xfrm>
            <a:off x="2394550" y="1105175"/>
            <a:ext cx="2815500" cy="3040200"/>
          </a:xfrm>
          <a:prstGeom prst="rect">
            <a:avLst/>
          </a:prstGeom>
          <a:solidFill>
            <a:srgbClr val="FFE599"/>
          </a:solidFill>
          <a:ln>
            <a:noFill/>
          </a:ln>
        </p:spPr>
        <p:txBody>
          <a:bodyPr lIns="91425" tIns="91425" rIns="91425" bIns="91425" anchor="t" anchorCtr="0">
            <a:noAutofit/>
          </a:bodyPr>
          <a:lstStyle/>
          <a:p>
            <a:pPr lvl="0">
              <a:spcBef>
                <a:spcPts val="0"/>
              </a:spcBef>
              <a:buNone/>
            </a:pPr>
            <a:r>
              <a:rPr lang="en"/>
              <a:t>I want to be a part of the Global Science Commons:</a:t>
            </a:r>
          </a:p>
          <a:p>
            <a:pPr lvl="0" rtl="0">
              <a:spcBef>
                <a:spcPts val="0"/>
              </a:spcBef>
              <a:buNone/>
            </a:pPr>
            <a:r>
              <a:rPr lang="en"/>
              <a:t>-Science Communications Dashboards</a:t>
            </a:r>
          </a:p>
          <a:p>
            <a:pPr lvl="0">
              <a:spcBef>
                <a:spcPts val="0"/>
              </a:spcBef>
              <a:buNone/>
            </a:pPr>
            <a:r>
              <a:rPr lang="en"/>
              <a:t>-Slack, other social media consolidation displays</a:t>
            </a:r>
          </a:p>
          <a:p>
            <a:pPr lvl="0">
              <a:spcBef>
                <a:spcPts val="0"/>
              </a:spcBef>
              <a:buNone/>
            </a:pPr>
            <a:r>
              <a:rPr lang="en"/>
              <a:t>-Library and paid content by discipline</a:t>
            </a:r>
          </a:p>
          <a:p>
            <a:pPr lvl="0">
              <a:spcBef>
                <a:spcPts val="0"/>
              </a:spcBef>
              <a:buNone/>
            </a:pPr>
            <a:r>
              <a:rPr lang="en"/>
              <a:t>-LBL Publication registry</a:t>
            </a:r>
          </a:p>
          <a:p>
            <a:pPr lvl="0">
              <a:spcBef>
                <a:spcPts val="0"/>
              </a:spcBef>
              <a:buNone/>
            </a:pPr>
            <a:r>
              <a:rPr lang="en"/>
              <a:t>- LBL Performance Management Plan and other team tools</a:t>
            </a:r>
          </a:p>
          <a:p>
            <a:pPr lvl="0">
              <a:spcBef>
                <a:spcPts val="0"/>
              </a:spcBef>
              <a:buNone/>
            </a:pPr>
            <a:r>
              <a:rPr lang="en"/>
              <a:t>-Latex, Overleaf, etc.</a:t>
            </a:r>
          </a:p>
          <a:p>
            <a:pPr lvl="0">
              <a:spcBef>
                <a:spcPts val="0"/>
              </a:spcBef>
              <a:buNone/>
            </a:pPr>
            <a:r>
              <a:rPr lang="en"/>
              <a:t>-LBL WordPress, other content hosting--OSF, etc.</a:t>
            </a:r>
          </a:p>
          <a:p>
            <a:pPr lvl="0" rtl="0">
              <a:spcBef>
                <a:spcPts val="0"/>
              </a:spcBef>
              <a:buNone/>
            </a:pPr>
            <a:endParaRPr/>
          </a:p>
        </p:txBody>
      </p:sp>
      <p:cxnSp>
        <p:nvCxnSpPr>
          <p:cNvPr id="226" name="Shape 226"/>
          <p:cNvCxnSpPr/>
          <p:nvPr/>
        </p:nvCxnSpPr>
        <p:spPr>
          <a:xfrm>
            <a:off x="5296275" y="3055550"/>
            <a:ext cx="549900" cy="580500"/>
          </a:xfrm>
          <a:prstGeom prst="straightConnector1">
            <a:avLst/>
          </a:prstGeom>
          <a:noFill/>
          <a:ln w="9525" cap="flat" cmpd="sng">
            <a:solidFill>
              <a:schemeClr val="dk2"/>
            </a:solidFill>
            <a:prstDash val="solid"/>
            <a:round/>
            <a:headEnd type="none" w="lg" len="lg"/>
            <a:tailEnd type="triangle" w="lg" len="lg"/>
          </a:ln>
        </p:spPr>
      </p:cxnSp>
      <p:cxnSp>
        <p:nvCxnSpPr>
          <p:cNvPr id="227" name="Shape 227"/>
          <p:cNvCxnSpPr/>
          <p:nvPr/>
        </p:nvCxnSpPr>
        <p:spPr>
          <a:xfrm>
            <a:off x="5275900" y="3218500"/>
            <a:ext cx="580500" cy="804600"/>
          </a:xfrm>
          <a:prstGeom prst="straightConnector1">
            <a:avLst/>
          </a:prstGeom>
          <a:noFill/>
          <a:ln w="9525" cap="flat" cmpd="sng">
            <a:solidFill>
              <a:schemeClr val="dk2"/>
            </a:solidFill>
            <a:prstDash val="solid"/>
            <a:round/>
            <a:headEnd type="none" w="lg" len="lg"/>
            <a:tailEnd type="triangle" w="lg" len="lg"/>
          </a:ln>
        </p:spPr>
      </p:cxnSp>
      <p:cxnSp>
        <p:nvCxnSpPr>
          <p:cNvPr id="228" name="Shape 228"/>
          <p:cNvCxnSpPr/>
          <p:nvPr/>
        </p:nvCxnSpPr>
        <p:spPr>
          <a:xfrm>
            <a:off x="5265725" y="3442575"/>
            <a:ext cx="601200" cy="9474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What will drive OS at LBL?</a:t>
            </a:r>
          </a:p>
        </p:txBody>
      </p:sp>
      <p:sp>
        <p:nvSpPr>
          <p:cNvPr id="234" name="Shape 234"/>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buNone/>
            </a:pPr>
            <a:r>
              <a:rPr lang="en"/>
              <a:t>So far it is not direct user demand -- users are not asking for OS. OS by itself will not eliminate shadow-IT / not clear it will make user project needs simpler</a:t>
            </a:r>
          </a:p>
          <a:p>
            <a:pPr lvl="0">
              <a:spcBef>
                <a:spcPts val="0"/>
              </a:spcBef>
              <a:buNone/>
            </a:pPr>
            <a:r>
              <a:rPr lang="en"/>
              <a:t>BUT</a:t>
            </a:r>
          </a:p>
          <a:p>
            <a:pPr lvl="0">
              <a:spcBef>
                <a:spcPts val="0"/>
              </a:spcBef>
              <a:buNone/>
            </a:pPr>
            <a:r>
              <a:rPr lang="en"/>
              <a:t>Some are asking for private cloud and we want to control costs, control data, better couple our existing services, and better provide federated data and compute services within the UC and National Lab systems.</a:t>
            </a:r>
          </a:p>
        </p:txBody>
      </p:sp>
      <p:sp>
        <p:nvSpPr>
          <p:cNvPr id="235" name="Shape 23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19</a:t>
            </a:fld>
            <a:endParaRPr lang="e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Overview</a:t>
            </a:r>
          </a:p>
        </p:txBody>
      </p:sp>
      <p:sp>
        <p:nvSpPr>
          <p:cNvPr id="80" name="Shape 80"/>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rtl="0">
              <a:spcBef>
                <a:spcPts val="0"/>
              </a:spcBef>
              <a:buNone/>
            </a:pPr>
            <a:r>
              <a:rPr lang="en" sz="1200"/>
              <a:t>As part of supporting our science mission, LBL is working on establishing the right mixture of capabilities to support scientific data management, data analysis and computation.</a:t>
            </a:r>
          </a:p>
          <a:p>
            <a:pPr lvl="0" rtl="0">
              <a:spcBef>
                <a:spcPts val="0"/>
              </a:spcBef>
              <a:buNone/>
            </a:pPr>
            <a:r>
              <a:rPr lang="en" sz="1200" i="1"/>
              <a:t>This is a complicated problem of socio-technical system design and deployment.</a:t>
            </a:r>
          </a:p>
          <a:p>
            <a:pPr lvl="0" rtl="0">
              <a:spcBef>
                <a:spcPts val="0"/>
              </a:spcBef>
              <a:buNone/>
            </a:pPr>
            <a:r>
              <a:rPr lang="en" sz="1200"/>
              <a:t>This brief provides an overview of our current efforts and thoughts → this is all very much a work in progress and we are working our way towards OpenStack as we work out major challenges:</a:t>
            </a:r>
          </a:p>
          <a:p>
            <a:pPr marL="457200" lvl="0" indent="-304800" rtl="0">
              <a:spcBef>
                <a:spcPts val="0"/>
              </a:spcBef>
              <a:buSzPct val="100000"/>
            </a:pPr>
            <a:r>
              <a:rPr lang="en" sz="1200"/>
              <a:t>What role will OpenStack play in our User Support Infrastructure?</a:t>
            </a:r>
          </a:p>
          <a:p>
            <a:pPr marL="457200" lvl="0" indent="-304800" rtl="0">
              <a:spcBef>
                <a:spcPts val="0"/>
              </a:spcBef>
              <a:buSzPct val="100000"/>
            </a:pPr>
            <a:r>
              <a:rPr lang="en" sz="1200"/>
              <a:t>Will the users be end-users or science facilitators?</a:t>
            </a:r>
          </a:p>
          <a:p>
            <a:pPr marL="457200" lvl="0" indent="-304800">
              <a:spcBef>
                <a:spcPts val="0"/>
              </a:spcBef>
              <a:buSzPct val="100000"/>
            </a:pPr>
            <a:r>
              <a:rPr lang="en" sz="1200"/>
              <a:t>How will we build our infrastructure and dependencies needed to successfully manage OpenStack provided services?</a:t>
            </a:r>
          </a:p>
        </p:txBody>
      </p:sp>
      <p:sp>
        <p:nvSpPr>
          <p:cNvPr id="81" name="Shape 8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Conclusion</a:t>
            </a:r>
          </a:p>
        </p:txBody>
      </p:sp>
      <p:sp>
        <p:nvSpPr>
          <p:cNvPr id="241" name="Shape 241"/>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buNone/>
            </a:pPr>
            <a:r>
              <a:rPr lang="en"/>
              <a:t>OS adoption in our case will be driven by derived requirements versus direct customer input or cost/benefits.</a:t>
            </a:r>
          </a:p>
          <a:p>
            <a:pPr lvl="0">
              <a:spcBef>
                <a:spcPts val="0"/>
              </a:spcBef>
              <a:buNone/>
            </a:pPr>
            <a:r>
              <a:rPr lang="en"/>
              <a:t>As such, LBL may not decide to “go-it-alone” rather we may seek to combine efforts as UC and DOE Office of Science Labs begin to explore improvements for common science infrastructure needs.</a:t>
            </a:r>
          </a:p>
          <a:p>
            <a:pPr lvl="0">
              <a:spcBef>
                <a:spcPts val="0"/>
              </a:spcBef>
              <a:buNone/>
            </a:pPr>
            <a:r>
              <a:rPr lang="en"/>
              <a:t>Uptake will be organic as computational, storage, networking services and skillsets are upgraded.</a:t>
            </a:r>
          </a:p>
        </p:txBody>
      </p:sp>
      <p:sp>
        <p:nvSpPr>
          <p:cNvPr id="242" name="Shape 242"/>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20</a:t>
            </a:fld>
            <a:endParaRPr lang="e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2390050" y="372225"/>
            <a:ext cx="6321600" cy="635400"/>
          </a:xfrm>
          <a:prstGeom prst="rect">
            <a:avLst/>
          </a:prstGeom>
        </p:spPr>
        <p:txBody>
          <a:bodyPr lIns="91425" tIns="91425" rIns="91425" bIns="91425" anchor="t" anchorCtr="0">
            <a:noAutofit/>
          </a:bodyPr>
          <a:lstStyle/>
          <a:p>
            <a:pPr lvl="0">
              <a:spcBef>
                <a:spcPts val="0"/>
              </a:spcBef>
              <a:buNone/>
            </a:pPr>
            <a:r>
              <a:rPr lang="en"/>
              <a:t>What is an LBNL?</a:t>
            </a:r>
          </a:p>
        </p:txBody>
      </p:sp>
      <p:sp>
        <p:nvSpPr>
          <p:cNvPr id="87" name="Shape 87"/>
          <p:cNvSpPr txBox="1">
            <a:spLocks noGrp="1"/>
          </p:cNvSpPr>
          <p:nvPr>
            <p:ph type="body" idx="1"/>
          </p:nvPr>
        </p:nvSpPr>
        <p:spPr>
          <a:xfrm>
            <a:off x="4277775" y="1167300"/>
            <a:ext cx="4542600" cy="3585900"/>
          </a:xfrm>
          <a:prstGeom prst="rect">
            <a:avLst/>
          </a:prstGeom>
        </p:spPr>
        <p:txBody>
          <a:bodyPr lIns="91425" tIns="91425" rIns="91425" bIns="91425" anchor="t" anchorCtr="0">
            <a:noAutofit/>
          </a:bodyPr>
          <a:lstStyle/>
          <a:p>
            <a:pPr marL="147955" marR="1188085" lvl="0" indent="-66040" rtl="0">
              <a:lnSpc>
                <a:spcPct val="100000"/>
              </a:lnSpc>
              <a:spcBef>
                <a:spcPts val="0"/>
              </a:spcBef>
              <a:spcAft>
                <a:spcPts val="0"/>
              </a:spcAft>
              <a:buClr>
                <a:schemeClr val="dk2"/>
              </a:buClr>
              <a:buSzPct val="91666"/>
              <a:buFont typeface="Arial"/>
              <a:buNone/>
            </a:pPr>
            <a:r>
              <a:rPr lang="en" sz="1200" b="1">
                <a:solidFill>
                  <a:srgbClr val="000000"/>
                </a:solidFill>
                <a:latin typeface="Arial"/>
                <a:ea typeface="Arial"/>
                <a:cs typeface="Arial"/>
                <a:sym typeface="Arial"/>
              </a:rPr>
              <a:t>Established in 1931 in the hills of Berkeley California, LBNL is a multiprogram national laboratory operated by the University of California for the U.S. Department of Energy (DOE). </a:t>
            </a:r>
            <a:r>
              <a:rPr lang="en" sz="1200" b="1" u="sng">
                <a:solidFill>
                  <a:srgbClr val="000000"/>
                </a:solidFill>
                <a:latin typeface="Arial"/>
                <a:ea typeface="Arial"/>
                <a:cs typeface="Arial"/>
                <a:sym typeface="Arial"/>
              </a:rPr>
              <a:t>Twelve Nobel Prizes </a:t>
            </a:r>
            <a:r>
              <a:rPr lang="en" sz="1200" b="1">
                <a:solidFill>
                  <a:srgbClr val="000000"/>
                </a:solidFill>
                <a:latin typeface="Arial"/>
                <a:ea typeface="Arial"/>
                <a:cs typeface="Arial"/>
                <a:sym typeface="Arial"/>
              </a:rPr>
              <a:t>have been awarded for discoveries made at the Lab.</a:t>
            </a:r>
          </a:p>
          <a:p>
            <a:pPr marL="139700" marR="1188085" lvl="0" indent="0" rtl="0">
              <a:lnSpc>
                <a:spcPct val="103750"/>
              </a:lnSpc>
              <a:spcBef>
                <a:spcPts val="0"/>
              </a:spcBef>
              <a:spcAft>
                <a:spcPts val="0"/>
              </a:spcAft>
              <a:buNone/>
            </a:pPr>
            <a:endParaRPr sz="1200" b="1">
              <a:solidFill>
                <a:srgbClr val="000000"/>
              </a:solidFill>
              <a:latin typeface="Arial"/>
              <a:ea typeface="Arial"/>
              <a:cs typeface="Arial"/>
              <a:sym typeface="Arial"/>
            </a:endParaRPr>
          </a:p>
          <a:p>
            <a:pPr marL="139700" marR="1188085" lvl="0" indent="-69850" rtl="0">
              <a:lnSpc>
                <a:spcPct val="103750"/>
              </a:lnSpc>
              <a:spcBef>
                <a:spcPts val="0"/>
              </a:spcBef>
              <a:spcAft>
                <a:spcPts val="0"/>
              </a:spcAft>
              <a:buClr>
                <a:schemeClr val="dk2"/>
              </a:buClr>
              <a:buSzPct val="91666"/>
              <a:buFont typeface="Arial"/>
              <a:buNone/>
            </a:pPr>
            <a:r>
              <a:rPr lang="en" sz="1200" b="1">
                <a:solidFill>
                  <a:srgbClr val="000000"/>
                </a:solidFill>
                <a:latin typeface="Arial"/>
                <a:ea typeface="Arial"/>
                <a:cs typeface="Arial"/>
                <a:sym typeface="Arial"/>
              </a:rPr>
              <a:t>LBNL's role for the DOE is to produce excellent science and advanced technology with the cooperation, support, and appropriate involvement of our scientific and local communities. </a:t>
            </a:r>
          </a:p>
          <a:p>
            <a:pPr marL="139700" marR="1188085" lvl="0" indent="-69850" rtl="0">
              <a:lnSpc>
                <a:spcPct val="103750"/>
              </a:lnSpc>
              <a:spcBef>
                <a:spcPts val="0"/>
              </a:spcBef>
              <a:spcAft>
                <a:spcPts val="0"/>
              </a:spcAft>
              <a:buClr>
                <a:schemeClr val="dk2"/>
              </a:buClr>
              <a:buSzPct val="91666"/>
              <a:buFont typeface="Arial"/>
              <a:buNone/>
            </a:pPr>
            <a:endParaRPr sz="1200" b="1">
              <a:solidFill>
                <a:srgbClr val="000000"/>
              </a:solidFill>
              <a:latin typeface="Arial"/>
              <a:ea typeface="Arial"/>
              <a:cs typeface="Arial"/>
              <a:sym typeface="Arial"/>
            </a:endParaRPr>
          </a:p>
          <a:p>
            <a:pPr marL="139700" marR="1188085" lvl="0" indent="-69850" algn="just" rtl="0">
              <a:lnSpc>
                <a:spcPct val="103750"/>
              </a:lnSpc>
              <a:spcBef>
                <a:spcPts val="0"/>
              </a:spcBef>
              <a:spcAft>
                <a:spcPts val="0"/>
              </a:spcAft>
              <a:buClr>
                <a:schemeClr val="dk2"/>
              </a:buClr>
              <a:buSzPct val="91666"/>
              <a:buFont typeface="Arial"/>
              <a:buNone/>
            </a:pPr>
            <a:r>
              <a:rPr lang="en" sz="1200" b="1">
                <a:solidFill>
                  <a:srgbClr val="000000"/>
                </a:solidFill>
                <a:latin typeface="Arial"/>
                <a:ea typeface="Arial"/>
                <a:cs typeface="Arial"/>
                <a:sym typeface="Arial"/>
              </a:rPr>
              <a:t>LBL performs only unclassified science research, and manages key national User Facilities such as NERSC, Advanced Light Source, and the Molecular Foundry</a:t>
            </a:r>
          </a:p>
        </p:txBody>
      </p:sp>
      <p:sp>
        <p:nvSpPr>
          <p:cNvPr id="88" name="Shape 8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sz="1800"/>
              <a:t>Our Science Users: stressed and not thinking long term</a:t>
            </a:r>
          </a:p>
        </p:txBody>
      </p:sp>
      <p:sp>
        <p:nvSpPr>
          <p:cNvPr id="94" name="Shape 94"/>
          <p:cNvSpPr txBox="1">
            <a:spLocks noGrp="1"/>
          </p:cNvSpPr>
          <p:nvPr>
            <p:ph type="body" idx="1"/>
          </p:nvPr>
        </p:nvSpPr>
        <p:spPr>
          <a:xfrm>
            <a:off x="2479650" y="1355725"/>
            <a:ext cx="3111600" cy="3002400"/>
          </a:xfrm>
          <a:prstGeom prst="rect">
            <a:avLst/>
          </a:prstGeom>
        </p:spPr>
        <p:txBody>
          <a:bodyPr lIns="91425" tIns="91425" rIns="91425" bIns="91425" anchor="t" anchorCtr="0">
            <a:noAutofit/>
          </a:bodyPr>
          <a:lstStyle/>
          <a:p>
            <a:pPr marL="457200" lvl="0" indent="-317500">
              <a:spcBef>
                <a:spcPts val="0"/>
              </a:spcBef>
              <a:buSzPct val="100000"/>
              <a:buChar char="❖"/>
            </a:pPr>
            <a:r>
              <a:rPr lang="en" sz="1400"/>
              <a:t>Highly diverse and idiosyncratic</a:t>
            </a:r>
          </a:p>
          <a:p>
            <a:pPr marL="457200" lvl="0" indent="-317500">
              <a:spcBef>
                <a:spcPts val="0"/>
              </a:spcBef>
              <a:buSzPct val="100000"/>
              <a:buChar char="❖"/>
            </a:pPr>
            <a:r>
              <a:rPr lang="en" sz="1400"/>
              <a:t>Strong culture of do-it-yourself and infrastructure-by-PI</a:t>
            </a:r>
          </a:p>
          <a:p>
            <a:pPr marL="457200" lvl="0" indent="-317500">
              <a:spcBef>
                <a:spcPts val="0"/>
              </a:spcBef>
              <a:buSzPct val="100000"/>
              <a:buChar char="❖"/>
            </a:pPr>
            <a:r>
              <a:rPr lang="en" sz="1400"/>
              <a:t>Decentralization of funding, authorities, mission.</a:t>
            </a:r>
          </a:p>
          <a:p>
            <a:pPr marL="457200" lvl="0" indent="-317500" rtl="0">
              <a:spcBef>
                <a:spcPts val="0"/>
              </a:spcBef>
              <a:buSzPct val="100000"/>
              <a:buChar char="❖"/>
            </a:pPr>
            <a:r>
              <a:rPr lang="en" sz="1400"/>
              <a:t>Projects do not have to use IT if they don’t want to</a:t>
            </a:r>
          </a:p>
          <a:p>
            <a:pPr marL="457200" lvl="0" indent="-317500" rtl="0">
              <a:spcBef>
                <a:spcPts val="0"/>
              </a:spcBef>
              <a:buSzPct val="100000"/>
              <a:buChar char="❖"/>
            </a:pPr>
            <a:r>
              <a:rPr lang="en" sz="1400"/>
              <a:t>Live on short term money and 80% of grant applications fail</a:t>
            </a:r>
          </a:p>
          <a:p>
            <a:pPr lvl="0">
              <a:spcBef>
                <a:spcPts val="0"/>
              </a:spcBef>
              <a:buNone/>
            </a:pPr>
            <a:endParaRPr/>
          </a:p>
          <a:p>
            <a:pPr lvl="0">
              <a:spcBef>
                <a:spcPts val="0"/>
              </a:spcBef>
              <a:buNone/>
            </a:pPr>
            <a:endParaRPr/>
          </a:p>
        </p:txBody>
      </p:sp>
      <p:pic>
        <p:nvPicPr>
          <p:cNvPr id="95" name="Shape 95" title="Chart"/>
          <p:cNvPicPr preferRelativeResize="0"/>
          <p:nvPr/>
        </p:nvPicPr>
        <p:blipFill>
          <a:blip r:embed="rId3">
            <a:alphaModFix/>
          </a:blip>
          <a:stretch>
            <a:fillRect/>
          </a:stretch>
        </p:blipFill>
        <p:spPr>
          <a:xfrm>
            <a:off x="5704950" y="1128149"/>
            <a:ext cx="3446076" cy="2130824"/>
          </a:xfrm>
          <a:prstGeom prst="rect">
            <a:avLst/>
          </a:prstGeom>
          <a:noFill/>
          <a:ln>
            <a:noFill/>
          </a:ln>
        </p:spPr>
      </p:pic>
      <p:pic>
        <p:nvPicPr>
          <p:cNvPr id="96" name="Shape 96" title="Chart"/>
          <p:cNvPicPr preferRelativeResize="0"/>
          <p:nvPr/>
        </p:nvPicPr>
        <p:blipFill>
          <a:blip r:embed="rId4">
            <a:alphaModFix/>
          </a:blip>
          <a:stretch>
            <a:fillRect/>
          </a:stretch>
        </p:blipFill>
        <p:spPr>
          <a:xfrm>
            <a:off x="5704949" y="1991900"/>
            <a:ext cx="3218650" cy="1990219"/>
          </a:xfrm>
          <a:prstGeom prst="rect">
            <a:avLst/>
          </a:prstGeom>
          <a:noFill/>
          <a:ln>
            <a:noFill/>
          </a:ln>
        </p:spPr>
      </p:pic>
      <p:pic>
        <p:nvPicPr>
          <p:cNvPr id="97" name="Shape 97" title="Chart"/>
          <p:cNvPicPr preferRelativeResize="0"/>
          <p:nvPr/>
        </p:nvPicPr>
        <p:blipFill>
          <a:blip r:embed="rId5">
            <a:alphaModFix/>
          </a:blip>
          <a:stretch>
            <a:fillRect/>
          </a:stretch>
        </p:blipFill>
        <p:spPr>
          <a:xfrm>
            <a:off x="5643900" y="1605725"/>
            <a:ext cx="3446050" cy="2130824"/>
          </a:xfrm>
          <a:prstGeom prst="rect">
            <a:avLst/>
          </a:prstGeom>
          <a:noFill/>
          <a:ln>
            <a:noFill/>
          </a:ln>
        </p:spPr>
      </p:pic>
      <p:sp>
        <p:nvSpPr>
          <p:cNvPr id="98" name="Shape 9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95"/>
                                        </p:tgtEl>
                                      </p:cBhvr>
                                    </p:animEffect>
                                    <p:set>
                                      <p:cBhvr>
                                        <p:cTn id="12" dur="1" fill="hold">
                                          <p:stCondLst>
                                            <p:cond delay="1000"/>
                                          </p:stCondLst>
                                        </p:cTn>
                                        <p:tgtEl>
                                          <p:spTgt spid="9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97"/>
                                        </p:tgtEl>
                                      </p:cBhvr>
                                    </p:animEffect>
                                    <p:set>
                                      <p:cBhvr>
                                        <p:cTn id="22" dur="1" fill="hold">
                                          <p:stCondLst>
                                            <p:cond delay="1000"/>
                                          </p:stCondLst>
                                        </p:cTn>
                                        <p:tgtEl>
                                          <p:spTgt spid="9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10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96"/>
                                        </p:tgtEl>
                                      </p:cBhvr>
                                    </p:animEffect>
                                    <p:set>
                                      <p:cBhvr>
                                        <p:cTn id="32" dur="1" fill="hold">
                                          <p:stCondLst>
                                            <p:cond delay="1000"/>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Everything but OpenStack</a:t>
            </a:r>
          </a:p>
        </p:txBody>
      </p:sp>
      <p:sp>
        <p:nvSpPr>
          <p:cNvPr id="104" name="Shape 104"/>
          <p:cNvSpPr txBox="1">
            <a:spLocks noGrp="1"/>
          </p:cNvSpPr>
          <p:nvPr>
            <p:ph type="body" idx="1"/>
          </p:nvPr>
        </p:nvSpPr>
        <p:spPr>
          <a:xfrm>
            <a:off x="2573375" y="1211350"/>
            <a:ext cx="6321600" cy="512699"/>
          </a:xfrm>
          <a:prstGeom prst="rect">
            <a:avLst/>
          </a:prstGeom>
        </p:spPr>
        <p:txBody>
          <a:bodyPr lIns="91425" tIns="91425" rIns="91425" bIns="91425" anchor="t" anchorCtr="0">
            <a:noAutofit/>
          </a:bodyPr>
          <a:lstStyle/>
          <a:p>
            <a:pPr lvl="0">
              <a:spcBef>
                <a:spcPts val="0"/>
              </a:spcBef>
              <a:buNone/>
            </a:pPr>
            <a:r>
              <a:rPr lang="en"/>
              <a:t>Compute/Storage/Network</a:t>
            </a:r>
          </a:p>
        </p:txBody>
      </p:sp>
      <p:pic>
        <p:nvPicPr>
          <p:cNvPr id="105" name="Shape 105" descr="Screen Shot 2017-03-14 at 9.05.20 PM.png"/>
          <p:cNvPicPr preferRelativeResize="0"/>
          <p:nvPr/>
        </p:nvPicPr>
        <p:blipFill>
          <a:blip r:embed="rId3">
            <a:alphaModFix/>
          </a:blip>
          <a:stretch>
            <a:fillRect/>
          </a:stretch>
        </p:blipFill>
        <p:spPr>
          <a:xfrm>
            <a:off x="1812949" y="1629750"/>
            <a:ext cx="6856425" cy="3029749"/>
          </a:xfrm>
          <a:prstGeom prst="rect">
            <a:avLst/>
          </a:prstGeom>
          <a:noFill/>
          <a:ln>
            <a:noFill/>
          </a:ln>
        </p:spPr>
      </p:pic>
      <p:sp>
        <p:nvSpPr>
          <p:cNvPr id="106" name="Shape 10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Everything but OpenStack</a:t>
            </a:r>
          </a:p>
        </p:txBody>
      </p:sp>
      <p:sp>
        <p:nvSpPr>
          <p:cNvPr id="112" name="Shape 112"/>
          <p:cNvSpPr txBox="1">
            <a:spLocks noGrp="1"/>
          </p:cNvSpPr>
          <p:nvPr>
            <p:ph type="body" idx="1"/>
          </p:nvPr>
        </p:nvSpPr>
        <p:spPr>
          <a:xfrm>
            <a:off x="2450749" y="1108608"/>
            <a:ext cx="6321600" cy="3002399"/>
          </a:xfrm>
          <a:prstGeom prst="rect">
            <a:avLst/>
          </a:prstGeom>
        </p:spPr>
        <p:txBody>
          <a:bodyPr lIns="91425" tIns="91425" rIns="91425" bIns="91425" anchor="t" anchorCtr="0">
            <a:noAutofit/>
          </a:bodyPr>
          <a:lstStyle/>
          <a:p>
            <a:pPr lvl="0">
              <a:spcBef>
                <a:spcPts val="0"/>
              </a:spcBef>
              <a:buNone/>
            </a:pPr>
            <a:r>
              <a:rPr lang="en" sz="1200" dirty="0"/>
              <a:t>Other Services</a:t>
            </a:r>
          </a:p>
          <a:p>
            <a:pPr lvl="0">
              <a:spcBef>
                <a:spcPts val="0"/>
              </a:spcBef>
              <a:buNone/>
            </a:pPr>
            <a:r>
              <a:rPr lang="en" sz="1200" dirty="0"/>
              <a:t>-Software Farm			</a:t>
            </a:r>
            <a:r>
              <a:rPr lang="en" sz="1200" dirty="0" smtClean="0"/>
              <a:t>-</a:t>
            </a:r>
            <a:r>
              <a:rPr lang="en" sz="1200" dirty="0"/>
              <a:t>Wide open software availability</a:t>
            </a:r>
          </a:p>
          <a:p>
            <a:pPr lvl="0">
              <a:spcBef>
                <a:spcPts val="0"/>
              </a:spcBef>
              <a:buNone/>
            </a:pPr>
            <a:r>
              <a:rPr lang="en" sz="1200" dirty="0"/>
              <a:t>-Singularity				-</a:t>
            </a:r>
            <a:r>
              <a:rPr lang="en" sz="1200" dirty="0" err="1"/>
              <a:t>Jupyter</a:t>
            </a:r>
            <a:r>
              <a:rPr lang="en" sz="1200" dirty="0"/>
              <a:t> Hub/</a:t>
            </a:r>
            <a:r>
              <a:rPr lang="en" sz="1200" dirty="0" err="1"/>
              <a:t>BitBucket</a:t>
            </a:r>
            <a:endParaRPr lang="en" sz="1200" dirty="0"/>
          </a:p>
          <a:p>
            <a:pPr lvl="0">
              <a:spcBef>
                <a:spcPts val="0"/>
              </a:spcBef>
              <a:buNone/>
            </a:pPr>
            <a:r>
              <a:rPr lang="en" sz="1200" dirty="0"/>
              <a:t>-Science VM (standing up)		-Free </a:t>
            </a:r>
            <a:r>
              <a:rPr lang="en" sz="1200" dirty="0" err="1"/>
              <a:t>GSuite</a:t>
            </a:r>
            <a:r>
              <a:rPr lang="en" sz="1200" dirty="0"/>
              <a:t> and unlimited Drive</a:t>
            </a:r>
          </a:p>
          <a:p>
            <a:pPr lvl="0">
              <a:spcBef>
                <a:spcPts val="0"/>
              </a:spcBef>
              <a:buNone/>
            </a:pPr>
            <a:r>
              <a:rPr lang="en" sz="1200" dirty="0"/>
              <a:t>-Globus/</a:t>
            </a:r>
            <a:r>
              <a:rPr lang="en" sz="1200" dirty="0" err="1"/>
              <a:t>Druva</a:t>
            </a:r>
            <a:r>
              <a:rPr lang="en" sz="1200" dirty="0"/>
              <a:t>		</a:t>
            </a:r>
            <a:r>
              <a:rPr lang="en" sz="1200" dirty="0" smtClean="0"/>
              <a:t>-</a:t>
            </a:r>
            <a:r>
              <a:rPr lang="en" sz="1200" dirty="0"/>
              <a:t>Publications/Tons of scientific data holdings </a:t>
            </a:r>
            <a:r>
              <a:rPr lang="en" sz="1200" dirty="0" err="1"/>
              <a:t>etc</a:t>
            </a:r>
            <a:endParaRPr lang="en" sz="1200" dirty="0"/>
          </a:p>
          <a:p>
            <a:pPr lvl="0">
              <a:spcBef>
                <a:spcPts val="0"/>
              </a:spcBef>
              <a:buNone/>
            </a:pPr>
            <a:r>
              <a:rPr lang="en" sz="1200" dirty="0"/>
              <a:t>-Software Carpentry/Data Carpentry/Training (Arduino, </a:t>
            </a:r>
            <a:r>
              <a:rPr lang="en" sz="1200" dirty="0" err="1"/>
              <a:t>etc</a:t>
            </a:r>
            <a:r>
              <a:rPr lang="en" sz="1200" dirty="0"/>
              <a:t>)</a:t>
            </a:r>
          </a:p>
          <a:p>
            <a:pPr lvl="0">
              <a:spcBef>
                <a:spcPts val="0"/>
              </a:spcBef>
              <a:buNone/>
            </a:pPr>
            <a:r>
              <a:rPr lang="en" sz="1200" dirty="0"/>
              <a:t>-Very permissive Cyber and Network management         -software distribution</a:t>
            </a:r>
          </a:p>
          <a:p>
            <a:pPr lvl="0">
              <a:spcBef>
                <a:spcPts val="0"/>
              </a:spcBef>
              <a:buNone/>
            </a:pPr>
            <a:r>
              <a:rPr lang="en" sz="1200" dirty="0"/>
              <a:t>-Access to Commercial  Cloud (Master Payer in works)</a:t>
            </a:r>
          </a:p>
        </p:txBody>
      </p:sp>
      <p:pic>
        <p:nvPicPr>
          <p:cNvPr id="113" name="Shape 113"/>
          <p:cNvPicPr preferRelativeResize="0"/>
          <p:nvPr/>
        </p:nvPicPr>
        <p:blipFill>
          <a:blip r:embed="rId3">
            <a:alphaModFix/>
          </a:blip>
          <a:stretch>
            <a:fillRect/>
          </a:stretch>
        </p:blipFill>
        <p:spPr>
          <a:xfrm>
            <a:off x="243300" y="1551545"/>
            <a:ext cx="2156950" cy="1617704"/>
          </a:xfrm>
          <a:prstGeom prst="rect">
            <a:avLst/>
          </a:prstGeom>
          <a:noFill/>
          <a:ln>
            <a:noFill/>
          </a:ln>
        </p:spPr>
      </p:pic>
      <p:sp>
        <p:nvSpPr>
          <p:cNvPr id="114" name="Shape 11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sz="2400"/>
              <a:t>Science Users have driven our current IT posture --  but flexibility has costs</a:t>
            </a:r>
          </a:p>
        </p:txBody>
      </p:sp>
      <p:sp>
        <p:nvSpPr>
          <p:cNvPr id="120" name="Shape 120"/>
          <p:cNvSpPr txBox="1">
            <a:spLocks noGrp="1"/>
          </p:cNvSpPr>
          <p:nvPr>
            <p:ph type="body" idx="1"/>
          </p:nvPr>
        </p:nvSpPr>
        <p:spPr>
          <a:xfrm>
            <a:off x="2410106" y="1595775"/>
            <a:ext cx="2855700" cy="3002400"/>
          </a:xfrm>
          <a:prstGeom prst="rect">
            <a:avLst/>
          </a:prstGeom>
        </p:spPr>
        <p:txBody>
          <a:bodyPr lIns="91425" tIns="91425" rIns="91425" bIns="91425" anchor="t" anchorCtr="0">
            <a:noAutofit/>
          </a:bodyPr>
          <a:lstStyle/>
          <a:p>
            <a:pPr lvl="0">
              <a:spcBef>
                <a:spcPts val="0"/>
              </a:spcBef>
              <a:buNone/>
            </a:pPr>
            <a:r>
              <a:rPr lang="en"/>
              <a:t>Many short term small projects with very different needs across many disciplines</a:t>
            </a:r>
          </a:p>
          <a:p>
            <a:pPr lvl="0">
              <a:spcBef>
                <a:spcPts val="0"/>
              </a:spcBef>
              <a:buNone/>
            </a:pPr>
            <a:r>
              <a:rPr lang="en"/>
              <a:t>Larger projects optimize for their own needs </a:t>
            </a:r>
          </a:p>
          <a:p>
            <a:pPr lvl="0">
              <a:spcBef>
                <a:spcPts val="0"/>
              </a:spcBef>
              <a:buNone/>
            </a:pPr>
            <a:r>
              <a:rPr lang="en" b="1" i="1"/>
              <a:t>Shadow IT and Post-docs fill many gaps</a:t>
            </a:r>
          </a:p>
        </p:txBody>
      </p:sp>
      <p:pic>
        <p:nvPicPr>
          <p:cNvPr id="121" name="Shape 121"/>
          <p:cNvPicPr preferRelativeResize="0"/>
          <p:nvPr/>
        </p:nvPicPr>
        <p:blipFill>
          <a:blip r:embed="rId3">
            <a:alphaModFix/>
          </a:blip>
          <a:stretch>
            <a:fillRect/>
          </a:stretch>
        </p:blipFill>
        <p:spPr>
          <a:xfrm>
            <a:off x="5316356" y="1801700"/>
            <a:ext cx="3573393" cy="2680045"/>
          </a:xfrm>
          <a:prstGeom prst="rect">
            <a:avLst/>
          </a:prstGeom>
          <a:noFill/>
          <a:ln>
            <a:noFill/>
          </a:ln>
        </p:spPr>
      </p:pic>
      <p:pic>
        <p:nvPicPr>
          <p:cNvPr id="122" name="Shape 122"/>
          <p:cNvPicPr preferRelativeResize="0"/>
          <p:nvPr/>
        </p:nvPicPr>
        <p:blipFill>
          <a:blip r:embed="rId4">
            <a:alphaModFix/>
          </a:blip>
          <a:stretch>
            <a:fillRect/>
          </a:stretch>
        </p:blipFill>
        <p:spPr>
          <a:xfrm>
            <a:off x="5307625" y="1856124"/>
            <a:ext cx="3590852" cy="2255249"/>
          </a:xfrm>
          <a:prstGeom prst="rect">
            <a:avLst/>
          </a:prstGeom>
          <a:noFill/>
          <a:ln>
            <a:noFill/>
          </a:ln>
        </p:spPr>
      </p:pic>
      <p:sp>
        <p:nvSpPr>
          <p:cNvPr id="123" name="Shape 12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21"/>
                                        </p:tgtEl>
                                      </p:cBhvr>
                                    </p:animEffect>
                                    <p:set>
                                      <p:cBhvr>
                                        <p:cTn id="7" dur="1" fill="hold">
                                          <p:stCondLst>
                                            <p:cond delay="1000"/>
                                          </p:stCondLst>
                                        </p:cTn>
                                        <p:tgtEl>
                                          <p:spTgt spid="1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sz="1800"/>
              <a:t>Science Example 1: Airborne Radiological Enhanced Sensor Data Pipeline</a:t>
            </a:r>
            <a:r>
              <a:rPr lang="en"/>
              <a:t/>
            </a:r>
            <a:br>
              <a:rPr lang="en"/>
            </a:br>
            <a:endParaRPr lang="en"/>
          </a:p>
        </p:txBody>
      </p:sp>
      <p:sp>
        <p:nvSpPr>
          <p:cNvPr id="129" name="Shape 129"/>
          <p:cNvSpPr txBox="1">
            <a:spLocks noGrp="1"/>
          </p:cNvSpPr>
          <p:nvPr>
            <p:ph type="body" idx="1"/>
          </p:nvPr>
        </p:nvSpPr>
        <p:spPr>
          <a:xfrm>
            <a:off x="2465100" y="1595775"/>
            <a:ext cx="4213799" cy="3002400"/>
          </a:xfrm>
          <a:prstGeom prst="rect">
            <a:avLst/>
          </a:prstGeom>
        </p:spPr>
        <p:txBody>
          <a:bodyPr lIns="91425" tIns="91425" rIns="91425" bIns="91425" anchor="t" anchorCtr="0">
            <a:noAutofit/>
          </a:bodyPr>
          <a:lstStyle/>
          <a:p>
            <a:pPr lvl="0">
              <a:spcBef>
                <a:spcPts val="0"/>
              </a:spcBef>
              <a:buNone/>
            </a:pPr>
            <a:r>
              <a:rPr lang="en" sz="1200"/>
              <a:t>Computed on PI-owned Dell R410 cluster in LBL Condo</a:t>
            </a:r>
            <a:br>
              <a:rPr lang="en" sz="1200"/>
            </a:br>
            <a:r>
              <a:rPr lang="en" sz="1200"/>
              <a:t/>
            </a:r>
            <a:br>
              <a:rPr lang="en" sz="1200"/>
            </a:br>
            <a:r>
              <a:rPr lang="en" sz="1200"/>
              <a:t>Research:  Evaluate algorithms for real time gamma ray detection</a:t>
            </a:r>
          </a:p>
          <a:p>
            <a:pPr lvl="0">
              <a:spcBef>
                <a:spcPts val="0"/>
              </a:spcBef>
              <a:buNone/>
            </a:pPr>
            <a:r>
              <a:rPr lang="en" sz="1200"/>
              <a:t/>
            </a:r>
            <a:br>
              <a:rPr lang="en" sz="1200"/>
            </a:br>
            <a:r>
              <a:rPr lang="en" sz="1200"/>
              <a:t>Data Pipeline</a:t>
            </a:r>
            <a:br>
              <a:rPr lang="en" sz="1200"/>
            </a:br>
            <a:r>
              <a:rPr lang="en" sz="1200"/>
              <a:t>6-8 TB/day Gamma, high speed photography, hyperspectral, lidar</a:t>
            </a:r>
            <a:br>
              <a:rPr lang="en" sz="1200"/>
            </a:br>
            <a:r>
              <a:rPr lang="en" sz="1200"/>
              <a:t>Data transferred from Nellis AFB to LBNL via Globus</a:t>
            </a:r>
            <a:br>
              <a:rPr lang="en" sz="1200"/>
            </a:br>
            <a:r>
              <a:rPr lang="en" sz="1200"/>
              <a:t>Data stored in HDF5 format. Fastbit query</a:t>
            </a:r>
            <a:br>
              <a:rPr lang="en" sz="1200"/>
            </a:br>
            <a:r>
              <a:rPr lang="en" sz="1200"/>
              <a:t>Transfer node simulates quasi-real time delivery</a:t>
            </a:r>
            <a:br>
              <a:rPr lang="en" sz="1200"/>
            </a:br>
            <a:r>
              <a:rPr lang="en" sz="1200"/>
              <a:t>Two vendor clusters for analysis</a:t>
            </a:r>
            <a:br>
              <a:rPr lang="en" sz="1200"/>
            </a:br>
            <a:r>
              <a:rPr lang="en"/>
              <a:t/>
            </a:r>
            <a:br>
              <a:rPr lang="en"/>
            </a:br>
            <a:r>
              <a:rPr lang="en"/>
              <a:t/>
            </a:r>
            <a:br>
              <a:rPr lang="en"/>
            </a:br>
            <a:r>
              <a:rPr lang="en"/>
              <a:t/>
            </a:r>
            <a:br>
              <a:rPr lang="en"/>
            </a:br>
            <a:r>
              <a:rPr lang="en"/>
              <a:t/>
            </a:r>
            <a:br>
              <a:rPr lang="en"/>
            </a:br>
            <a:r>
              <a:rPr lang="en"/>
              <a:t/>
            </a:r>
            <a:br>
              <a:rPr lang="en"/>
            </a:br>
            <a:endParaRPr lang="en"/>
          </a:p>
        </p:txBody>
      </p:sp>
      <p:pic>
        <p:nvPicPr>
          <p:cNvPr id="130" name="Shape 130"/>
          <p:cNvPicPr preferRelativeResize="0"/>
          <p:nvPr/>
        </p:nvPicPr>
        <p:blipFill>
          <a:blip r:embed="rId3">
            <a:alphaModFix/>
          </a:blip>
          <a:stretch>
            <a:fillRect/>
          </a:stretch>
        </p:blipFill>
        <p:spPr>
          <a:xfrm>
            <a:off x="6624074" y="1298310"/>
            <a:ext cx="2379649" cy="1854274"/>
          </a:xfrm>
          <a:prstGeom prst="rect">
            <a:avLst/>
          </a:prstGeom>
          <a:noFill/>
          <a:ln>
            <a:noFill/>
          </a:ln>
        </p:spPr>
      </p:pic>
      <p:pic>
        <p:nvPicPr>
          <p:cNvPr id="131" name="Shape 131" descr="Copy of ARES System Architecture.jpg"/>
          <p:cNvPicPr preferRelativeResize="0"/>
          <p:nvPr/>
        </p:nvPicPr>
        <p:blipFill rotWithShape="1">
          <a:blip r:embed="rId4">
            <a:alphaModFix/>
          </a:blip>
          <a:srcRect/>
          <a:stretch/>
        </p:blipFill>
        <p:spPr>
          <a:xfrm>
            <a:off x="6107099" y="3379574"/>
            <a:ext cx="3036900" cy="1218600"/>
          </a:xfrm>
          <a:prstGeom prst="rect">
            <a:avLst/>
          </a:prstGeom>
          <a:noFill/>
          <a:ln>
            <a:noFill/>
          </a:ln>
        </p:spPr>
      </p:pic>
      <p:sp>
        <p:nvSpPr>
          <p:cNvPr id="132" name="Shape 132"/>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sz="1800"/>
              <a:t>Science Example 2: Noctua and Linked Expressions using the Gene Ontology (LEGO)</a:t>
            </a:r>
          </a:p>
        </p:txBody>
      </p:sp>
      <p:sp>
        <p:nvSpPr>
          <p:cNvPr id="138" name="Shape 138"/>
          <p:cNvSpPr txBox="1">
            <a:spLocks noGrp="1"/>
          </p:cNvSpPr>
          <p:nvPr>
            <p:ph type="body" idx="1"/>
          </p:nvPr>
        </p:nvSpPr>
        <p:spPr>
          <a:xfrm>
            <a:off x="2400257" y="1394825"/>
            <a:ext cx="2509200" cy="3002400"/>
          </a:xfrm>
          <a:prstGeom prst="rect">
            <a:avLst/>
          </a:prstGeom>
        </p:spPr>
        <p:txBody>
          <a:bodyPr lIns="91425" tIns="91425" rIns="91425" bIns="91425" anchor="t" anchorCtr="0">
            <a:noAutofit/>
          </a:bodyPr>
          <a:lstStyle/>
          <a:p>
            <a:pPr lvl="0">
              <a:spcBef>
                <a:spcPts val="0"/>
              </a:spcBef>
              <a:buNone/>
            </a:pPr>
            <a:r>
              <a:rPr lang="en">
                <a:solidFill>
                  <a:srgbClr val="333333"/>
                </a:solidFill>
                <a:highlight>
                  <a:srgbClr val="FFFFFF"/>
                </a:highlight>
                <a:latin typeface="Arial"/>
                <a:ea typeface="Arial"/>
                <a:cs typeface="Arial"/>
                <a:sym typeface="Arial"/>
              </a:rPr>
              <a:t>Web-based collaborative editing system used to create LEGO models</a:t>
            </a:r>
          </a:p>
          <a:p>
            <a:pPr lvl="0">
              <a:spcBef>
                <a:spcPts val="0"/>
              </a:spcBef>
              <a:buNone/>
            </a:pPr>
            <a:r>
              <a:rPr lang="en">
                <a:solidFill>
                  <a:srgbClr val="333333"/>
                </a:solidFill>
                <a:highlight>
                  <a:srgbClr val="FFFFFF"/>
                </a:highlight>
                <a:latin typeface="Arial"/>
                <a:ea typeface="Arial"/>
                <a:cs typeface="Arial"/>
                <a:sym typeface="Arial"/>
              </a:rPr>
              <a:t>Examples spun up and down on AWS quickly for different users</a:t>
            </a:r>
          </a:p>
          <a:p>
            <a:pPr lvl="0">
              <a:spcBef>
                <a:spcPts val="0"/>
              </a:spcBef>
              <a:buNone/>
            </a:pPr>
            <a:r>
              <a:rPr lang="en">
                <a:solidFill>
                  <a:srgbClr val="333333"/>
                </a:solidFill>
                <a:highlight>
                  <a:srgbClr val="FFFFFF"/>
                </a:highlight>
                <a:latin typeface="Arial"/>
                <a:ea typeface="Arial"/>
                <a:cs typeface="Arial"/>
                <a:sym typeface="Arial"/>
              </a:rPr>
              <a:t>Data populates a central DB--GB tops</a:t>
            </a:r>
          </a:p>
        </p:txBody>
      </p:sp>
      <p:pic>
        <p:nvPicPr>
          <p:cNvPr id="139" name="Shape 139"/>
          <p:cNvPicPr preferRelativeResize="0"/>
          <p:nvPr/>
        </p:nvPicPr>
        <p:blipFill>
          <a:blip r:embed="rId3">
            <a:alphaModFix/>
          </a:blip>
          <a:stretch>
            <a:fillRect/>
          </a:stretch>
        </p:blipFill>
        <p:spPr>
          <a:xfrm>
            <a:off x="4919300" y="1534650"/>
            <a:ext cx="4094225" cy="2722750"/>
          </a:xfrm>
          <a:prstGeom prst="rect">
            <a:avLst/>
          </a:prstGeom>
          <a:noFill/>
          <a:ln>
            <a:noFill/>
          </a:ln>
        </p:spPr>
      </p:pic>
      <p:pic>
        <p:nvPicPr>
          <p:cNvPr id="140" name="Shape 140"/>
          <p:cNvPicPr preferRelativeResize="0"/>
          <p:nvPr/>
        </p:nvPicPr>
        <p:blipFill>
          <a:blip r:embed="rId4">
            <a:alphaModFix/>
          </a:blip>
          <a:stretch>
            <a:fillRect/>
          </a:stretch>
        </p:blipFill>
        <p:spPr>
          <a:xfrm>
            <a:off x="152400" y="1363750"/>
            <a:ext cx="2105307" cy="3266856"/>
          </a:xfrm>
          <a:prstGeom prst="rect">
            <a:avLst/>
          </a:prstGeom>
          <a:noFill/>
          <a:ln>
            <a:noFill/>
          </a:ln>
        </p:spPr>
      </p:pic>
      <p:sp>
        <p:nvSpPr>
          <p:cNvPr id="141" name="Shape 14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T User Support Official">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1048</Words>
  <Application>Microsoft Macintosh PowerPoint</Application>
  <PresentationFormat>On-screen Show (16:9)</PresentationFormat>
  <Paragraphs>141</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Raleway</vt:lpstr>
      <vt:lpstr>Lato</vt:lpstr>
      <vt:lpstr>Arial</vt:lpstr>
      <vt:lpstr>IT User Support Official</vt:lpstr>
      <vt:lpstr>Towards a Platform for Science - Initial Lessons from the Science Accelerator Platform at LBL </vt:lpstr>
      <vt:lpstr>Overview</vt:lpstr>
      <vt:lpstr>What is an LBNL?</vt:lpstr>
      <vt:lpstr>Our Science Users: stressed and not thinking long term</vt:lpstr>
      <vt:lpstr>Everything but OpenStack</vt:lpstr>
      <vt:lpstr>Everything but OpenStack</vt:lpstr>
      <vt:lpstr>Science Users have driven our current IT posture --  but flexibility has costs</vt:lpstr>
      <vt:lpstr>Science Example 1: Airborne Radiological Enhanced Sensor Data Pipeline </vt:lpstr>
      <vt:lpstr>Science Example 2: Noctua and Linked Expressions using the Gene Ontology (LEGO)</vt:lpstr>
      <vt:lpstr>Science Example 3: Carbon Geosequestration </vt:lpstr>
      <vt:lpstr>Finding the niche for OpenStack</vt:lpstr>
      <vt:lpstr>What model for OS?</vt:lpstr>
      <vt:lpstr>Envisioned Future Use Cases</vt:lpstr>
      <vt:lpstr>Design Models (partial)</vt:lpstr>
      <vt:lpstr>Science Accelerator: Using OS to tie together the Science Workflow</vt:lpstr>
      <vt:lpstr>Science Accelerator Functional Description</vt:lpstr>
      <vt:lpstr>Science Accelerator Functional Description</vt:lpstr>
      <vt:lpstr>Science Accelerator Functional Description</vt:lpstr>
      <vt:lpstr>What will drive OS at LBL?</vt:lpstr>
      <vt:lpstr>Conclusion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Platform for Science - Initial Lessons from the Science Accelerator Platform at LBL </dc:title>
  <cp:lastModifiedBy>Andrew Wiedlea</cp:lastModifiedBy>
  <cp:revision>1</cp:revision>
  <dcterms:modified xsi:type="dcterms:W3CDTF">2017-05-17T15:58:30Z</dcterms:modified>
</cp:coreProperties>
</file>