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  <p:sldMasterId id="2147483673" r:id="rId2"/>
    <p:sldMasterId id="2147483669" r:id="rId3"/>
  </p:sldMasterIdLst>
  <p:notesMasterIdLst>
    <p:notesMasterId r:id="rId15"/>
  </p:notesMasterIdLst>
  <p:sldIdLst>
    <p:sldId id="342" r:id="rId4"/>
    <p:sldId id="343" r:id="rId5"/>
    <p:sldId id="290" r:id="rId6"/>
    <p:sldId id="312" r:id="rId7"/>
    <p:sldId id="347" r:id="rId8"/>
    <p:sldId id="349" r:id="rId9"/>
    <p:sldId id="326" r:id="rId10"/>
    <p:sldId id="346" r:id="rId11"/>
    <p:sldId id="344" r:id="rId12"/>
    <p:sldId id="338" r:id="rId13"/>
    <p:sldId id="351" r:id="rId14"/>
  </p:sldIdLst>
  <p:sldSz cx="17337088" cy="9752013"/>
  <p:notesSz cx="6858000" cy="9144000"/>
  <p:defaultTextStyle>
    <a:defPPr>
      <a:defRPr lang="en-GB"/>
    </a:defPPr>
    <a:lvl1pPr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1pPr>
    <a:lvl2pPr marL="742950" indent="-28575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2pPr>
    <a:lvl3pPr marL="11430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3pPr>
    <a:lvl4pPr marL="16002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4pPr>
    <a:lvl5pPr marL="20574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5pPr>
    <a:lvl6pPr marL="2286000" algn="l" defTabSz="914400" rtl="0" eaLnBrk="1" latinLnBrk="0" hangingPunct="1"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6pPr>
    <a:lvl7pPr marL="2743200" algn="l" defTabSz="914400" rtl="0" eaLnBrk="1" latinLnBrk="0" hangingPunct="1"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7pPr>
    <a:lvl8pPr marL="3200400" algn="l" defTabSz="914400" rtl="0" eaLnBrk="1" latinLnBrk="0" hangingPunct="1"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8pPr>
    <a:lvl9pPr marL="3657600" algn="l" defTabSz="914400" rtl="0" eaLnBrk="1" latinLnBrk="0" hangingPunct="1">
      <a:defRPr sz="4200" kern="1200">
        <a:solidFill>
          <a:schemeClr val="bg1"/>
        </a:solidFill>
        <a:latin typeface="Gill Sans" pitchFamily="-84" charset="0"/>
        <a:ea typeface="ヒラギノ角ゴ ProN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2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0004"/>
    <a:srgbClr val="094E5B"/>
    <a:srgbClr val="D82B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48" y="-112"/>
      </p:cViewPr>
      <p:guideLst>
        <p:guide orient="horz" pos="720"/>
        <p:guide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E56D00-8D7F-B04A-9006-115178F61CC5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653EF5-D946-EE4F-82D8-5AFF598DBC13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2400" dirty="0" smtClean="0"/>
            <a:t>Before You Contribute</a:t>
          </a:r>
          <a:endParaRPr lang="en-US" sz="2400" dirty="0"/>
        </a:p>
      </dgm:t>
    </dgm:pt>
    <dgm:pt modelId="{87D94D18-347B-A34C-94D7-4BDEF2C2F116}" type="parTrans" cxnId="{0CAF8013-A810-3A4A-BEFB-1B612824D926}">
      <dgm:prSet/>
      <dgm:spPr/>
      <dgm:t>
        <a:bodyPr/>
        <a:lstStyle/>
        <a:p>
          <a:endParaRPr lang="en-US"/>
        </a:p>
      </dgm:t>
    </dgm:pt>
    <dgm:pt modelId="{FA355BA1-CF0D-344A-BC38-B61A8312C1F6}" type="sibTrans" cxnId="{0CAF8013-A810-3A4A-BEFB-1B612824D926}">
      <dgm:prSet/>
      <dgm:spPr/>
      <dgm:t>
        <a:bodyPr/>
        <a:lstStyle/>
        <a:p>
          <a:endParaRPr lang="en-US"/>
        </a:p>
      </dgm:t>
    </dgm:pt>
    <dgm:pt modelId="{A0ADF9FA-C4B3-8A42-8C9F-3011B7CC8925}">
      <dgm:prSet phldrT="[Text]" custT="1"/>
      <dgm:spPr>
        <a:ln>
          <a:noFill/>
        </a:ln>
      </dgm:spPr>
      <dgm:t>
        <a:bodyPr/>
        <a:lstStyle/>
        <a:p>
          <a:r>
            <a:rPr lang="en-US" sz="2000" dirty="0" smtClean="0"/>
            <a:t>Sign contributors license agreement, add yourself to Contributors </a:t>
          </a:r>
          <a:r>
            <a:rPr lang="en-US" sz="2000" dirty="0" err="1" smtClean="0"/>
            <a:t>wikipage</a:t>
          </a:r>
          <a:r>
            <a:rPr lang="en-US" sz="2000" dirty="0" smtClean="0"/>
            <a:t>, request membership in ~</a:t>
          </a:r>
          <a:r>
            <a:rPr lang="en-US" sz="2000" dirty="0" err="1" smtClean="0"/>
            <a:t>openstack-cla</a:t>
          </a:r>
          <a:endParaRPr lang="en-US" sz="2000" dirty="0"/>
        </a:p>
      </dgm:t>
    </dgm:pt>
    <dgm:pt modelId="{7BC4820B-FC58-7C42-BFB2-829AE788F930}" type="parTrans" cxnId="{869CA725-15D0-7141-B242-06BFC1DAD86C}">
      <dgm:prSet/>
      <dgm:spPr/>
      <dgm:t>
        <a:bodyPr/>
        <a:lstStyle/>
        <a:p>
          <a:endParaRPr lang="en-US"/>
        </a:p>
      </dgm:t>
    </dgm:pt>
    <dgm:pt modelId="{E4CDB1AE-21A8-A440-A768-21FCA89B1A17}" type="sibTrans" cxnId="{869CA725-15D0-7141-B242-06BFC1DAD86C}">
      <dgm:prSet/>
      <dgm:spPr/>
      <dgm:t>
        <a:bodyPr/>
        <a:lstStyle/>
        <a:p>
          <a:endParaRPr lang="en-US"/>
        </a:p>
      </dgm:t>
    </dgm:pt>
    <dgm:pt modelId="{3D7B5061-DD03-EF4D-97AE-E9A0BCAB54C3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2400" dirty="0" smtClean="0"/>
            <a:t>Strategic Contributions</a:t>
          </a:r>
          <a:endParaRPr lang="en-US" sz="2400" dirty="0"/>
        </a:p>
      </dgm:t>
    </dgm:pt>
    <dgm:pt modelId="{A12CEB20-3A2C-9240-B8D2-4E59D4B0F1D8}" type="parTrans" cxnId="{75EB58A1-2A3C-DA47-B30E-FFBEA34681E7}">
      <dgm:prSet/>
      <dgm:spPr/>
      <dgm:t>
        <a:bodyPr/>
        <a:lstStyle/>
        <a:p>
          <a:endParaRPr lang="en-US"/>
        </a:p>
      </dgm:t>
    </dgm:pt>
    <dgm:pt modelId="{81B58B59-2CCC-A042-BBD6-EB4F2E55E0C9}" type="sibTrans" cxnId="{75EB58A1-2A3C-DA47-B30E-FFBEA34681E7}">
      <dgm:prSet/>
      <dgm:spPr/>
      <dgm:t>
        <a:bodyPr/>
        <a:lstStyle/>
        <a:p>
          <a:endParaRPr lang="en-US"/>
        </a:p>
      </dgm:t>
    </dgm:pt>
    <dgm:pt modelId="{05AD453A-F722-6743-B687-C47331BCC703}">
      <dgm:prSet phldrT="[Text]" custT="1"/>
      <dgm:spPr>
        <a:ln>
          <a:noFill/>
        </a:ln>
      </dgm:spPr>
      <dgm:t>
        <a:bodyPr/>
        <a:lstStyle/>
        <a:p>
          <a:r>
            <a:rPr lang="en-US" sz="2000" dirty="0" smtClean="0"/>
            <a:t>Core projects code, common libraries, integration tests, development infrastructure, documentation/translation</a:t>
          </a:r>
          <a:endParaRPr lang="en-US" sz="2000" dirty="0"/>
        </a:p>
      </dgm:t>
    </dgm:pt>
    <dgm:pt modelId="{553DC0B5-42D0-2D4D-9ADC-79CACD3302BA}" type="parTrans" cxnId="{B59B429A-B377-BB42-9868-B31B6C9F54DA}">
      <dgm:prSet/>
      <dgm:spPr/>
      <dgm:t>
        <a:bodyPr/>
        <a:lstStyle/>
        <a:p>
          <a:endParaRPr lang="en-US"/>
        </a:p>
      </dgm:t>
    </dgm:pt>
    <dgm:pt modelId="{A51D4F23-DCBC-4E4D-9845-BC2BC9F8E548}" type="sibTrans" cxnId="{B59B429A-B377-BB42-9868-B31B6C9F54DA}">
      <dgm:prSet/>
      <dgm:spPr/>
      <dgm:t>
        <a:bodyPr/>
        <a:lstStyle/>
        <a:p>
          <a:endParaRPr lang="en-US"/>
        </a:p>
      </dgm:t>
    </dgm:pt>
    <dgm:pt modelId="{E936879C-BDFE-D544-B3E3-BF0A6D6284CC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2400" dirty="0" smtClean="0"/>
            <a:t>Where To Contribute?</a:t>
          </a:r>
          <a:endParaRPr lang="en-US" sz="2400" dirty="0"/>
        </a:p>
      </dgm:t>
    </dgm:pt>
    <dgm:pt modelId="{86C4F697-C2C8-3043-A7D7-39D26A3659FA}" type="parTrans" cxnId="{F4780F39-80B6-004B-8C37-A789BAE3AAA6}">
      <dgm:prSet/>
      <dgm:spPr/>
      <dgm:t>
        <a:bodyPr/>
        <a:lstStyle/>
        <a:p>
          <a:endParaRPr lang="en-US"/>
        </a:p>
      </dgm:t>
    </dgm:pt>
    <dgm:pt modelId="{9413129F-F721-154B-BF5C-470D29A8D871}" type="sibTrans" cxnId="{F4780F39-80B6-004B-8C37-A789BAE3AAA6}">
      <dgm:prSet/>
      <dgm:spPr/>
      <dgm:t>
        <a:bodyPr/>
        <a:lstStyle/>
        <a:p>
          <a:endParaRPr lang="en-US"/>
        </a:p>
      </dgm:t>
    </dgm:pt>
    <dgm:pt modelId="{D6340DC5-F890-5E48-84B7-37B0E073DEEF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 smtClean="0"/>
            <a:t>Bug fixes, stable branch or release management, secure audits and </a:t>
          </a:r>
          <a:r>
            <a:rPr lang="en-US" sz="2000" dirty="0" err="1" smtClean="0"/>
            <a:t>bugfixes</a:t>
          </a:r>
          <a:r>
            <a:rPr lang="en-US" sz="2000" dirty="0" smtClean="0"/>
            <a:t>, create common code libraries, integration tests</a:t>
          </a:r>
          <a:endParaRPr lang="en-US" sz="2000" dirty="0"/>
        </a:p>
      </dgm:t>
    </dgm:pt>
    <dgm:pt modelId="{19837226-F61F-8341-80E4-2D0A33ABA41D}" type="parTrans" cxnId="{15646F36-3084-7A40-B488-1EB0E17D9A0D}">
      <dgm:prSet/>
      <dgm:spPr/>
      <dgm:t>
        <a:bodyPr/>
        <a:lstStyle/>
        <a:p>
          <a:endParaRPr lang="en-US"/>
        </a:p>
      </dgm:t>
    </dgm:pt>
    <dgm:pt modelId="{32EECBE8-B72E-6E4A-85C3-00DE04476DDA}" type="sibTrans" cxnId="{15646F36-3084-7A40-B488-1EB0E17D9A0D}">
      <dgm:prSet/>
      <dgm:spPr/>
      <dgm:t>
        <a:bodyPr/>
        <a:lstStyle/>
        <a:p>
          <a:endParaRPr lang="en-US"/>
        </a:p>
      </dgm:t>
    </dgm:pt>
    <dgm:pt modelId="{8A130E60-2CF3-7B4E-809E-5421436881DA}" type="pres">
      <dgm:prSet presAssocID="{A9E56D00-8D7F-B04A-9006-115178F61C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CE1731-3E29-374B-908A-D1E1AA36456C}" type="pres">
      <dgm:prSet presAssocID="{1F653EF5-D946-EE4F-82D8-5AFF598DBC13}" presName="composite" presStyleCnt="0"/>
      <dgm:spPr/>
    </dgm:pt>
    <dgm:pt modelId="{ECB78881-3B84-6B4B-BE99-7B26A395823C}" type="pres">
      <dgm:prSet presAssocID="{1F653EF5-D946-EE4F-82D8-5AFF598DBC1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B471E-AD79-604F-9F71-D87FE4653A87}" type="pres">
      <dgm:prSet presAssocID="{1F653EF5-D946-EE4F-82D8-5AFF598DBC13}" presName="desTx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60196-96FE-EB4F-B5EB-A9B6B514F35E}" type="pres">
      <dgm:prSet presAssocID="{FA355BA1-CF0D-344A-BC38-B61A8312C1F6}" presName="space" presStyleCnt="0"/>
      <dgm:spPr/>
    </dgm:pt>
    <dgm:pt modelId="{3028A9DB-0B08-114D-B92E-17A28E679675}" type="pres">
      <dgm:prSet presAssocID="{E936879C-BDFE-D544-B3E3-BF0A6D6284CC}" presName="composite" presStyleCnt="0"/>
      <dgm:spPr/>
    </dgm:pt>
    <dgm:pt modelId="{39F2E28C-D12D-3E47-BD78-45BCBD70359F}" type="pres">
      <dgm:prSet presAssocID="{E936879C-BDFE-D544-B3E3-BF0A6D6284CC}" presName="parTx" presStyleLbl="node1" presStyleIdx="1" presStyleCnt="3" custLinFactNeighborX="-2684" custLinFactNeighborY="50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7E805F-659C-934B-89D2-FB5609AD10A9}" type="pres">
      <dgm:prSet presAssocID="{E936879C-BDFE-D544-B3E3-BF0A6D6284CC}" presName="desTx" presStyleLbl="revTx" presStyleIdx="1" presStyleCnt="3" custScaleX="1121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31BC49-C49C-EC43-A5B0-5D46A48B3E32}" type="pres">
      <dgm:prSet presAssocID="{9413129F-F721-154B-BF5C-470D29A8D871}" presName="space" presStyleCnt="0"/>
      <dgm:spPr/>
    </dgm:pt>
    <dgm:pt modelId="{74BA6BE8-0558-A241-9437-CDDD21F608A7}" type="pres">
      <dgm:prSet presAssocID="{3D7B5061-DD03-EF4D-97AE-E9A0BCAB54C3}" presName="composite" presStyleCnt="0"/>
      <dgm:spPr/>
    </dgm:pt>
    <dgm:pt modelId="{6894D3DA-7EAA-B740-BE9F-2A515BAA63D2}" type="pres">
      <dgm:prSet presAssocID="{3D7B5061-DD03-EF4D-97AE-E9A0BCAB54C3}" presName="parTx" presStyleLbl="node1" presStyleIdx="2" presStyleCnt="3" custLinFactNeighborY="61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98AD2F-923F-EC48-94AB-817BEBB2D0E5}" type="pres">
      <dgm:prSet presAssocID="{3D7B5061-DD03-EF4D-97AE-E9A0BCAB54C3}" presName="desTx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AF8013-A810-3A4A-BEFB-1B612824D926}" srcId="{A9E56D00-8D7F-B04A-9006-115178F61CC5}" destId="{1F653EF5-D946-EE4F-82D8-5AFF598DBC13}" srcOrd="0" destOrd="0" parTransId="{87D94D18-347B-A34C-94D7-4BDEF2C2F116}" sibTransId="{FA355BA1-CF0D-344A-BC38-B61A8312C1F6}"/>
    <dgm:cxn modelId="{D758DE1F-BD6D-B24E-AE3B-EAE94F617741}" type="presOf" srcId="{1F653EF5-D946-EE4F-82D8-5AFF598DBC13}" destId="{ECB78881-3B84-6B4B-BE99-7B26A395823C}" srcOrd="0" destOrd="0" presId="urn:microsoft.com/office/officeart/2005/8/layout/chevron1"/>
    <dgm:cxn modelId="{15646F36-3084-7A40-B488-1EB0E17D9A0D}" srcId="{3D7B5061-DD03-EF4D-97AE-E9A0BCAB54C3}" destId="{D6340DC5-F890-5E48-84B7-37B0E073DEEF}" srcOrd="0" destOrd="0" parTransId="{19837226-F61F-8341-80E4-2D0A33ABA41D}" sibTransId="{32EECBE8-B72E-6E4A-85C3-00DE04476DDA}"/>
    <dgm:cxn modelId="{CF2FC3FB-DDED-3F48-A852-60491F5CC8CA}" type="presOf" srcId="{D6340DC5-F890-5E48-84B7-37B0E073DEEF}" destId="{4198AD2F-923F-EC48-94AB-817BEBB2D0E5}" srcOrd="0" destOrd="0" presId="urn:microsoft.com/office/officeart/2005/8/layout/chevron1"/>
    <dgm:cxn modelId="{2BF7E3CD-8607-D54F-8EEA-C914EA368898}" type="presOf" srcId="{3D7B5061-DD03-EF4D-97AE-E9A0BCAB54C3}" destId="{6894D3DA-7EAA-B740-BE9F-2A515BAA63D2}" srcOrd="0" destOrd="0" presId="urn:microsoft.com/office/officeart/2005/8/layout/chevron1"/>
    <dgm:cxn modelId="{869CA725-15D0-7141-B242-06BFC1DAD86C}" srcId="{1F653EF5-D946-EE4F-82D8-5AFF598DBC13}" destId="{A0ADF9FA-C4B3-8A42-8C9F-3011B7CC8925}" srcOrd="0" destOrd="0" parTransId="{7BC4820B-FC58-7C42-BFB2-829AE788F930}" sibTransId="{E4CDB1AE-21A8-A440-A768-21FCA89B1A17}"/>
    <dgm:cxn modelId="{07A88B63-0C81-B542-9035-AD08DC5D808B}" type="presOf" srcId="{05AD453A-F722-6743-B687-C47331BCC703}" destId="{967E805F-659C-934B-89D2-FB5609AD10A9}" srcOrd="0" destOrd="0" presId="urn:microsoft.com/office/officeart/2005/8/layout/chevron1"/>
    <dgm:cxn modelId="{F4780F39-80B6-004B-8C37-A789BAE3AAA6}" srcId="{A9E56D00-8D7F-B04A-9006-115178F61CC5}" destId="{E936879C-BDFE-D544-B3E3-BF0A6D6284CC}" srcOrd="1" destOrd="0" parTransId="{86C4F697-C2C8-3043-A7D7-39D26A3659FA}" sibTransId="{9413129F-F721-154B-BF5C-470D29A8D871}"/>
    <dgm:cxn modelId="{D21BA4CE-032B-2843-B36E-0774D457CDC6}" type="presOf" srcId="{A0ADF9FA-C4B3-8A42-8C9F-3011B7CC8925}" destId="{9BEB471E-AD79-604F-9F71-D87FE4653A87}" srcOrd="0" destOrd="0" presId="urn:microsoft.com/office/officeart/2005/8/layout/chevron1"/>
    <dgm:cxn modelId="{514FB607-7F92-504E-9435-138E3795093B}" type="presOf" srcId="{A9E56D00-8D7F-B04A-9006-115178F61CC5}" destId="{8A130E60-2CF3-7B4E-809E-5421436881DA}" srcOrd="0" destOrd="0" presId="urn:microsoft.com/office/officeart/2005/8/layout/chevron1"/>
    <dgm:cxn modelId="{EECDFCD3-D779-FD41-A164-40F947561BB9}" type="presOf" srcId="{E936879C-BDFE-D544-B3E3-BF0A6D6284CC}" destId="{39F2E28C-D12D-3E47-BD78-45BCBD70359F}" srcOrd="0" destOrd="0" presId="urn:microsoft.com/office/officeart/2005/8/layout/chevron1"/>
    <dgm:cxn modelId="{75EB58A1-2A3C-DA47-B30E-FFBEA34681E7}" srcId="{A9E56D00-8D7F-B04A-9006-115178F61CC5}" destId="{3D7B5061-DD03-EF4D-97AE-E9A0BCAB54C3}" srcOrd="2" destOrd="0" parTransId="{A12CEB20-3A2C-9240-B8D2-4E59D4B0F1D8}" sibTransId="{81B58B59-2CCC-A042-BBD6-EB4F2E55E0C9}"/>
    <dgm:cxn modelId="{B59B429A-B377-BB42-9868-B31B6C9F54DA}" srcId="{E936879C-BDFE-D544-B3E3-BF0A6D6284CC}" destId="{05AD453A-F722-6743-B687-C47331BCC703}" srcOrd="0" destOrd="0" parTransId="{553DC0B5-42D0-2D4D-9ADC-79CACD3302BA}" sibTransId="{A51D4F23-DCBC-4E4D-9845-BC2BC9F8E548}"/>
    <dgm:cxn modelId="{C07824CC-A62F-1B44-839B-1D55047FE34F}" type="presParOf" srcId="{8A130E60-2CF3-7B4E-809E-5421436881DA}" destId="{50CE1731-3E29-374B-908A-D1E1AA36456C}" srcOrd="0" destOrd="0" presId="urn:microsoft.com/office/officeart/2005/8/layout/chevron1"/>
    <dgm:cxn modelId="{9D4B2E47-1B2B-5846-BB48-F10BBE3F26FC}" type="presParOf" srcId="{50CE1731-3E29-374B-908A-D1E1AA36456C}" destId="{ECB78881-3B84-6B4B-BE99-7B26A395823C}" srcOrd="0" destOrd="0" presId="urn:microsoft.com/office/officeart/2005/8/layout/chevron1"/>
    <dgm:cxn modelId="{EE788054-29CE-604E-8530-DA0EE8A738E9}" type="presParOf" srcId="{50CE1731-3E29-374B-908A-D1E1AA36456C}" destId="{9BEB471E-AD79-604F-9F71-D87FE4653A87}" srcOrd="1" destOrd="0" presId="urn:microsoft.com/office/officeart/2005/8/layout/chevron1"/>
    <dgm:cxn modelId="{627E8EB8-212C-744B-9C18-EEDD62FD4734}" type="presParOf" srcId="{8A130E60-2CF3-7B4E-809E-5421436881DA}" destId="{8EF60196-96FE-EB4F-B5EB-A9B6B514F35E}" srcOrd="1" destOrd="0" presId="urn:microsoft.com/office/officeart/2005/8/layout/chevron1"/>
    <dgm:cxn modelId="{2F0BCBBD-3759-BF4E-8186-14B4ACA6D49C}" type="presParOf" srcId="{8A130E60-2CF3-7B4E-809E-5421436881DA}" destId="{3028A9DB-0B08-114D-B92E-17A28E679675}" srcOrd="2" destOrd="0" presId="urn:microsoft.com/office/officeart/2005/8/layout/chevron1"/>
    <dgm:cxn modelId="{685E035E-CD6D-FF4F-B86A-3C95DBE9C3BE}" type="presParOf" srcId="{3028A9DB-0B08-114D-B92E-17A28E679675}" destId="{39F2E28C-D12D-3E47-BD78-45BCBD70359F}" srcOrd="0" destOrd="0" presId="urn:microsoft.com/office/officeart/2005/8/layout/chevron1"/>
    <dgm:cxn modelId="{4A9CD08E-C53A-A544-8319-7649531771EA}" type="presParOf" srcId="{3028A9DB-0B08-114D-B92E-17A28E679675}" destId="{967E805F-659C-934B-89D2-FB5609AD10A9}" srcOrd="1" destOrd="0" presId="urn:microsoft.com/office/officeart/2005/8/layout/chevron1"/>
    <dgm:cxn modelId="{DDDE309F-60F3-B347-9688-89825E78B341}" type="presParOf" srcId="{8A130E60-2CF3-7B4E-809E-5421436881DA}" destId="{6B31BC49-C49C-EC43-A5B0-5D46A48B3E32}" srcOrd="3" destOrd="0" presId="urn:microsoft.com/office/officeart/2005/8/layout/chevron1"/>
    <dgm:cxn modelId="{8F6C0872-C946-524A-9779-B60E146C9558}" type="presParOf" srcId="{8A130E60-2CF3-7B4E-809E-5421436881DA}" destId="{74BA6BE8-0558-A241-9437-CDDD21F608A7}" srcOrd="4" destOrd="0" presId="urn:microsoft.com/office/officeart/2005/8/layout/chevron1"/>
    <dgm:cxn modelId="{0E597CE3-4694-3540-A440-F5065B7EC282}" type="presParOf" srcId="{74BA6BE8-0558-A241-9437-CDDD21F608A7}" destId="{6894D3DA-7EAA-B740-BE9F-2A515BAA63D2}" srcOrd="0" destOrd="0" presId="urn:microsoft.com/office/officeart/2005/8/layout/chevron1"/>
    <dgm:cxn modelId="{D1AE50FB-265B-0C41-8D68-4726C58F9983}" type="presParOf" srcId="{74BA6BE8-0558-A241-9437-CDDD21F608A7}" destId="{4198AD2F-923F-EC48-94AB-817BEBB2D0E5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78881-3B84-6B4B-BE99-7B26A395823C}">
      <dsp:nvSpPr>
        <dsp:cNvPr id="0" name=""/>
        <dsp:cNvSpPr/>
      </dsp:nvSpPr>
      <dsp:spPr>
        <a:xfrm>
          <a:off x="369" y="771754"/>
          <a:ext cx="3765723" cy="1506289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Before You Contribute</a:t>
          </a:r>
          <a:endParaRPr lang="en-US" sz="2400" kern="1200" dirty="0"/>
        </a:p>
      </dsp:txBody>
      <dsp:txXfrm>
        <a:off x="753514" y="771754"/>
        <a:ext cx="2259434" cy="1506289"/>
      </dsp:txXfrm>
    </dsp:sp>
    <dsp:sp modelId="{9BEB471E-AD79-604F-9F71-D87FE4653A87}">
      <dsp:nvSpPr>
        <dsp:cNvPr id="0" name=""/>
        <dsp:cNvSpPr/>
      </dsp:nvSpPr>
      <dsp:spPr>
        <a:xfrm>
          <a:off x="369" y="2466330"/>
          <a:ext cx="3012578" cy="1683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Sign contributors license agreement, add yourself to Contributors </a:t>
          </a:r>
          <a:r>
            <a:rPr lang="en-US" sz="2000" kern="1200" dirty="0" err="1" smtClean="0"/>
            <a:t>wikipage</a:t>
          </a:r>
          <a:r>
            <a:rPr lang="en-US" sz="2000" kern="1200" dirty="0" smtClean="0"/>
            <a:t>, request membership in ~</a:t>
          </a:r>
          <a:r>
            <a:rPr lang="en-US" sz="2000" kern="1200" dirty="0" err="1" smtClean="0"/>
            <a:t>openstack-cla</a:t>
          </a:r>
          <a:endParaRPr lang="en-US" sz="2000" kern="1200" dirty="0"/>
        </a:p>
      </dsp:txBody>
      <dsp:txXfrm>
        <a:off x="369" y="2466330"/>
        <a:ext cx="3012578" cy="1683517"/>
      </dsp:txXfrm>
    </dsp:sp>
    <dsp:sp modelId="{39F2E28C-D12D-3E47-BD78-45BCBD70359F}">
      <dsp:nvSpPr>
        <dsp:cNvPr id="0" name=""/>
        <dsp:cNvSpPr/>
      </dsp:nvSpPr>
      <dsp:spPr>
        <a:xfrm>
          <a:off x="3632110" y="847204"/>
          <a:ext cx="3765723" cy="1506289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Where To Contribute?</a:t>
          </a:r>
          <a:endParaRPr lang="en-US" sz="2400" kern="1200" dirty="0"/>
        </a:p>
      </dsp:txBody>
      <dsp:txXfrm>
        <a:off x="4385255" y="847204"/>
        <a:ext cx="2259434" cy="1506289"/>
      </dsp:txXfrm>
    </dsp:sp>
    <dsp:sp modelId="{967E805F-659C-934B-89D2-FB5609AD10A9}">
      <dsp:nvSpPr>
        <dsp:cNvPr id="0" name=""/>
        <dsp:cNvSpPr/>
      </dsp:nvSpPr>
      <dsp:spPr>
        <a:xfrm>
          <a:off x="3550093" y="2466330"/>
          <a:ext cx="3378757" cy="1683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Core projects code, common libraries, integration tests, development infrastructure, documentation/translation</a:t>
          </a:r>
          <a:endParaRPr lang="en-US" sz="2000" kern="1200" dirty="0"/>
        </a:p>
      </dsp:txBody>
      <dsp:txXfrm>
        <a:off x="3550093" y="2466330"/>
        <a:ext cx="3378757" cy="1683517"/>
      </dsp:txXfrm>
    </dsp:sp>
    <dsp:sp modelId="{6894D3DA-7EAA-B740-BE9F-2A515BAA63D2}">
      <dsp:nvSpPr>
        <dsp:cNvPr id="0" name=""/>
        <dsp:cNvSpPr/>
      </dsp:nvSpPr>
      <dsp:spPr>
        <a:xfrm>
          <a:off x="7282906" y="864903"/>
          <a:ext cx="3765723" cy="1506289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Strategic Contributions</a:t>
          </a:r>
          <a:endParaRPr lang="en-US" sz="2400" kern="1200" dirty="0"/>
        </a:p>
      </dsp:txBody>
      <dsp:txXfrm>
        <a:off x="8036051" y="864903"/>
        <a:ext cx="2259434" cy="1506289"/>
      </dsp:txXfrm>
    </dsp:sp>
    <dsp:sp modelId="{4198AD2F-923F-EC48-94AB-817BEBB2D0E5}">
      <dsp:nvSpPr>
        <dsp:cNvPr id="0" name=""/>
        <dsp:cNvSpPr/>
      </dsp:nvSpPr>
      <dsp:spPr>
        <a:xfrm>
          <a:off x="7282906" y="2466330"/>
          <a:ext cx="3012578" cy="1683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Bug fixes, stable branch or release management, secure audits and </a:t>
          </a:r>
          <a:r>
            <a:rPr lang="en-US" sz="2000" kern="1200" dirty="0" err="1" smtClean="0"/>
            <a:t>bugfixes</a:t>
          </a:r>
          <a:r>
            <a:rPr lang="en-US" sz="2000" kern="1200" dirty="0" smtClean="0"/>
            <a:t>, create common code libraries, integration tests</a:t>
          </a:r>
          <a:endParaRPr lang="en-US" sz="2000" kern="1200" dirty="0"/>
        </a:p>
      </dsp:txBody>
      <dsp:txXfrm>
        <a:off x="7282906" y="2466330"/>
        <a:ext cx="3012578" cy="1683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Font typeface="Times New Roman" charset="0"/>
              <a:buNone/>
              <a:defRPr/>
            </a:pP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r>
              <a:rPr lang="en-US"/>
              <a:t>10/04/12</a:t>
            </a:r>
          </a:p>
        </p:txBody>
      </p:sp>
      <p:sp>
        <p:nvSpPr>
          <p:cNvPr id="512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203325" y="-206375"/>
            <a:ext cx="9263063" cy="521176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1pPr>
            <a:lvl2pPr marL="37931725" indent="-37474525"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2pPr>
            <a:lvl3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3pPr>
            <a:lvl4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4pPr>
            <a:lvl5pPr eaLnBrk="0" hangingPunct="0"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Font typeface="Times New Roman" charset="0"/>
              <a:buNone/>
              <a:defRPr/>
            </a:pPr>
            <a:endParaRPr lang="en-US" smtClean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A330DBB1-9DCA-48F1-AC74-FCEB7B85FC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680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203325" y="-206375"/>
            <a:ext cx="9263063" cy="5211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</a:t>
            </a:r>
            <a:r>
              <a:rPr lang="en-US" baseline="0" dirty="0" smtClean="0"/>
              <a:t> direct questions to Margie Callard</a:t>
            </a:r>
            <a:r>
              <a:rPr lang="en-US" baseline="0" smtClean="0"/>
              <a:t>, margie@openstack.org</a:t>
            </a:r>
            <a:r>
              <a:rPr lang="en-US" baseline="0" dirty="0" smtClean="0"/>
              <a:t>, or Kathy Cacciatore</a:t>
            </a:r>
            <a:r>
              <a:rPr lang="en-US" baseline="0" smtClean="0"/>
              <a:t>, kathyc@openstack.org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10/04/12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A330DBB1-9DCA-48F1-AC74-FCEB7B85FC8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5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203325" y="-206375"/>
            <a:ext cx="9263063" cy="5211763"/>
          </a:xfrm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>
                <a:srgbClr val="AF1C1C"/>
              </a:buClr>
              <a:buSzPct val="60000"/>
              <a:buFont typeface="Lucida Grande" charset="0"/>
              <a:buNone/>
              <a:defRPr/>
            </a:pPr>
            <a:r>
              <a:rPr lang="en-US" b="1" dirty="0" smtClean="0">
                <a:solidFill>
                  <a:srgbClr val="950004"/>
                </a:solidFill>
                <a:latin typeface="Helvetica Neue" charset="0"/>
                <a:ea typeface="ヒラギノ角ゴ ProN W3" charset="0"/>
                <a:cs typeface="ヒラギノ角ゴ ProN W3" charset="0"/>
              </a:rPr>
              <a:t>Main message:</a:t>
            </a:r>
          </a:p>
          <a:p>
            <a:pPr marL="171450" indent="-171450" eaLnBrk="1" hangingPunct="1">
              <a:buClr>
                <a:srgbClr val="AF1C1C"/>
              </a:buClr>
              <a:buSzPct val="60000"/>
              <a:buFontTx/>
              <a:buChar char="-"/>
              <a:defRPr/>
            </a:pPr>
            <a:r>
              <a:rPr lang="en-US" dirty="0" smtClean="0">
                <a:latin typeface="Helvetica Neue" charset="0"/>
                <a:ea typeface="ヒラギノ角ゴ ProN W3" charset="0"/>
                <a:cs typeface="ヒラギノ角ゴ ProN W3" charset="0"/>
              </a:rPr>
              <a:t>Design</a:t>
            </a:r>
            <a:r>
              <a:rPr lang="en-US" dirty="0" smtClean="0">
                <a:solidFill>
                  <a:srgbClr val="950004"/>
                </a:solidFill>
                <a:latin typeface="Helvetica Neue" charset="0"/>
                <a:ea typeface="ヒラギノ角ゴ ProN W3" charset="0"/>
                <a:cs typeface="ヒラギノ角ゴ ProN W3" charset="0"/>
              </a:rPr>
              <a:t> </a:t>
            </a:r>
            <a:r>
              <a:rPr lang="en-US" dirty="0">
                <a:solidFill>
                  <a:srgbClr val="950004"/>
                </a:solidFill>
                <a:latin typeface="Helvetica Neue" charset="0"/>
                <a:ea typeface="ヒラギノ角ゴ ProN W3" charset="0"/>
                <a:cs typeface="ヒラギノ角ゴ ProN W3" charset="0"/>
              </a:rPr>
              <a:t>and ecosystem choice</a:t>
            </a:r>
            <a:r>
              <a:rPr lang="en-US" dirty="0">
                <a:latin typeface="Helvetica Neue" charset="0"/>
                <a:ea typeface="ヒラギノ角ゴ ProN W3" charset="0"/>
                <a:cs typeface="ヒラギノ角ゴ ProN W3" charset="0"/>
              </a:rPr>
              <a:t>: allow developers to build with flexibility due to modular nature of project unlike other open source cloud </a:t>
            </a:r>
            <a:r>
              <a:rPr lang="en-US" dirty="0" smtClean="0">
                <a:latin typeface="Helvetica Neue" charset="0"/>
                <a:ea typeface="ヒラギノ角ゴ ProN W3" charset="0"/>
                <a:cs typeface="ヒラギノ角ゴ ProN W3" charset="0"/>
              </a:rPr>
              <a:t>systems</a:t>
            </a:r>
          </a:p>
          <a:p>
            <a:pPr marL="171450" indent="-171450" eaLnBrk="1" hangingPunct="1">
              <a:buClr>
                <a:srgbClr val="AF1C1C"/>
              </a:buClr>
              <a:buSzPct val="60000"/>
              <a:buFontTx/>
              <a:buChar char="-"/>
              <a:defRPr/>
            </a:pPr>
            <a:endParaRPr lang="en-US" dirty="0" smtClean="0">
              <a:latin typeface="Helvetica Neue" charset="0"/>
              <a:ea typeface="ヒラギノ角ゴ ProN W3" charset="0"/>
              <a:cs typeface="ヒラギノ角ゴ ProN W3" charset="0"/>
            </a:endParaRPr>
          </a:p>
          <a:p>
            <a:pPr marL="171450" indent="-171450" eaLnBrk="1" hangingPunct="1">
              <a:buClr>
                <a:srgbClr val="AF1C1C"/>
              </a:buClr>
              <a:buSzPct val="60000"/>
              <a:buFontTx/>
              <a:buChar char="-"/>
              <a:defRPr/>
            </a:pPr>
            <a:r>
              <a:rPr lang="en-US" dirty="0" smtClean="0">
                <a:latin typeface="Helvetica Neue" charset="0"/>
                <a:ea typeface="ヒラギノ角ゴ ProN W3" charset="0"/>
                <a:cs typeface="ヒラギノ角ゴ ProN W3" charset="0"/>
              </a:rPr>
              <a:t>Zuul screenshot (open source development)</a:t>
            </a:r>
          </a:p>
          <a:p>
            <a:pPr marL="171450" indent="-171450" eaLnBrk="1" hangingPunct="1">
              <a:buClr>
                <a:srgbClr val="AF1C1C"/>
              </a:buClr>
              <a:buSzPct val="60000"/>
              <a:buFontTx/>
              <a:buChar char="-"/>
              <a:defRPr/>
            </a:pPr>
            <a:r>
              <a:rPr lang="en-US" dirty="0" smtClean="0">
                <a:latin typeface="Helvetica Neue" charset="0"/>
                <a:ea typeface="ヒラギノ角ゴ ProN W3" charset="0"/>
                <a:cs typeface="ヒラギノ角ゴ ProN W3" charset="0"/>
              </a:rPr>
              <a:t>Activity board info here (flexible)</a:t>
            </a:r>
            <a:endParaRPr lang="en-US" dirty="0">
              <a:latin typeface="Helvetica Neue" charset="0"/>
              <a:ea typeface="ヒラギノ角ゴ ProN W3" charset="0"/>
              <a:cs typeface="ヒラギノ角ゴ ProN W3" charset="0"/>
            </a:endParaRPr>
          </a:p>
          <a:p>
            <a:pPr>
              <a:buFont typeface="Times New Roman" charset="0"/>
              <a:buNone/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10243" name="Date Placeholder 3"/>
          <p:cNvSpPr>
            <a:spLocks noGrp="1"/>
          </p:cNvSpPr>
          <p:nvPr>
            <p:ph type="dt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pitchFamily="18" charset="0"/>
                <a:ea typeface="ヒラギノ角ゴ ProN W3" pitchFamily="-84" charset="-128"/>
              </a:rPr>
              <a:t>10/04/12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B4CDA1-35A2-4BCA-AF3A-532933E071E0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309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pitchFamily="18" charset="0"/>
                <a:ea typeface="ヒラギノ角ゴ ProN W3" pitchFamily="-84" charset="-128"/>
              </a:rPr>
              <a:t>10/04/12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7C45-3FF5-49E7-8862-F33A6BC71C6D}" type="slidenum">
              <a:rPr lang="en-US"/>
              <a:pPr/>
              <a:t>7</a:t>
            </a:fld>
            <a:endParaRPr lang="en-US"/>
          </a:p>
        </p:txBody>
      </p:sp>
      <p:sp>
        <p:nvSpPr>
          <p:cNvPr id="2457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7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1200"/>
              </a:spcBef>
              <a:buClrTx/>
              <a:buFontTx/>
              <a:buNone/>
              <a:defRPr/>
            </a:pPr>
            <a:endParaRPr lang="en-US" dirty="0" smtClean="0">
              <a:latin typeface="Calibri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77F3281A-48D5-4C6F-97DC-0BCC503324FA}" type="slidenum">
              <a:rPr lang="en-US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7</a:t>
            </a:fld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262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203325" y="-206375"/>
            <a:ext cx="9263063" cy="5211763"/>
          </a:xfrm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AB494E-E9AE-4116-84C2-0BAFE9375F58}" type="slidenum">
              <a:rPr lang="en-US">
                <a:cs typeface="Arial" pitchFamily="34" charset="0"/>
              </a:rPr>
              <a:pPr/>
              <a:t>9</a:t>
            </a:fld>
            <a:endParaRPr 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714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advClick="0" advTm="8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122" y="532606"/>
            <a:ext cx="13952641" cy="8509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01578"/>
      </p:ext>
    </p:extLst>
  </p:cSld>
  <p:clrMapOvr>
    <a:masterClrMapping/>
  </p:clrMapOvr>
  <p:transition xmlns:p14="http://schemas.microsoft.com/office/powerpoint/2010/main" advClick="0" advTm="8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7180" y="532607"/>
            <a:ext cx="13950525" cy="773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947180" y="2056607"/>
            <a:ext cx="13005460" cy="556339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advClick="0" advTm="8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advClick="0" advTm="8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122" y="532606"/>
            <a:ext cx="13952641" cy="8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advClick="0" advTm="8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119" y="64518"/>
            <a:ext cx="13299899" cy="122954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7388" y="9158288"/>
            <a:ext cx="3462761" cy="519112"/>
          </a:xfrm>
          <a:prstGeom prst="rect">
            <a:avLst/>
          </a:prstGeom>
        </p:spPr>
        <p:txBody>
          <a:bodyPr lIns="130028" tIns="65014" rIns="130028" bIns="65014"/>
          <a:lstStyle>
            <a:lvl1pPr>
              <a:buFont typeface="Times New Roman" charset="0"/>
              <a:buNone/>
              <a:defRPr>
                <a:latin typeface="Gill Sans" charset="0"/>
                <a:ea typeface="ヒラギノ角ゴ ProN W3" charset="0"/>
              </a:defRPr>
            </a:lvl1pPr>
          </a:lstStyle>
          <a:p>
            <a:pPr>
              <a:defRPr/>
            </a:pPr>
            <a:r>
              <a:rPr lang="en-US"/>
              <a:t>CONFIDENTIAL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77795" y="9158288"/>
            <a:ext cx="1113333" cy="519112"/>
          </a:xfrm>
          <a:prstGeom prst="rect">
            <a:avLst/>
          </a:prstGeom>
        </p:spPr>
        <p:txBody>
          <a:bodyPr vert="horz" wrap="square" lIns="130028" tIns="65014" rIns="130028" bIns="65014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0306B67-247A-4BE9-906D-BD5DA6083A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advClick="0" advTm="8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0282" y="3029446"/>
            <a:ext cx="14736525" cy="2090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0564" y="5526142"/>
            <a:ext cx="12135961" cy="24921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0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0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6856" y="9038672"/>
            <a:ext cx="4045320" cy="519204"/>
          </a:xfrm>
          <a:prstGeom prst="rect">
            <a:avLst/>
          </a:prstGeom>
        </p:spPr>
        <p:txBody>
          <a:bodyPr/>
          <a:lstStyle/>
          <a:p>
            <a:fld id="{E5CD6845-56B9-594B-9CCE-F4EF9A370472}" type="datetimeFigureOut">
              <a:rPr lang="en-US" smtClean="0"/>
              <a:t>2/3/15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23506" y="9038672"/>
            <a:ext cx="5490078" cy="5192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424914" y="9038672"/>
            <a:ext cx="4045320" cy="519204"/>
          </a:xfrm>
          <a:prstGeom prst="rect">
            <a:avLst/>
          </a:prstGeom>
        </p:spPr>
        <p:txBody>
          <a:bodyPr/>
          <a:lstStyle/>
          <a:p>
            <a:fld id="{BB8CF1F9-C013-CD40-BF48-2344E6F73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13393"/>
      </p:ext>
    </p:extLst>
  </p:cSld>
  <p:clrMapOvr>
    <a:masterClrMapping/>
  </p:clrMapOvr>
  <p:transition xmlns:p14="http://schemas.microsoft.com/office/powerpoint/2010/main" advClick="0" advTm="8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advClick="0" advTm="8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3.xml"/><Relationship Id="rId3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lide Number Placeholder 5"/>
          <p:cNvSpPr>
            <a:spLocks noGrp="1"/>
          </p:cNvSpPr>
          <p:nvPr userDrawn="1"/>
        </p:nvSpPr>
        <p:spPr bwMode="auto">
          <a:xfrm>
            <a:off x="778910" y="9066214"/>
            <a:ext cx="60958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fld id="{81F9A6DD-33EE-4EBA-8B5F-0DF751E3DA32}" type="slidenum">
              <a:rPr lang="en-US" sz="1600">
                <a:solidFill>
                  <a:srgbClr val="7F7F7F"/>
                </a:solidFill>
                <a:latin typeface="Helvetica Neue" pitchFamily="-84" charset="0"/>
              </a:rPr>
              <a:pPr algn="l"/>
              <a:t>‹#›</a:t>
            </a:fld>
            <a:endParaRPr lang="en-US" sz="1600">
              <a:solidFill>
                <a:srgbClr val="7F7F7F"/>
              </a:solidFill>
              <a:latin typeface="Helvetica Neue" pitchFamily="-84" charset="0"/>
            </a:endParaRPr>
          </a:p>
        </p:txBody>
      </p:sp>
      <p:pic>
        <p:nvPicPr>
          <p:cNvPr id="1027" name="Picture 2" descr="opening_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908401" y="1522413"/>
            <a:ext cx="7975356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8" r:id="rId2"/>
  </p:sldLayoutIdLst>
  <p:transition xmlns:p14="http://schemas.microsoft.com/office/powerpoint/2010/main" advClick="0" advTm="8000">
    <p:fade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500">
          <a:solidFill>
            <a:srgbClr val="64646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373" y="2055813"/>
            <a:ext cx="13950525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6122" y="532606"/>
            <a:ext cx="13952641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pic>
        <p:nvPicPr>
          <p:cNvPr id="2052" name="Picture 6" descr="openstack-cloud-software-vertical-web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4966494" y="7999413"/>
            <a:ext cx="2063686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Slide Number Placeholder 5"/>
          <p:cNvSpPr>
            <a:spLocks noGrp="1"/>
          </p:cNvSpPr>
          <p:nvPr userDrawn="1"/>
        </p:nvSpPr>
        <p:spPr bwMode="auto">
          <a:xfrm>
            <a:off x="778910" y="9066214"/>
            <a:ext cx="60958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fld id="{7E358210-8841-4107-ABA3-9FEF1F68BC2A}" type="slidenum">
              <a:rPr lang="en-US" sz="1600">
                <a:solidFill>
                  <a:srgbClr val="7F7F7F"/>
                </a:solidFill>
                <a:latin typeface="Helvetica Neue" pitchFamily="-84" charset="0"/>
              </a:rPr>
              <a:pPr algn="l"/>
              <a:t>‹#›</a:t>
            </a:fld>
            <a:endParaRPr lang="en-US" sz="1600">
              <a:solidFill>
                <a:srgbClr val="7F7F7F"/>
              </a:solidFill>
              <a:latin typeface="Helvetica Neue" pitchFamily="-8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6" r:id="rId4"/>
    <p:sldLayoutId id="2147483717" r:id="rId5"/>
  </p:sldLayoutIdLst>
  <p:transition xmlns:p14="http://schemas.microsoft.com/office/powerpoint/2010/main" advClick="0" advTm="8000">
    <p:fade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os_background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17337088" cy="973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3282" y="3427413"/>
            <a:ext cx="13950525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ransition xmlns:p14="http://schemas.microsoft.com/office/powerpoint/2010/main" advClick="0" advTm="8000">
    <p:fade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chemeClr val="bg1"/>
          </a:solidFill>
          <a:latin typeface="Helvetica Neue" charset="0"/>
          <a:ea typeface="ヒラギノ角ゴ ProN W3" charset="0"/>
          <a:cs typeface="ヒラギノ角ゴ ProN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chemeClr val="bg1"/>
          </a:solidFill>
          <a:latin typeface="Helvetica Neue" charset="0"/>
          <a:ea typeface="ヒラギノ角ゴ ProN W3" charset="0"/>
          <a:cs typeface="ヒラギノ角ゴ ProN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chemeClr val="bg1"/>
          </a:solidFill>
          <a:latin typeface="Helvetica Neue" charset="0"/>
          <a:ea typeface="ヒラギノ角ゴ ProN W3" charset="0"/>
          <a:cs typeface="ヒラギノ角ゴ ProN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chemeClr val="bg1"/>
          </a:solidFill>
          <a:latin typeface="Helvetica Neue" charset="0"/>
          <a:ea typeface="ヒラギノ角ゴ ProN W3" charset="0"/>
          <a:cs typeface="ヒラギノ角ゴ ProN W3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>
          <a:solidFill>
            <a:srgbClr val="991918"/>
          </a:solidFill>
          <a:latin typeface="Helvetica Neue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500">
          <a:solidFill>
            <a:srgbClr val="64646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646464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24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penstack.org/wiki/OpenStackUsersGroup" TargetMode="External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openstack.org/expo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20" Type="http://schemas.openxmlformats.org/officeDocument/2006/relationships/image" Target="../media/image22.jpeg"/><Relationship Id="rId21" Type="http://schemas.openxmlformats.org/officeDocument/2006/relationships/image" Target="../media/image23.jpeg"/><Relationship Id="rId22" Type="http://schemas.openxmlformats.org/officeDocument/2006/relationships/image" Target="../media/image24.png"/><Relationship Id="rId23" Type="http://schemas.openxmlformats.org/officeDocument/2006/relationships/hyperlink" Target="http://www.forrester.com/Predictions+For+2014+Private+Cloud+Management+And+Infrastructure/quickscan/-/E-res112121" TargetMode="External"/><Relationship Id="rId24" Type="http://schemas.openxmlformats.org/officeDocument/2006/relationships/image" Target="../media/image25.jpg"/><Relationship Id="rId25" Type="http://schemas.openxmlformats.org/officeDocument/2006/relationships/image" Target="../media/image26.png"/><Relationship Id="rId26" Type="http://schemas.openxmlformats.org/officeDocument/2006/relationships/image" Target="../media/image27.jpg"/><Relationship Id="rId27" Type="http://schemas.openxmlformats.org/officeDocument/2006/relationships/image" Target="../media/image28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jpe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jpe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activity.openstack.org/dash/browser,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jpe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50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advClick="0" advTm="5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182144" y="6552408"/>
            <a:ext cx="6172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D82B16"/>
                </a:solidFill>
                <a:latin typeface="+mn-lt"/>
                <a:ea typeface="ヒラギノ角ゴ ProN W3" charset="0"/>
              </a:rPr>
              <a:t>General Resources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Sign up for the OpenStack newsletter </a:t>
            </a:r>
            <a:endParaRPr lang="en-US" sz="2000" dirty="0">
              <a:solidFill>
                <a:schemeClr val="tx1"/>
              </a:solidFill>
              <a:latin typeface="+mj-lt"/>
              <a:ea typeface="ヒラギノ角ゴ ProN W3" charset="0"/>
              <a:hlinkClick r:id="rId2"/>
            </a:endParaRP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Participate in a user/</a:t>
            </a:r>
            <a:r>
              <a:rPr lang="en-US" sz="2000" dirty="0" err="1">
                <a:solidFill>
                  <a:schemeClr val="tx1"/>
                </a:solidFill>
                <a:latin typeface="+mj-lt"/>
                <a:ea typeface="ヒラギノ角ゴ ProN W3" charset="0"/>
              </a:rPr>
              <a:t>meetup</a:t>
            </a: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 group near you </a:t>
            </a:r>
            <a:endParaRPr lang="en-US" sz="2000" dirty="0">
              <a:solidFill>
                <a:schemeClr val="tx1"/>
              </a:solidFill>
              <a:latin typeface="+mj-lt"/>
              <a:ea typeface="ヒラギノ角ゴ ProN W3" charset="0"/>
              <a:hlinkClick r:id="rId3"/>
            </a:endParaRP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Sign up for one of several mailing lists by interest 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Join as an individual member or as a company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Read our blog 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Find an event on our marketing calendar</a:t>
            </a:r>
            <a:endParaRPr lang="en-US" sz="2400" u="sng" dirty="0">
              <a:solidFill>
                <a:srgbClr val="000000"/>
              </a:solidFill>
              <a:latin typeface="Gill Sans" charset="0"/>
              <a:ea typeface="ヒラギノ角ゴ ProN W3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2876551" y="532606"/>
            <a:ext cx="10464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991918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000">
                <a:solidFill>
                  <a:srgbClr val="991918"/>
                </a:solidFill>
                <a:latin typeface="Helvetica Neue" charset="0"/>
                <a:ea typeface="ヒラギノ角ゴ ProN W3" charset="0"/>
                <a:cs typeface="ヒラギノ角ゴ ProN W3" charset="0"/>
              </a:defRPr>
            </a:lvl9pPr>
          </a:lstStyle>
          <a:p>
            <a:r>
              <a:rPr lang="en-US" dirty="0">
                <a:latin typeface="Helvetica Neue" charset="0"/>
              </a:rPr>
              <a:t>Get Involved with OpenStack </a:t>
            </a:r>
            <a:br>
              <a:rPr lang="en-US" dirty="0">
                <a:latin typeface="Helvetica Neue" charset="0"/>
              </a:rPr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1944" y="5872713"/>
            <a:ext cx="587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OpenStack Worldwide User Groups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500046" y="6552406"/>
            <a:ext cx="48072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D82B16"/>
                </a:solidFill>
                <a:latin typeface="+mn-lt"/>
                <a:ea typeface="ヒラギノ角ゴ ProN W3" charset="0"/>
              </a:rPr>
              <a:t>Technical Resources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Review the extensive documentation at </a:t>
            </a:r>
            <a:r>
              <a:rPr lang="en-US" sz="2000" b="1" dirty="0">
                <a:solidFill>
                  <a:schemeClr val="tx1"/>
                </a:solidFill>
                <a:latin typeface="+mj-lt"/>
                <a:ea typeface="ヒラギノ角ゴ ProN W3" charset="0"/>
              </a:rPr>
              <a:t>http://docs.openstack.org/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Talk to Stackers on the OpenStack IRC channels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Read the wiki</a:t>
            </a:r>
            <a:endParaRPr lang="en-US" sz="2400" dirty="0">
              <a:solidFill>
                <a:srgbClr val="000000"/>
              </a:solidFill>
              <a:latin typeface="Gill Sans" charset="0"/>
              <a:ea typeface="ヒラギノ角ゴ ProN W3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925345" y="8804345"/>
            <a:ext cx="59388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>
                <a:solidFill>
                  <a:srgbClr val="950004"/>
                </a:solidFill>
              </a:rPr>
              <a:t>openstack.org/</a:t>
            </a:r>
            <a:r>
              <a:rPr lang="en-US" sz="4000" dirty="0">
                <a:solidFill>
                  <a:srgbClr val="950004"/>
                </a:solidFill>
              </a:rPr>
              <a:t>community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2651" y="1294606"/>
            <a:ext cx="9006307" cy="455551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 advTm="20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96344" y="5866607"/>
            <a:ext cx="122936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chemeClr val="tx1"/>
                </a:solidFill>
              </a:rPr>
              <a:t>A five day conference for developers, users and administrators of OpenStack Cloud Software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May 18-22, 2015</a:t>
            </a:r>
            <a:endParaRPr lang="en-US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Vancouver, BC, Canada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Full Access and </a:t>
            </a:r>
            <a:r>
              <a:rPr lang="en-US" sz="2800" dirty="0" err="1" smtClean="0">
                <a:solidFill>
                  <a:schemeClr val="tx1"/>
                </a:solidFill>
              </a:rPr>
              <a:t>Keynotes+Expo</a:t>
            </a:r>
            <a:r>
              <a:rPr lang="en-US" sz="2800" dirty="0" smtClean="0">
                <a:solidFill>
                  <a:schemeClr val="tx1"/>
                </a:solidFill>
              </a:rPr>
              <a:t> passes available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More info coming soon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925345" y="8740120"/>
            <a:ext cx="54816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>
                <a:solidFill>
                  <a:srgbClr val="950004"/>
                </a:solidFill>
              </a:rPr>
              <a:t>openstack.org/</a:t>
            </a:r>
            <a:r>
              <a:rPr lang="en-US" sz="4000" dirty="0">
                <a:solidFill>
                  <a:srgbClr val="950004"/>
                </a:solidFill>
              </a:rPr>
              <a:t>summit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888206" y="531813"/>
            <a:ext cx="13952538" cy="850900"/>
          </a:xfrm>
        </p:spPr>
        <p:txBody>
          <a:bodyPr/>
          <a:lstStyle/>
          <a:p>
            <a:r>
              <a:rPr lang="en-US" dirty="0" smtClean="0"/>
              <a:t>Join us at the OpenStack Summit!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944" y="1249293"/>
            <a:ext cx="10820400" cy="454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77752"/>
      </p:ext>
    </p:extLst>
  </p:cSld>
  <p:clrMapOvr>
    <a:masterClrMapping/>
  </p:clrMapOvr>
  <p:transition xmlns:p14="http://schemas.microsoft.com/office/powerpoint/2010/main" advClick="0" advTm="20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5" descr="wikimedia-logo-aug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63944" y="2513806"/>
            <a:ext cx="19431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7" descr="paypa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6514" y="2992068"/>
            <a:ext cx="23622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27"/>
          <p:cNvSpPr txBox="1">
            <a:spLocks noChangeArrowheads="1"/>
          </p:cNvSpPr>
          <p:nvPr/>
        </p:nvSpPr>
        <p:spPr bwMode="auto">
          <a:xfrm>
            <a:off x="2876551" y="9353551"/>
            <a:ext cx="281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FF"/>
                </a:solidFill>
                <a:latin typeface="Helvetica Neue" pitchFamily="-84" charset="0"/>
              </a:rPr>
              <a:t>New Followers: 1,344</a:t>
            </a:r>
          </a:p>
        </p:txBody>
      </p:sp>
      <p:sp>
        <p:nvSpPr>
          <p:cNvPr id="7173" name="TextBox 17"/>
          <p:cNvSpPr txBox="1">
            <a:spLocks noChangeArrowheads="1"/>
          </p:cNvSpPr>
          <p:nvPr/>
        </p:nvSpPr>
        <p:spPr bwMode="auto">
          <a:xfrm>
            <a:off x="2876551" y="3389313"/>
            <a:ext cx="1181100" cy="68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70000"/>
              </a:lnSpc>
            </a:pPr>
            <a:r>
              <a:rPr lang="en-US" sz="5400" b="1">
                <a:solidFill>
                  <a:srgbClr val="FFFFFF"/>
                </a:solidFill>
                <a:latin typeface="Helvetica Neue" pitchFamily="-84" charset="0"/>
              </a:rPr>
              <a:t>8</a:t>
            </a:r>
            <a:endParaRPr lang="en-US" sz="5400">
              <a:solidFill>
                <a:srgbClr val="FFFFFF"/>
              </a:solidFill>
              <a:latin typeface="Helvetica Neue" pitchFamily="-84" charset="0"/>
            </a:endParaRPr>
          </a:p>
        </p:txBody>
      </p:sp>
      <p:sp>
        <p:nvSpPr>
          <p:cNvPr id="7174" name="TextBox 18"/>
          <p:cNvSpPr txBox="1">
            <a:spLocks noChangeArrowheads="1"/>
          </p:cNvSpPr>
          <p:nvPr/>
        </p:nvSpPr>
        <p:spPr bwMode="auto">
          <a:xfrm>
            <a:off x="12412663" y="3805239"/>
            <a:ext cx="2668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rgbClr val="FFFFFF"/>
                </a:solidFill>
                <a:latin typeface="Helvetica Neue" pitchFamily="-84" charset="0"/>
              </a:rPr>
              <a:t>NEW LOGOS: 4</a:t>
            </a:r>
          </a:p>
        </p:txBody>
      </p:sp>
      <p:pic>
        <p:nvPicPr>
          <p:cNvPr id="7175" name="Picture 16391" descr="site_log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16144" y="6460332"/>
            <a:ext cx="2438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6392" descr="Screen shot 2013-02-05 at 7.47.25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6551" y="4027489"/>
            <a:ext cx="23622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6393" descr="Screen shot 2013-02-05 at 7.50.48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335544" y="6191250"/>
            <a:ext cx="12192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6394" descr="Screen shot 2013-02-05 at 7.52.24 PM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4744" y="6299993"/>
            <a:ext cx="1333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6395" descr="Screen shot 2013-02-05 at 7.48.33 PM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62552" y="3960813"/>
            <a:ext cx="22066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6402" descr="Screen shot 2013-02-05 at 8.00.17 PM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020552" y="2860675"/>
            <a:ext cx="220662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6403" descr="Screen shot 2013-02-05 at 8.00.41 PM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24751" y="4202113"/>
            <a:ext cx="2209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6398" descr="Screen shot 2013-02-05 at 7.47.16 PM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24944" y="6216651"/>
            <a:ext cx="9699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6401" descr="Screen shot 2013-02-05 at 7.59.31 PM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922420" y="2896817"/>
            <a:ext cx="1736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4" descr="NeCTAR logo copy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333751" y="5202238"/>
            <a:ext cx="20574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85" name="Group 16399"/>
          <p:cNvGrpSpPr>
            <a:grpSpLocks/>
          </p:cNvGrpSpPr>
          <p:nvPr/>
        </p:nvGrpSpPr>
        <p:grpSpPr bwMode="auto">
          <a:xfrm>
            <a:off x="12325351" y="5300665"/>
            <a:ext cx="2057400" cy="625475"/>
            <a:chOff x="2463006" y="6323806"/>
            <a:chExt cx="1752600" cy="533400"/>
          </a:xfrm>
        </p:grpSpPr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2463006" y="6323806"/>
              <a:ext cx="1752600" cy="533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latin typeface="Gill Sans" charset="0"/>
                <a:ea typeface="ヒラギノ角ゴ ProN W3" charset="0"/>
              </a:endParaRPr>
            </a:p>
          </p:txBody>
        </p:sp>
        <p:pic>
          <p:nvPicPr>
            <p:cNvPr id="7202" name="Picture 16390" descr="eNoCloud-logo2.pn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615406" y="6429166"/>
              <a:ext cx="1496836" cy="332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86" name="Picture 1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0039351" y="4059238"/>
            <a:ext cx="19812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2" descr="Unknown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2477751" y="4075113"/>
            <a:ext cx="172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3" descr="Mercado_libre_logo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0039351" y="5060950"/>
            <a:ext cx="13716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4" descr="safew labs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3213557" y="5994596"/>
            <a:ext cx="10668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0" name="Picture 6" descr="Cern.jp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848351" y="4820444"/>
            <a:ext cx="12192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1" name="Picture 8" descr="IBS Datafort.jp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728744" y="5164138"/>
            <a:ext cx="16256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2" name="Picture 1" descr="intel-logo.jp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954790" y="2854344"/>
            <a:ext cx="1455737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3" name="Picture 16397" descr="Screen shot 2013-02-05 at 7.47.05 PM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020345" y="6229748"/>
            <a:ext cx="2759075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" name="Straight Connector 57"/>
          <p:cNvCxnSpPr/>
          <p:nvPr/>
        </p:nvCxnSpPr>
        <p:spPr>
          <a:xfrm>
            <a:off x="3105151" y="7389813"/>
            <a:ext cx="11049000" cy="0"/>
          </a:xfrm>
          <a:prstGeom prst="line">
            <a:avLst/>
          </a:prstGeom>
          <a:ln w="19050">
            <a:solidFill>
              <a:schemeClr val="bg2">
                <a:alpha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99" name="Rectangle 3"/>
          <p:cNvSpPr>
            <a:spLocks noChangeArrowheads="1"/>
          </p:cNvSpPr>
          <p:nvPr/>
        </p:nvSpPr>
        <p:spPr bwMode="auto">
          <a:xfrm>
            <a:off x="3105152" y="7654926"/>
            <a:ext cx="1005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en-US" sz="2100" dirty="0">
                <a:solidFill>
                  <a:srgbClr val="FF0000"/>
                </a:solidFill>
                <a:latin typeface="Helvetica Neue" pitchFamily="-84" charset="0"/>
              </a:rPr>
              <a:t>“</a:t>
            </a:r>
            <a:r>
              <a:rPr lang="en-US" sz="2400" b="1" dirty="0">
                <a:solidFill>
                  <a:srgbClr val="FF0000"/>
                </a:solidFill>
              </a:rPr>
              <a:t>Forrester predicts that by the end of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2014, OpenStack APIs will become [an </a:t>
            </a:r>
            <a:r>
              <a:rPr lang="en-US" sz="2400" b="1" dirty="0" err="1">
                <a:solidFill>
                  <a:srgbClr val="FF0000"/>
                </a:solidFill>
              </a:rPr>
              <a:t>IaaS</a:t>
            </a:r>
            <a:r>
              <a:rPr lang="en-US" sz="2400" b="1" dirty="0">
                <a:solidFill>
                  <a:srgbClr val="FF0000"/>
                </a:solidFill>
              </a:rPr>
              <a:t> cloud] standard</a:t>
            </a:r>
            <a:r>
              <a:rPr lang="en-US" sz="2100" dirty="0">
                <a:solidFill>
                  <a:srgbClr val="FF0000"/>
                </a:solidFill>
                <a:latin typeface="Helvetica Neue" pitchFamily="-84" charset="0"/>
              </a:rPr>
              <a:t>.</a:t>
            </a:r>
            <a:r>
              <a:rPr lang="en-US" altLang="en-US" sz="2100" dirty="0">
                <a:solidFill>
                  <a:srgbClr val="FF0000"/>
                </a:solidFill>
                <a:latin typeface="Helvetica Neue" pitchFamily="-84" charset="0"/>
              </a:rPr>
              <a:t>”</a:t>
            </a:r>
            <a:endParaRPr lang="en-US" sz="2100" dirty="0">
              <a:solidFill>
                <a:srgbClr val="FF0000"/>
              </a:solidFill>
              <a:latin typeface="Helvetica Neue" pitchFamily="-8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8964" y="8466574"/>
            <a:ext cx="90447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Times New Roman" charset="0"/>
              <a:buNone/>
              <a:defRPr/>
            </a:pPr>
            <a:r>
              <a:rPr lang="en-US" sz="18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Source: </a:t>
            </a:r>
            <a:r>
              <a:rPr lang="en-US" sz="1800" dirty="0">
                <a:solidFill>
                  <a:schemeClr val="tx1"/>
                </a:solidFill>
                <a:latin typeface="+mj-lt"/>
                <a:ea typeface="ヒラギノ角ゴ ProN W3" charset="0"/>
                <a:hlinkClick r:id="rId23"/>
              </a:rPr>
              <a:t>“Predictions for 2014:  Private Cloud Management and Infrastructure”, </a:t>
            </a:r>
            <a:r>
              <a:rPr lang="en-US" sz="18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Forrester Research, Inc., January 2014.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Rapidly Expanding Ecosystem and </a:t>
            </a:r>
            <a:r>
              <a:rPr lang="en-US" dirty="0" smtClean="0"/>
              <a:t>Adoption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35" y="1456902"/>
            <a:ext cx="2024253" cy="1342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332" y="1599407"/>
            <a:ext cx="2481412" cy="8730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244" y="1739332"/>
            <a:ext cx="2583180" cy="6343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189" y="1625203"/>
            <a:ext cx="1905000" cy="7048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Click="0" advTm="10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852739" y="1675606"/>
            <a:ext cx="5738813" cy="3886200"/>
          </a:xfrm>
          <a:prstGeom prst="rect">
            <a:avLst/>
          </a:prstGeom>
          <a:solidFill>
            <a:srgbClr val="D82B1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8858251" y="1675606"/>
            <a:ext cx="5740400" cy="3886200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852739" y="5638006"/>
            <a:ext cx="2843213" cy="1828800"/>
          </a:xfrm>
          <a:prstGeom prst="rect">
            <a:avLst/>
          </a:prstGeom>
          <a:solidFill>
            <a:srgbClr val="D82B1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5746751" y="5638006"/>
            <a:ext cx="2844800" cy="1828800"/>
          </a:xfrm>
          <a:prstGeom prst="rect">
            <a:avLst/>
          </a:prstGeom>
          <a:solidFill>
            <a:srgbClr val="D82B1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8" name="Rectangle 12"/>
          <p:cNvSpPr>
            <a:spLocks noChangeArrowheads="1"/>
          </p:cNvSpPr>
          <p:nvPr/>
        </p:nvSpPr>
        <p:spPr bwMode="auto">
          <a:xfrm>
            <a:off x="8863013" y="5638006"/>
            <a:ext cx="5734050" cy="1828800"/>
          </a:xfrm>
          <a:prstGeom prst="rect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0" name="Slide Number Placeholder 5"/>
          <p:cNvSpPr>
            <a:spLocks noGrp="1"/>
          </p:cNvSpPr>
          <p:nvPr/>
        </p:nvSpPr>
        <p:spPr bwMode="auto">
          <a:xfrm>
            <a:off x="2751138" y="9066214"/>
            <a:ext cx="457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fld id="{D79AD4C1-E588-4B88-860D-827E0201C557}" type="slidenum">
              <a:rPr lang="en-US" sz="1600">
                <a:solidFill>
                  <a:srgbClr val="7F7F7F"/>
                </a:solidFill>
                <a:latin typeface="Helvetica Neue" pitchFamily="-84" charset="0"/>
              </a:rPr>
              <a:pPr algn="l"/>
              <a:t>3</a:t>
            </a:fld>
            <a:endParaRPr lang="en-US" sz="1600">
              <a:solidFill>
                <a:srgbClr val="7F7F7F"/>
              </a:solidFill>
              <a:latin typeface="Helvetica Neue" pitchFamily="-84" charset="0"/>
            </a:endParaRPr>
          </a:p>
        </p:txBody>
      </p:sp>
      <p:sp>
        <p:nvSpPr>
          <p:cNvPr id="8201" name="TextBox 16"/>
          <p:cNvSpPr txBox="1">
            <a:spLocks noChangeArrowheads="1"/>
          </p:cNvSpPr>
          <p:nvPr/>
        </p:nvSpPr>
        <p:spPr bwMode="auto">
          <a:xfrm>
            <a:off x="2876551" y="1828006"/>
            <a:ext cx="3810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Helvetica Neue" pitchFamily="-84" charset="0"/>
              </a:rPr>
              <a:t>COMPANIES </a:t>
            </a:r>
            <a:r>
              <a:rPr lang="en-US" sz="1400">
                <a:latin typeface="Helvetica Neue" pitchFamily="-84" charset="0"/>
              </a:rPr>
              <a:t> </a:t>
            </a:r>
          </a:p>
        </p:txBody>
      </p:sp>
      <p:sp>
        <p:nvSpPr>
          <p:cNvPr id="8202" name="TextBox 18"/>
          <p:cNvSpPr txBox="1">
            <a:spLocks noChangeArrowheads="1"/>
          </p:cNvSpPr>
          <p:nvPr/>
        </p:nvSpPr>
        <p:spPr bwMode="auto">
          <a:xfrm>
            <a:off x="2952751" y="5726907"/>
            <a:ext cx="2590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>
                <a:latin typeface="Helvetica Neue" pitchFamily="-84" charset="0"/>
              </a:rPr>
              <a:t>TOTAL DEVELOPERS</a:t>
            </a:r>
          </a:p>
        </p:txBody>
      </p:sp>
      <p:sp>
        <p:nvSpPr>
          <p:cNvPr id="8203" name="TextBox 19"/>
          <p:cNvSpPr txBox="1">
            <a:spLocks noChangeArrowheads="1"/>
          </p:cNvSpPr>
          <p:nvPr/>
        </p:nvSpPr>
        <p:spPr bwMode="auto">
          <a:xfrm>
            <a:off x="5848351" y="5638006"/>
            <a:ext cx="259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dirty="0" smtClean="0">
                <a:latin typeface="Helvetica Neue" pitchFamily="-84" charset="0"/>
              </a:rPr>
              <a:t>LAST 30 DAYS’ COMMITS</a:t>
            </a:r>
            <a:endParaRPr lang="en-US" sz="1800" dirty="0">
              <a:latin typeface="Helvetica Neue" pitchFamily="-84" charset="0"/>
            </a:endParaRPr>
          </a:p>
        </p:txBody>
      </p:sp>
      <p:sp>
        <p:nvSpPr>
          <p:cNvPr id="8204" name="TextBox 21"/>
          <p:cNvSpPr txBox="1">
            <a:spLocks noChangeArrowheads="1"/>
          </p:cNvSpPr>
          <p:nvPr/>
        </p:nvSpPr>
        <p:spPr bwMode="auto">
          <a:xfrm>
            <a:off x="8972550" y="5726907"/>
            <a:ext cx="53347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Helvetica Neue" pitchFamily="-84" charset="0"/>
              </a:rPr>
              <a:t>ACCEPTED CODE CONTRIBUTIONS</a:t>
            </a:r>
            <a:endParaRPr lang="en-US" sz="1800" dirty="0">
              <a:latin typeface="Helvetica Neue" pitchFamily="-84" charset="0"/>
            </a:endParaRPr>
          </a:p>
        </p:txBody>
      </p:sp>
      <p:sp>
        <p:nvSpPr>
          <p:cNvPr id="8205" name="TextBox 22"/>
          <p:cNvSpPr txBox="1">
            <a:spLocks noChangeArrowheads="1"/>
          </p:cNvSpPr>
          <p:nvPr/>
        </p:nvSpPr>
        <p:spPr bwMode="auto">
          <a:xfrm>
            <a:off x="2876551" y="6271418"/>
            <a:ext cx="28194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 b="1" dirty="0" smtClean="0">
                <a:solidFill>
                  <a:srgbClr val="800000"/>
                </a:solidFill>
                <a:latin typeface="Helvetica Neue" pitchFamily="-84" charset="0"/>
              </a:rPr>
              <a:t>2679</a:t>
            </a:r>
            <a:endParaRPr lang="en-US" sz="6600" b="1" dirty="0">
              <a:solidFill>
                <a:srgbClr val="800000"/>
              </a:solidFill>
              <a:latin typeface="Helvetica Neue" pitchFamily="-84" charset="0"/>
            </a:endParaRPr>
          </a:p>
        </p:txBody>
      </p:sp>
      <p:sp>
        <p:nvSpPr>
          <p:cNvPr id="8206" name="TextBox 23"/>
          <p:cNvSpPr txBox="1">
            <a:spLocks noChangeArrowheads="1"/>
          </p:cNvSpPr>
          <p:nvPr/>
        </p:nvSpPr>
        <p:spPr bwMode="auto">
          <a:xfrm>
            <a:off x="5772151" y="6271418"/>
            <a:ext cx="28194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 b="1" dirty="0" smtClean="0">
                <a:solidFill>
                  <a:srgbClr val="800000"/>
                </a:solidFill>
                <a:latin typeface="Helvetica Neue" pitchFamily="-84" charset="0"/>
              </a:rPr>
              <a:t>2797</a:t>
            </a:r>
            <a:endParaRPr lang="en-US" sz="6600" b="1" dirty="0">
              <a:solidFill>
                <a:srgbClr val="800000"/>
              </a:solidFill>
              <a:latin typeface="Helvetica Neue" pitchFamily="-84" charset="0"/>
            </a:endParaRPr>
          </a:p>
        </p:txBody>
      </p:sp>
      <p:sp>
        <p:nvSpPr>
          <p:cNvPr id="8207" name="TextBox 25"/>
          <p:cNvSpPr txBox="1">
            <a:spLocks noChangeArrowheads="1"/>
          </p:cNvSpPr>
          <p:nvPr/>
        </p:nvSpPr>
        <p:spPr bwMode="auto">
          <a:xfrm>
            <a:off x="8820151" y="6247607"/>
            <a:ext cx="57912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 b="1" dirty="0" smtClean="0">
                <a:solidFill>
                  <a:srgbClr val="D82B16"/>
                </a:solidFill>
                <a:latin typeface="Helvetica Neue" pitchFamily="-84" charset="0"/>
              </a:rPr>
              <a:t>83,596</a:t>
            </a:r>
            <a:endParaRPr lang="en-US" sz="6600" b="1" dirty="0">
              <a:solidFill>
                <a:srgbClr val="D82B16"/>
              </a:solidFill>
              <a:latin typeface="Helvetica Neue" pitchFamily="-84" charset="0"/>
            </a:endParaRPr>
          </a:p>
        </p:txBody>
      </p:sp>
      <p:sp>
        <p:nvSpPr>
          <p:cNvPr id="8208" name="TextBox 28"/>
          <p:cNvSpPr txBox="1">
            <a:spLocks noChangeArrowheads="1"/>
          </p:cNvSpPr>
          <p:nvPr/>
        </p:nvSpPr>
        <p:spPr bwMode="auto">
          <a:xfrm>
            <a:off x="3448051" y="2542382"/>
            <a:ext cx="4724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-US" sz="9600" b="1" dirty="0" smtClean="0">
                <a:solidFill>
                  <a:srgbClr val="800000"/>
                </a:solidFill>
                <a:latin typeface="Helvetica Neue" pitchFamily="-84" charset="0"/>
              </a:rPr>
              <a:t>433</a:t>
            </a:r>
            <a:r>
              <a:rPr lang="en-US" sz="9600" b="1" dirty="0">
                <a:latin typeface="Helvetica Neue" pitchFamily="-84" charset="0"/>
              </a:rPr>
              <a:t/>
            </a:r>
            <a:br>
              <a:rPr lang="en-US" sz="9600" b="1" dirty="0">
                <a:latin typeface="Helvetica Neue" pitchFamily="-84" charset="0"/>
              </a:rPr>
            </a:br>
            <a:endParaRPr lang="en-US" sz="3200" dirty="0">
              <a:solidFill>
                <a:srgbClr val="800000"/>
              </a:solidFill>
              <a:latin typeface="Helvetica Neue" pitchFamily="-84" charset="0"/>
            </a:endParaRPr>
          </a:p>
        </p:txBody>
      </p:sp>
      <p:sp>
        <p:nvSpPr>
          <p:cNvPr id="8209" name="TextBox 30"/>
          <p:cNvSpPr txBox="1">
            <a:spLocks noChangeArrowheads="1"/>
          </p:cNvSpPr>
          <p:nvPr/>
        </p:nvSpPr>
        <p:spPr bwMode="auto">
          <a:xfrm>
            <a:off x="8896351" y="3658394"/>
            <a:ext cx="396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Helvetica Neue" pitchFamily="-84" charset="0"/>
              </a:rPr>
              <a:t>TOP 10 COUNTRIES</a:t>
            </a:r>
          </a:p>
        </p:txBody>
      </p:sp>
      <p:sp>
        <p:nvSpPr>
          <p:cNvPr id="8210" name="TextBox 32"/>
          <p:cNvSpPr txBox="1">
            <a:spLocks noChangeArrowheads="1"/>
          </p:cNvSpPr>
          <p:nvPr/>
        </p:nvSpPr>
        <p:spPr bwMode="auto">
          <a:xfrm>
            <a:off x="2876551" y="4489808"/>
            <a:ext cx="5715000" cy="11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-US" sz="9600" b="1" dirty="0" smtClean="0">
                <a:solidFill>
                  <a:srgbClr val="800000"/>
                </a:solidFill>
                <a:latin typeface="Helvetica Neue" pitchFamily="-84" charset="0"/>
              </a:rPr>
              <a:t>17,316</a:t>
            </a:r>
            <a:endParaRPr lang="en-US" sz="9600" b="1" dirty="0">
              <a:solidFill>
                <a:srgbClr val="800000"/>
              </a:solidFill>
              <a:latin typeface="Helvetica Neue" pitchFamily="-84" charset="0"/>
            </a:endParaRPr>
          </a:p>
        </p:txBody>
      </p:sp>
      <p:sp>
        <p:nvSpPr>
          <p:cNvPr id="8211" name="TextBox 34"/>
          <p:cNvSpPr txBox="1">
            <a:spLocks noChangeArrowheads="1"/>
          </p:cNvSpPr>
          <p:nvPr/>
        </p:nvSpPr>
        <p:spPr bwMode="auto">
          <a:xfrm>
            <a:off x="2876551" y="3656806"/>
            <a:ext cx="3810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Helvetica Neue" pitchFamily="-84" charset="0"/>
              </a:rPr>
              <a:t>INDIVIDUAL MEMBERS</a:t>
            </a:r>
            <a:endParaRPr lang="en-US" sz="1400">
              <a:latin typeface="Helvetica Neue" pitchFamily="-84" charset="0"/>
            </a:endParaRPr>
          </a:p>
        </p:txBody>
      </p:sp>
      <p:cxnSp>
        <p:nvCxnSpPr>
          <p:cNvPr id="8212" name="Straight Connector 38"/>
          <p:cNvCxnSpPr>
            <a:cxnSpLocks noChangeShapeType="1"/>
          </p:cNvCxnSpPr>
          <p:nvPr/>
        </p:nvCxnSpPr>
        <p:spPr bwMode="auto">
          <a:xfrm flipH="1">
            <a:off x="2878139" y="2285206"/>
            <a:ext cx="571341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</p:cxnSp>
      <p:cxnSp>
        <p:nvCxnSpPr>
          <p:cNvPr id="8213" name="Straight Connector 39"/>
          <p:cNvCxnSpPr>
            <a:cxnSpLocks noChangeShapeType="1"/>
          </p:cNvCxnSpPr>
          <p:nvPr/>
        </p:nvCxnSpPr>
        <p:spPr bwMode="auto">
          <a:xfrm>
            <a:off x="2800351" y="6323806"/>
            <a:ext cx="120396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</p:cxnSp>
      <p:sp>
        <p:nvSpPr>
          <p:cNvPr id="9242" name="TextBox 28"/>
          <p:cNvSpPr txBox="1">
            <a:spLocks noChangeArrowheads="1"/>
          </p:cNvSpPr>
          <p:nvPr/>
        </p:nvSpPr>
        <p:spPr bwMode="auto">
          <a:xfrm>
            <a:off x="2876552" y="7999414"/>
            <a:ext cx="1044098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en-US" sz="2100" dirty="0">
                <a:solidFill>
                  <a:schemeClr val="tx1"/>
                </a:solidFill>
                <a:latin typeface="Helvetica Neue" pitchFamily="-84" charset="0"/>
              </a:rPr>
              <a:t>“</a:t>
            </a:r>
            <a:r>
              <a:rPr lang="en-US" altLang="ja-JP" sz="2100" dirty="0">
                <a:solidFill>
                  <a:schemeClr val="tx1"/>
                </a:solidFill>
                <a:latin typeface="Helvetica Neue" pitchFamily="-84" charset="0"/>
              </a:rPr>
              <a:t>OpenStack appears to be a </a:t>
            </a:r>
            <a:r>
              <a:rPr lang="en-US" altLang="ja-JP" sz="2100" b="1" dirty="0">
                <a:solidFill>
                  <a:srgbClr val="FF0000"/>
                </a:solidFill>
                <a:latin typeface="Helvetica Neue" pitchFamily="-84" charset="0"/>
              </a:rPr>
              <a:t>more advanced </a:t>
            </a:r>
            <a:r>
              <a:rPr lang="en-US" altLang="ja-JP" sz="2100" dirty="0">
                <a:solidFill>
                  <a:schemeClr val="tx1"/>
                </a:solidFill>
                <a:latin typeface="Helvetica Neue" pitchFamily="-84" charset="0"/>
              </a:rPr>
              <a:t>or </a:t>
            </a:r>
            <a:r>
              <a:rPr lang="en-US" altLang="ja-JP" sz="2100" b="1" dirty="0">
                <a:solidFill>
                  <a:srgbClr val="FF0000"/>
                </a:solidFill>
                <a:latin typeface="Helvetica Neue" pitchFamily="-84" charset="0"/>
              </a:rPr>
              <a:t>more modern open source </a:t>
            </a:r>
            <a:r>
              <a:rPr lang="en-US" altLang="ja-JP" sz="2100" dirty="0">
                <a:solidFill>
                  <a:schemeClr val="tx1"/>
                </a:solidFill>
                <a:latin typeface="Helvetica Neue" pitchFamily="-84" charset="0"/>
              </a:rPr>
              <a:t>project than some of its predecessors because it's a </a:t>
            </a:r>
            <a:r>
              <a:rPr lang="en-US" altLang="ja-JP" sz="2100" b="1" dirty="0">
                <a:solidFill>
                  <a:srgbClr val="FF0000"/>
                </a:solidFill>
                <a:latin typeface="Helvetica Neue" pitchFamily="-84" charset="0"/>
              </a:rPr>
              <a:t>highly coordinated </a:t>
            </a:r>
            <a:r>
              <a:rPr lang="en-US" altLang="ja-JP" sz="2100" dirty="0">
                <a:solidFill>
                  <a:schemeClr val="tx1"/>
                </a:solidFill>
                <a:latin typeface="Helvetica Neue" pitchFamily="-84" charset="0"/>
              </a:rPr>
              <a:t>effort.</a:t>
            </a:r>
            <a:r>
              <a:rPr lang="en-US" altLang="en-US" sz="2100" dirty="0">
                <a:solidFill>
                  <a:schemeClr val="tx1"/>
                </a:solidFill>
                <a:latin typeface="Helvetica Neue" pitchFamily="-84" charset="0"/>
              </a:rPr>
              <a:t>”</a:t>
            </a:r>
            <a:endParaRPr lang="en-US" altLang="ja-JP" sz="2100" b="1" dirty="0">
              <a:solidFill>
                <a:schemeClr val="tx1"/>
              </a:solidFill>
              <a:latin typeface="Helvetica Neue" pitchFamily="-84" charset="0"/>
            </a:endParaRPr>
          </a:p>
          <a:p>
            <a:pPr algn="r" eaLnBrk="0" hangingPunct="0"/>
            <a:r>
              <a:rPr lang="en-US" sz="1800" b="1" dirty="0">
                <a:solidFill>
                  <a:srgbClr val="FF0000"/>
                </a:solidFill>
                <a:latin typeface="Helvetica Neue" pitchFamily="-84" charset="0"/>
              </a:rPr>
              <a:t>– Charlie Babcock</a:t>
            </a:r>
            <a:br>
              <a:rPr lang="en-US" sz="1800" b="1" dirty="0">
                <a:solidFill>
                  <a:srgbClr val="FF0000"/>
                </a:solidFill>
                <a:latin typeface="Helvetica Neue" pitchFamily="-84" charset="0"/>
              </a:rPr>
            </a:br>
            <a:r>
              <a:rPr lang="en-US" sz="1800" dirty="0">
                <a:solidFill>
                  <a:schemeClr val="bg2"/>
                </a:solidFill>
                <a:latin typeface="Helvetica Neue" pitchFamily="-84" charset="0"/>
              </a:rPr>
              <a:t>Information Week </a:t>
            </a:r>
            <a:endParaRPr lang="en-US" sz="1800" b="1" dirty="0">
              <a:solidFill>
                <a:srgbClr val="CCFFCC"/>
              </a:solidFill>
              <a:latin typeface="Helvetica Neue" pitchFamily="-84" charset="0"/>
            </a:endParaRPr>
          </a:p>
        </p:txBody>
      </p:sp>
      <p:cxnSp>
        <p:nvCxnSpPr>
          <p:cNvPr id="8215" name="Straight Connector 38"/>
          <p:cNvCxnSpPr>
            <a:cxnSpLocks noChangeShapeType="1"/>
          </p:cNvCxnSpPr>
          <p:nvPr/>
        </p:nvCxnSpPr>
        <p:spPr bwMode="auto">
          <a:xfrm flipH="1">
            <a:off x="2800351" y="4120356"/>
            <a:ext cx="57150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</p:cxnSp>
      <p:sp>
        <p:nvSpPr>
          <p:cNvPr id="8216" name="TextBox 16"/>
          <p:cNvSpPr txBox="1">
            <a:spLocks noChangeArrowheads="1"/>
          </p:cNvSpPr>
          <p:nvPr/>
        </p:nvSpPr>
        <p:spPr bwMode="auto">
          <a:xfrm>
            <a:off x="8896351" y="1828006"/>
            <a:ext cx="3810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Helvetica Neue" pitchFamily="-84" charset="0"/>
              </a:rPr>
              <a:t>COUNTRIES </a:t>
            </a:r>
            <a:r>
              <a:rPr lang="en-US" sz="1400">
                <a:latin typeface="Helvetica Neue" pitchFamily="-84" charset="0"/>
              </a:rPr>
              <a:t> </a:t>
            </a:r>
          </a:p>
        </p:txBody>
      </p:sp>
      <p:cxnSp>
        <p:nvCxnSpPr>
          <p:cNvPr id="8217" name="Straight Connector 38"/>
          <p:cNvCxnSpPr>
            <a:cxnSpLocks noChangeShapeType="1"/>
          </p:cNvCxnSpPr>
          <p:nvPr/>
        </p:nvCxnSpPr>
        <p:spPr bwMode="auto">
          <a:xfrm flipH="1">
            <a:off x="8897939" y="2285206"/>
            <a:ext cx="571341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</p:cxnSp>
      <p:sp>
        <p:nvSpPr>
          <p:cNvPr id="8218" name="TextBox 25"/>
          <p:cNvSpPr txBox="1">
            <a:spLocks noChangeArrowheads="1"/>
          </p:cNvSpPr>
          <p:nvPr/>
        </p:nvSpPr>
        <p:spPr bwMode="auto">
          <a:xfrm>
            <a:off x="8820151" y="2209007"/>
            <a:ext cx="5791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 dirty="0" smtClean="0">
                <a:solidFill>
                  <a:srgbClr val="D82B16"/>
                </a:solidFill>
                <a:latin typeface="Helvetica Neue" pitchFamily="-84" charset="0"/>
              </a:rPr>
              <a:t>145</a:t>
            </a:r>
            <a:endParaRPr lang="en-US" sz="9600" b="1" dirty="0">
              <a:solidFill>
                <a:srgbClr val="D82B16"/>
              </a:solidFill>
              <a:latin typeface="Helvetica Neue" pitchFamily="-84" charset="0"/>
            </a:endParaRPr>
          </a:p>
        </p:txBody>
      </p:sp>
      <p:cxnSp>
        <p:nvCxnSpPr>
          <p:cNvPr id="8219" name="Straight Connector 38"/>
          <p:cNvCxnSpPr>
            <a:cxnSpLocks noChangeShapeType="1"/>
          </p:cNvCxnSpPr>
          <p:nvPr/>
        </p:nvCxnSpPr>
        <p:spPr bwMode="auto">
          <a:xfrm flipH="1">
            <a:off x="8820151" y="4120356"/>
            <a:ext cx="57150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</p:cxnSp>
      <p:sp>
        <p:nvSpPr>
          <p:cNvPr id="8220" name="TextBox 31"/>
          <p:cNvSpPr txBox="1">
            <a:spLocks noChangeArrowheads="1"/>
          </p:cNvSpPr>
          <p:nvPr/>
        </p:nvSpPr>
        <p:spPr bwMode="auto">
          <a:xfrm>
            <a:off x="8972551" y="4190206"/>
            <a:ext cx="5638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D82B16"/>
                </a:solidFill>
                <a:latin typeface="Helvetica Neue" pitchFamily="-84" charset="0"/>
              </a:rPr>
              <a:t>United States, China, India, </a:t>
            </a:r>
          </a:p>
          <a:p>
            <a:pPr algn="l"/>
            <a:r>
              <a:rPr lang="en-US" sz="2400" dirty="0">
                <a:solidFill>
                  <a:srgbClr val="D82B16"/>
                </a:solidFill>
                <a:latin typeface="Helvetica Neue" pitchFamily="-84" charset="0"/>
              </a:rPr>
              <a:t>Great Britain, France, Russia, Australia, Canada, Japan, </a:t>
            </a:r>
            <a:r>
              <a:rPr lang="en-US" sz="2400" dirty="0" smtClean="0">
                <a:solidFill>
                  <a:srgbClr val="D82B16"/>
                </a:solidFill>
                <a:latin typeface="Helvetica Neue" pitchFamily="-84" charset="0"/>
              </a:rPr>
              <a:t>Germany</a:t>
            </a:r>
            <a:endParaRPr lang="en-US" sz="2400" dirty="0">
              <a:latin typeface="Helvetica Neue" pitchFamily="-8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8979" y="8957746"/>
            <a:ext cx="950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Sources: openstack.org and 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://activity.openstack.org/dash/browser 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November 10, </a:t>
            </a:r>
            <a:r>
              <a:rPr lang="en-US" sz="1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2014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76551" y="532606"/>
            <a:ext cx="11658600" cy="850900"/>
          </a:xfrm>
        </p:spPr>
        <p:txBody>
          <a:bodyPr/>
          <a:lstStyle/>
          <a:p>
            <a:r>
              <a:rPr lang="en-US" dirty="0"/>
              <a:t>Fastest Growing Global Open Source Community </a:t>
            </a:r>
          </a:p>
        </p:txBody>
      </p:sp>
    </p:spTree>
  </p:cSld>
  <p:clrMapOvr>
    <a:masterClrMapping/>
  </p:clrMapOvr>
  <p:transition xmlns:p14="http://schemas.microsoft.com/office/powerpoint/2010/main" advClick="0" advTm="10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 bwMode="auto">
          <a:xfrm>
            <a:off x="3638551" y="7149988"/>
            <a:ext cx="2971800" cy="766762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9219" name="TextBox 1"/>
          <p:cNvSpPr txBox="1">
            <a:spLocks noChangeArrowheads="1"/>
          </p:cNvSpPr>
          <p:nvPr/>
        </p:nvSpPr>
        <p:spPr bwMode="auto">
          <a:xfrm rot="-5400000">
            <a:off x="1607345" y="3391582"/>
            <a:ext cx="3582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7F7F7F"/>
                </a:solidFill>
                <a:latin typeface="Helvetica Neue" pitchFamily="-84" charset="0"/>
              </a:rPr>
              <a:t>Open Source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630613" y="3674951"/>
            <a:ext cx="2979738" cy="912813"/>
          </a:xfrm>
          <a:prstGeom prst="rect">
            <a:avLst/>
          </a:prstGeom>
          <a:solidFill>
            <a:srgbClr val="FF0000">
              <a:alpha val="9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endParaRPr lang="en-US" sz="4000" dirty="0">
              <a:solidFill>
                <a:schemeClr val="bg1"/>
              </a:solidFill>
            </a:endParaRPr>
          </a:p>
        </p:txBody>
      </p:sp>
      <p:grpSp>
        <p:nvGrpSpPr>
          <p:cNvPr id="10248" name="Group 101"/>
          <p:cNvGrpSpPr>
            <a:grpSpLocks/>
          </p:cNvGrpSpPr>
          <p:nvPr/>
        </p:nvGrpSpPr>
        <p:grpSpPr bwMode="auto">
          <a:xfrm>
            <a:off x="3631406" y="1828007"/>
            <a:ext cx="2979738" cy="887649"/>
            <a:chOff x="370633" y="3601463"/>
            <a:chExt cx="2103120" cy="1051560"/>
          </a:xfrm>
          <a:solidFill>
            <a:srgbClr val="FF0000"/>
          </a:solidFill>
        </p:grpSpPr>
        <p:sp>
          <p:nvSpPr>
            <p:cNvPr id="11" name="Rectangle 10"/>
            <p:cNvSpPr/>
            <p:nvPr/>
          </p:nvSpPr>
          <p:spPr>
            <a:xfrm>
              <a:off x="370633" y="3601463"/>
              <a:ext cx="2103120" cy="105156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Times New Roman" charset="0"/>
                <a:buNone/>
                <a:defRPr/>
              </a:pPr>
              <a:endParaRPr lang="en-US" sz="4000">
                <a:solidFill>
                  <a:schemeClr val="bg1"/>
                </a:solidFill>
              </a:endParaRPr>
            </a:p>
          </p:txBody>
        </p:sp>
        <p:sp>
          <p:nvSpPr>
            <p:cNvPr id="10260" name="TextBox 11"/>
            <p:cNvSpPr txBox="1">
              <a:spLocks noChangeArrowheads="1"/>
            </p:cNvSpPr>
            <p:nvPr/>
          </p:nvSpPr>
          <p:spPr bwMode="auto">
            <a:xfrm>
              <a:off x="388092" y="3615737"/>
              <a:ext cx="1984076" cy="9115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Times New Roman" charset="0"/>
                <a:buNone/>
                <a:defRPr/>
              </a:pPr>
              <a:r>
                <a:rPr lang="en-US" sz="2200" dirty="0">
                  <a:latin typeface="Helvetica Neue" charset="0"/>
                  <a:ea typeface="ヒラギノ角ゴ ProN W3" charset="0"/>
                  <a:cs typeface="Helvetica Neue" charset="0"/>
                </a:rPr>
                <a:t>Open Design Processes</a:t>
              </a:r>
            </a:p>
          </p:txBody>
        </p:sp>
      </p:grpSp>
      <p:sp>
        <p:nvSpPr>
          <p:cNvPr id="9222" name="TextBox 72"/>
          <p:cNvSpPr txBox="1">
            <a:spLocks noChangeArrowheads="1"/>
          </p:cNvSpPr>
          <p:nvPr/>
        </p:nvSpPr>
        <p:spPr bwMode="auto">
          <a:xfrm>
            <a:off x="3638551" y="6464188"/>
            <a:ext cx="30670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28" tIns="65014" rIns="130028" bIns="65014">
            <a:spAutoFit/>
          </a:bodyPr>
          <a:lstStyle/>
          <a:p>
            <a:r>
              <a:rPr lang="en-US" sz="2200">
                <a:latin typeface="Helvetica Neue" pitchFamily="-84" charset="0"/>
              </a:rPr>
              <a:t>Highly Modular</a:t>
            </a:r>
          </a:p>
        </p:txBody>
      </p:sp>
      <p:sp>
        <p:nvSpPr>
          <p:cNvPr id="9223" name="TextBox 30"/>
          <p:cNvSpPr txBox="1">
            <a:spLocks noChangeArrowheads="1"/>
          </p:cNvSpPr>
          <p:nvPr/>
        </p:nvSpPr>
        <p:spPr bwMode="auto">
          <a:xfrm>
            <a:off x="3433763" y="3655900"/>
            <a:ext cx="3100388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28" tIns="65014" rIns="130028" bIns="65014">
            <a:spAutoFit/>
          </a:bodyPr>
          <a:lstStyle/>
          <a:p>
            <a:r>
              <a:rPr lang="en-US" sz="2200">
                <a:latin typeface="Helvetica Neue" pitchFamily="-84" charset="0"/>
              </a:rPr>
              <a:t>Open Source Development </a:t>
            </a:r>
          </a:p>
        </p:txBody>
      </p:sp>
      <p:sp>
        <p:nvSpPr>
          <p:cNvPr id="9224" name="TextBox 97"/>
          <p:cNvSpPr txBox="1">
            <a:spLocks noChangeArrowheads="1"/>
          </p:cNvSpPr>
          <p:nvPr/>
        </p:nvSpPr>
        <p:spPr bwMode="auto">
          <a:xfrm>
            <a:off x="3643314" y="7226188"/>
            <a:ext cx="29876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28" tIns="65014" rIns="130028" bIns="65014">
            <a:spAutoFit/>
          </a:bodyPr>
          <a:lstStyle/>
          <a:p>
            <a:r>
              <a:rPr lang="en-US" sz="2200">
                <a:latin typeface="Helvetica Neue" pitchFamily="-84" charset="0"/>
              </a:rPr>
              <a:t>Technical Meritocracy </a:t>
            </a:r>
          </a:p>
        </p:txBody>
      </p:sp>
      <p:sp>
        <p:nvSpPr>
          <p:cNvPr id="28" name="TextBox 1"/>
          <p:cNvSpPr txBox="1">
            <a:spLocks noChangeArrowheads="1"/>
          </p:cNvSpPr>
          <p:nvPr/>
        </p:nvSpPr>
        <p:spPr bwMode="auto">
          <a:xfrm rot="16200000">
            <a:off x="1760538" y="6972188"/>
            <a:ext cx="3276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Helvetica Neue"/>
                <a:ea typeface="ヒラギノ角ゴ ProN W3" charset="0"/>
              </a:rPr>
              <a:t>Flexible</a:t>
            </a:r>
          </a:p>
        </p:txBody>
      </p:sp>
      <p:pic>
        <p:nvPicPr>
          <p:cNvPr id="9227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5392" y="2174763"/>
            <a:ext cx="4876800" cy="3000375"/>
          </a:xfrm>
          <a:prstGeom prst="rect">
            <a:avLst/>
          </a:prstGeom>
          <a:noFill/>
          <a:ln w="31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 bwMode="auto">
          <a:xfrm>
            <a:off x="3638551" y="2741501"/>
            <a:ext cx="2971800" cy="912813"/>
          </a:xfrm>
          <a:prstGeom prst="rect">
            <a:avLst/>
          </a:prstGeom>
          <a:solidFill>
            <a:srgbClr val="FF0000">
              <a:alpha val="9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9229" name="TextBox 30"/>
          <p:cNvSpPr txBox="1">
            <a:spLocks noChangeArrowheads="1"/>
          </p:cNvSpPr>
          <p:nvPr/>
        </p:nvSpPr>
        <p:spPr bwMode="auto">
          <a:xfrm>
            <a:off x="3638552" y="2709750"/>
            <a:ext cx="2890837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28" tIns="65014" rIns="130028" bIns="65014">
            <a:spAutoFit/>
          </a:bodyPr>
          <a:lstStyle/>
          <a:p>
            <a:r>
              <a:rPr lang="en-US" sz="2200">
                <a:latin typeface="Helvetica Neue" pitchFamily="-84" charset="0"/>
              </a:rPr>
              <a:t>Open Source Community  </a:t>
            </a:r>
          </a:p>
        </p:txBody>
      </p:sp>
      <p:sp>
        <p:nvSpPr>
          <p:cNvPr id="9230" name="Rectangle 3"/>
          <p:cNvSpPr>
            <a:spLocks noChangeArrowheads="1"/>
          </p:cNvSpPr>
          <p:nvPr/>
        </p:nvSpPr>
        <p:spPr bwMode="auto">
          <a:xfrm>
            <a:off x="11791951" y="2139839"/>
            <a:ext cx="32766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100" b="1">
                <a:solidFill>
                  <a:srgbClr val="FF0000"/>
                </a:solidFill>
                <a:latin typeface="Helvetica Neue" pitchFamily="-84" charset="0"/>
              </a:rPr>
              <a:t>How Code </a:t>
            </a:r>
          </a:p>
          <a:p>
            <a:pPr algn="l"/>
            <a:r>
              <a:rPr lang="en-US" sz="2100" b="1">
                <a:solidFill>
                  <a:srgbClr val="FF0000"/>
                </a:solidFill>
                <a:latin typeface="Helvetica Neue" pitchFamily="-84" charset="0"/>
              </a:rPr>
              <a:t>Is Merged</a:t>
            </a:r>
          </a:p>
          <a:p>
            <a:pPr algn="l"/>
            <a:endParaRPr lang="en-US" sz="2100">
              <a:solidFill>
                <a:srgbClr val="000000"/>
              </a:solidFill>
              <a:latin typeface="Helvetica Neue" pitchFamily="-84" charset="0"/>
            </a:endParaRPr>
          </a:p>
          <a:p>
            <a:pPr algn="l"/>
            <a:r>
              <a:rPr lang="en-US" sz="1800" b="1">
                <a:solidFill>
                  <a:srgbClr val="000000"/>
                </a:solidFill>
                <a:latin typeface="Helvetica Neue" pitchFamily="-84" charset="0"/>
              </a:rPr>
              <a:t>Zuul</a:t>
            </a:r>
            <a:r>
              <a:rPr lang="en-US" sz="1800">
                <a:solidFill>
                  <a:srgbClr val="000000"/>
                </a:solidFill>
                <a:latin typeface="Helvetica Neue" pitchFamily="-84" charset="0"/>
              </a:rPr>
              <a:t>: OpenStack</a:t>
            </a:r>
            <a:r>
              <a:rPr lang="en-US" altLang="en-US" sz="1800">
                <a:solidFill>
                  <a:srgbClr val="000000"/>
                </a:solidFill>
                <a:latin typeface="Helvetica Neue" pitchFamily="-84" charset="0"/>
              </a:rPr>
              <a:t>’</a:t>
            </a:r>
            <a:r>
              <a:rPr lang="en-US" sz="1800">
                <a:solidFill>
                  <a:srgbClr val="000000"/>
                </a:solidFill>
                <a:latin typeface="Helvetica Neue" pitchFamily="-84" charset="0"/>
              </a:rPr>
              <a:t>s pipelining gating system</a:t>
            </a:r>
          </a:p>
          <a:p>
            <a:pPr algn="l"/>
            <a:endParaRPr lang="en-US" sz="1800">
              <a:solidFill>
                <a:srgbClr val="000000"/>
              </a:solidFill>
              <a:latin typeface="Helvetica Neue" pitchFamily="-84" charset="0"/>
            </a:endParaRPr>
          </a:p>
          <a:p>
            <a:pPr algn="l"/>
            <a:r>
              <a:rPr lang="en-US" sz="1800" b="1">
                <a:solidFill>
                  <a:srgbClr val="000000"/>
                </a:solidFill>
                <a:latin typeface="Helvetica Neue" pitchFamily="-84" charset="0"/>
              </a:rPr>
              <a:t>Jenkins</a:t>
            </a:r>
            <a:r>
              <a:rPr lang="en-US" sz="1800">
                <a:solidFill>
                  <a:srgbClr val="000000"/>
                </a:solidFill>
                <a:latin typeface="Helvetica Neue" pitchFamily="-84" charset="0"/>
              </a:rPr>
              <a:t>: Runs tests</a:t>
            </a:r>
          </a:p>
          <a:p>
            <a:pPr algn="l"/>
            <a:endParaRPr lang="en-US" sz="1800">
              <a:solidFill>
                <a:srgbClr val="000000"/>
              </a:solidFill>
              <a:latin typeface="Helvetica Neue" pitchFamily="-84" charset="0"/>
            </a:endParaRPr>
          </a:p>
          <a:p>
            <a:pPr algn="l"/>
            <a:r>
              <a:rPr lang="en-US" sz="1800" b="1">
                <a:solidFill>
                  <a:srgbClr val="000000"/>
                </a:solidFill>
                <a:latin typeface="Helvetica Neue" pitchFamily="-84" charset="0"/>
              </a:rPr>
              <a:t>Gerrit</a:t>
            </a:r>
            <a:r>
              <a:rPr lang="en-US" sz="1800">
                <a:solidFill>
                  <a:srgbClr val="000000"/>
                </a:solidFill>
                <a:latin typeface="Helvetica Neue" pitchFamily="-84" charset="0"/>
              </a:rPr>
              <a:t>: Manages approvals/rejections</a:t>
            </a:r>
          </a:p>
        </p:txBody>
      </p:sp>
      <p:sp>
        <p:nvSpPr>
          <p:cNvPr id="9231" name="Rectangle 3"/>
          <p:cNvSpPr>
            <a:spLocks noChangeArrowheads="1"/>
          </p:cNvSpPr>
          <p:nvPr/>
        </p:nvSpPr>
        <p:spPr bwMode="auto">
          <a:xfrm>
            <a:off x="12020552" y="5552963"/>
            <a:ext cx="2174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100" b="1">
                <a:solidFill>
                  <a:srgbClr val="FF0000"/>
                </a:solidFill>
                <a:latin typeface="Helvetica Neue" pitchFamily="-84" charset="0"/>
              </a:rPr>
              <a:t>OpenStack </a:t>
            </a:r>
          </a:p>
          <a:p>
            <a:pPr algn="l"/>
            <a:r>
              <a:rPr lang="en-US" sz="2100" b="1">
                <a:solidFill>
                  <a:srgbClr val="FF0000"/>
                </a:solidFill>
                <a:latin typeface="Helvetica Neue" pitchFamily="-84" charset="0"/>
              </a:rPr>
              <a:t>Development</a:t>
            </a:r>
          </a:p>
          <a:p>
            <a:pPr algn="l"/>
            <a:r>
              <a:rPr lang="en-US" sz="2100" b="1">
                <a:solidFill>
                  <a:srgbClr val="FF0000"/>
                </a:solidFill>
                <a:latin typeface="Helvetica Neue" pitchFamily="-84" charset="0"/>
              </a:rPr>
              <a:t>Activity </a:t>
            </a:r>
          </a:p>
          <a:p>
            <a:pPr algn="l"/>
            <a:r>
              <a:rPr lang="en-US" sz="2100" b="1">
                <a:solidFill>
                  <a:srgbClr val="FF0000"/>
                </a:solidFill>
                <a:latin typeface="Helvetica Neue" pitchFamily="-84" charset="0"/>
              </a:rPr>
              <a:t>Board</a:t>
            </a:r>
          </a:p>
        </p:txBody>
      </p:sp>
      <p:sp>
        <p:nvSpPr>
          <p:cNvPr id="9232" name="TextBox 97"/>
          <p:cNvSpPr txBox="1">
            <a:spLocks noChangeArrowheads="1"/>
          </p:cNvSpPr>
          <p:nvPr/>
        </p:nvSpPr>
        <p:spPr bwMode="auto">
          <a:xfrm>
            <a:off x="3638552" y="5549789"/>
            <a:ext cx="29876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28" tIns="65014" rIns="130028" bIns="65014">
            <a:spAutoFit/>
          </a:bodyPr>
          <a:lstStyle/>
          <a:p>
            <a:r>
              <a:rPr lang="en-US" sz="2200">
                <a:latin typeface="Helvetica Neue" pitchFamily="-84" charset="0"/>
              </a:rPr>
              <a:t>Hypervisor </a:t>
            </a:r>
          </a:p>
          <a:p>
            <a:r>
              <a:rPr lang="en-US" sz="2200">
                <a:latin typeface="Helvetica Neue" pitchFamily="-84" charset="0"/>
              </a:rPr>
              <a:t>Flexibility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3638552" y="4606813"/>
            <a:ext cx="2981325" cy="912812"/>
          </a:xfrm>
          <a:prstGeom prst="rect">
            <a:avLst/>
          </a:prstGeom>
          <a:solidFill>
            <a:srgbClr val="FF0000">
              <a:alpha val="9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9234" name="TextBox 30"/>
          <p:cNvSpPr txBox="1">
            <a:spLocks noChangeArrowheads="1"/>
          </p:cNvSpPr>
          <p:nvPr/>
        </p:nvSpPr>
        <p:spPr bwMode="auto">
          <a:xfrm>
            <a:off x="3562352" y="4629039"/>
            <a:ext cx="3101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28" tIns="65014" rIns="130028" bIns="65014">
            <a:spAutoFit/>
          </a:bodyPr>
          <a:lstStyle/>
          <a:p>
            <a:r>
              <a:rPr lang="en-US" sz="2200">
                <a:latin typeface="Helvetica Neue" pitchFamily="-84" charset="0"/>
              </a:rPr>
              <a:t>Available Under Apache 2.0 license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3638551" y="5583126"/>
            <a:ext cx="2971800" cy="76517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r>
              <a:rPr lang="en-US" sz="2200" dirty="0">
                <a:cs typeface="Helvetica Neue" charset="0"/>
              </a:rPr>
              <a:t>Built With Python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3638551" y="6367351"/>
            <a:ext cx="2971800" cy="76517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3638551" y="7953264"/>
            <a:ext cx="2971800" cy="76517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r>
              <a:rPr lang="en-US" sz="2200" dirty="0">
                <a:cs typeface="Helvetica Neue" charset="0"/>
              </a:rPr>
              <a:t>Hypervisor Flexibility</a:t>
            </a:r>
          </a:p>
        </p:txBody>
      </p:sp>
      <p:sp>
        <p:nvSpPr>
          <p:cNvPr id="9238" name="TextBox 97"/>
          <p:cNvSpPr txBox="1">
            <a:spLocks noChangeArrowheads="1"/>
          </p:cNvSpPr>
          <p:nvPr/>
        </p:nvSpPr>
        <p:spPr bwMode="auto">
          <a:xfrm>
            <a:off x="3638552" y="6510225"/>
            <a:ext cx="29876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0028" tIns="65014" rIns="130028" bIns="65014">
            <a:spAutoFit/>
          </a:bodyPr>
          <a:lstStyle/>
          <a:p>
            <a:r>
              <a:rPr lang="en-US" sz="2200">
                <a:latin typeface="Helvetica Neue" pitchFamily="-84" charset="0"/>
              </a:rPr>
              <a:t>Highly Modular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Open, Incredibly Flexible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994" y="5425109"/>
            <a:ext cx="4851520" cy="33132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6914355" y="5387009"/>
            <a:ext cx="4893331" cy="3331429"/>
          </a:xfrm>
          <a:prstGeom prst="rect">
            <a:avLst/>
          </a:pr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</p:spTree>
  </p:cSld>
  <p:clrMapOvr>
    <a:masterClrMapping/>
  </p:clrMapOvr>
  <p:transition xmlns:p14="http://schemas.microsoft.com/office/powerpoint/2010/main" advClick="0" advTm="11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nutshell, OpenStack…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61466" y="9067006"/>
            <a:ext cx="4891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+mn-lt"/>
              </a:rPr>
              <a:t>Source: ohloh.net/p/</a:t>
            </a:r>
            <a:r>
              <a:rPr lang="en-US" sz="1800" dirty="0" err="1">
                <a:solidFill>
                  <a:schemeClr val="tx1"/>
                </a:solidFill>
                <a:latin typeface="+mn-lt"/>
              </a:rPr>
              <a:t>openstack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June 28,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2014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5744" y="1944890"/>
            <a:ext cx="51816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20M+ lines </a:t>
            </a:r>
            <a:r>
              <a:rPr lang="en-US" sz="2800" b="1" dirty="0">
                <a:solidFill>
                  <a:srgbClr val="FF0000"/>
                </a:solidFill>
              </a:rPr>
              <a:t>of code </a:t>
            </a:r>
            <a:r>
              <a:rPr lang="en-US" sz="2800" dirty="0" smtClean="0">
                <a:solidFill>
                  <a:schemeClr val="tx1"/>
                </a:solidFill>
              </a:rPr>
              <a:t>is </a:t>
            </a:r>
            <a:r>
              <a:rPr lang="en-US" sz="2800" dirty="0">
                <a:solidFill>
                  <a:schemeClr val="tx1"/>
                </a:solidFill>
              </a:rPr>
              <a:t>mostly written in </a:t>
            </a:r>
            <a:r>
              <a:rPr lang="en-US" sz="2800" b="1" dirty="0">
                <a:solidFill>
                  <a:srgbClr val="FF0000"/>
                </a:solidFill>
              </a:rPr>
              <a:t>Python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has a </a:t>
            </a:r>
            <a:r>
              <a:rPr lang="en-US" sz="2800" b="1" dirty="0">
                <a:solidFill>
                  <a:srgbClr val="FF0000"/>
                </a:solidFill>
              </a:rPr>
              <a:t>well-established, mature code base </a:t>
            </a:r>
            <a:r>
              <a:rPr lang="en-US" sz="2800" dirty="0">
                <a:solidFill>
                  <a:schemeClr val="tx1"/>
                </a:solidFill>
              </a:rPr>
              <a:t>maintained by a </a:t>
            </a:r>
            <a:r>
              <a:rPr lang="en-US" sz="2800" b="1" dirty="0">
                <a:solidFill>
                  <a:srgbClr val="FF0000"/>
                </a:solidFill>
              </a:rPr>
              <a:t>very large development team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took an estimated </a:t>
            </a:r>
            <a:r>
              <a:rPr lang="en-US" sz="2800" b="1" dirty="0" smtClean="0">
                <a:solidFill>
                  <a:srgbClr val="FF0000"/>
                </a:solidFill>
              </a:rPr>
              <a:t>594 </a:t>
            </a:r>
            <a:r>
              <a:rPr lang="en-US" sz="2800" b="1" dirty="0">
                <a:solidFill>
                  <a:srgbClr val="FF0000"/>
                </a:solidFill>
              </a:rPr>
              <a:t>years of effort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(COCOMO model) starting from its first commit in December 2006</a:t>
            </a:r>
          </a:p>
          <a:p>
            <a:pPr algn="l"/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636" y="976312"/>
            <a:ext cx="8423208" cy="710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98037"/>
      </p:ext>
    </p:extLst>
  </p:cSld>
  <p:clrMapOvr>
    <a:masterClrMapping/>
  </p:clrMapOvr>
  <p:transition xmlns:p14="http://schemas.microsoft.com/office/powerpoint/2010/main" advClick="0" advTm="10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182144" y="1447006"/>
            <a:ext cx="1600200" cy="1600200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6551" y="532606"/>
            <a:ext cx="10464800" cy="803192"/>
          </a:xfrm>
        </p:spPr>
        <p:txBody>
          <a:bodyPr/>
          <a:lstStyle/>
          <a:p>
            <a:r>
              <a:rPr lang="en-US" dirty="0"/>
              <a:t>OpenStack </a:t>
            </a:r>
            <a:r>
              <a:rPr lang="en-US" dirty="0" smtClean="0"/>
              <a:t>Developers: In </a:t>
            </a:r>
            <a:r>
              <a:rPr lang="en-US" dirty="0"/>
              <a:t>T</a:t>
            </a:r>
            <a:r>
              <a:rPr lang="en-US" dirty="0" smtClean="0"/>
              <a:t>heir </a:t>
            </a:r>
            <a:r>
              <a:rPr lang="en-US" dirty="0"/>
              <a:t>O</a:t>
            </a:r>
            <a:r>
              <a:rPr lang="en-US" dirty="0" smtClean="0"/>
              <a:t>wn </a:t>
            </a:r>
            <a:r>
              <a:rPr lang="en-US" dirty="0"/>
              <a:t>W</a:t>
            </a:r>
            <a:r>
              <a:rPr lang="en-US" dirty="0" smtClean="0"/>
              <a:t>ords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412" y="1523207"/>
            <a:ext cx="1433733" cy="14337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814" y="7636606"/>
            <a:ext cx="1447800" cy="1447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34744" y="3505656"/>
            <a:ext cx="9372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>
                <a:solidFill>
                  <a:schemeClr val="tx1"/>
                </a:solidFill>
                <a:latin typeface="Helvetica Neue"/>
              </a:rPr>
              <a:t>The ease with which you can have an impact in the community and learn for yourself what you can do with OpenStack is much more valuable than reading someone’s opinion…                                                                        </a:t>
            </a:r>
            <a:r>
              <a:rPr lang="en-US" sz="2200" dirty="0">
                <a:solidFill>
                  <a:srgbClr val="FF0000"/>
                </a:solidFill>
                <a:latin typeface="Helvetica Neue"/>
              </a:rPr>
              <a:t>- James Slagle, Senior Software Engineer, Red Hat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4745" y="1675606"/>
            <a:ext cx="90677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>
                <a:solidFill>
                  <a:schemeClr val="tx1"/>
                </a:solidFill>
                <a:latin typeface="Helvetica Neue"/>
              </a:rPr>
              <a:t>OpenStack is really an amazing project and it makes me want to work for it anywhere, at any time, with any device that can access Gerrit </a:t>
            </a:r>
          </a:p>
          <a:p>
            <a:pPr algn="l"/>
            <a:r>
              <a:rPr lang="en-US" sz="2200" dirty="0">
                <a:solidFill>
                  <a:srgbClr val="FF0000"/>
                </a:solidFill>
                <a:latin typeface="Helvetica Neue"/>
              </a:rPr>
              <a:t>- Jay Lau, Advisory Software Engineer, IBM CSTL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34744" y="7771607"/>
            <a:ext cx="75727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>
                <a:solidFill>
                  <a:schemeClr val="tx1"/>
                </a:solidFill>
                <a:latin typeface="Helvetica Neue"/>
              </a:rPr>
              <a:t>It’s still fairly easy to contribute a commit as a newcomer.</a:t>
            </a:r>
          </a:p>
          <a:p>
            <a:pPr algn="l"/>
            <a:r>
              <a:rPr lang="en-US" sz="2200" dirty="0">
                <a:solidFill>
                  <a:srgbClr val="FF0000"/>
                </a:solidFill>
                <a:latin typeface="Helvetica Neue"/>
              </a:rPr>
              <a:t>- </a:t>
            </a:r>
            <a:r>
              <a:rPr lang="en-US" sz="2200" dirty="0" err="1">
                <a:solidFill>
                  <a:srgbClr val="FF0000"/>
                </a:solidFill>
                <a:latin typeface="Helvetica Neue"/>
              </a:rPr>
              <a:t>Ionut</a:t>
            </a:r>
            <a:r>
              <a:rPr lang="en-US" sz="2200" dirty="0">
                <a:solidFill>
                  <a:srgbClr val="FF0000"/>
                </a:solidFill>
                <a:latin typeface="Helvetica Neue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Helvetica Neue"/>
              </a:rPr>
              <a:t>Artarisi</a:t>
            </a:r>
            <a:r>
              <a:rPr lang="en-US" sz="2200" dirty="0">
                <a:solidFill>
                  <a:srgbClr val="FF0000"/>
                </a:solidFill>
                <a:latin typeface="Helvetica Neue"/>
              </a:rPr>
              <a:t>, Senior Software Engineer, SUSE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44" y="5516086"/>
            <a:ext cx="1524000" cy="14173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934745" y="5638006"/>
            <a:ext cx="91686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>
                <a:solidFill>
                  <a:schemeClr val="tx1"/>
                </a:solidFill>
                <a:latin typeface="Helvetica Neue"/>
              </a:rPr>
              <a:t>In 20 years, OpenStack will be used to power every device, big or small, from cell phones to microwave ovens.</a:t>
            </a:r>
          </a:p>
          <a:p>
            <a:pPr algn="l"/>
            <a:r>
              <a:rPr lang="en-US" sz="2200" dirty="0">
                <a:solidFill>
                  <a:srgbClr val="FF0000"/>
                </a:solidFill>
                <a:latin typeface="Helvetica Neue"/>
              </a:rPr>
              <a:t>- Tatiana Mazur, Horizon Dashboard contributor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412" y="3429457"/>
            <a:ext cx="1433733" cy="154487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3182144" y="3353256"/>
            <a:ext cx="1600200" cy="1676400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182144" y="5409406"/>
            <a:ext cx="1676400" cy="1676400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182144" y="7543006"/>
            <a:ext cx="1600200" cy="1676400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6311107" y="8804345"/>
            <a:ext cx="4610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>
                <a:solidFill>
                  <a:srgbClr val="950004"/>
                </a:solidFill>
              </a:rPr>
              <a:t>openstack.org/</a:t>
            </a:r>
            <a:r>
              <a:rPr lang="en-US" sz="4000" dirty="0">
                <a:solidFill>
                  <a:srgbClr val="950004"/>
                </a:solidFill>
              </a:rPr>
              <a:t>blog</a:t>
            </a:r>
          </a:p>
        </p:txBody>
      </p:sp>
    </p:spTree>
    <p:extLst>
      <p:ext uri="{BB962C8B-B14F-4D97-AF65-F5344CB8AC3E}">
        <p14:creationId xmlns:p14="http://schemas.microsoft.com/office/powerpoint/2010/main" val="3714429601"/>
      </p:ext>
    </p:extLst>
  </p:cSld>
  <p:clrMapOvr>
    <a:masterClrMapping/>
  </p:clrMapOvr>
  <p:transition xmlns:p14="http://schemas.microsoft.com/office/powerpoint/2010/main" advClick="0" advTm="15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028951" y="1828006"/>
            <a:ext cx="11201400" cy="2551422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l">
              <a:buFont typeface="Times New Roman" charset="0"/>
              <a:buNone/>
              <a:defRPr/>
            </a:pP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ill Sans" charset="0"/>
              <a:ea typeface="ヒラギノ角ゴ ProN W3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28951" y="1828007"/>
            <a:ext cx="96774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schemeClr val="tx1"/>
                </a:solidFill>
                <a:latin typeface="+mn-lt"/>
                <a:ea typeface="ヒラギノ角ゴ ProN W3" charset="0"/>
              </a:rPr>
              <a:t>87% increase in OpenStack jobs </a:t>
            </a:r>
            <a:r>
              <a:rPr lang="en-US" sz="1400" dirty="0">
                <a:solidFill>
                  <a:schemeClr val="tx1"/>
                </a:solidFill>
                <a:latin typeface="+mn-lt"/>
                <a:ea typeface="ヒラギノ角ゴ ProN W3" charset="0"/>
              </a:rPr>
              <a:t>simplyhired.com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schemeClr val="tx1"/>
                </a:solidFill>
                <a:latin typeface="+mn-lt"/>
                <a:ea typeface="ヒラギノ角ゴ ProN W3" charset="0"/>
              </a:rPr>
              <a:t>OpenStack Cloud Engineer postings nationwide have 36% higher salaries than average Cloud Engineer postings 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solidFill>
                  <a:schemeClr val="tx1"/>
                </a:solidFill>
                <a:latin typeface="+mn-lt"/>
                <a:ea typeface="ヒラギノ角ゴ ProN W3" charset="0"/>
              </a:rPr>
              <a:t>More than </a:t>
            </a:r>
            <a:r>
              <a:rPr lang="en-US" sz="3200" b="1" dirty="0">
                <a:solidFill>
                  <a:schemeClr val="accent3"/>
                </a:solidFill>
                <a:latin typeface="+mn-lt"/>
                <a:ea typeface="ヒラギノ角ゴ ProN W3" charset="0"/>
              </a:rPr>
              <a:t>1,000+ </a:t>
            </a:r>
            <a:r>
              <a:rPr lang="en-US" sz="3200" dirty="0">
                <a:solidFill>
                  <a:schemeClr val="tx1"/>
                </a:solidFill>
                <a:latin typeface="+mn-lt"/>
                <a:ea typeface="ヒラギノ角ゴ ProN W3" charset="0"/>
              </a:rPr>
              <a:t>OpenStack jobs available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314951" y="5105399"/>
            <a:ext cx="7391400" cy="1662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buFont typeface="Times New Roman" charset="0"/>
              <a:buNone/>
              <a:defRPr/>
            </a:pPr>
            <a:r>
              <a:rPr lang="en-US" sz="2800" b="1" dirty="0">
                <a:solidFill>
                  <a:schemeClr val="tx1"/>
                </a:solidFill>
                <a:latin typeface="+mj-lt"/>
                <a:ea typeface="ヒラギノ角ゴ ProN W3" charset="0"/>
              </a:rPr>
              <a:t>Python: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Easy to read, learn, patch, well known in the industry </a:t>
            </a:r>
          </a:p>
          <a:p>
            <a:pPr>
              <a:buFont typeface="Times New Roman" charset="0"/>
              <a:buNone/>
              <a:defRPr/>
            </a:pPr>
            <a:r>
              <a:rPr lang="en-US" sz="1800" b="1" i="1" dirty="0">
                <a:latin typeface="Gill Sans" charset="0"/>
                <a:ea typeface="ヒラギノ角ゴ ProN W3" charset="0"/>
              </a:rPr>
              <a:t>Manager, </a:t>
            </a:r>
          </a:p>
          <a:p>
            <a:pPr>
              <a:buFont typeface="Times New Roman" charset="0"/>
              <a:buNone/>
              <a:defRPr/>
            </a:pPr>
            <a:r>
              <a:rPr lang="en-US" sz="1400" b="1" i="1" dirty="0">
                <a:latin typeface="Gill Sans" charset="0"/>
                <a:ea typeface="ヒラギノ角ゴ ProN W3" charset="0"/>
              </a:rPr>
              <a:t>Infrastructure &amp; Strategy</a:t>
            </a:r>
          </a:p>
          <a:p>
            <a:pPr>
              <a:buFont typeface="Times New Roman" charset="0"/>
              <a:buNone/>
              <a:defRPr/>
            </a:pPr>
            <a:r>
              <a:rPr lang="en-US" sz="1400" b="1" i="1" dirty="0">
                <a:latin typeface="Gill Sans" charset="0"/>
                <a:ea typeface="ヒラギノ角ゴ ProN W3" charset="0"/>
              </a:rPr>
              <a:t>Turbine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235327" y="5108574"/>
            <a:ext cx="1982787" cy="1954212"/>
            <a:chOff x="1068388" y="5967246"/>
            <a:chExt cx="1982787" cy="1954212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 rot="-684707">
              <a:off x="1068388" y="5967246"/>
              <a:ext cx="1982787" cy="1954212"/>
            </a:xfrm>
            <a:prstGeom prst="rect">
              <a:avLst/>
            </a:prstGeom>
            <a:solidFill>
              <a:schemeClr val="bg1"/>
            </a:solidFill>
            <a:ln w="127">
              <a:solidFill>
                <a:schemeClr val="bg2">
                  <a:alpha val="50195"/>
                </a:schemeClr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>
                <a:buFont typeface="Times New Roman" charset="0"/>
                <a:buNone/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pic>
          <p:nvPicPr>
            <p:cNvPr id="11271" name="Picture 21" descr="image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2669431">
              <a:off x="1111250" y="6492708"/>
              <a:ext cx="1782763" cy="773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Rectangle 24"/>
          <p:cNvSpPr/>
          <p:nvPr/>
        </p:nvSpPr>
        <p:spPr>
          <a:xfrm>
            <a:off x="7067551" y="6985000"/>
            <a:ext cx="69342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buFont typeface="Times New Roman" charset="0"/>
              <a:buNone/>
              <a:defRPr/>
            </a:pPr>
            <a:r>
              <a:rPr lang="en-US" sz="2800" b="1" dirty="0">
                <a:solidFill>
                  <a:schemeClr val="tx1"/>
                </a:solidFill>
                <a:latin typeface="+mj-lt"/>
                <a:ea typeface="ヒラギノ角ゴ ProN W3" charset="0"/>
              </a:rPr>
              <a:t>Easy to build skills: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ヒラギノ角ゴ ProN W3" charset="0"/>
              </a:rPr>
              <a:t>open development, build influence under your own name, contribute immediately</a:t>
            </a:r>
            <a:endParaRPr lang="en-US" sz="1400" b="1" dirty="0">
              <a:latin typeface="Gill Sans" charset="0"/>
              <a:ea typeface="ヒラギノ角ゴ ProN W3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911727" y="6654799"/>
            <a:ext cx="1982787" cy="1954212"/>
            <a:chOff x="2744788" y="7513471"/>
            <a:chExt cx="1982787" cy="1954212"/>
          </a:xfrm>
        </p:grpSpPr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-684707">
              <a:off x="2744788" y="7513471"/>
              <a:ext cx="1982787" cy="1954212"/>
            </a:xfrm>
            <a:prstGeom prst="rect">
              <a:avLst/>
            </a:prstGeom>
            <a:solidFill>
              <a:schemeClr val="bg1"/>
            </a:solidFill>
            <a:ln w="127">
              <a:solidFill>
                <a:schemeClr val="bg2">
                  <a:alpha val="50195"/>
                </a:schemeClr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>
                <a:buFont typeface="Times New Roman" charset="0"/>
                <a:buNone/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pic>
          <p:nvPicPr>
            <p:cNvPr id="11275" name="Picture 7" descr="job picture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2752795">
              <a:off x="2897188" y="8010358"/>
              <a:ext cx="1695450" cy="93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277" name="Picture 1" descr="qrcode jobs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038807" y="4541837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278" name="Group 6"/>
          <p:cNvGrpSpPr>
            <a:grpSpLocks/>
          </p:cNvGrpSpPr>
          <p:nvPr/>
        </p:nvGrpSpPr>
        <p:grpSpPr bwMode="auto">
          <a:xfrm>
            <a:off x="11945144" y="3733799"/>
            <a:ext cx="2133600" cy="503238"/>
            <a:chOff x="10268610" y="1211633"/>
            <a:chExt cx="1603280" cy="504370"/>
          </a:xfrm>
        </p:grpSpPr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10311606" y="1235469"/>
              <a:ext cx="1524000" cy="480534"/>
            </a:xfrm>
            <a:prstGeom prst="rect">
              <a:avLst/>
            </a:prstGeom>
            <a:solidFill>
              <a:schemeClr val="bg1"/>
            </a:solidFill>
            <a:ln w="127">
              <a:solidFill>
                <a:schemeClr val="bg2">
                  <a:alpha val="50195"/>
                </a:schemeClr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>
                <a:buFont typeface="Times New Roman" charset="0"/>
                <a:buNone/>
                <a:defRPr/>
              </a:pPr>
              <a:endParaRPr lang="en-US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268610" y="1211633"/>
              <a:ext cx="1603280" cy="4614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charset="0"/>
                <a:buNone/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+mn-lt"/>
                  <a:ea typeface="ヒラギノ角ゴ ProN W3" charset="0"/>
                </a:rPr>
                <a:t>Apply here</a:t>
              </a:r>
            </a:p>
          </p:txBody>
        </p:sp>
      </p:grpSp>
      <p:cxnSp>
        <p:nvCxnSpPr>
          <p:cNvPr id="28" name="Straight Arrow Connector 27"/>
          <p:cNvCxnSpPr>
            <a:stCxn id="22" idx="2"/>
          </p:cNvCxnSpPr>
          <p:nvPr/>
        </p:nvCxnSpPr>
        <p:spPr bwMode="auto">
          <a:xfrm>
            <a:off x="13016707" y="4237037"/>
            <a:ext cx="127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pitchFamily="-84" charset="0"/>
              </a:rPr>
              <a:t>Code Your Career With OpenStack </a:t>
            </a:r>
            <a:br>
              <a:rPr lang="en-US" dirty="0">
                <a:latin typeface="Helvetica Neue" pitchFamily="-84" charset="0"/>
              </a:rPr>
            </a:b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209695" y="8982967"/>
            <a:ext cx="129601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950004"/>
                </a:solidFill>
              </a:rPr>
              <a:t>openstack.org/</a:t>
            </a:r>
            <a:r>
              <a:rPr lang="en-US" sz="4000" dirty="0">
                <a:solidFill>
                  <a:srgbClr val="950004"/>
                </a:solidFill>
              </a:rPr>
              <a:t>jobs</a:t>
            </a:r>
            <a:r>
              <a:rPr lang="en-US" sz="3128" dirty="0">
                <a:solidFill>
                  <a:schemeClr val="tx1"/>
                </a:solidFill>
              </a:rPr>
              <a:t> </a:t>
            </a:r>
            <a:r>
              <a:rPr lang="en-US" sz="3128" dirty="0">
                <a:solidFill>
                  <a:srgbClr val="FF3262"/>
                </a:solidFill>
              </a:rPr>
              <a:t> </a:t>
            </a:r>
            <a:endParaRPr lang="en-US" sz="3128" dirty="0">
              <a:solidFill>
                <a:srgbClr val="C1E8F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Click="0" advTm="10000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77144" y="8982967"/>
            <a:ext cx="129601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950004"/>
                </a:solidFill>
              </a:rPr>
              <a:t>openstack.org/</a:t>
            </a:r>
            <a:r>
              <a:rPr lang="en-US" sz="4000" dirty="0" smtClean="0">
                <a:solidFill>
                  <a:srgbClr val="950004"/>
                </a:solidFill>
              </a:rPr>
              <a:t>marketplace/training</a:t>
            </a:r>
            <a:r>
              <a:rPr lang="en-US" sz="3128" dirty="0" smtClean="0">
                <a:solidFill>
                  <a:schemeClr val="tx1"/>
                </a:solidFill>
              </a:rPr>
              <a:t> </a:t>
            </a:r>
            <a:r>
              <a:rPr lang="en-US" sz="3128" dirty="0" smtClean="0">
                <a:solidFill>
                  <a:srgbClr val="FF3262"/>
                </a:solidFill>
              </a:rPr>
              <a:t> </a:t>
            </a:r>
            <a:endParaRPr lang="en-US" sz="3128" dirty="0">
              <a:solidFill>
                <a:srgbClr val="C1E8F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751972" y="4407775"/>
            <a:ext cx="9678193" cy="1276935"/>
          </a:xfrm>
          <a:prstGeom prst="rect">
            <a:avLst/>
          </a:prstGeom>
        </p:spPr>
        <p:txBody>
          <a:bodyPr vert="horz" lIns="130027" tIns="65013" rIns="130027" bIns="65013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>
                <a:solidFill>
                  <a:schemeClr val="tx1"/>
                </a:solidFill>
              </a:rPr>
              <a:t>Search and compare training courses across more than </a:t>
            </a:r>
            <a:r>
              <a:rPr lang="en-US" sz="3600" b="1" dirty="0" smtClean="0">
                <a:solidFill>
                  <a:srgbClr val="950004"/>
                </a:solidFill>
              </a:rPr>
              <a:t>25 countries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734344" y="2006468"/>
            <a:ext cx="10162824" cy="2259939"/>
          </a:xfrm>
          <a:prstGeom prst="rect">
            <a:avLst/>
          </a:prstGeom>
        </p:spPr>
        <p:txBody>
          <a:bodyPr vert="horz" lIns="130027" tIns="65013" rIns="130027" bIns="65013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dirty="0">
                <a:solidFill>
                  <a:schemeClr val="tx1"/>
                </a:solidFill>
              </a:rPr>
              <a:t>Find</a:t>
            </a:r>
            <a:r>
              <a:rPr lang="en-US" sz="3600" dirty="0"/>
              <a:t> </a:t>
            </a:r>
            <a:r>
              <a:rPr lang="en-US" sz="3600" b="1" dirty="0">
                <a:solidFill>
                  <a:srgbClr val="950004"/>
                </a:solidFill>
              </a:rPr>
              <a:t>Beginner</a:t>
            </a:r>
            <a:r>
              <a:rPr lang="en-US" sz="3600" dirty="0">
                <a:solidFill>
                  <a:srgbClr val="950004"/>
                </a:solidFill>
              </a:rPr>
              <a:t>, </a:t>
            </a:r>
            <a:r>
              <a:rPr lang="en-US" sz="3600" b="1" dirty="0">
                <a:solidFill>
                  <a:srgbClr val="950004"/>
                </a:solidFill>
              </a:rPr>
              <a:t>Intermediate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and </a:t>
            </a:r>
            <a:r>
              <a:rPr lang="en-US" sz="3600" b="1" dirty="0">
                <a:solidFill>
                  <a:srgbClr val="950004"/>
                </a:solidFill>
              </a:rPr>
              <a:t>Advanced</a:t>
            </a:r>
            <a:r>
              <a:rPr lang="en-US" sz="3600" dirty="0">
                <a:solidFill>
                  <a:srgbClr val="950004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courses online, in classroom-style settings, private corporate training and hands-on boot camps.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OpenStack Training Marketplace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551109" y="6019007"/>
            <a:ext cx="4626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Helvetica Neue"/>
              </a:rPr>
              <a:t>Participating Companies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344" y="6858689"/>
            <a:ext cx="1200000" cy="696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629" y="6966874"/>
            <a:ext cx="1314286" cy="71847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879" y="7193580"/>
            <a:ext cx="1314286" cy="32419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1181" y="7003172"/>
            <a:ext cx="1314286" cy="84990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2431" y="6795648"/>
            <a:ext cx="1485714" cy="9607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6543" y="6958455"/>
            <a:ext cx="1314286" cy="6483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6970" y="7792320"/>
            <a:ext cx="1314286" cy="103390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3995" y="8030368"/>
            <a:ext cx="1466667" cy="44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65502" y="8080229"/>
            <a:ext cx="1314286" cy="42057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00004" y="8017218"/>
            <a:ext cx="1657143" cy="662857"/>
          </a:xfrm>
          <a:prstGeom prst="rect">
            <a:avLst/>
          </a:prstGeom>
        </p:spPr>
      </p:pic>
      <p:pic>
        <p:nvPicPr>
          <p:cNvPr id="29" name="Picture 28" descr="Suse_Lockup_RGB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547" y="8075022"/>
            <a:ext cx="972283" cy="4525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2744" y="38099"/>
            <a:ext cx="5478110" cy="969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51012"/>
      </p:ext>
    </p:extLst>
  </p:cSld>
  <p:clrMapOvr>
    <a:masterClrMapping/>
  </p:clrMapOvr>
  <p:transition xmlns:p14="http://schemas.microsoft.com/office/powerpoint/2010/main" advClick="0" advTm="10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166939" y="0"/>
            <a:ext cx="13003213" cy="154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 charset="0"/>
              </a:rPr>
              <a:t>Try, Deploy &amp; Contribute To OpenStack</a:t>
            </a:r>
            <a:br>
              <a:rPr lang="en-US" dirty="0">
                <a:latin typeface="Helvetica Neue" charset="0"/>
              </a:rPr>
            </a:br>
            <a:endParaRPr lang="en-US" dirty="0"/>
          </a:p>
        </p:txBody>
      </p:sp>
      <p:sp>
        <p:nvSpPr>
          <p:cNvPr id="13314" name="Slide Number Placeholder 17"/>
          <p:cNvSpPr>
            <a:spLocks noGrp="1"/>
          </p:cNvSpPr>
          <p:nvPr>
            <p:ph type="sldNum" sz="quarter" idx="4294967295"/>
          </p:nvPr>
        </p:nvSpPr>
        <p:spPr bwMode="auto">
          <a:xfrm>
            <a:off x="2166939" y="9158288"/>
            <a:ext cx="835025" cy="519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1444EF4-DB8B-4E87-98CF-290937290A05}" type="slidenum">
              <a:rPr lang="en-US">
                <a:cs typeface="Arial" pitchFamily="34" charset="0"/>
              </a:rPr>
              <a:pPr/>
              <a:t>9</a:t>
            </a:fld>
            <a:endParaRPr lang="en-US">
              <a:cs typeface="Arial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614101160"/>
              </p:ext>
            </p:extLst>
          </p:nvPr>
        </p:nvGraphicFramePr>
        <p:xfrm>
          <a:off x="3105944" y="4297011"/>
          <a:ext cx="11049000" cy="4921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6311107" y="8804345"/>
            <a:ext cx="4610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600" dirty="0">
                <a:solidFill>
                  <a:srgbClr val="950004"/>
                </a:solidFill>
              </a:rPr>
              <a:t>openstack.org/</a:t>
            </a:r>
            <a:r>
              <a:rPr lang="en-US" sz="4000" dirty="0">
                <a:solidFill>
                  <a:srgbClr val="950004"/>
                </a:solidFill>
              </a:rPr>
              <a:t>start</a:t>
            </a:r>
          </a:p>
        </p:txBody>
      </p:sp>
      <p:grpSp>
        <p:nvGrpSpPr>
          <p:cNvPr id="13318" name="Group 12"/>
          <p:cNvGrpSpPr>
            <a:grpSpLocks/>
          </p:cNvGrpSpPr>
          <p:nvPr/>
        </p:nvGrpSpPr>
        <p:grpSpPr bwMode="auto">
          <a:xfrm>
            <a:off x="3181351" y="1978820"/>
            <a:ext cx="5029200" cy="2667000"/>
            <a:chOff x="558006" y="2437606"/>
            <a:chExt cx="5029200" cy="2667000"/>
          </a:xfrm>
        </p:grpSpPr>
        <p:pic>
          <p:nvPicPr>
            <p:cNvPr id="13325" name="Picture 7"/>
            <p:cNvPicPr>
              <a:picLocks noChangeAspect="1"/>
            </p:cNvPicPr>
            <p:nvPr/>
          </p:nvPicPr>
          <p:blipFill>
            <a:blip r:embed="rId8"/>
            <a:srcRect l="-2" r="9908"/>
            <a:stretch>
              <a:fillRect/>
            </a:stretch>
          </p:blipFill>
          <p:spPr bwMode="auto">
            <a:xfrm>
              <a:off x="576294" y="2513806"/>
              <a:ext cx="5010912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6" name="Rectangle 11"/>
            <p:cNvSpPr>
              <a:spLocks noChangeArrowheads="1"/>
            </p:cNvSpPr>
            <p:nvPr/>
          </p:nvSpPr>
          <p:spPr bwMode="auto">
            <a:xfrm>
              <a:off x="558006" y="2437606"/>
              <a:ext cx="5029200" cy="25146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19" name="Group 13"/>
          <p:cNvGrpSpPr>
            <a:grpSpLocks/>
          </p:cNvGrpSpPr>
          <p:nvPr/>
        </p:nvGrpSpPr>
        <p:grpSpPr bwMode="auto">
          <a:xfrm>
            <a:off x="8896351" y="1978820"/>
            <a:ext cx="5029200" cy="2514600"/>
            <a:chOff x="6730206" y="2513806"/>
            <a:chExt cx="5029200" cy="2514600"/>
          </a:xfrm>
        </p:grpSpPr>
        <p:pic>
          <p:nvPicPr>
            <p:cNvPr id="13323" name="Picture 8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806406" y="2590006"/>
              <a:ext cx="4883149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4" name="Rectangle 54"/>
            <p:cNvSpPr>
              <a:spLocks noChangeArrowheads="1"/>
            </p:cNvSpPr>
            <p:nvPr/>
          </p:nvSpPr>
          <p:spPr bwMode="auto">
            <a:xfrm>
              <a:off x="6730206" y="2513806"/>
              <a:ext cx="5029200" cy="25146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0" name="TextBox 1"/>
          <p:cNvSpPr txBox="1">
            <a:spLocks noChangeArrowheads="1"/>
          </p:cNvSpPr>
          <p:nvPr/>
        </p:nvSpPr>
        <p:spPr bwMode="auto">
          <a:xfrm rot="-5400000">
            <a:off x="2418557" y="1954213"/>
            <a:ext cx="836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>
                <a:solidFill>
                  <a:srgbClr val="FF0000"/>
                </a:solidFill>
                <a:latin typeface="Helvetica Neue" pitchFamily="-84" charset="0"/>
              </a:rPr>
              <a:t>Try</a:t>
            </a:r>
          </a:p>
        </p:txBody>
      </p:sp>
      <p:sp>
        <p:nvSpPr>
          <p:cNvPr id="13321" name="TextBox 1"/>
          <p:cNvSpPr txBox="1">
            <a:spLocks noChangeArrowheads="1"/>
          </p:cNvSpPr>
          <p:nvPr/>
        </p:nvSpPr>
        <p:spPr bwMode="auto">
          <a:xfrm rot="-5400000">
            <a:off x="7854157" y="2297113"/>
            <a:ext cx="1524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>
                <a:solidFill>
                  <a:srgbClr val="FF0000"/>
                </a:solidFill>
                <a:latin typeface="Helvetica Neue" pitchFamily="-84" charset="0"/>
              </a:rPr>
              <a:t>Deploy</a:t>
            </a:r>
          </a:p>
        </p:txBody>
      </p:sp>
      <p:sp>
        <p:nvSpPr>
          <p:cNvPr id="13322" name="TextBox 1"/>
          <p:cNvSpPr txBox="1">
            <a:spLocks noChangeArrowheads="1"/>
          </p:cNvSpPr>
          <p:nvPr/>
        </p:nvSpPr>
        <p:spPr bwMode="auto">
          <a:xfrm rot="-5400000">
            <a:off x="1821657" y="5572126"/>
            <a:ext cx="2133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>
                <a:solidFill>
                  <a:srgbClr val="FF0000"/>
                </a:solidFill>
                <a:latin typeface="Helvetica Neue" pitchFamily="-84" charset="0"/>
              </a:rPr>
              <a:t>Contribute</a:t>
            </a:r>
          </a:p>
        </p:txBody>
      </p:sp>
    </p:spTree>
  </p:cSld>
  <p:clrMapOvr>
    <a:masterClrMapping/>
  </p:clrMapOvr>
  <p:transition xmlns:p14="http://schemas.microsoft.com/office/powerpoint/2010/main" advClick="0" advTm="1500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4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Gill Sans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4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Gill Sans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4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Gill Sans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4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Gill Sans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4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Gill Sans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4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Gill Sans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75373</TotalTime>
  <Words>828</Words>
  <Application>Microsoft Macintosh PowerPoint</Application>
  <PresentationFormat>Custom</PresentationFormat>
  <Paragraphs>129</Paragraphs>
  <Slides>11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4_Office Theme</vt:lpstr>
      <vt:lpstr>3_Office Theme</vt:lpstr>
      <vt:lpstr>2_Office Theme</vt:lpstr>
      <vt:lpstr>PowerPoint Presentation</vt:lpstr>
      <vt:lpstr>Rapidly Expanding Ecosystem and Adoption </vt:lpstr>
      <vt:lpstr>Fastest Growing Global Open Source Community </vt:lpstr>
      <vt:lpstr>Beyond Open, Incredibly Flexible </vt:lpstr>
      <vt:lpstr>In a nutshell, OpenStack…</vt:lpstr>
      <vt:lpstr>OpenStack Developers: In Their Own Words</vt:lpstr>
      <vt:lpstr>Code Your Career With OpenStack  </vt:lpstr>
      <vt:lpstr>OpenStack Training Marketplace</vt:lpstr>
      <vt:lpstr>Try, Deploy &amp; Contribute To OpenStack </vt:lpstr>
      <vt:lpstr>PowerPoint Presentation</vt:lpstr>
      <vt:lpstr>Join us at the OpenStack Summit!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Allison Price</cp:lastModifiedBy>
  <cp:revision>659</cp:revision>
  <cp:lastPrinted>2012-03-13T20:33:25Z</cp:lastPrinted>
  <dcterms:created xsi:type="dcterms:W3CDTF">2013-02-04T21:20:17Z</dcterms:created>
  <dcterms:modified xsi:type="dcterms:W3CDTF">2015-02-03T17:58:02Z</dcterms:modified>
</cp:coreProperties>
</file>