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8" r:id="rId4"/>
    <p:sldId id="300" r:id="rId5"/>
    <p:sldId id="301" r:id="rId6"/>
    <p:sldId id="328" r:id="rId7"/>
    <p:sldId id="302" r:id="rId8"/>
    <p:sldId id="304" r:id="rId9"/>
    <p:sldId id="303" r:id="rId10"/>
    <p:sldId id="305" r:id="rId11"/>
    <p:sldId id="306" r:id="rId12"/>
    <p:sldId id="307" r:id="rId13"/>
    <p:sldId id="308" r:id="rId14"/>
    <p:sldId id="309" r:id="rId15"/>
    <p:sldId id="310" r:id="rId16"/>
    <p:sldId id="311" r:id="rId17"/>
    <p:sldId id="312" r:id="rId18"/>
    <p:sldId id="313" r:id="rId19"/>
    <p:sldId id="314" r:id="rId20"/>
    <p:sldId id="325" r:id="rId21"/>
    <p:sldId id="315" r:id="rId22"/>
    <p:sldId id="316" r:id="rId23"/>
    <p:sldId id="317" r:id="rId24"/>
    <p:sldId id="318" r:id="rId25"/>
    <p:sldId id="319" r:id="rId26"/>
    <p:sldId id="320" r:id="rId27"/>
    <p:sldId id="321" r:id="rId28"/>
    <p:sldId id="322" r:id="rId29"/>
    <p:sldId id="326" r:id="rId30"/>
    <p:sldId id="323" r:id="rId31"/>
    <p:sldId id="327" r:id="rId32"/>
    <p:sldId id="324" r:id="rId33"/>
    <p:sldId id="281"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C4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p:restoredTop sz="73024"/>
  </p:normalViewPr>
  <p:slideViewPr>
    <p:cSldViewPr snapToGrid="0" snapToObjects="1">
      <p:cViewPr varScale="1">
        <p:scale>
          <a:sx n="33" d="100"/>
          <a:sy n="33" d="100"/>
        </p:scale>
        <p:origin x="1776" y="22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1143000" y="685800"/>
            <a:ext cx="4572000" cy="3429000"/>
          </a:xfrm>
          <a:prstGeom prst="rect">
            <a:avLst/>
          </a:prstGeom>
        </p:spPr>
        <p:txBody>
          <a:bodyPr/>
          <a:lstStyle/>
          <a:p>
            <a:endParaRPr/>
          </a:p>
        </p:txBody>
      </p:sp>
      <p:sp>
        <p:nvSpPr>
          <p:cNvPr id="295" name="Shape 29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05993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www.gerritcodereview.co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62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200" b="0" i="0" u="none" strike="noStrike" dirty="0" smtClean="0">
                <a:effectLst/>
                <a:latin typeface="Helvetica Neue"/>
                <a:ea typeface="Helvetica Neue"/>
                <a:cs typeface="Helvetica Neue"/>
                <a:sym typeface="Helvetica Neue"/>
              </a:rPr>
              <a:t>This one was a community-wide goal for the Queens release. Previously, role-based</a:t>
            </a:r>
            <a:r>
              <a:rPr lang="en-US" sz="2200" b="0" i="0" u="none" strike="noStrike" baseline="0" dirty="0" smtClean="0">
                <a:effectLst/>
                <a:latin typeface="Helvetica Neue"/>
                <a:ea typeface="Helvetica Neue"/>
                <a:cs typeface="Helvetica Neue"/>
                <a:sym typeface="Helvetica Neue"/>
              </a:rPr>
              <a:t> access controls—or RBAC </a:t>
            </a:r>
            <a:r>
              <a:rPr lang="en-US" sz="2200" b="0" i="0" u="none" strike="noStrike" baseline="0" dirty="0" smtClean="0">
                <a:effectLst/>
                <a:latin typeface="Helvetica Neue"/>
                <a:ea typeface="Helvetica Neue"/>
                <a:cs typeface="Helvetica Neue"/>
                <a:sym typeface="Helvetica Neue"/>
              </a:rPr>
              <a:t>policies—</a:t>
            </a:r>
            <a:r>
              <a:rPr lang="en-US" sz="2200" b="0" i="0" u="none" strike="noStrike" dirty="0" smtClean="0">
                <a:effectLst/>
                <a:latin typeface="Helvetica Neue"/>
                <a:ea typeface="Helvetica Neue"/>
                <a:cs typeface="Helvetica Neue"/>
                <a:sym typeface="Helvetica Neue"/>
              </a:rPr>
              <a:t>were documented in a file that lived in the project source. This meant if someone needed to read the policies or make a change, they had to go hunt for the file and dig for the policy they needed. Now in Queens,  RBAC policies are now in code in the majority of projects, providing better communication about service policies and the ability to set more granular defaults in RBAC policies through that easier discoverability.</a:t>
            </a:r>
            <a:endParaRPr lang="en-US" sz="2400" b="1" i="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89553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Also new for Queens is this Release Highlights</a:t>
            </a:r>
            <a:r>
              <a:rPr lang="en-US" baseline="0" dirty="0" smtClean="0"/>
              <a:t> page. We recognize that it can be challenging to keep up with all the features that come in every new release, and of course we can’t capture them all in this webinar. The PTLs submitted their top highlights to this page, which you can see at releases.openstack.org/queens/highlights.html. This is the first iteration and a work in progress, but this is part of a larger effort to help those who aren’t in the weeds day-to-day with project teams more information about what’s coming in each OpenStack release.</a:t>
            </a:r>
            <a:endParaRPr lang="en-US" dirty="0"/>
          </a:p>
        </p:txBody>
      </p:sp>
    </p:spTree>
    <p:extLst>
      <p:ext uri="{BB962C8B-B14F-4D97-AF65-F5344CB8AC3E}">
        <p14:creationId xmlns:p14="http://schemas.microsoft.com/office/powerpoint/2010/main" val="170575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were a handful of new projects that were added to OpenStack in the Queens cycle. In</a:t>
            </a:r>
            <a:r>
              <a:rPr lang="en-US" baseline="0" dirty="0" smtClean="0"/>
              <a:t> the past few cycles, we’ve talked about ending the Big Tent model and trying to get a more defined view of, “What is OpenStack?”, so adding new projects may sound contradictory on the surface. These projects though, really focus on particular areas for operational enhancements, rather than trying to tack on a completely new component or reinvent a wheel that exists outside OpenStack.</a:t>
            </a:r>
            <a:endParaRPr lang="en-US" dirty="0"/>
          </a:p>
        </p:txBody>
      </p:sp>
    </p:spTree>
    <p:extLst>
      <p:ext uri="{BB962C8B-B14F-4D97-AF65-F5344CB8AC3E}">
        <p14:creationId xmlns:p14="http://schemas.microsoft.com/office/powerpoint/2010/main" val="24179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Helm is a package manager for K8S that lets you define, install and upgrade applications on K8S. It uses “helm charts”, which is a collection of files that describe a related set of K8S resources. OpenStack-Helm is the collection of </a:t>
            </a:r>
            <a:r>
              <a:rPr lang="en-US" sz="2400" b="0" i="0" u="none" strike="noStrike" dirty="0" smtClean="0">
                <a:effectLst/>
                <a:latin typeface="Helvetica Neue"/>
                <a:ea typeface="Helvetica Neue"/>
                <a:cs typeface="Helvetica Neue"/>
                <a:sym typeface="Helvetica Neue"/>
              </a:rPr>
              <a:t>Helm charts </a:t>
            </a:r>
            <a:r>
              <a:rPr lang="en-US" sz="2400" b="0" i="0" u="none" strike="noStrike" dirty="0" smtClean="0">
                <a:effectLst/>
                <a:latin typeface="Helvetica Neue"/>
                <a:ea typeface="Helvetica Neue"/>
                <a:cs typeface="Helvetica Neue"/>
                <a:sym typeface="Helvetica Neue"/>
              </a:rPr>
              <a:t>and tools that let you </a:t>
            </a:r>
            <a:r>
              <a:rPr lang="en-US" sz="2400" b="0" i="0" u="none" strike="noStrike" dirty="0" smtClean="0">
                <a:effectLst/>
                <a:latin typeface="Helvetica Neue"/>
                <a:ea typeface="Helvetica Neue"/>
                <a:cs typeface="Helvetica Neue"/>
                <a:sym typeface="Helvetica Neue"/>
              </a:rPr>
              <a:t>manage </a:t>
            </a:r>
            <a:r>
              <a:rPr lang="en-US" sz="2400" b="0" i="0" u="none" strike="noStrike" dirty="0" smtClean="0">
                <a:effectLst/>
                <a:latin typeface="Helvetica Neue"/>
                <a:ea typeface="Helvetica Neue"/>
                <a:cs typeface="Helvetica Neue"/>
                <a:sym typeface="Helvetica Neue"/>
              </a:rPr>
              <a:t>the lifecycle of </a:t>
            </a:r>
            <a:r>
              <a:rPr lang="en-US" sz="2400" b="0" i="0" u="none" strike="noStrike" dirty="0" smtClean="0">
                <a:effectLst/>
                <a:latin typeface="Helvetica Neue"/>
                <a:ea typeface="Helvetica Neue"/>
                <a:cs typeface="Helvetica Neue"/>
                <a:sym typeface="Helvetica Neue"/>
              </a:rPr>
              <a:t>OpenStack services </a:t>
            </a:r>
            <a:r>
              <a:rPr lang="en-US" sz="2400" b="0" i="0" u="none" strike="noStrike" dirty="0" smtClean="0">
                <a:effectLst/>
                <a:latin typeface="Helvetica Neue"/>
                <a:ea typeface="Helvetica Neue"/>
                <a:cs typeface="Helvetica Neue"/>
                <a:sym typeface="Helvetica Neue"/>
              </a:rPr>
              <a:t>on</a:t>
            </a:r>
            <a:r>
              <a:rPr lang="en-US" sz="2400" b="0" i="0" u="none" strike="noStrike" baseline="0" dirty="0" smtClean="0">
                <a:effectLst/>
                <a:latin typeface="Helvetica Neue"/>
                <a:ea typeface="Helvetica Neue"/>
                <a:cs typeface="Helvetica Neue"/>
                <a:sym typeface="Helvetica Neue"/>
              </a:rPr>
              <a:t> top of</a:t>
            </a:r>
            <a:r>
              <a:rPr lang="en-US" sz="2400" b="0" i="0" u="none" strike="noStrike" dirty="0" smtClean="0">
                <a:effectLst/>
                <a:latin typeface="Helvetica Neue"/>
                <a:ea typeface="Helvetica Neue"/>
                <a:cs typeface="Helvetica Neue"/>
                <a:sym typeface="Helvetica Neue"/>
              </a:rPr>
              <a:t> K8S.  </a:t>
            </a:r>
          </a:p>
          <a:p>
            <a:endParaRPr lang="en-US" sz="2400" b="1" i="0" u="none" strike="noStrike" dirty="0" smtClean="0">
              <a:effectLst/>
              <a:latin typeface="Helvetica Neue"/>
              <a:ea typeface="Helvetica Neue"/>
              <a:cs typeface="Helvetica Neue"/>
              <a:sym typeface="Helvetica Neue"/>
            </a:endParaRPr>
          </a:p>
          <a:p>
            <a:r>
              <a:rPr lang="en-US" sz="2400" b="0" i="0" u="none" strike="noStrike" dirty="0" smtClean="0">
                <a:effectLst/>
                <a:latin typeface="Helvetica Neue"/>
                <a:ea typeface="Helvetica Neue"/>
                <a:cs typeface="Helvetica Neue"/>
                <a:sym typeface="Helvetica Neue"/>
              </a:rPr>
              <a:t>Each service </a:t>
            </a:r>
            <a:r>
              <a:rPr lang="en-US" sz="2400" b="0" i="0" u="none" strike="noStrike" dirty="0" smtClean="0">
                <a:effectLst/>
                <a:latin typeface="Helvetica Neue"/>
                <a:ea typeface="Helvetica Neue"/>
                <a:cs typeface="Helvetica Neue"/>
                <a:sym typeface="Helvetica Neue"/>
              </a:rPr>
              <a:t>has its own chart, </a:t>
            </a:r>
            <a:r>
              <a:rPr lang="en-US" sz="2400" b="0" i="0" u="none" strike="noStrike" dirty="0" smtClean="0">
                <a:effectLst/>
                <a:latin typeface="Helvetica Neue"/>
                <a:ea typeface="Helvetica Neue"/>
                <a:cs typeface="Helvetica Neue"/>
                <a:sym typeface="Helvetica Neue"/>
              </a:rPr>
              <a:t>so you </a:t>
            </a:r>
            <a:r>
              <a:rPr lang="en-US" sz="2400" b="0" i="0" u="none" strike="noStrike" dirty="0" smtClean="0">
                <a:effectLst/>
                <a:latin typeface="Helvetica Neue"/>
                <a:ea typeface="Helvetica Neue"/>
                <a:cs typeface="Helvetica Neue"/>
                <a:sym typeface="Helvetica Neue"/>
              </a:rPr>
              <a:t>don’t have to run all the OpenStack services, and you can manage them independently.</a:t>
            </a:r>
            <a:r>
              <a:rPr lang="en-US" sz="2400" b="0" i="0" u="none" strike="noStrike" baseline="0" dirty="0" smtClean="0">
                <a:effectLst/>
                <a:latin typeface="Helvetica Neue"/>
                <a:ea typeface="Helvetica Neue"/>
                <a:cs typeface="Helvetica Neue"/>
                <a:sym typeface="Helvetica Neue"/>
              </a:rPr>
              <a:t> This is a promising project for users who want to put OpenStack services at the edge, or who want to containerize OpenStack services for easier upgrade paths</a:t>
            </a:r>
            <a:r>
              <a:rPr lang="en-US" sz="2400" b="0" i="0" u="none" strike="noStrike" baseline="0" dirty="0" smtClean="0">
                <a:effectLst/>
                <a:latin typeface="Helvetica Neue"/>
                <a:ea typeface="Helvetica Neue"/>
                <a:cs typeface="Helvetica Neue"/>
                <a:sym typeface="Helvetica Neue"/>
              </a:rPr>
              <a:t>. We've already heard from </a:t>
            </a:r>
            <a:r>
              <a:rPr lang="en-US" sz="2400" b="0" i="0" u="none" strike="noStrike" baseline="0" dirty="0" err="1" smtClean="0">
                <a:effectLst/>
                <a:latin typeface="Helvetica Neue"/>
                <a:ea typeface="Helvetica Neue"/>
                <a:cs typeface="Helvetica Neue"/>
                <a:sym typeface="Helvetica Neue"/>
              </a:rPr>
              <a:t>telcos</a:t>
            </a:r>
            <a:r>
              <a:rPr lang="en-US" sz="2400" b="0" i="0" u="none" strike="noStrike" baseline="0" dirty="0" smtClean="0">
                <a:effectLst/>
                <a:latin typeface="Helvetica Neue"/>
                <a:ea typeface="Helvetica Neue"/>
                <a:cs typeface="Helvetica Neue"/>
                <a:sym typeface="Helvetica Neue"/>
              </a:rPr>
              <a:t> that OpenStack-Helm is going to provide a lot of value for their use cases, so we're really excited to see this become an official project.</a:t>
            </a:r>
            <a:endParaRPr lang="en-US" dirty="0"/>
          </a:p>
        </p:txBody>
      </p:sp>
    </p:spTree>
    <p:extLst>
      <p:ext uri="{BB962C8B-B14F-4D97-AF65-F5344CB8AC3E}">
        <p14:creationId xmlns:p14="http://schemas.microsoft.com/office/powerpoint/2010/main" val="163417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This</a:t>
            </a:r>
            <a:r>
              <a:rPr lang="en-US" sz="2400" b="0" i="0" u="none" strike="noStrike" baseline="0" dirty="0" smtClean="0">
                <a:effectLst/>
                <a:latin typeface="Helvetica Neue"/>
                <a:ea typeface="Helvetica Neue"/>
                <a:cs typeface="Helvetica Neue"/>
                <a:sym typeface="Helvetica Neue"/>
              </a:rPr>
              <a:t> is another new project. </a:t>
            </a:r>
            <a:r>
              <a:rPr lang="en-US" sz="2400" b="0" i="0" u="none" strike="noStrike" dirty="0" err="1" smtClean="0">
                <a:effectLst/>
                <a:latin typeface="Helvetica Neue"/>
                <a:ea typeface="Helvetica Neue"/>
                <a:cs typeface="Helvetica Neue"/>
                <a:sym typeface="Helvetica Neue"/>
              </a:rPr>
              <a:t>Masakari</a:t>
            </a:r>
            <a:r>
              <a:rPr lang="en-US" sz="2400" b="0" i="0" u="none" strike="noStrike" dirty="0" smtClean="0">
                <a:effectLst/>
                <a:latin typeface="Helvetica Neue"/>
                <a:ea typeface="Helvetica Neue"/>
                <a:cs typeface="Helvetica Neue"/>
                <a:sym typeface="Helvetica Neue"/>
              </a:rPr>
              <a:t> helps OpenStack clouds achieve high availability from various vm failure events and automates the rescue mechanism. You can expect to see more from them in the Rocky release.</a:t>
            </a:r>
          </a:p>
          <a:p>
            <a:endParaRPr lang="en-US" sz="2400" b="0" i="0" u="none" strike="noStrike" baseline="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39870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LOCI is a project that makes compact but complete Open Container Initiative-compatible images of OpenStack services. </a:t>
            </a:r>
          </a:p>
          <a:p>
            <a:pPr lvl="1" rtl="0" fontAlgn="base"/>
            <a:endParaRPr lang="en-US" sz="2400" b="1" i="0" u="none" strike="noStrike" dirty="0" smtClean="0">
              <a:effectLst/>
              <a:latin typeface="Helvetica Neue"/>
              <a:ea typeface="Helvetica Neue"/>
              <a:cs typeface="Helvetica Neue"/>
              <a:sym typeface="Helvetica Neue"/>
            </a:endParaRPr>
          </a:p>
          <a:p>
            <a:r>
              <a:rPr lang="en-US" sz="2400" b="0" i="0" u="none" strike="noStrike" dirty="0" smtClean="0">
                <a:effectLst/>
                <a:latin typeface="Helvetica Neue"/>
                <a:ea typeface="Helvetica Neue"/>
                <a:cs typeface="Helvetica Neue"/>
                <a:sym typeface="Helvetica Neue"/>
              </a:rPr>
              <a:t>These containers can be dropped into heavy-weight deployment tools like OpenStack-Helm, or used individually to deliver standalone services like Cinder block storage. </a:t>
            </a:r>
            <a:endParaRPr lang="en-US" dirty="0"/>
          </a:p>
        </p:txBody>
      </p:sp>
    </p:spTree>
    <p:extLst>
      <p:ext uri="{BB962C8B-B14F-4D97-AF65-F5344CB8AC3E}">
        <p14:creationId xmlns:p14="http://schemas.microsoft.com/office/powerpoint/2010/main" val="1322913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200" b="0" i="0" u="none" strike="noStrike" dirty="0" smtClean="0">
                <a:effectLst/>
                <a:latin typeface="Helvetica Neue"/>
                <a:ea typeface="Helvetica Neue"/>
                <a:cs typeface="Helvetica Neue"/>
                <a:sym typeface="Helvetica Neue"/>
              </a:rPr>
              <a:t>Cyborg, a general management framework for accelerators, debuts in the Queens release. Acceleration has become a necessity rather than an option, particularly for </a:t>
            </a:r>
            <a:r>
              <a:rPr lang="en-US" sz="2200" b="0" i="0" u="none" strike="noStrike" dirty="0" err="1" smtClean="0">
                <a:effectLst/>
                <a:latin typeface="Helvetica Neue"/>
                <a:ea typeface="Helvetica Neue"/>
                <a:cs typeface="Helvetica Neue"/>
                <a:sym typeface="Helvetica Neue"/>
              </a:rPr>
              <a:t>telcos</a:t>
            </a:r>
            <a:r>
              <a:rPr lang="en-US" sz="2200" b="0" i="0" u="none" strike="noStrike" dirty="0" smtClean="0">
                <a:effectLst/>
                <a:latin typeface="Helvetica Neue"/>
                <a:ea typeface="Helvetica Neue"/>
                <a:cs typeface="Helvetica Neue"/>
                <a:sym typeface="Helvetica Neue"/>
              </a:rPr>
              <a:t> with NFV workloads. With Cyborg, operators can list, identify and discover accelerators, attach and detach accelerators to an instance, and install and uninstall drives. It can be used standalone or in conjunction with Nova or Ironic.</a:t>
            </a:r>
            <a:endParaRPr lang="en-US" dirty="0"/>
          </a:p>
        </p:txBody>
      </p:sp>
    </p:spTree>
    <p:extLst>
      <p:ext uri="{BB962C8B-B14F-4D97-AF65-F5344CB8AC3E}">
        <p14:creationId xmlns:p14="http://schemas.microsoft.com/office/powerpoint/2010/main" val="315070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At </a:t>
            </a:r>
            <a:r>
              <a:rPr lang="en-US" baseline="0" dirty="0" smtClean="0"/>
              <a:t>the suggestion of the community, </a:t>
            </a:r>
            <a:r>
              <a:rPr lang="en-US" dirty="0" smtClean="0"/>
              <a:t>the OpenStack Technical Committee has dedicated the Queens release to the memory of Shawn Pearce, who passed away in January.</a:t>
            </a:r>
          </a:p>
          <a:p>
            <a:endParaRPr lang="en-US" dirty="0" smtClean="0"/>
          </a:p>
          <a:p>
            <a:r>
              <a:rPr lang="en-US" dirty="0" smtClean="0"/>
              <a:t>Shawn was the founder of </a:t>
            </a:r>
            <a:r>
              <a:rPr lang="en-US" dirty="0" smtClean="0">
                <a:hlinkClick r:id="rId3"/>
              </a:rPr>
              <a:t>Gerrit</a:t>
            </a:r>
            <a:r>
              <a:rPr lang="en-US" dirty="0" smtClean="0"/>
              <a:t> which has been at the center of OpenStack’s development process since the Diablo release. Shawn’s work in the space of developer tooling and collaboration has been essential to OpenStack’s growth and success, as well</a:t>
            </a:r>
            <a:r>
              <a:rPr lang="en-US" baseline="0" dirty="0" smtClean="0"/>
              <a:t> as many other open source projects</a:t>
            </a:r>
            <a:r>
              <a:rPr lang="en-US" dirty="0" smtClean="0"/>
              <a:t>. If you’re interested in learning more about Shawn, a simple internet search will bring up no shortage of ways that he made an impact on software and the lives of many open</a:t>
            </a:r>
            <a:r>
              <a:rPr lang="en-US" baseline="0" dirty="0" smtClean="0"/>
              <a:t> source contributors.</a:t>
            </a:r>
            <a:r>
              <a:rPr lang="en-US" dirty="0" smtClean="0"/>
              <a:t> </a:t>
            </a:r>
          </a:p>
          <a:p>
            <a:endParaRPr lang="en-US" dirty="0"/>
          </a:p>
        </p:txBody>
      </p:sp>
    </p:spTree>
    <p:extLst>
      <p:ext uri="{BB962C8B-B14F-4D97-AF65-F5344CB8AC3E}">
        <p14:creationId xmlns:p14="http://schemas.microsoft.com/office/powerpoint/2010/main" val="173600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dirty="0" smtClean="0"/>
              <a:t>Next week the</a:t>
            </a:r>
            <a:r>
              <a:rPr lang="en-US" baseline="0" dirty="0" smtClean="0"/>
              <a:t> development teams will be gathering in Dublin to start working on the Rocky release. The Rocky release is due out at the end of August, but we can already point to a few planned features as things to be excited about. </a:t>
            </a:r>
          </a:p>
          <a:p>
            <a:pPr lvl="1" rtl="0" fontAlgn="base"/>
            <a:endParaRPr lang="en-US" baseline="0" dirty="0" smtClean="0"/>
          </a:p>
          <a:p>
            <a:pPr lvl="1" rtl="0" fontAlgn="base"/>
            <a:r>
              <a:rPr lang="en-US" baseline="0" dirty="0" smtClean="0"/>
              <a:t>Fast forward upgrade work will continue, which is a system for letting users </a:t>
            </a:r>
            <a:r>
              <a:rPr lang="en-US" baseline="0" dirty="0" smtClean="0"/>
              <a:t>jump </a:t>
            </a:r>
            <a:r>
              <a:rPr lang="en-US" baseline="0" dirty="0" smtClean="0"/>
              <a:t>more than 2 releases with alternative install paths that help users speed their way through the intermediary releases and get to where they want to be. </a:t>
            </a:r>
          </a:p>
          <a:p>
            <a:pPr lvl="1" rtl="0" fontAlgn="base"/>
            <a:endParaRPr lang="en-US" baseline="0" dirty="0" smtClean="0"/>
          </a:p>
          <a:p>
            <a:pPr lvl="1" rtl="0" fontAlgn="base"/>
            <a:r>
              <a:rPr lang="en-US" baseline="0" dirty="0" smtClean="0"/>
              <a:t>Minimum bandwidth and bandwidth-based scheduling is a networking feature that may be coming, which will be of particular interest to NFV and cloud service providers for things like ensuring a minimum level of performance for streaming services. </a:t>
            </a:r>
          </a:p>
          <a:p>
            <a:pPr lvl="1" rtl="0" fontAlgn="base"/>
            <a:endParaRPr lang="en-US" baseline="0" dirty="0" smtClean="0"/>
          </a:p>
          <a:p>
            <a:pPr lvl="1" rtl="0" fontAlgn="base"/>
            <a:r>
              <a:rPr lang="en-US" baseline="0" dirty="0" smtClean="0"/>
              <a:t>One of the community wide goals for Rocky is to enable mutable configuration across services, which will let operators change configuration settings without restarting a service. </a:t>
            </a:r>
          </a:p>
          <a:p>
            <a:pPr lvl="1" rtl="0" fontAlgn="base"/>
            <a:endParaRPr lang="en-US" baseline="0" dirty="0" smtClean="0"/>
          </a:p>
          <a:p>
            <a:pPr lvl="1" rtl="0" fontAlgn="base"/>
            <a:r>
              <a:rPr lang="en-US" baseline="0" dirty="0" smtClean="0"/>
              <a:t>As you know things can always change between now and the final release, but these are exciting features to keep an eye on.</a:t>
            </a:r>
            <a:endParaRPr lang="en-US" dirty="0"/>
          </a:p>
        </p:txBody>
      </p:sp>
    </p:spTree>
    <p:extLst>
      <p:ext uri="{BB962C8B-B14F-4D97-AF65-F5344CB8AC3E}">
        <p14:creationId xmlns:p14="http://schemas.microsoft.com/office/powerpoint/2010/main" val="159052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just have some quick</a:t>
            </a:r>
            <a:r>
              <a:rPr lang="en-US" baseline="0" dirty="0" smtClean="0"/>
              <a:t> community updates and then we’ll open it up for Q and A.</a:t>
            </a:r>
            <a:endParaRPr lang="en-US" dirty="0"/>
          </a:p>
        </p:txBody>
      </p:sp>
    </p:spTree>
    <p:extLst>
      <p:ext uri="{BB962C8B-B14F-4D97-AF65-F5344CB8AC3E}">
        <p14:creationId xmlns:p14="http://schemas.microsoft.com/office/powerpoint/2010/main" val="57977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633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Vancouver Summit is quickly approaching</a:t>
            </a:r>
            <a:r>
              <a:rPr lang="en-US" baseline="0" dirty="0" smtClean="0"/>
              <a:t> and we hope you’re planning to join us May 21-24 in Vancouver, Canada. This Summit is about more than just OpenStack, and there’s multiple new tracks like HPC, edge and container infrastructure where people were encouraged to submit talks whether they were based in OpenStack or not. </a:t>
            </a:r>
          </a:p>
          <a:p>
            <a:endParaRPr lang="en-US" baseline="0" dirty="0" smtClean="0"/>
          </a:p>
          <a:p>
            <a:r>
              <a:rPr lang="en-US" baseline="0" dirty="0" smtClean="0"/>
              <a:t>You might remember the OpenDev event from last year, where a cross-community group of people gathered in San Francisco to start tackling the technical requirements of edge computing. OpenDev this year will focus on CI/CD, and will be co-located with the Vancouver Summit. </a:t>
            </a:r>
          </a:p>
          <a:p>
            <a:endParaRPr lang="en-US" baseline="0" dirty="0" smtClean="0"/>
          </a:p>
          <a:p>
            <a:r>
              <a:rPr lang="en-US" baseline="0" dirty="0" smtClean="0"/>
              <a:t>Early bird tickets will end in early April, and if you remember the 2015 Vancouver Summit, Summit hotels sold out, so if you know you’re going, you should run to the Summit website and grab a hotel while it’s available.</a:t>
            </a:r>
            <a:endParaRPr lang="en-US" dirty="0"/>
          </a:p>
        </p:txBody>
      </p:sp>
    </p:spTree>
    <p:extLst>
      <p:ext uri="{BB962C8B-B14F-4D97-AF65-F5344CB8AC3E}">
        <p14:creationId xmlns:p14="http://schemas.microsoft.com/office/powerpoint/2010/main" val="209572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39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have a little bit more time until the Berlin Summit, which will be November 13-15, but sponsorships are open</a:t>
            </a:r>
            <a:r>
              <a:rPr lang="en-US" baseline="0" dirty="0" smtClean="0"/>
              <a:t> now. If you’re interested you can email </a:t>
            </a:r>
            <a:r>
              <a:rPr lang="en-US" baseline="0" dirty="0" err="1" smtClean="0"/>
              <a:t>summit@openstack.org</a:t>
            </a:r>
            <a:r>
              <a:rPr lang="en-US" baseline="0" dirty="0" smtClean="0"/>
              <a:t> for more info. </a:t>
            </a:r>
            <a:endParaRPr lang="en-US" dirty="0"/>
          </a:p>
        </p:txBody>
      </p:sp>
    </p:spTree>
    <p:extLst>
      <p:ext uri="{BB962C8B-B14F-4D97-AF65-F5344CB8AC3E}">
        <p14:creationId xmlns:p14="http://schemas.microsoft.com/office/powerpoint/2010/main" val="549837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235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vGPUs, virtual graphics processing units, are incredibly powerful for certain types of high-performance workloads.</a:t>
            </a:r>
            <a:r>
              <a:rPr lang="en-US" sz="2400" b="0" i="0" u="none" strike="noStrike" baseline="0" dirty="0" smtClean="0">
                <a:effectLst/>
                <a:latin typeface="Helvetica Neue"/>
                <a:ea typeface="Helvetica Neue"/>
                <a:cs typeface="Helvetica Neue"/>
                <a:sym typeface="Helvetica Neue"/>
              </a:rPr>
              <a:t> Given the name, you do see them in graphics-intensive workloads, but you also see them used in a lot of </a:t>
            </a:r>
            <a:r>
              <a:rPr lang="en-US" sz="2400" b="0" i="0" u="none" strike="noStrike" dirty="0" smtClean="0">
                <a:effectLst/>
                <a:latin typeface="Helvetica Neue"/>
                <a:ea typeface="Helvetica Neue"/>
                <a:cs typeface="Helvetica Neue"/>
                <a:sym typeface="Helvetica Neue"/>
              </a:rPr>
              <a:t>scientific workloads, machine learning, AI,</a:t>
            </a:r>
            <a:r>
              <a:rPr lang="en-US" sz="2400" b="0" i="0" u="none" strike="noStrike" baseline="0" dirty="0" smtClean="0">
                <a:effectLst/>
                <a:latin typeface="Helvetica Neue"/>
                <a:ea typeface="Helvetica Neue"/>
                <a:cs typeface="Helvetica Neue"/>
                <a:sym typeface="Helvetica Neue"/>
              </a:rPr>
              <a:t> who need the scalable compute power that GPUs provide.</a:t>
            </a:r>
            <a:endParaRPr lang="en-US" sz="2400" b="1" i="0" u="none" strike="noStrike" dirty="0" smtClean="0">
              <a:effectLst/>
              <a:latin typeface="Helvetica Neue"/>
              <a:ea typeface="Helvetica Neue"/>
              <a:cs typeface="Helvetica Neue"/>
              <a:sym typeface="Helvetica Neue"/>
            </a:endParaRPr>
          </a:p>
          <a:p>
            <a:pPr lvl="1" rtl="0" fontAlgn="base"/>
            <a:endParaRPr lang="en-US" sz="2400" b="1" i="0" u="none" strike="noStrike" dirty="0" smtClean="0">
              <a:effectLst/>
              <a:latin typeface="Helvetica Neue"/>
              <a:ea typeface="Helvetica Neue"/>
              <a:cs typeface="Helvetica Neue"/>
              <a:sym typeface="Helvetica Neue"/>
            </a:endParaRPr>
          </a:p>
          <a:p>
            <a:pPr lvl="1" rtl="0" fontAlgn="base"/>
            <a:r>
              <a:rPr lang="en-US" sz="2400" b="0" i="0" u="none" strike="noStrike" dirty="0" smtClean="0">
                <a:effectLst/>
                <a:latin typeface="Helvetica Neue"/>
                <a:ea typeface="Helvetica Neue"/>
                <a:cs typeface="Helvetica Neue"/>
                <a:sym typeface="Helvetica Neue"/>
              </a:rPr>
              <a:t>Nova has added </a:t>
            </a:r>
            <a:r>
              <a:rPr lang="en-US" sz="2400" b="0" i="0" u="none" strike="noStrike" dirty="0" err="1" smtClean="0">
                <a:effectLst/>
                <a:latin typeface="Helvetica Neue"/>
                <a:ea typeface="Helvetica Neue"/>
                <a:cs typeface="Helvetica Neue"/>
                <a:sym typeface="Helvetica Neue"/>
              </a:rPr>
              <a:t>vGPU</a:t>
            </a:r>
            <a:r>
              <a:rPr lang="en-US" sz="2400" b="0" i="0" u="none" strike="noStrike" dirty="0" smtClean="0">
                <a:effectLst/>
                <a:latin typeface="Helvetica Neue"/>
                <a:ea typeface="Helvetica Neue"/>
                <a:cs typeface="Helvetica Neue"/>
                <a:sym typeface="Helvetica Neue"/>
              </a:rPr>
              <a:t> support,</a:t>
            </a:r>
            <a:r>
              <a:rPr lang="en-US" sz="2400" b="0" i="0" u="none" strike="noStrike" baseline="0" dirty="0" smtClean="0">
                <a:effectLst/>
                <a:latin typeface="Helvetica Neue"/>
                <a:ea typeface="Helvetica Neue"/>
                <a:cs typeface="Helvetica Neue"/>
                <a:sym typeface="Helvetica Neue"/>
              </a:rPr>
              <a:t> so c</a:t>
            </a:r>
            <a:r>
              <a:rPr lang="en-US" sz="2400" b="0" i="0" u="none" strike="noStrike" dirty="0" smtClean="0">
                <a:effectLst/>
                <a:latin typeface="Helvetica Neue"/>
                <a:ea typeface="Helvetica Neue"/>
                <a:cs typeface="Helvetica Neue"/>
                <a:sym typeface="Helvetica Neue"/>
              </a:rPr>
              <a:t>loud admins can define flavors that request </a:t>
            </a:r>
            <a:r>
              <a:rPr lang="en-US" sz="2400" b="0" i="0" u="none" strike="noStrike" dirty="0" err="1" smtClean="0">
                <a:effectLst/>
                <a:latin typeface="Helvetica Neue"/>
                <a:ea typeface="Helvetica Neue"/>
                <a:cs typeface="Helvetica Neue"/>
                <a:sym typeface="Helvetica Neue"/>
              </a:rPr>
              <a:t>vGPU</a:t>
            </a:r>
            <a:r>
              <a:rPr lang="en-US" sz="2400" b="0" i="0" u="none" strike="noStrike" dirty="0" smtClean="0">
                <a:effectLst/>
                <a:latin typeface="Helvetica Neue"/>
                <a:ea typeface="Helvetica Neue"/>
                <a:cs typeface="Helvetica Neue"/>
                <a:sym typeface="Helvetica Neue"/>
              </a:rPr>
              <a:t> resources and specify resolutions for vGPUs, and end users will be able to boot </a:t>
            </a:r>
            <a:r>
              <a:rPr lang="en-US" sz="2400" b="0" i="0" u="none" strike="noStrike" dirty="0" err="1" smtClean="0">
                <a:effectLst/>
                <a:latin typeface="Helvetica Neue"/>
                <a:ea typeface="Helvetica Neue"/>
                <a:cs typeface="Helvetica Neue"/>
                <a:sym typeface="Helvetica Neue"/>
              </a:rPr>
              <a:t>vms</a:t>
            </a:r>
            <a:r>
              <a:rPr lang="en-US" sz="2400" b="0" i="0" u="none" strike="noStrike" dirty="0" smtClean="0">
                <a:effectLst/>
                <a:latin typeface="Helvetica Neue"/>
                <a:ea typeface="Helvetica Neue"/>
                <a:cs typeface="Helvetica Neue"/>
                <a:sym typeface="Helvetica Neue"/>
              </a:rPr>
              <a:t> which have vGPUs.</a:t>
            </a:r>
            <a:r>
              <a:rPr lang="en-US" sz="2400" b="0" i="0" u="none" strike="noStrike" baseline="0" dirty="0" smtClean="0">
                <a:effectLst/>
                <a:latin typeface="Helvetica Neue"/>
                <a:ea typeface="Helvetica Neue"/>
                <a:cs typeface="Helvetica Neue"/>
                <a:sym typeface="Helvetica Neue"/>
              </a:rPr>
              <a:t> </a:t>
            </a:r>
          </a:p>
          <a:p>
            <a:pPr lvl="1" rtl="0" fontAlgn="base"/>
            <a:endParaRPr lang="en-US" sz="2400" b="0" i="0" u="none" strike="noStrike" baseline="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3689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The Cinder multi-attach feature means you can attach the same, single Cinder volume to multiple vm instances.</a:t>
            </a:r>
          </a:p>
          <a:p>
            <a:pPr lvl="1" rtl="0" fontAlgn="base"/>
            <a:endParaRPr lang="en-US" sz="2400" b="1" i="0" u="none" strike="noStrike" dirty="0" smtClean="0">
              <a:effectLst/>
              <a:latin typeface="Helvetica Neue"/>
              <a:ea typeface="Helvetica Neue"/>
              <a:cs typeface="Helvetica Neue"/>
              <a:sym typeface="Helvetica Neue"/>
            </a:endParaRPr>
          </a:p>
          <a:p>
            <a:r>
              <a:rPr lang="en-US" sz="2200" b="0" i="0" u="none" strike="noStrike" dirty="0" smtClean="0">
                <a:effectLst/>
                <a:latin typeface="Helvetica Neue"/>
                <a:ea typeface="Helvetica Neue"/>
                <a:cs typeface="Helvetica Neue"/>
                <a:sym typeface="Helvetica Neue"/>
              </a:rPr>
              <a:t>Volume multi-attach is one of the most highly-requested features in cloud environments. </a:t>
            </a:r>
            <a:r>
              <a:rPr lang="en-US" sz="2200" b="0" i="0" u="none" strike="noStrike" baseline="0" dirty="0" smtClean="0">
                <a:effectLst/>
                <a:latin typeface="Helvetica Neue"/>
                <a:ea typeface="Helvetica Neue"/>
                <a:cs typeface="Helvetica Neue"/>
                <a:sym typeface="Helvetica Neue"/>
              </a:rPr>
              <a:t> </a:t>
            </a:r>
            <a:r>
              <a:rPr lang="en-US" sz="2400" b="0" i="0" u="none" strike="noStrike" dirty="0" smtClean="0">
                <a:effectLst/>
                <a:latin typeface="Helvetica Neue"/>
                <a:ea typeface="Helvetica Neue"/>
                <a:cs typeface="Helvetica Neue"/>
                <a:sym typeface="Helvetica Neue"/>
              </a:rPr>
              <a:t>An obvious benefit is that you can have two nodes accessing the same volume, so if one goes down, the other can take over and has access to the data,</a:t>
            </a:r>
            <a:r>
              <a:rPr lang="en-US" sz="2400" b="0" i="0" u="none" strike="noStrike" baseline="0" dirty="0" smtClean="0">
                <a:effectLst/>
                <a:latin typeface="Helvetica Neue"/>
                <a:ea typeface="Helvetica Neue"/>
                <a:cs typeface="Helvetica Neue"/>
                <a:sym typeface="Helvetica Neue"/>
              </a:rPr>
              <a:t> which supports enterprise users who need robust environments and users who need high availability. </a:t>
            </a:r>
            <a:endParaRPr lang="en-US" sz="2400" b="0" i="0" u="none" strike="noStrike" dirty="0" smtClean="0">
              <a:effectLst/>
              <a:latin typeface="Helvetica Neue"/>
              <a:ea typeface="Helvetica Neue"/>
              <a:cs typeface="Helvetica Neue"/>
              <a:sym typeface="Helvetica Neue"/>
            </a:endParaRPr>
          </a:p>
          <a:p>
            <a:endParaRPr lang="en-US" sz="2400" b="0" i="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0839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The bare metal project Ironic saw notable user</a:t>
            </a:r>
            <a:r>
              <a:rPr lang="en-US" sz="2400" b="0" i="0" u="none" strike="noStrike" baseline="0" dirty="0" smtClean="0">
                <a:effectLst/>
                <a:latin typeface="Helvetica Neue"/>
                <a:ea typeface="Helvetica Neue"/>
                <a:cs typeface="Helvetica Neue"/>
                <a:sym typeface="Helvetica Neue"/>
              </a:rPr>
              <a:t> growth in the last user survey, so it’s great that the Ironic team has implemented Rescue Mode in the Queens release to make life easier for operators. Now with Rescue Mode, Ironic users now have a safety net if something won’t boot correctly, something’s misconfigured, they lose an SSH key, etc. </a:t>
            </a:r>
            <a:endParaRPr lang="en-US" sz="2400" b="0" i="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67928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If you’re not familiar, </a:t>
            </a:r>
            <a:r>
              <a:rPr lang="en-US" sz="2400" b="0" i="0" u="none" strike="noStrike" dirty="0" err="1" smtClean="0">
                <a:effectLst/>
                <a:latin typeface="Helvetica Neue"/>
                <a:ea typeface="Helvetica Neue"/>
                <a:cs typeface="Helvetica Neue"/>
                <a:sym typeface="Helvetica Neue"/>
              </a:rPr>
              <a:t>Kuryr</a:t>
            </a:r>
            <a:r>
              <a:rPr lang="en-US" sz="2400" b="0" i="0" u="none" strike="noStrike" dirty="0" smtClean="0">
                <a:effectLst/>
                <a:latin typeface="Helvetica Neue"/>
                <a:ea typeface="Helvetica Neue"/>
                <a:cs typeface="Helvetica Neue"/>
                <a:sym typeface="Helvetica Neue"/>
              </a:rPr>
              <a:t> is a growing OpenStack project that bridges container networking frameworks and OpenStack networking. They focus on closing gaps between container networking and Neutron, so OpenStack users can</a:t>
            </a:r>
            <a:r>
              <a:rPr lang="en-US" sz="2400" b="0" i="0" u="none" strike="noStrike" baseline="0" dirty="0" smtClean="0">
                <a:effectLst/>
                <a:latin typeface="Helvetica Neue"/>
                <a:ea typeface="Helvetica Neue"/>
                <a:cs typeface="Helvetica Neue"/>
                <a:sym typeface="Helvetica Neue"/>
              </a:rPr>
              <a:t> deploy containers at scale without </a:t>
            </a:r>
            <a:r>
              <a:rPr lang="en-US" sz="2400" b="0" i="0" u="none" strike="noStrike" baseline="0" dirty="0" err="1" smtClean="0">
                <a:effectLst/>
                <a:latin typeface="Helvetica Neue"/>
                <a:ea typeface="Helvetica Neue"/>
                <a:cs typeface="Helvetica Neue"/>
                <a:sym typeface="Helvetica Neue"/>
              </a:rPr>
              <a:t>piecemealing</a:t>
            </a:r>
            <a:r>
              <a:rPr lang="en-US" sz="2400" b="0" i="0" u="none" strike="noStrike" baseline="0" dirty="0" smtClean="0">
                <a:effectLst/>
                <a:latin typeface="Helvetica Neue"/>
                <a:ea typeface="Helvetica Neue"/>
                <a:cs typeface="Helvetica Neue"/>
                <a:sym typeface="Helvetica Neue"/>
              </a:rPr>
              <a:t> networking solutions. </a:t>
            </a:r>
          </a:p>
          <a:p>
            <a:pPr lvl="1" rtl="0" fontAlgn="base"/>
            <a:endParaRPr lang="en-US" sz="2400" b="0" i="0" u="none" strike="noStrike" dirty="0" smtClean="0">
              <a:effectLst/>
              <a:latin typeface="Helvetica Neue"/>
              <a:ea typeface="Helvetica Neue"/>
              <a:cs typeface="Helvetica Neue"/>
              <a:sym typeface="Helvetica Neue"/>
            </a:endParaRPr>
          </a:p>
          <a:p>
            <a:pPr lvl="1" rtl="0" fontAlgn="base"/>
            <a:r>
              <a:rPr lang="en-US" sz="2400" b="0" i="0" u="none" strike="noStrike" dirty="0" smtClean="0">
                <a:effectLst/>
                <a:latin typeface="Helvetica Neue"/>
                <a:ea typeface="Helvetica Neue"/>
                <a:cs typeface="Helvetica Neue"/>
                <a:sym typeface="Helvetica Neue"/>
              </a:rPr>
              <a:t>One</a:t>
            </a:r>
            <a:r>
              <a:rPr lang="en-US" sz="2400" b="0" i="0" u="none" strike="noStrike" baseline="0" dirty="0" smtClean="0">
                <a:effectLst/>
                <a:latin typeface="Helvetica Neue"/>
                <a:ea typeface="Helvetica Neue"/>
                <a:cs typeface="Helvetica Neue"/>
                <a:sym typeface="Helvetica Neue"/>
              </a:rPr>
              <a:t> example of this is the </a:t>
            </a:r>
            <a:r>
              <a:rPr lang="en-US" sz="2400" b="0" i="0" u="none" strike="noStrike" baseline="0" dirty="0" err="1" smtClean="0">
                <a:effectLst/>
                <a:latin typeface="Helvetica Neue"/>
                <a:ea typeface="Helvetica Neue"/>
                <a:cs typeface="Helvetica Neue"/>
                <a:sym typeface="Helvetica Neue"/>
              </a:rPr>
              <a:t>Kuryr</a:t>
            </a:r>
            <a:r>
              <a:rPr lang="en-US" sz="2400" b="0" i="0" u="none" strike="noStrike" baseline="0" dirty="0" smtClean="0">
                <a:effectLst/>
                <a:latin typeface="Helvetica Neue"/>
                <a:ea typeface="Helvetica Neue"/>
                <a:cs typeface="Helvetica Neue"/>
                <a:sym typeface="Helvetica Neue"/>
              </a:rPr>
              <a:t> CNI daemon that they released for Queens. Rather than waiting on the Kubernetes API for each event, the CNI daemon constantly watches for pod events.</a:t>
            </a:r>
            <a:endParaRPr lang="en-US" sz="2400" b="1" i="0" u="none" strike="noStrike" dirty="0" smtClean="0">
              <a:effectLst/>
              <a:latin typeface="Helvetica Neue"/>
              <a:ea typeface="Helvetica Neue"/>
              <a:cs typeface="Helvetica Neue"/>
              <a:sym typeface="Helvetica Neue"/>
            </a:endParaRPr>
          </a:p>
          <a:p>
            <a:pPr lvl="1" rtl="0" fontAlgn="base"/>
            <a:endParaRPr lang="en-US" sz="2400" b="1" i="0" u="none" strike="noStrike" dirty="0" smtClean="0">
              <a:effectLst/>
              <a:latin typeface="Helvetica Neue"/>
              <a:ea typeface="Helvetica Neue"/>
              <a:cs typeface="Helvetica Neue"/>
              <a:sym typeface="Helvetica Neue"/>
            </a:endParaRPr>
          </a:p>
          <a:p>
            <a:r>
              <a:rPr lang="en-US" sz="2400" b="0" i="0" u="none" strike="noStrike" dirty="0" smtClean="0">
                <a:effectLst/>
                <a:latin typeface="Helvetica Neue"/>
                <a:ea typeface="Helvetica Neue"/>
                <a:cs typeface="Helvetica Neue"/>
                <a:sym typeface="Helvetica Neue"/>
              </a:rPr>
              <a:t>This improves</a:t>
            </a:r>
            <a:r>
              <a:rPr lang="en-US" sz="2400" b="0" i="0" u="none" strike="noStrike" baseline="0" dirty="0" smtClean="0">
                <a:effectLst/>
                <a:latin typeface="Helvetica Neue"/>
                <a:ea typeface="Helvetica Neue"/>
                <a:cs typeface="Helvetica Neue"/>
                <a:sym typeface="Helvetica Neue"/>
              </a:rPr>
              <a:t> the scalability of Kubernetes for OpenStack users and supports HA use cases. This provides a secondary option for creating pods if the controller goes down, supporting those high availability users. </a:t>
            </a:r>
            <a:endParaRPr lang="en-US" sz="2400" b="0" i="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0514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r>
              <a:rPr lang="en-US" sz="2400" b="0" i="0" u="none" strike="noStrike" dirty="0" smtClean="0">
                <a:effectLst/>
                <a:latin typeface="Helvetica Neue"/>
                <a:ea typeface="Helvetica Neue"/>
                <a:cs typeface="Helvetica Neue"/>
                <a:sym typeface="Helvetica Neue"/>
              </a:rPr>
              <a:t>The Heat team has added a Horizon plugin for Heat Orchestration Templates that gives</a:t>
            </a:r>
            <a:r>
              <a:rPr lang="en-US" sz="2400" b="0" i="0" u="none" strike="noStrike" baseline="0" dirty="0" smtClean="0">
                <a:effectLst/>
                <a:latin typeface="Helvetica Neue"/>
                <a:ea typeface="Helvetica Neue"/>
                <a:cs typeface="Helvetica Neue"/>
                <a:sym typeface="Helvetica Neue"/>
              </a:rPr>
              <a:t> users a drag and drop interface for generating templates. Previously HOT templates were only plaintext files, so this is a very user friendly way to orchestrate resources!</a:t>
            </a:r>
            <a:endParaRPr lang="en-US" sz="2400" b="0" i="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05203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61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rtl="0" fontAlgn="base"/>
            <a:endParaRPr lang="en-US" dirty="0"/>
          </a:p>
        </p:txBody>
      </p:sp>
    </p:spTree>
    <p:extLst>
      <p:ext uri="{BB962C8B-B14F-4D97-AF65-F5344CB8AC3E}">
        <p14:creationId xmlns:p14="http://schemas.microsoft.com/office/powerpoint/2010/main" val="193045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ed Cover">
    <p:bg>
      <p:bgPr>
        <a:solidFill>
          <a:srgbClr val="DA1A32"/>
        </a:solid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44600" y="4813300"/>
            <a:ext cx="20828000" cy="4648200"/>
          </a:xfrm>
          <a:prstGeom prst="rect">
            <a:avLst/>
          </a:prstGeom>
        </p:spPr>
        <p:txBody>
          <a:bodyPr/>
          <a:lstStyle>
            <a:lvl1pPr>
              <a:defRPr>
                <a:solidFill>
                  <a:srgbClr val="FFFFFF"/>
                </a:solidFill>
              </a:defRPr>
            </a:lvl1pPr>
          </a:lstStyle>
          <a:p>
            <a:r>
              <a:t>Title Text</a:t>
            </a:r>
          </a:p>
        </p:txBody>
      </p:sp>
      <p:pic>
        <p:nvPicPr>
          <p:cNvPr id="16" name="pasted-image.pdf"/>
          <p:cNvPicPr>
            <a:picLocks noChangeAspect="1"/>
          </p:cNvPicPr>
          <p:nvPr/>
        </p:nvPicPr>
        <p:blipFill>
          <a:blip r:embed="rId2">
            <a:extLst/>
          </a:blip>
          <a:stretch>
            <a:fillRect/>
          </a:stretch>
        </p:blipFill>
        <p:spPr>
          <a:xfrm>
            <a:off x="1164259" y="725982"/>
            <a:ext cx="2863242" cy="508698"/>
          </a:xfrm>
          <a:prstGeom prst="rect">
            <a:avLst/>
          </a:prstGeom>
          <a:ln w="12700">
            <a:miter lim="400000"/>
          </a:ln>
        </p:spPr>
      </p:pic>
      <p:sp>
        <p:nvSpPr>
          <p:cNvPr id="17" name="Shape 17"/>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Centered">
    <p:spTree>
      <p:nvGrpSpPr>
        <p:cNvPr id="1" name=""/>
        <p:cNvGrpSpPr/>
        <p:nvPr/>
      </p:nvGrpSpPr>
      <p:grpSpPr>
        <a:xfrm>
          <a:off x="0" y="0"/>
          <a:ext cx="0" cy="0"/>
          <a:chOff x="0" y="0"/>
          <a:chExt cx="0" cy="0"/>
        </a:xfrm>
      </p:grpSpPr>
      <p:sp>
        <p:nvSpPr>
          <p:cNvPr id="126" name="Shape 126"/>
          <p:cNvSpPr>
            <a:spLocks noGrp="1"/>
          </p:cNvSpPr>
          <p:nvPr>
            <p:ph type="body" sz="half" idx="1"/>
          </p:nvPr>
        </p:nvSpPr>
        <p:spPr>
          <a:xfrm>
            <a:off x="4638009" y="10558748"/>
            <a:ext cx="15107982" cy="5765801"/>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27" name="Shape 127"/>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128"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129" name="Shape 129"/>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130" name="Shape 130"/>
          <p:cNvSpPr>
            <a:spLocks noGrp="1"/>
          </p:cNvSpPr>
          <p:nvPr>
            <p:ph type="pic" idx="13"/>
          </p:nvPr>
        </p:nvSpPr>
        <p:spPr>
          <a:xfrm>
            <a:off x="-38250" y="1838325"/>
            <a:ext cx="24464038" cy="8116987"/>
          </a:xfrm>
          <a:prstGeom prst="rect">
            <a:avLst/>
          </a:prstGeom>
        </p:spPr>
        <p:txBody>
          <a:bodyPr lIns="91439" tIns="45719" rIns="91439" bIns="45719" anchor="t">
            <a:noAutofit/>
          </a:bodyPr>
          <a:lstStyle/>
          <a:p>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Centered + Title ">
    <p:spTree>
      <p:nvGrpSpPr>
        <p:cNvPr id="1" name=""/>
        <p:cNvGrpSpPr/>
        <p:nvPr/>
      </p:nvGrpSpPr>
      <p:grpSpPr>
        <a:xfrm>
          <a:off x="0" y="0"/>
          <a:ext cx="0" cy="0"/>
          <a:chOff x="0" y="0"/>
          <a:chExt cx="0" cy="0"/>
        </a:xfrm>
      </p:grpSpPr>
      <p:sp>
        <p:nvSpPr>
          <p:cNvPr id="138" name="Shape 138"/>
          <p:cNvSpPr>
            <a:spLocks noGrp="1"/>
          </p:cNvSpPr>
          <p:nvPr>
            <p:ph type="title"/>
          </p:nvPr>
        </p:nvSpPr>
        <p:spPr>
          <a:xfrm>
            <a:off x="1139556" y="9858275"/>
            <a:ext cx="22104888" cy="1419325"/>
          </a:xfrm>
          <a:prstGeom prst="rect">
            <a:avLst/>
          </a:prstGeom>
        </p:spPr>
        <p:txBody>
          <a:bodyPr anchor="b"/>
          <a:lstStyle>
            <a:lvl1pPr algn="ctr">
              <a:lnSpc>
                <a:spcPct val="130000"/>
              </a:lnSpc>
              <a:defRPr sz="4800" b="0">
                <a:solidFill>
                  <a:srgbClr val="4E4540"/>
                </a:solidFill>
              </a:defRPr>
            </a:lvl1pPr>
          </a:lstStyle>
          <a:p>
            <a:r>
              <a:t>Title Text</a:t>
            </a:r>
          </a:p>
        </p:txBody>
      </p:sp>
      <p:sp>
        <p:nvSpPr>
          <p:cNvPr id="139" name="Shape 139"/>
          <p:cNvSpPr>
            <a:spLocks noGrp="1"/>
          </p:cNvSpPr>
          <p:nvPr>
            <p:ph type="body" sz="half" idx="1"/>
          </p:nvPr>
        </p:nvSpPr>
        <p:spPr>
          <a:xfrm>
            <a:off x="4638009" y="11480800"/>
            <a:ext cx="15107982" cy="5765800"/>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40" name="Shape 140"/>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141"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142" name="Shape 142"/>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143" name="Shape 143"/>
          <p:cNvSpPr>
            <a:spLocks noGrp="1"/>
          </p:cNvSpPr>
          <p:nvPr>
            <p:ph type="pic" idx="13"/>
          </p:nvPr>
        </p:nvSpPr>
        <p:spPr>
          <a:xfrm>
            <a:off x="-38250" y="1838325"/>
            <a:ext cx="24464038" cy="8116987"/>
          </a:xfrm>
          <a:prstGeom prst="rect">
            <a:avLst/>
          </a:prstGeom>
        </p:spPr>
        <p:txBody>
          <a:bodyPr lIns="91439" tIns="45719" rIns="91439" bIns="45719" anchor="t">
            <a:noAutofit/>
          </a:bodyPr>
          <a:lstStyle/>
          <a:p>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51" name="Shape 15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52" name="Shape 152"/>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53" name="Shape 153"/>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Grid">
    <p:spTree>
      <p:nvGrpSpPr>
        <p:cNvPr id="1" name=""/>
        <p:cNvGrpSpPr/>
        <p:nvPr/>
      </p:nvGrpSpPr>
      <p:grpSpPr>
        <a:xfrm>
          <a:off x="0" y="0"/>
          <a:ext cx="0" cy="0"/>
          <a:chOff x="0" y="0"/>
          <a:chExt cx="0" cy="0"/>
        </a:xfrm>
      </p:grpSpPr>
      <p:sp>
        <p:nvSpPr>
          <p:cNvPr id="160" name="Shape 160"/>
          <p:cNvSpPr>
            <a:spLocks noGrp="1"/>
          </p:cNvSpPr>
          <p:nvPr>
            <p:ph type="pic" sz="quarter" idx="13"/>
          </p:nvPr>
        </p:nvSpPr>
        <p:spPr>
          <a:xfrm>
            <a:off x="15760699" y="7048499"/>
            <a:ext cx="7404101" cy="5549901"/>
          </a:xfrm>
          <a:prstGeom prst="rect">
            <a:avLst/>
          </a:prstGeom>
        </p:spPr>
        <p:txBody>
          <a:bodyPr lIns="91439" tIns="45719" rIns="91439" bIns="45719" anchor="t">
            <a:noAutofit/>
          </a:bodyPr>
          <a:lstStyle/>
          <a:p>
            <a:endParaRPr/>
          </a:p>
        </p:txBody>
      </p:sp>
      <p:sp>
        <p:nvSpPr>
          <p:cNvPr id="161" name="Shape 161"/>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162" name="Shape 162"/>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163" name="Shape 163"/>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64" name="Shape 16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ue Cover Icons">
    <p:spTree>
      <p:nvGrpSpPr>
        <p:cNvPr id="1" name=""/>
        <p:cNvGrpSpPr/>
        <p:nvPr/>
      </p:nvGrpSpPr>
      <p:grpSpPr>
        <a:xfrm>
          <a:off x="0" y="0"/>
          <a:ext cx="0" cy="0"/>
          <a:chOff x="0" y="0"/>
          <a:chExt cx="0" cy="0"/>
        </a:xfrm>
      </p:grpSpPr>
      <p:sp>
        <p:nvSpPr>
          <p:cNvPr id="171" name="Shape 171"/>
          <p:cNvSpPr/>
          <p:nvPr/>
        </p:nvSpPr>
        <p:spPr>
          <a:xfrm>
            <a:off x="0" y="-34305"/>
            <a:ext cx="4870591" cy="13784610"/>
          </a:xfrm>
          <a:prstGeom prst="rect">
            <a:avLst/>
          </a:prstGeom>
          <a:solidFill>
            <a:srgbClr val="194E6A"/>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2" name="Shape 172"/>
          <p:cNvSpPr/>
          <p:nvPr/>
        </p:nvSpPr>
        <p:spPr>
          <a:xfrm>
            <a:off x="4878352" y="-34305"/>
            <a:ext cx="4870591" cy="13784610"/>
          </a:xfrm>
          <a:prstGeom prst="rect">
            <a:avLst/>
          </a:prstGeom>
          <a:solidFill>
            <a:srgbClr val="195773"/>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3" name="Shape 173"/>
          <p:cNvSpPr/>
          <p:nvPr/>
        </p:nvSpPr>
        <p:spPr>
          <a:xfrm>
            <a:off x="9756704" y="-34305"/>
            <a:ext cx="4870592" cy="13784610"/>
          </a:xfrm>
          <a:prstGeom prst="rect">
            <a:avLst/>
          </a:prstGeom>
          <a:solidFill>
            <a:srgbClr val="26607B"/>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4" name="Shape 174"/>
          <p:cNvSpPr/>
          <p:nvPr/>
        </p:nvSpPr>
        <p:spPr>
          <a:xfrm>
            <a:off x="14635057" y="-34305"/>
            <a:ext cx="4870591" cy="13784610"/>
          </a:xfrm>
          <a:prstGeom prst="rect">
            <a:avLst/>
          </a:prstGeom>
          <a:solidFill>
            <a:srgbClr val="31688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5" name="Shape 175"/>
          <p:cNvSpPr/>
          <p:nvPr/>
        </p:nvSpPr>
        <p:spPr>
          <a:xfrm>
            <a:off x="19513408" y="-34305"/>
            <a:ext cx="4870592" cy="13784610"/>
          </a:xfrm>
          <a:prstGeom prst="rect">
            <a:avLst/>
          </a:prstGeom>
          <a:solidFill>
            <a:srgbClr val="3D7189"/>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6" name="Shape 176"/>
          <p:cNvSpPr/>
          <p:nvPr/>
        </p:nvSpPr>
        <p:spPr>
          <a:xfrm>
            <a:off x="1221949" y="4336553"/>
            <a:ext cx="2426693" cy="2426694"/>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7" name="Shape 177"/>
          <p:cNvSpPr>
            <a:spLocks noGrp="1"/>
          </p:cNvSpPr>
          <p:nvPr>
            <p:ph type="pic" sz="quarter" idx="13"/>
          </p:nvPr>
        </p:nvSpPr>
        <p:spPr>
          <a:xfrm>
            <a:off x="1856081" y="5075389"/>
            <a:ext cx="1158429" cy="1025222"/>
          </a:xfrm>
          <a:prstGeom prst="rect">
            <a:avLst/>
          </a:prstGeom>
        </p:spPr>
        <p:txBody>
          <a:bodyPr lIns="91439" tIns="45719" rIns="91439" bIns="45719" anchor="t">
            <a:noAutofit/>
          </a:bodyPr>
          <a:lstStyle/>
          <a:p>
            <a:endParaRPr/>
          </a:p>
        </p:txBody>
      </p:sp>
      <p:sp>
        <p:nvSpPr>
          <p:cNvPr id="178" name="Shape 178"/>
          <p:cNvSpPr>
            <a:spLocks noGrp="1"/>
          </p:cNvSpPr>
          <p:nvPr>
            <p:ph type="title"/>
          </p:nvPr>
        </p:nvSpPr>
        <p:spPr>
          <a:xfrm>
            <a:off x="671185" y="7296884"/>
            <a:ext cx="3528220" cy="1690688"/>
          </a:xfrm>
          <a:prstGeom prst="rect">
            <a:avLst/>
          </a:prstGeom>
        </p:spPr>
        <p:txBody>
          <a:bodyPr anchor="t"/>
          <a:lstStyle>
            <a:lvl1pPr algn="ctr">
              <a:spcBef>
                <a:spcPts val="2400"/>
              </a:spcBef>
              <a:defRPr sz="2600" cap="all">
                <a:solidFill>
                  <a:srgbClr val="FFFFFF"/>
                </a:solidFill>
              </a:defRPr>
            </a:lvl1pPr>
          </a:lstStyle>
          <a:p>
            <a:r>
              <a:t>Title Text</a:t>
            </a:r>
          </a:p>
        </p:txBody>
      </p:sp>
      <p:sp>
        <p:nvSpPr>
          <p:cNvPr id="179" name="Shape 179"/>
          <p:cNvSpPr/>
          <p:nvPr/>
        </p:nvSpPr>
        <p:spPr>
          <a:xfrm>
            <a:off x="6100301" y="4336553"/>
            <a:ext cx="2426693" cy="2426694"/>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0" name="Shape 180"/>
          <p:cNvSpPr>
            <a:spLocks noGrp="1"/>
          </p:cNvSpPr>
          <p:nvPr>
            <p:ph type="body" sz="quarter" idx="14"/>
          </p:nvPr>
        </p:nvSpPr>
        <p:spPr>
          <a:xfrm>
            <a:off x="5511438" y="7296884"/>
            <a:ext cx="3604419" cy="1574999"/>
          </a:xfrm>
          <a:prstGeom prst="rect">
            <a:avLst/>
          </a:prstGeom>
        </p:spPr>
        <p:txBody>
          <a:bodyPr anchor="t"/>
          <a:lstStyle>
            <a:lvl1pPr marL="0" indent="0" algn="ctr">
              <a:spcBef>
                <a:spcPts val="2400"/>
              </a:spcBef>
              <a:buSzTx/>
              <a:buNone/>
              <a:defRPr sz="2600" b="1" cap="all">
                <a:solidFill>
                  <a:srgbClr val="FFFFFF"/>
                </a:solidFill>
              </a:defRPr>
            </a:lvl1pPr>
          </a:lstStyle>
          <a:p>
            <a:r>
              <a:t>Title Text</a:t>
            </a:r>
          </a:p>
        </p:txBody>
      </p:sp>
      <p:sp>
        <p:nvSpPr>
          <p:cNvPr id="181" name="Shape 181"/>
          <p:cNvSpPr>
            <a:spLocks noGrp="1"/>
          </p:cNvSpPr>
          <p:nvPr>
            <p:ph type="pic" sz="quarter" idx="15"/>
          </p:nvPr>
        </p:nvSpPr>
        <p:spPr>
          <a:xfrm>
            <a:off x="6734408" y="4826747"/>
            <a:ext cx="1158429" cy="1395507"/>
          </a:xfrm>
          <a:prstGeom prst="rect">
            <a:avLst/>
          </a:prstGeom>
        </p:spPr>
        <p:txBody>
          <a:bodyPr lIns="91439" tIns="45719" rIns="91439" bIns="45719" anchor="t">
            <a:noAutofit/>
          </a:bodyPr>
          <a:lstStyle/>
          <a:p>
            <a:endParaRPr/>
          </a:p>
        </p:txBody>
      </p:sp>
      <p:sp>
        <p:nvSpPr>
          <p:cNvPr id="182" name="Shape 182"/>
          <p:cNvSpPr/>
          <p:nvPr/>
        </p:nvSpPr>
        <p:spPr>
          <a:xfrm>
            <a:off x="10978653" y="4336553"/>
            <a:ext cx="2426694" cy="2426694"/>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3" name="Shape 183"/>
          <p:cNvSpPr>
            <a:spLocks noGrp="1"/>
          </p:cNvSpPr>
          <p:nvPr>
            <p:ph type="body" sz="quarter" idx="16"/>
          </p:nvPr>
        </p:nvSpPr>
        <p:spPr>
          <a:xfrm>
            <a:off x="10389790" y="7296884"/>
            <a:ext cx="3604420" cy="1574999"/>
          </a:xfrm>
          <a:prstGeom prst="rect">
            <a:avLst/>
          </a:prstGeom>
        </p:spPr>
        <p:txBody>
          <a:bodyPr anchor="t"/>
          <a:lstStyle>
            <a:lvl1pPr marL="0" indent="0" algn="ctr">
              <a:spcBef>
                <a:spcPts val="2400"/>
              </a:spcBef>
              <a:buSzTx/>
              <a:buNone/>
              <a:defRPr sz="2600" b="1" cap="all">
                <a:solidFill>
                  <a:srgbClr val="FFFFFF"/>
                </a:solidFill>
              </a:defRPr>
            </a:lvl1pPr>
          </a:lstStyle>
          <a:p>
            <a:r>
              <a:t>Title Text</a:t>
            </a:r>
          </a:p>
        </p:txBody>
      </p:sp>
      <p:sp>
        <p:nvSpPr>
          <p:cNvPr id="184" name="Shape 184"/>
          <p:cNvSpPr>
            <a:spLocks noGrp="1"/>
          </p:cNvSpPr>
          <p:nvPr>
            <p:ph type="pic" sz="quarter" idx="17"/>
          </p:nvPr>
        </p:nvSpPr>
        <p:spPr>
          <a:xfrm>
            <a:off x="11612760" y="4826747"/>
            <a:ext cx="1158429" cy="1395507"/>
          </a:xfrm>
          <a:prstGeom prst="rect">
            <a:avLst/>
          </a:prstGeom>
        </p:spPr>
        <p:txBody>
          <a:bodyPr lIns="91439" tIns="45719" rIns="91439" bIns="45719" anchor="t">
            <a:noAutofit/>
          </a:bodyPr>
          <a:lstStyle/>
          <a:p>
            <a:endParaRPr/>
          </a:p>
        </p:txBody>
      </p:sp>
      <p:sp>
        <p:nvSpPr>
          <p:cNvPr id="185" name="Shape 185"/>
          <p:cNvSpPr/>
          <p:nvPr/>
        </p:nvSpPr>
        <p:spPr>
          <a:xfrm>
            <a:off x="15857005" y="4336553"/>
            <a:ext cx="2426693" cy="2426694"/>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6" name="Shape 186"/>
          <p:cNvSpPr>
            <a:spLocks noGrp="1"/>
          </p:cNvSpPr>
          <p:nvPr>
            <p:ph type="body" sz="quarter" idx="18"/>
          </p:nvPr>
        </p:nvSpPr>
        <p:spPr>
          <a:xfrm>
            <a:off x="15268142" y="7296884"/>
            <a:ext cx="3604420" cy="1574999"/>
          </a:xfrm>
          <a:prstGeom prst="rect">
            <a:avLst/>
          </a:prstGeom>
        </p:spPr>
        <p:txBody>
          <a:bodyPr anchor="t"/>
          <a:lstStyle>
            <a:lvl1pPr marL="0" indent="0" algn="ctr">
              <a:spcBef>
                <a:spcPts val="2400"/>
              </a:spcBef>
              <a:buSzTx/>
              <a:buNone/>
              <a:defRPr sz="2600" b="1" cap="all">
                <a:solidFill>
                  <a:srgbClr val="FFFFFF"/>
                </a:solidFill>
              </a:defRPr>
            </a:lvl1pPr>
          </a:lstStyle>
          <a:p>
            <a:r>
              <a:t>Title Text</a:t>
            </a:r>
          </a:p>
        </p:txBody>
      </p:sp>
      <p:sp>
        <p:nvSpPr>
          <p:cNvPr id="187" name="Shape 187"/>
          <p:cNvSpPr>
            <a:spLocks noGrp="1"/>
          </p:cNvSpPr>
          <p:nvPr>
            <p:ph type="pic" sz="quarter" idx="19"/>
          </p:nvPr>
        </p:nvSpPr>
        <p:spPr>
          <a:xfrm>
            <a:off x="16491112" y="4826747"/>
            <a:ext cx="1158429" cy="1395507"/>
          </a:xfrm>
          <a:prstGeom prst="rect">
            <a:avLst/>
          </a:prstGeom>
        </p:spPr>
        <p:txBody>
          <a:bodyPr lIns="91439" tIns="45719" rIns="91439" bIns="45719" anchor="t">
            <a:noAutofit/>
          </a:bodyPr>
          <a:lstStyle/>
          <a:p>
            <a:endParaRPr/>
          </a:p>
        </p:txBody>
      </p:sp>
      <p:sp>
        <p:nvSpPr>
          <p:cNvPr id="188" name="Shape 188"/>
          <p:cNvSpPr/>
          <p:nvPr/>
        </p:nvSpPr>
        <p:spPr>
          <a:xfrm>
            <a:off x="20735357" y="4336553"/>
            <a:ext cx="2426693" cy="2426694"/>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9" name="Shape 189"/>
          <p:cNvSpPr>
            <a:spLocks noGrp="1"/>
          </p:cNvSpPr>
          <p:nvPr>
            <p:ph type="body" sz="quarter" idx="20"/>
          </p:nvPr>
        </p:nvSpPr>
        <p:spPr>
          <a:xfrm>
            <a:off x="20146494" y="7296884"/>
            <a:ext cx="3604420" cy="1574999"/>
          </a:xfrm>
          <a:prstGeom prst="rect">
            <a:avLst/>
          </a:prstGeom>
        </p:spPr>
        <p:txBody>
          <a:bodyPr anchor="t"/>
          <a:lstStyle>
            <a:lvl1pPr marL="0" indent="0" algn="ctr">
              <a:spcBef>
                <a:spcPts val="2400"/>
              </a:spcBef>
              <a:buSzTx/>
              <a:buNone/>
              <a:defRPr sz="2600" b="1" cap="all">
                <a:solidFill>
                  <a:srgbClr val="FFFFFF"/>
                </a:solidFill>
              </a:defRPr>
            </a:lvl1pPr>
          </a:lstStyle>
          <a:p>
            <a:r>
              <a:t>Title Text</a:t>
            </a:r>
          </a:p>
        </p:txBody>
      </p:sp>
      <p:sp>
        <p:nvSpPr>
          <p:cNvPr id="190" name="Shape 190"/>
          <p:cNvSpPr>
            <a:spLocks noGrp="1"/>
          </p:cNvSpPr>
          <p:nvPr>
            <p:ph type="pic" sz="quarter" idx="21"/>
          </p:nvPr>
        </p:nvSpPr>
        <p:spPr>
          <a:xfrm>
            <a:off x="21369464" y="4826747"/>
            <a:ext cx="1158429" cy="1395507"/>
          </a:xfrm>
          <a:prstGeom prst="rect">
            <a:avLst/>
          </a:prstGeom>
        </p:spPr>
        <p:txBody>
          <a:bodyPr lIns="91439" tIns="45719" rIns="91439" bIns="45719" anchor="t">
            <a:noAutofit/>
          </a:bodyPr>
          <a:lstStyle/>
          <a:p>
            <a:endParaRPr/>
          </a:p>
        </p:txBody>
      </p:sp>
      <p:sp>
        <p:nvSpPr>
          <p:cNvPr id="191" name="Shape 19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hanks">
    <p:bg>
      <p:bgPr>
        <a:solidFill>
          <a:srgbClr val="DA1A32"/>
        </a:solidFill>
        <a:effectLst/>
      </p:bgPr>
    </p:bg>
    <p:spTree>
      <p:nvGrpSpPr>
        <p:cNvPr id="1" name=""/>
        <p:cNvGrpSpPr/>
        <p:nvPr/>
      </p:nvGrpSpPr>
      <p:grpSpPr>
        <a:xfrm>
          <a:off x="0" y="0"/>
          <a:ext cx="0" cy="0"/>
          <a:chOff x="0" y="0"/>
          <a:chExt cx="0" cy="0"/>
        </a:xfrm>
      </p:grpSpPr>
      <p:sp>
        <p:nvSpPr>
          <p:cNvPr id="198" name="Shape 198"/>
          <p:cNvSpPr>
            <a:spLocks noGrp="1"/>
          </p:cNvSpPr>
          <p:nvPr>
            <p:ph type="title"/>
          </p:nvPr>
        </p:nvSpPr>
        <p:spPr>
          <a:xfrm>
            <a:off x="1244600" y="2590800"/>
            <a:ext cx="20828000" cy="4648200"/>
          </a:xfrm>
          <a:prstGeom prst="rect">
            <a:avLst/>
          </a:prstGeom>
        </p:spPr>
        <p:txBody>
          <a:bodyPr anchor="b"/>
          <a:lstStyle>
            <a:lvl1pPr>
              <a:defRPr>
                <a:solidFill>
                  <a:srgbClr val="FFFFFF"/>
                </a:solidFill>
              </a:defRPr>
            </a:lvl1pPr>
          </a:lstStyle>
          <a:p>
            <a:r>
              <a:t>Title Text</a:t>
            </a:r>
          </a:p>
        </p:txBody>
      </p:sp>
      <p:pic>
        <p:nvPicPr>
          <p:cNvPr id="199" name="pasted-image.pdf"/>
          <p:cNvPicPr>
            <a:picLocks noChangeAspect="1"/>
          </p:cNvPicPr>
          <p:nvPr/>
        </p:nvPicPr>
        <p:blipFill>
          <a:blip r:embed="rId2">
            <a:extLst/>
          </a:blip>
          <a:stretch>
            <a:fillRect/>
          </a:stretch>
        </p:blipFill>
        <p:spPr>
          <a:xfrm>
            <a:off x="1164259" y="725982"/>
            <a:ext cx="2863242" cy="508698"/>
          </a:xfrm>
          <a:prstGeom prst="rect">
            <a:avLst/>
          </a:prstGeom>
          <a:ln w="12700">
            <a:miter lim="400000"/>
          </a:ln>
        </p:spPr>
      </p:pic>
      <p:sp>
        <p:nvSpPr>
          <p:cNvPr id="200" name="Shape 200"/>
          <p:cNvSpPr>
            <a:spLocks noGrp="1"/>
          </p:cNvSpPr>
          <p:nvPr>
            <p:ph type="body" sz="quarter" idx="13"/>
          </p:nvPr>
        </p:nvSpPr>
        <p:spPr>
          <a:xfrm>
            <a:off x="1248916" y="7232650"/>
            <a:ext cx="3198019" cy="838200"/>
          </a:xfrm>
          <a:prstGeom prst="rect">
            <a:avLst/>
          </a:prstGeom>
        </p:spPr>
        <p:txBody>
          <a:bodyPr wrap="none" anchor="t">
            <a:spAutoFit/>
          </a:bodyPr>
          <a:lstStyle>
            <a:lvl1pPr marL="0" indent="0">
              <a:spcBef>
                <a:spcPts val="0"/>
              </a:spcBef>
              <a:buSzTx/>
              <a:buNone/>
              <a:defRPr sz="4800">
                <a:solidFill>
                  <a:srgbClr val="FFFFFF"/>
                </a:solidFill>
              </a:defRPr>
            </a:lvl1pPr>
          </a:lstStyle>
          <a:p>
            <a:r>
              <a:t>Questions?</a:t>
            </a:r>
          </a:p>
        </p:txBody>
      </p:sp>
      <p:pic>
        <p:nvPicPr>
          <p:cNvPr id="201" name="pasted-image.pdf"/>
          <p:cNvPicPr>
            <a:picLocks noChangeAspect="1"/>
          </p:cNvPicPr>
          <p:nvPr/>
        </p:nvPicPr>
        <p:blipFill>
          <a:blip r:embed="rId3">
            <a:extLst/>
          </a:blip>
          <a:stretch>
            <a:fillRect/>
          </a:stretch>
        </p:blipFill>
        <p:spPr>
          <a:xfrm>
            <a:off x="1505089" y="10957320"/>
            <a:ext cx="1155422" cy="1155433"/>
          </a:xfrm>
          <a:prstGeom prst="rect">
            <a:avLst/>
          </a:prstGeom>
          <a:ln w="12700">
            <a:miter lim="400000"/>
          </a:ln>
        </p:spPr>
      </p:pic>
      <p:sp>
        <p:nvSpPr>
          <p:cNvPr id="202" name="Shape 202"/>
          <p:cNvSpPr>
            <a:spLocks noGrp="1"/>
          </p:cNvSpPr>
          <p:nvPr>
            <p:ph type="body" sz="quarter" idx="14"/>
          </p:nvPr>
        </p:nvSpPr>
        <p:spPr>
          <a:xfrm>
            <a:off x="2910817" y="11274686"/>
            <a:ext cx="1747566" cy="495301"/>
          </a:xfrm>
          <a:prstGeom prst="rect">
            <a:avLst/>
          </a:prstGeom>
        </p:spPr>
        <p:txBody>
          <a:bodyPr wrap="none">
            <a:spAutoFit/>
          </a:bodyPr>
          <a:lstStyle>
            <a:lvl1pPr marL="0" indent="0" algn="ctr">
              <a:spcBef>
                <a:spcPts val="0"/>
              </a:spcBef>
              <a:buSzTx/>
              <a:buNone/>
              <a:defRPr sz="2600" b="1">
                <a:solidFill>
                  <a:srgbClr val="FFFFFF"/>
                </a:solidFill>
              </a:defRPr>
            </a:lvl1pPr>
          </a:lstStyle>
          <a:p>
            <a:r>
              <a:t>openstack</a:t>
            </a:r>
          </a:p>
        </p:txBody>
      </p:sp>
      <p:pic>
        <p:nvPicPr>
          <p:cNvPr id="203" name="pasted-image.pdf"/>
          <p:cNvPicPr>
            <a:picLocks noChangeAspect="1"/>
          </p:cNvPicPr>
          <p:nvPr/>
        </p:nvPicPr>
        <p:blipFill>
          <a:blip r:embed="rId4">
            <a:extLst/>
          </a:blip>
          <a:stretch>
            <a:fillRect/>
          </a:stretch>
        </p:blipFill>
        <p:spPr>
          <a:xfrm>
            <a:off x="5238889" y="10957320"/>
            <a:ext cx="1155421" cy="1155433"/>
          </a:xfrm>
          <a:prstGeom prst="rect">
            <a:avLst/>
          </a:prstGeom>
          <a:ln w="12700">
            <a:miter lim="400000"/>
          </a:ln>
        </p:spPr>
      </p:pic>
      <p:pic>
        <p:nvPicPr>
          <p:cNvPr id="204" name="pasted-image.pdf"/>
          <p:cNvPicPr>
            <a:picLocks noChangeAspect="1"/>
          </p:cNvPicPr>
          <p:nvPr/>
        </p:nvPicPr>
        <p:blipFill>
          <a:blip r:embed="rId5">
            <a:extLst/>
          </a:blip>
          <a:stretch>
            <a:fillRect/>
          </a:stretch>
        </p:blipFill>
        <p:spPr>
          <a:xfrm>
            <a:off x="13191108" y="10957320"/>
            <a:ext cx="1155420" cy="1155433"/>
          </a:xfrm>
          <a:prstGeom prst="rect">
            <a:avLst/>
          </a:prstGeom>
          <a:ln w="12700">
            <a:miter lim="400000"/>
          </a:ln>
        </p:spPr>
      </p:pic>
      <p:pic>
        <p:nvPicPr>
          <p:cNvPr id="205" name="pasted-image.pdf"/>
          <p:cNvPicPr>
            <a:picLocks noChangeAspect="1"/>
          </p:cNvPicPr>
          <p:nvPr/>
        </p:nvPicPr>
        <p:blipFill>
          <a:blip r:embed="rId6">
            <a:extLst/>
          </a:blip>
          <a:stretch>
            <a:fillRect/>
          </a:stretch>
        </p:blipFill>
        <p:spPr>
          <a:xfrm>
            <a:off x="9418132" y="10970431"/>
            <a:ext cx="1155420" cy="1155442"/>
          </a:xfrm>
          <a:prstGeom prst="rect">
            <a:avLst/>
          </a:prstGeom>
          <a:ln w="12700">
            <a:miter lim="400000"/>
          </a:ln>
        </p:spPr>
      </p:pic>
      <p:sp>
        <p:nvSpPr>
          <p:cNvPr id="206" name="Shape 206"/>
          <p:cNvSpPr/>
          <p:nvPr/>
        </p:nvSpPr>
        <p:spPr>
          <a:xfrm>
            <a:off x="6618013" y="11274686"/>
            <a:ext cx="21612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b="1">
                <a:solidFill>
                  <a:srgbClr val="FFFFFF"/>
                </a:solidFill>
              </a:defRPr>
            </a:lvl1pPr>
          </a:lstStyle>
          <a:p>
            <a:r>
              <a:rPr/>
              <a:t>@OpenStack</a:t>
            </a:r>
          </a:p>
        </p:txBody>
      </p:sp>
      <p:sp>
        <p:nvSpPr>
          <p:cNvPr id="207" name="Shape 207"/>
          <p:cNvSpPr>
            <a:spLocks noGrp="1"/>
          </p:cNvSpPr>
          <p:nvPr>
            <p:ph type="body" sz="quarter" idx="15"/>
          </p:nvPr>
        </p:nvSpPr>
        <p:spPr>
          <a:xfrm>
            <a:off x="10830495" y="11274686"/>
            <a:ext cx="1747566" cy="495301"/>
          </a:xfrm>
          <a:prstGeom prst="rect">
            <a:avLst/>
          </a:prstGeom>
        </p:spPr>
        <p:txBody>
          <a:bodyPr wrap="none">
            <a:spAutoFit/>
          </a:bodyPr>
          <a:lstStyle>
            <a:lvl1pPr marL="0" indent="0" algn="ctr">
              <a:spcBef>
                <a:spcPts val="0"/>
              </a:spcBef>
              <a:buSzTx/>
              <a:buNone/>
              <a:defRPr sz="2600" b="1">
                <a:solidFill>
                  <a:srgbClr val="FFFFFF"/>
                </a:solidFill>
              </a:defRPr>
            </a:lvl1pPr>
          </a:lstStyle>
          <a:p>
            <a:r>
              <a:t>openstack</a:t>
            </a:r>
          </a:p>
        </p:txBody>
      </p:sp>
      <p:sp>
        <p:nvSpPr>
          <p:cNvPr id="208" name="Shape 208"/>
          <p:cNvSpPr>
            <a:spLocks noGrp="1"/>
          </p:cNvSpPr>
          <p:nvPr>
            <p:ph type="body" sz="quarter" idx="16"/>
          </p:nvPr>
        </p:nvSpPr>
        <p:spPr>
          <a:xfrm>
            <a:off x="14627287" y="11274686"/>
            <a:ext cx="3636541" cy="495301"/>
          </a:xfrm>
          <a:prstGeom prst="rect">
            <a:avLst/>
          </a:prstGeom>
        </p:spPr>
        <p:txBody>
          <a:bodyPr wrap="none">
            <a:spAutoFit/>
          </a:bodyPr>
          <a:lstStyle>
            <a:lvl1pPr marL="0" indent="0" algn="ctr">
              <a:spcBef>
                <a:spcPts val="0"/>
              </a:spcBef>
              <a:buSzTx/>
              <a:buNone/>
              <a:defRPr sz="2600" b="1">
                <a:solidFill>
                  <a:srgbClr val="FFFFFF"/>
                </a:solidFill>
              </a:defRPr>
            </a:lvl1pPr>
          </a:lstStyle>
          <a:p>
            <a:r>
              <a:t>OpenStackFoundation</a:t>
            </a:r>
          </a:p>
        </p:txBody>
      </p:sp>
      <p:sp>
        <p:nvSpPr>
          <p:cNvPr id="209" name="Shape 20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6" name="Shape 216"/>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uter mockup">
    <p:spTree>
      <p:nvGrpSpPr>
        <p:cNvPr id="1" name=""/>
        <p:cNvGrpSpPr/>
        <p:nvPr/>
      </p:nvGrpSpPr>
      <p:grpSpPr>
        <a:xfrm>
          <a:off x="0" y="0"/>
          <a:ext cx="0" cy="0"/>
          <a:chOff x="0" y="0"/>
          <a:chExt cx="0" cy="0"/>
        </a:xfrm>
      </p:grpSpPr>
      <p:sp>
        <p:nvSpPr>
          <p:cNvPr id="232" name="Shape 232"/>
          <p:cNvSpPr>
            <a:spLocks noGrp="1"/>
          </p:cNvSpPr>
          <p:nvPr>
            <p:ph type="title"/>
          </p:nvPr>
        </p:nvSpPr>
        <p:spPr>
          <a:xfrm>
            <a:off x="1117600" y="2466875"/>
            <a:ext cx="13127733" cy="1419325"/>
          </a:xfrm>
          <a:prstGeom prst="rect">
            <a:avLst/>
          </a:prstGeom>
        </p:spPr>
        <p:txBody>
          <a:bodyPr anchor="b"/>
          <a:lstStyle>
            <a:lvl1pPr>
              <a:lnSpc>
                <a:spcPct val="80000"/>
              </a:lnSpc>
              <a:defRPr sz="6800"/>
            </a:lvl1pPr>
          </a:lstStyle>
          <a:p>
            <a:r>
              <a:t>Title Text</a:t>
            </a:r>
          </a:p>
        </p:txBody>
      </p:sp>
      <p:sp>
        <p:nvSpPr>
          <p:cNvPr id="233" name="Shape 233"/>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234"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235" name="Shape 235"/>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36" name="Shape 236"/>
          <p:cNvSpPr>
            <a:spLocks noGrp="1"/>
          </p:cNvSpPr>
          <p:nvPr>
            <p:ph type="body" sz="quarter" idx="13"/>
          </p:nvPr>
        </p:nvSpPr>
        <p:spPr>
          <a:xfrm>
            <a:off x="1139555" y="2028527"/>
            <a:ext cx="22104890" cy="718146"/>
          </a:xfrm>
          <a:prstGeom prst="rect">
            <a:avLst/>
          </a:prstGeom>
        </p:spPr>
        <p:txBody>
          <a:bodyPr/>
          <a:lstStyle>
            <a:lvl1pPr marL="0" indent="0">
              <a:spcBef>
                <a:spcPts val="0"/>
              </a:spcBef>
              <a:buSzTx/>
              <a:buNone/>
              <a:defRPr sz="2600" b="1" cap="all">
                <a:solidFill>
                  <a:schemeClr val="accent5"/>
                </a:solidFill>
              </a:defRPr>
            </a:lvl1pPr>
          </a:lstStyle>
          <a:p>
            <a:r>
              <a:t>Intro Text</a:t>
            </a:r>
          </a:p>
        </p:txBody>
      </p:sp>
      <p:pic>
        <p:nvPicPr>
          <p:cNvPr id="237" name="image19.png"/>
          <p:cNvPicPr>
            <a:picLocks noChangeAspect="1"/>
          </p:cNvPicPr>
          <p:nvPr/>
        </p:nvPicPr>
        <p:blipFill>
          <a:blip r:embed="rId3">
            <a:extLst/>
          </a:blip>
          <a:stretch>
            <a:fillRect/>
          </a:stretch>
        </p:blipFill>
        <p:spPr>
          <a:xfrm>
            <a:off x="4663650" y="3952589"/>
            <a:ext cx="15310700" cy="8883395"/>
          </a:xfrm>
          <a:prstGeom prst="rect">
            <a:avLst/>
          </a:prstGeom>
          <a:ln w="12700">
            <a:miter lim="400000"/>
          </a:ln>
        </p:spPr>
      </p:pic>
      <p:sp>
        <p:nvSpPr>
          <p:cNvPr id="238" name="Shape 238"/>
          <p:cNvSpPr>
            <a:spLocks noGrp="1"/>
          </p:cNvSpPr>
          <p:nvPr>
            <p:ph type="pic" sz="quarter" idx="14"/>
          </p:nvPr>
        </p:nvSpPr>
        <p:spPr>
          <a:xfrm>
            <a:off x="6985694" y="4980742"/>
            <a:ext cx="10119946" cy="6295370"/>
          </a:xfrm>
          <a:prstGeom prst="rect">
            <a:avLst/>
          </a:prstGeom>
        </p:spPr>
        <p:txBody>
          <a:bodyPr lIns="91439" tIns="45719" rIns="91439" bIns="45719" anchor="t">
            <a:noAutofit/>
          </a:bodyPr>
          <a:lstStyle/>
          <a:p>
            <a:endParaRPr/>
          </a:p>
        </p:txBody>
      </p:sp>
      <p:sp>
        <p:nvSpPr>
          <p:cNvPr id="239" name="Shape 23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Agenda 2 Columns">
    <p:spTree>
      <p:nvGrpSpPr>
        <p:cNvPr id="1" name=""/>
        <p:cNvGrpSpPr/>
        <p:nvPr/>
      </p:nvGrpSpPr>
      <p:grpSpPr>
        <a:xfrm>
          <a:off x="0" y="0"/>
          <a:ext cx="0" cy="0"/>
          <a:chOff x="0" y="0"/>
          <a:chExt cx="0" cy="0"/>
        </a:xfrm>
      </p:grpSpPr>
      <p:sp>
        <p:nvSpPr>
          <p:cNvPr id="258" name="Shape 258"/>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259"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260" name="Shape 260"/>
          <p:cNvSpPr>
            <a:spLocks noGrp="1"/>
          </p:cNvSpPr>
          <p:nvPr>
            <p:ph type="body" sz="quarter" idx="13"/>
          </p:nvPr>
        </p:nvSpPr>
        <p:spPr>
          <a:xfrm>
            <a:off x="1149784" y="424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61" name="Shape 261"/>
          <p:cNvSpPr/>
          <p:nvPr/>
        </p:nvSpPr>
        <p:spPr>
          <a:xfrm>
            <a:off x="1234508" y="635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62" name="Shape 262"/>
          <p:cNvSpPr>
            <a:spLocks noGrp="1"/>
          </p:cNvSpPr>
          <p:nvPr>
            <p:ph type="body" sz="quarter" idx="14"/>
          </p:nvPr>
        </p:nvSpPr>
        <p:spPr>
          <a:xfrm>
            <a:off x="1231900" y="5143500"/>
            <a:ext cx="10295955"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63" name="Shape 263"/>
          <p:cNvSpPr>
            <a:spLocks noGrp="1"/>
          </p:cNvSpPr>
          <p:nvPr>
            <p:ph type="body" sz="quarter" idx="15"/>
          </p:nvPr>
        </p:nvSpPr>
        <p:spPr>
          <a:xfrm>
            <a:off x="1149784" y="678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64" name="Shape 264"/>
          <p:cNvSpPr/>
          <p:nvPr/>
        </p:nvSpPr>
        <p:spPr>
          <a:xfrm>
            <a:off x="1234508" y="889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65" name="Shape 265"/>
          <p:cNvSpPr>
            <a:spLocks noGrp="1"/>
          </p:cNvSpPr>
          <p:nvPr>
            <p:ph type="body" sz="quarter" idx="16"/>
          </p:nvPr>
        </p:nvSpPr>
        <p:spPr>
          <a:xfrm>
            <a:off x="1231900" y="7683500"/>
            <a:ext cx="10295955"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66" name="Shape 266"/>
          <p:cNvSpPr>
            <a:spLocks noGrp="1"/>
          </p:cNvSpPr>
          <p:nvPr>
            <p:ph type="body" sz="quarter" idx="17"/>
          </p:nvPr>
        </p:nvSpPr>
        <p:spPr>
          <a:xfrm>
            <a:off x="1149784" y="932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67" name="Shape 267"/>
          <p:cNvSpPr/>
          <p:nvPr/>
        </p:nvSpPr>
        <p:spPr>
          <a:xfrm>
            <a:off x="1234508" y="1143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68" name="Shape 268"/>
          <p:cNvSpPr>
            <a:spLocks noGrp="1"/>
          </p:cNvSpPr>
          <p:nvPr>
            <p:ph type="body" sz="quarter" idx="18"/>
          </p:nvPr>
        </p:nvSpPr>
        <p:spPr>
          <a:xfrm>
            <a:off x="1231900" y="10223500"/>
            <a:ext cx="10295955"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69" name="Shape 269"/>
          <p:cNvSpPr>
            <a:spLocks noGrp="1"/>
          </p:cNvSpPr>
          <p:nvPr>
            <p:ph type="body" sz="quarter" idx="19"/>
          </p:nvPr>
        </p:nvSpPr>
        <p:spPr>
          <a:xfrm>
            <a:off x="12743364" y="424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70" name="Shape 270"/>
          <p:cNvSpPr/>
          <p:nvPr/>
        </p:nvSpPr>
        <p:spPr>
          <a:xfrm>
            <a:off x="12828089" y="635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71" name="Shape 271"/>
          <p:cNvSpPr>
            <a:spLocks noGrp="1"/>
          </p:cNvSpPr>
          <p:nvPr>
            <p:ph type="body" sz="quarter" idx="20"/>
          </p:nvPr>
        </p:nvSpPr>
        <p:spPr>
          <a:xfrm>
            <a:off x="12825480" y="5143500"/>
            <a:ext cx="10295956"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72" name="Shape 272"/>
          <p:cNvSpPr>
            <a:spLocks noGrp="1"/>
          </p:cNvSpPr>
          <p:nvPr>
            <p:ph type="body" sz="quarter" idx="21"/>
          </p:nvPr>
        </p:nvSpPr>
        <p:spPr>
          <a:xfrm>
            <a:off x="12743364" y="678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73" name="Shape 273"/>
          <p:cNvSpPr/>
          <p:nvPr/>
        </p:nvSpPr>
        <p:spPr>
          <a:xfrm>
            <a:off x="12828089" y="889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74" name="Shape 274"/>
          <p:cNvSpPr>
            <a:spLocks noGrp="1"/>
          </p:cNvSpPr>
          <p:nvPr>
            <p:ph type="body" sz="quarter" idx="22"/>
          </p:nvPr>
        </p:nvSpPr>
        <p:spPr>
          <a:xfrm>
            <a:off x="12825480" y="7683500"/>
            <a:ext cx="10295956"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75" name="Shape 275"/>
          <p:cNvSpPr>
            <a:spLocks noGrp="1"/>
          </p:cNvSpPr>
          <p:nvPr>
            <p:ph type="body" sz="quarter" idx="23"/>
          </p:nvPr>
        </p:nvSpPr>
        <p:spPr>
          <a:xfrm>
            <a:off x="12743364" y="9321799"/>
            <a:ext cx="3569197" cy="838201"/>
          </a:xfrm>
          <a:prstGeom prst="rect">
            <a:avLst/>
          </a:prstGeom>
        </p:spPr>
        <p:txBody>
          <a:bodyPr wrap="none">
            <a:spAutoFit/>
          </a:bodyPr>
          <a:lstStyle>
            <a:lvl1pPr marL="0" indent="0">
              <a:spcBef>
                <a:spcPts val="0"/>
              </a:spcBef>
              <a:buSzTx/>
              <a:buNone/>
              <a:defRPr sz="4800" b="1">
                <a:solidFill>
                  <a:srgbClr val="DA1A32"/>
                </a:solidFill>
              </a:defRPr>
            </a:lvl1pPr>
          </a:lstStyle>
          <a:p>
            <a:r>
              <a:t>Section title</a:t>
            </a:r>
          </a:p>
        </p:txBody>
      </p:sp>
      <p:sp>
        <p:nvSpPr>
          <p:cNvPr id="276" name="Shape 276"/>
          <p:cNvSpPr/>
          <p:nvPr/>
        </p:nvSpPr>
        <p:spPr>
          <a:xfrm>
            <a:off x="12828089" y="11430000"/>
            <a:ext cx="10056446" cy="0"/>
          </a:xfrm>
          <a:prstGeom prst="line">
            <a:avLst/>
          </a:prstGeom>
          <a:ln w="12700">
            <a:solidFill>
              <a:srgbClr val="DCDEE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77" name="Shape 277"/>
          <p:cNvSpPr>
            <a:spLocks noGrp="1"/>
          </p:cNvSpPr>
          <p:nvPr>
            <p:ph type="body" sz="quarter" idx="24"/>
          </p:nvPr>
        </p:nvSpPr>
        <p:spPr>
          <a:xfrm>
            <a:off x="12825480" y="10223500"/>
            <a:ext cx="10295956" cy="533401"/>
          </a:xfrm>
          <a:prstGeom prst="rect">
            <a:avLst/>
          </a:prstGeom>
        </p:spPr>
        <p:txBody>
          <a:bodyPr>
            <a:spAutoFit/>
          </a:bodyPr>
          <a:lstStyle>
            <a:lvl1pPr marL="0" indent="0">
              <a:lnSpc>
                <a:spcPct val="110000"/>
              </a:lnSpc>
              <a:spcBef>
                <a:spcPts val="5900"/>
              </a:spcBef>
              <a:buSzTx/>
              <a:buNone/>
              <a:defRPr sz="2800"/>
            </a:lvl1pPr>
          </a:lstStyle>
          <a:p>
            <a:r>
              <a:t>Vivamus mollis vulputate quam, id mollis libero dignissim eu.</a:t>
            </a:r>
          </a:p>
        </p:txBody>
      </p:sp>
      <p:sp>
        <p:nvSpPr>
          <p:cNvPr id="278" name="Shape 278"/>
          <p:cNvSpPr>
            <a:spLocks noGrp="1"/>
          </p:cNvSpPr>
          <p:nvPr>
            <p:ph type="body" sz="quarter" idx="25"/>
          </p:nvPr>
        </p:nvSpPr>
        <p:spPr>
          <a:xfrm>
            <a:off x="1104900" y="2568861"/>
            <a:ext cx="3281115" cy="1143001"/>
          </a:xfrm>
          <a:prstGeom prst="rect">
            <a:avLst/>
          </a:prstGeom>
        </p:spPr>
        <p:txBody>
          <a:bodyPr wrap="none">
            <a:spAutoFit/>
          </a:bodyPr>
          <a:lstStyle>
            <a:lvl1pPr marL="0" indent="0">
              <a:spcBef>
                <a:spcPts val="0"/>
              </a:spcBef>
              <a:buSzTx/>
              <a:buNone/>
              <a:defRPr sz="6800" b="1">
                <a:solidFill>
                  <a:srgbClr val="0B4D6A"/>
                </a:solidFill>
              </a:defRPr>
            </a:lvl1pPr>
          </a:lstStyle>
          <a:p>
            <a:r>
              <a:t>Agenda</a:t>
            </a:r>
          </a:p>
        </p:txBody>
      </p:sp>
      <p:sp>
        <p:nvSpPr>
          <p:cNvPr id="279" name="Shape 27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6" name="Shape 286"/>
          <p:cNvSpPr>
            <a:spLocks noGrp="1"/>
          </p:cNvSpPr>
          <p:nvPr>
            <p:ph type="body" sz="quarter" idx="13"/>
          </p:nvPr>
        </p:nvSpPr>
        <p:spPr>
          <a:xfrm>
            <a:off x="2387600" y="8953500"/>
            <a:ext cx="19621500" cy="838200"/>
          </a:xfrm>
          <a:prstGeom prst="rect">
            <a:avLst/>
          </a:prstGeom>
        </p:spPr>
        <p:txBody>
          <a:bodyPr anchor="t">
            <a:spAutoFit/>
          </a:bodyPr>
          <a:lstStyle>
            <a:lvl1pPr marL="0" indent="0" algn="ctr">
              <a:spcBef>
                <a:spcPts val="0"/>
              </a:spcBef>
              <a:buSzTx/>
              <a:buNone/>
              <a:defRPr sz="4800" b="1">
                <a:solidFill>
                  <a:srgbClr val="DA1A32"/>
                </a:solidFill>
              </a:defRPr>
            </a:lvl1pPr>
          </a:lstStyle>
          <a:p>
            <a:r>
              <a:t>–Name &amp; Surname</a:t>
            </a:r>
          </a:p>
        </p:txBody>
      </p:sp>
      <p:sp>
        <p:nvSpPr>
          <p:cNvPr id="287" name="Shape 287"/>
          <p:cNvSpPr>
            <a:spLocks noGrp="1"/>
          </p:cNvSpPr>
          <p:nvPr>
            <p:ph type="body" sz="quarter" idx="14"/>
          </p:nvPr>
        </p:nvSpPr>
        <p:spPr>
          <a:xfrm>
            <a:off x="2387600" y="6788149"/>
            <a:ext cx="19621500" cy="927101"/>
          </a:xfrm>
          <a:prstGeom prst="rect">
            <a:avLst/>
          </a:prstGeom>
        </p:spPr>
        <p:txBody>
          <a:bodyPr>
            <a:spAutoFit/>
          </a:bodyPr>
          <a:lstStyle>
            <a:lvl1pPr marL="0" indent="0" algn="ctr">
              <a:spcBef>
                <a:spcPts val="0"/>
              </a:spcBef>
              <a:buSzTx/>
              <a:buNone/>
              <a:defRPr sz="5400" i="1"/>
            </a:lvl1pPr>
          </a:lstStyle>
          <a:p>
            <a:r>
              <a:t>“Type a quote here.” </a:t>
            </a:r>
          </a:p>
        </p:txBody>
      </p:sp>
      <p:sp>
        <p:nvSpPr>
          <p:cNvPr id="288" name="Shape 28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Red Cover + Info">
    <p:bg>
      <p:bgPr>
        <a:solidFill>
          <a:srgbClr val="DA1A32"/>
        </a:soli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1244600" y="2590800"/>
            <a:ext cx="20828000" cy="4648200"/>
          </a:xfrm>
          <a:prstGeom prst="rect">
            <a:avLst/>
          </a:prstGeom>
        </p:spPr>
        <p:txBody>
          <a:bodyPr anchor="b"/>
          <a:lstStyle>
            <a:lvl1pPr>
              <a:defRPr>
                <a:solidFill>
                  <a:srgbClr val="FFFFFF"/>
                </a:solidFill>
              </a:defRPr>
            </a:lvl1pPr>
          </a:lstStyle>
          <a:p>
            <a:r>
              <a:t>Title Text</a:t>
            </a:r>
          </a:p>
        </p:txBody>
      </p:sp>
      <p:pic>
        <p:nvPicPr>
          <p:cNvPr id="25" name="pasted-image.pdf"/>
          <p:cNvPicPr>
            <a:picLocks noChangeAspect="1"/>
          </p:cNvPicPr>
          <p:nvPr/>
        </p:nvPicPr>
        <p:blipFill>
          <a:blip r:embed="rId2">
            <a:extLst/>
          </a:blip>
          <a:stretch>
            <a:fillRect/>
          </a:stretch>
        </p:blipFill>
        <p:spPr>
          <a:xfrm>
            <a:off x="1164259" y="725982"/>
            <a:ext cx="2863242" cy="508698"/>
          </a:xfrm>
          <a:prstGeom prst="rect">
            <a:avLst/>
          </a:prstGeom>
          <a:ln w="12700">
            <a:miter lim="400000"/>
          </a:ln>
        </p:spPr>
      </p:pic>
      <p:sp>
        <p:nvSpPr>
          <p:cNvPr id="26" name="Shape 26"/>
          <p:cNvSpPr>
            <a:spLocks noGrp="1"/>
          </p:cNvSpPr>
          <p:nvPr>
            <p:ph type="body" sz="quarter" idx="13"/>
          </p:nvPr>
        </p:nvSpPr>
        <p:spPr>
          <a:xfrm>
            <a:off x="1248916" y="7232650"/>
            <a:ext cx="5739706" cy="838200"/>
          </a:xfrm>
          <a:prstGeom prst="rect">
            <a:avLst/>
          </a:prstGeom>
        </p:spPr>
        <p:txBody>
          <a:bodyPr wrap="none" anchor="t">
            <a:spAutoFit/>
          </a:bodyPr>
          <a:lstStyle>
            <a:lvl1pPr marL="0" indent="0">
              <a:spcBef>
                <a:spcPts val="0"/>
              </a:spcBef>
              <a:buSzTx/>
              <a:buNone/>
              <a:defRPr sz="4800">
                <a:solidFill>
                  <a:srgbClr val="FFFFFF"/>
                </a:solidFill>
              </a:defRPr>
            </a:lvl1pPr>
          </a:lstStyle>
          <a:p>
            <a:r>
              <a:t>Presentation Subtitle</a:t>
            </a:r>
          </a:p>
        </p:txBody>
      </p:sp>
      <p:sp>
        <p:nvSpPr>
          <p:cNvPr id="27" name="Shape 27"/>
          <p:cNvSpPr/>
          <p:nvPr/>
        </p:nvSpPr>
        <p:spPr>
          <a:xfrm>
            <a:off x="1285308" y="9169400"/>
            <a:ext cx="21813385" cy="0"/>
          </a:xfrm>
          <a:prstGeom prst="line">
            <a:avLst/>
          </a:prstGeom>
          <a:ln w="12700">
            <a:solidFill>
              <a:srgbClr val="FFFFFF"/>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28" name="Shape 28"/>
          <p:cNvSpPr>
            <a:spLocks noGrp="1"/>
          </p:cNvSpPr>
          <p:nvPr>
            <p:ph type="body" sz="quarter" idx="14"/>
          </p:nvPr>
        </p:nvSpPr>
        <p:spPr>
          <a:xfrm>
            <a:off x="1250844" y="9734550"/>
            <a:ext cx="3196544" cy="495301"/>
          </a:xfrm>
          <a:prstGeom prst="rect">
            <a:avLst/>
          </a:prstGeom>
        </p:spPr>
        <p:txBody>
          <a:bodyPr wrap="none">
            <a:spAutoFit/>
          </a:bodyPr>
          <a:lstStyle>
            <a:lvl1pPr marL="0" indent="0" algn="ctr">
              <a:spcBef>
                <a:spcPts val="2400"/>
              </a:spcBef>
              <a:buSzTx/>
              <a:buNone/>
              <a:defRPr sz="2600" b="1" cap="all">
                <a:solidFill>
                  <a:srgbClr val="FFFFFF"/>
                </a:solidFill>
              </a:defRPr>
            </a:lvl1pPr>
          </a:lstStyle>
          <a:p>
            <a:r>
              <a:t>Presenter Name</a:t>
            </a:r>
          </a:p>
        </p:txBody>
      </p:sp>
      <p:sp>
        <p:nvSpPr>
          <p:cNvPr id="29" name="Shape 29"/>
          <p:cNvSpPr>
            <a:spLocks noGrp="1"/>
          </p:cNvSpPr>
          <p:nvPr>
            <p:ph type="body" sz="quarter" idx="15"/>
          </p:nvPr>
        </p:nvSpPr>
        <p:spPr>
          <a:xfrm>
            <a:off x="18831259" y="2673350"/>
            <a:ext cx="1766914" cy="495301"/>
          </a:xfrm>
          <a:prstGeom prst="rect">
            <a:avLst/>
          </a:prstGeom>
        </p:spPr>
        <p:txBody>
          <a:bodyPr wrap="none">
            <a:spAutoFit/>
          </a:bodyPr>
          <a:lstStyle>
            <a:lvl1pPr marL="0" indent="0" algn="ctr">
              <a:spcBef>
                <a:spcPts val="0"/>
              </a:spcBef>
              <a:buSzTx/>
              <a:buNone/>
              <a:defRPr sz="2600" b="1">
                <a:solidFill>
                  <a:srgbClr val="FFFFFF"/>
                </a:solidFill>
              </a:defRPr>
            </a:lvl1pPr>
          </a:lstStyle>
          <a:p>
            <a:r>
              <a:t>01.10.2017</a:t>
            </a:r>
          </a:p>
        </p:txBody>
      </p:sp>
      <p:pic>
        <p:nvPicPr>
          <p:cNvPr id="30" name="pasted-image.pdf"/>
          <p:cNvPicPr>
            <a:picLocks noChangeAspect="1"/>
          </p:cNvPicPr>
          <p:nvPr/>
        </p:nvPicPr>
        <p:blipFill>
          <a:blip r:embed="rId3">
            <a:extLst/>
          </a:blip>
          <a:stretch>
            <a:fillRect/>
          </a:stretch>
        </p:blipFill>
        <p:spPr>
          <a:xfrm>
            <a:off x="21901236" y="2349154"/>
            <a:ext cx="1143674" cy="1143692"/>
          </a:xfrm>
          <a:prstGeom prst="rect">
            <a:avLst/>
          </a:prstGeom>
          <a:ln w="12700">
            <a:miter lim="400000"/>
          </a:ln>
        </p:spPr>
      </p:pic>
      <p:sp>
        <p:nvSpPr>
          <p:cNvPr id="31" name="Shape 3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ue Cover + Info">
    <p:bg>
      <p:bgPr>
        <a:solidFill>
          <a:srgbClr val="0B4D6A"/>
        </a:solid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1244600" y="2590800"/>
            <a:ext cx="20828000" cy="4648200"/>
          </a:xfrm>
          <a:prstGeom prst="rect">
            <a:avLst/>
          </a:prstGeom>
        </p:spPr>
        <p:txBody>
          <a:bodyPr anchor="b"/>
          <a:lstStyle>
            <a:lvl1pPr>
              <a:defRPr>
                <a:solidFill>
                  <a:srgbClr val="FFFFFF"/>
                </a:solidFill>
              </a:defRPr>
            </a:lvl1pPr>
          </a:lstStyle>
          <a:p>
            <a:r>
              <a:t>Title Text</a:t>
            </a:r>
          </a:p>
        </p:txBody>
      </p:sp>
      <p:pic>
        <p:nvPicPr>
          <p:cNvPr id="39" name="pasted-image.pdf"/>
          <p:cNvPicPr>
            <a:picLocks noChangeAspect="1"/>
          </p:cNvPicPr>
          <p:nvPr/>
        </p:nvPicPr>
        <p:blipFill>
          <a:blip r:embed="rId2">
            <a:extLst/>
          </a:blip>
          <a:stretch>
            <a:fillRect/>
          </a:stretch>
        </p:blipFill>
        <p:spPr>
          <a:xfrm>
            <a:off x="1164259" y="725982"/>
            <a:ext cx="2863242" cy="508698"/>
          </a:xfrm>
          <a:prstGeom prst="rect">
            <a:avLst/>
          </a:prstGeom>
          <a:ln w="12700">
            <a:miter lim="400000"/>
          </a:ln>
        </p:spPr>
      </p:pic>
      <p:sp>
        <p:nvSpPr>
          <p:cNvPr id="40" name="Shape 40"/>
          <p:cNvSpPr>
            <a:spLocks noGrp="1"/>
          </p:cNvSpPr>
          <p:nvPr>
            <p:ph type="body" sz="quarter" idx="13"/>
          </p:nvPr>
        </p:nvSpPr>
        <p:spPr>
          <a:xfrm>
            <a:off x="1248916" y="7232650"/>
            <a:ext cx="5739706" cy="838200"/>
          </a:xfrm>
          <a:prstGeom prst="rect">
            <a:avLst/>
          </a:prstGeom>
        </p:spPr>
        <p:txBody>
          <a:bodyPr wrap="none" anchor="t">
            <a:spAutoFit/>
          </a:bodyPr>
          <a:lstStyle>
            <a:lvl1pPr marL="0" indent="0">
              <a:spcBef>
                <a:spcPts val="0"/>
              </a:spcBef>
              <a:buSzTx/>
              <a:buNone/>
              <a:defRPr sz="4800">
                <a:solidFill>
                  <a:srgbClr val="FFFFFF"/>
                </a:solidFill>
              </a:defRPr>
            </a:lvl1pPr>
          </a:lstStyle>
          <a:p>
            <a:r>
              <a:t>Presentation Subtitle</a:t>
            </a:r>
          </a:p>
        </p:txBody>
      </p:sp>
      <p:sp>
        <p:nvSpPr>
          <p:cNvPr id="41" name="Shape 4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Grey Cover + Info">
    <p:bg>
      <p:bgPr>
        <a:solidFill>
          <a:srgbClr val="EBEBEB"/>
        </a:solidFill>
        <a:effectLst/>
      </p:bgPr>
    </p:bg>
    <p:spTree>
      <p:nvGrpSpPr>
        <p:cNvPr id="1" name=""/>
        <p:cNvGrpSpPr/>
        <p:nvPr/>
      </p:nvGrpSpPr>
      <p:grpSpPr>
        <a:xfrm>
          <a:off x="0" y="0"/>
          <a:ext cx="0" cy="0"/>
          <a:chOff x="0" y="0"/>
          <a:chExt cx="0" cy="0"/>
        </a:xfrm>
      </p:grpSpPr>
      <p:sp>
        <p:nvSpPr>
          <p:cNvPr id="48" name="Shape 48"/>
          <p:cNvSpPr>
            <a:spLocks noGrp="1"/>
          </p:cNvSpPr>
          <p:nvPr>
            <p:ph type="title"/>
          </p:nvPr>
        </p:nvSpPr>
        <p:spPr>
          <a:xfrm>
            <a:off x="1244600" y="2590800"/>
            <a:ext cx="20828000" cy="4648200"/>
          </a:xfrm>
          <a:prstGeom prst="rect">
            <a:avLst/>
          </a:prstGeom>
        </p:spPr>
        <p:txBody>
          <a:bodyPr anchor="b"/>
          <a:lstStyle/>
          <a:p>
            <a:r>
              <a:t>Title Text</a:t>
            </a:r>
          </a:p>
        </p:txBody>
      </p:sp>
      <p:sp>
        <p:nvSpPr>
          <p:cNvPr id="49" name="Shape 49"/>
          <p:cNvSpPr>
            <a:spLocks noGrp="1"/>
          </p:cNvSpPr>
          <p:nvPr>
            <p:ph type="body" sz="quarter" idx="13"/>
          </p:nvPr>
        </p:nvSpPr>
        <p:spPr>
          <a:xfrm>
            <a:off x="1248916" y="7232650"/>
            <a:ext cx="4567747" cy="685800"/>
          </a:xfrm>
          <a:prstGeom prst="rect">
            <a:avLst/>
          </a:prstGeom>
        </p:spPr>
        <p:txBody>
          <a:bodyPr wrap="none" anchor="t">
            <a:spAutoFit/>
          </a:bodyPr>
          <a:lstStyle>
            <a:lvl1pPr marL="0" indent="0">
              <a:spcBef>
                <a:spcPts val="1600"/>
              </a:spcBef>
              <a:buSzTx/>
              <a:buNone/>
              <a:defRPr sz="3800"/>
            </a:lvl1pPr>
          </a:lstStyle>
          <a:p>
            <a:r>
              <a:t>Presentation Subtitle</a:t>
            </a:r>
          </a:p>
        </p:txBody>
      </p:sp>
      <p:pic>
        <p:nvPicPr>
          <p:cNvPr id="50"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51" name="Shape 5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58" name="Shape 58"/>
          <p:cNvSpPr>
            <a:spLocks noGrp="1"/>
          </p:cNvSpPr>
          <p:nvPr>
            <p:ph type="title"/>
          </p:nvPr>
        </p:nvSpPr>
        <p:spPr>
          <a:xfrm>
            <a:off x="1371600" y="4533900"/>
            <a:ext cx="20828000" cy="4648200"/>
          </a:xfrm>
          <a:prstGeom prst="rect">
            <a:avLst/>
          </a:prstGeom>
        </p:spPr>
        <p:txBody>
          <a:bodyPr/>
          <a:lstStyle/>
          <a:p>
            <a:r>
              <a:t>Title Text</a:t>
            </a:r>
          </a:p>
        </p:txBody>
      </p:sp>
      <p:sp>
        <p:nvSpPr>
          <p:cNvPr id="59" name="Shape 59"/>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60"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61" name="Shape 6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68" name="Shape 68"/>
          <p:cNvSpPr>
            <a:spLocks noGrp="1"/>
          </p:cNvSpPr>
          <p:nvPr>
            <p:ph type="title"/>
          </p:nvPr>
        </p:nvSpPr>
        <p:spPr>
          <a:xfrm>
            <a:off x="1295400" y="2578100"/>
            <a:ext cx="20828000" cy="4648200"/>
          </a:xfrm>
          <a:prstGeom prst="rect">
            <a:avLst/>
          </a:prstGeom>
        </p:spPr>
        <p:txBody>
          <a:bodyPr anchor="b"/>
          <a:lstStyle/>
          <a:p>
            <a:r>
              <a:t>Title Text</a:t>
            </a:r>
          </a:p>
        </p:txBody>
      </p:sp>
      <p:sp>
        <p:nvSpPr>
          <p:cNvPr id="69" name="Shape 69"/>
          <p:cNvSpPr>
            <a:spLocks noGrp="1"/>
          </p:cNvSpPr>
          <p:nvPr>
            <p:ph type="body" sz="half" idx="1"/>
          </p:nvPr>
        </p:nvSpPr>
        <p:spPr>
          <a:xfrm>
            <a:off x="1371600" y="7353300"/>
            <a:ext cx="20828000" cy="4800501"/>
          </a:xfrm>
          <a:prstGeom prst="rect">
            <a:avLst/>
          </a:prstGeom>
        </p:spPr>
        <p:txBody>
          <a:bodyPr anchor="t"/>
          <a:lstStyle>
            <a:lvl1pPr marL="0" indent="0">
              <a:lnSpc>
                <a:spcPct val="130000"/>
              </a:lnSpc>
              <a:spcBef>
                <a:spcPts val="0"/>
              </a:spcBef>
              <a:buSzTx/>
              <a:buNone/>
              <a:defRPr sz="4800"/>
            </a:lvl1pPr>
            <a:lvl2pPr marL="0" indent="228600">
              <a:lnSpc>
                <a:spcPct val="130000"/>
              </a:lnSpc>
              <a:spcBef>
                <a:spcPts val="0"/>
              </a:spcBef>
              <a:buSzTx/>
              <a:buNone/>
              <a:defRPr sz="4800"/>
            </a:lvl2pPr>
            <a:lvl3pPr marL="0" indent="457200">
              <a:lnSpc>
                <a:spcPct val="130000"/>
              </a:lnSpc>
              <a:spcBef>
                <a:spcPts val="0"/>
              </a:spcBef>
              <a:buSzTx/>
              <a:buNone/>
              <a:defRPr sz="4800"/>
            </a:lvl3pPr>
            <a:lvl4pPr marL="0" indent="685800">
              <a:lnSpc>
                <a:spcPct val="130000"/>
              </a:lnSpc>
              <a:spcBef>
                <a:spcPts val="0"/>
              </a:spcBef>
              <a:buSzTx/>
              <a:buNone/>
              <a:defRPr sz="4800"/>
            </a:lvl4pPr>
            <a:lvl5pPr marL="0" indent="914400">
              <a:lnSpc>
                <a:spcPct val="130000"/>
              </a:lnSpc>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70" name="Shape 70"/>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71"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72" name="Shape 7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12858303" y="2333326"/>
            <a:ext cx="10400706" cy="10277775"/>
          </a:xfrm>
          <a:prstGeom prst="rect">
            <a:avLst/>
          </a:prstGeom>
        </p:spPr>
        <p:txBody>
          <a:bodyPr lIns="91439" tIns="45719" rIns="91439" bIns="45719" anchor="t">
            <a:noAutofit/>
          </a:bodyPr>
          <a:lstStyle/>
          <a:p>
            <a:endParaRPr/>
          </a:p>
        </p:txBody>
      </p:sp>
      <p:sp>
        <p:nvSpPr>
          <p:cNvPr id="80" name="Shape 80"/>
          <p:cNvSpPr>
            <a:spLocks noGrp="1"/>
          </p:cNvSpPr>
          <p:nvPr>
            <p:ph type="title"/>
          </p:nvPr>
        </p:nvSpPr>
        <p:spPr>
          <a:xfrm>
            <a:off x="1117600" y="2466875"/>
            <a:ext cx="10223500" cy="1419325"/>
          </a:xfrm>
          <a:prstGeom prst="rect">
            <a:avLst/>
          </a:prstGeom>
        </p:spPr>
        <p:txBody>
          <a:bodyPr anchor="b"/>
          <a:lstStyle>
            <a:lvl1pPr>
              <a:lnSpc>
                <a:spcPct val="80000"/>
              </a:lnSpc>
              <a:defRPr sz="6800"/>
            </a:lvl1pPr>
          </a:lstStyle>
          <a:p>
            <a:r>
              <a:t>Title Text</a:t>
            </a:r>
          </a:p>
        </p:txBody>
      </p:sp>
      <p:sp>
        <p:nvSpPr>
          <p:cNvPr id="81" name="Shape 81"/>
          <p:cNvSpPr>
            <a:spLocks noGrp="1"/>
          </p:cNvSpPr>
          <p:nvPr>
            <p:ph type="body" sz="half" idx="1"/>
          </p:nvPr>
        </p:nvSpPr>
        <p:spPr>
          <a:xfrm>
            <a:off x="1168400" y="4013200"/>
            <a:ext cx="10223500" cy="8596313"/>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82" name="Shape 82"/>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83"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84" name="Shape 84"/>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ntro, Title &amp; Text">
    <p:spTree>
      <p:nvGrpSpPr>
        <p:cNvPr id="1" name=""/>
        <p:cNvGrpSpPr/>
        <p:nvPr/>
      </p:nvGrpSpPr>
      <p:grpSpPr>
        <a:xfrm>
          <a:off x="0" y="0"/>
          <a:ext cx="0" cy="0"/>
          <a:chOff x="0" y="0"/>
          <a:chExt cx="0" cy="0"/>
        </a:xfrm>
      </p:grpSpPr>
      <p:sp>
        <p:nvSpPr>
          <p:cNvPr id="92" name="Shape 92"/>
          <p:cNvSpPr>
            <a:spLocks noGrp="1"/>
          </p:cNvSpPr>
          <p:nvPr>
            <p:ph type="title"/>
          </p:nvPr>
        </p:nvSpPr>
        <p:spPr>
          <a:xfrm>
            <a:off x="1117600" y="2466875"/>
            <a:ext cx="13127733" cy="1419325"/>
          </a:xfrm>
          <a:prstGeom prst="rect">
            <a:avLst/>
          </a:prstGeom>
        </p:spPr>
        <p:txBody>
          <a:bodyPr anchor="b"/>
          <a:lstStyle>
            <a:lvl1pPr>
              <a:lnSpc>
                <a:spcPct val="80000"/>
              </a:lnSpc>
              <a:defRPr sz="6800"/>
            </a:lvl1pPr>
          </a:lstStyle>
          <a:p>
            <a:r>
              <a:t>Title Text</a:t>
            </a:r>
          </a:p>
        </p:txBody>
      </p:sp>
      <p:sp>
        <p:nvSpPr>
          <p:cNvPr id="93" name="Shape 93"/>
          <p:cNvSpPr>
            <a:spLocks noGrp="1"/>
          </p:cNvSpPr>
          <p:nvPr>
            <p:ph type="body" sz="quarter" idx="1"/>
          </p:nvPr>
        </p:nvSpPr>
        <p:spPr>
          <a:xfrm>
            <a:off x="1168400" y="4013200"/>
            <a:ext cx="10223500" cy="5765800"/>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94" name="Shape 94"/>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95" name="pasted-image.pdf"/>
          <p:cNvPicPr>
            <a:picLocks noChangeAspect="1"/>
          </p:cNvPicPr>
          <p:nvPr/>
        </p:nvPicPr>
        <p:blipFill>
          <a:blip r:embed="rId2">
            <a:extLst/>
          </a:blip>
          <a:stretch>
            <a:fillRect/>
          </a:stretch>
        </p:blipFill>
        <p:spPr>
          <a:xfrm>
            <a:off x="1164259" y="726091"/>
            <a:ext cx="2863242" cy="508698"/>
          </a:xfrm>
          <a:prstGeom prst="rect">
            <a:avLst/>
          </a:prstGeom>
          <a:ln w="12700">
            <a:miter lim="400000"/>
          </a:ln>
        </p:spPr>
      </p:pic>
      <p:sp>
        <p:nvSpPr>
          <p:cNvPr id="96" name="Shape 96"/>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sp>
        <p:nvSpPr>
          <p:cNvPr id="97" name="Shape 97"/>
          <p:cNvSpPr>
            <a:spLocks noGrp="1"/>
          </p:cNvSpPr>
          <p:nvPr>
            <p:ph type="body" sz="quarter" idx="13"/>
          </p:nvPr>
        </p:nvSpPr>
        <p:spPr>
          <a:xfrm>
            <a:off x="1139555" y="2028527"/>
            <a:ext cx="22104890" cy="718146"/>
          </a:xfrm>
          <a:prstGeom prst="rect">
            <a:avLst/>
          </a:prstGeom>
        </p:spPr>
        <p:txBody>
          <a:bodyPr/>
          <a:lstStyle>
            <a:lvl1pPr marL="0" indent="0">
              <a:spcBef>
                <a:spcPts val="0"/>
              </a:spcBef>
              <a:buSzTx/>
              <a:buNone/>
              <a:defRPr sz="2600" b="1" cap="all">
                <a:solidFill>
                  <a:schemeClr val="accent5"/>
                </a:solidFill>
              </a:defRPr>
            </a:lvl1pPr>
          </a:lstStyle>
          <a:p>
            <a:r>
              <a:t>Intro Text</a:t>
            </a:r>
          </a:p>
        </p:txBody>
      </p:sp>
      <p:sp>
        <p:nvSpPr>
          <p:cNvPr id="98" name="Shape 9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7" name="Shape 117"/>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solidFill>
                  <a:srgbClr val="DA1A32"/>
                </a:solidFill>
              </a:defRPr>
            </a:lvl1pPr>
          </a:lstStyle>
          <a:p>
            <a:r>
              <a:t>–Name &amp; Surname</a:t>
            </a:r>
          </a:p>
        </p:txBody>
      </p:sp>
      <p:sp>
        <p:nvSpPr>
          <p:cNvPr id="118" name="Shape 118"/>
          <p:cNvSpPr>
            <a:spLocks noGrp="1"/>
          </p:cNvSpPr>
          <p:nvPr>
            <p:ph type="body" sz="quarter" idx="14"/>
          </p:nvPr>
        </p:nvSpPr>
        <p:spPr>
          <a:xfrm>
            <a:off x="2387600" y="6788149"/>
            <a:ext cx="19621500" cy="927101"/>
          </a:xfrm>
          <a:prstGeom prst="rect">
            <a:avLst/>
          </a:prstGeom>
        </p:spPr>
        <p:txBody>
          <a:bodyPr>
            <a:spAutoFit/>
          </a:bodyPr>
          <a:lstStyle>
            <a:lvl1pPr marL="0" indent="0" algn="ctr">
              <a:spcBef>
                <a:spcPts val="0"/>
              </a:spcBef>
              <a:buSzTx/>
              <a:buNone/>
              <a:defRPr sz="5400" i="1"/>
            </a:lvl1pPr>
          </a:lstStyle>
          <a:p>
            <a:r>
              <a:t>“Type a quote here.” </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2.png"/><Relationship Id="rId22"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3" name="pasted-image.pdf"/>
          <p:cNvPicPr>
            <a:picLocks noChangeAspect="1"/>
          </p:cNvPicPr>
          <p:nvPr/>
        </p:nvPicPr>
        <p:blipFill>
          <a:blip r:embed="rId21">
            <a:extLst/>
          </a:blip>
          <a:stretch>
            <a:fillRect/>
          </a:stretch>
        </p:blipFill>
        <p:spPr>
          <a:xfrm>
            <a:off x="1164259" y="726091"/>
            <a:ext cx="2863242" cy="508698"/>
          </a:xfrm>
          <a:prstGeom prst="rect">
            <a:avLst/>
          </a:prstGeom>
          <a:ln w="12700">
            <a:miter lim="400000"/>
          </a:ln>
        </p:spPr>
      </p:pic>
      <p:sp>
        <p:nvSpPr>
          <p:cNvPr id="4" name="Shape 4"/>
          <p:cNvSpPr/>
          <p:nvPr/>
        </p:nvSpPr>
        <p:spPr>
          <a:xfrm>
            <a:off x="1139556" y="1828800"/>
            <a:ext cx="22104889" cy="0"/>
          </a:xfrm>
          <a:prstGeom prst="line">
            <a:avLst/>
          </a:prstGeom>
          <a:ln w="12700">
            <a:solidFill>
              <a:srgbClr val="4E4540"/>
            </a:solidFill>
            <a:miter lim="400000"/>
          </a:ln>
        </p:spPr>
        <p:txBody>
          <a:bodyPr lIns="50800" tIns="50800" rIns="50800" bIns="50800" anchor="ctr"/>
          <a:lstStyle/>
          <a:p>
            <a:pPr>
              <a:defRPr sz="3200">
                <a:solidFill>
                  <a:srgbClr val="000000"/>
                </a:solidFill>
                <a:latin typeface="Helvetica Light"/>
                <a:ea typeface="Helvetica Light"/>
                <a:cs typeface="Helvetica Light"/>
                <a:sym typeface="Helvetica Light"/>
              </a:defRPr>
            </a:pPr>
            <a:endParaRPr/>
          </a:p>
        </p:txBody>
      </p:sp>
      <p:pic>
        <p:nvPicPr>
          <p:cNvPr id="5" name="pasted-image.pdf"/>
          <p:cNvPicPr>
            <a:picLocks noChangeAspect="1"/>
          </p:cNvPicPr>
          <p:nvPr/>
        </p:nvPicPr>
        <p:blipFill>
          <a:blip r:embed="rId22">
            <a:extLst/>
          </a:blip>
          <a:stretch>
            <a:fillRect/>
          </a:stretch>
        </p:blipFill>
        <p:spPr>
          <a:xfrm>
            <a:off x="11150529" y="3744714"/>
            <a:ext cx="2082943" cy="1805186"/>
          </a:xfrm>
          <a:prstGeom prst="rect">
            <a:avLst/>
          </a:prstGeom>
          <a:ln w="12700">
            <a:miter lim="400000"/>
          </a:ln>
        </p:spPr>
      </p:pic>
      <p:sp>
        <p:nvSpPr>
          <p:cNvPr id="6" name="Shape 6"/>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7" name="Shape 7"/>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9" r:id="rId18"/>
    <p:sldLayoutId id="2147483670" r:id="rId19"/>
  </p:sldLayoutIdLst>
  <p:transition spd="med"/>
  <p:txStyles>
    <p:titleStyle>
      <a:lvl1pPr marL="0" marR="0" indent="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1pPr>
      <a:lvl2pPr marL="0" marR="0" indent="2286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2pPr>
      <a:lvl3pPr marL="0" marR="0" indent="4572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3pPr>
      <a:lvl4pPr marL="0" marR="0" indent="6858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4pPr>
      <a:lvl5pPr marL="0" marR="0" indent="9144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5pPr>
      <a:lvl6pPr marL="0" marR="0" indent="11430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6pPr>
      <a:lvl7pPr marL="0" marR="0" indent="13716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7pPr>
      <a:lvl8pPr marL="0" marR="0" indent="16002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8pPr>
      <a:lvl9pPr marL="0" marR="0" indent="1828800" algn="l" defTabSz="825500" rtl="0" latinLnBrk="0">
        <a:lnSpc>
          <a:spcPct val="100000"/>
        </a:lnSpc>
        <a:spcBef>
          <a:spcPts val="0"/>
        </a:spcBef>
        <a:spcAft>
          <a:spcPts val="0"/>
        </a:spcAft>
        <a:buClrTx/>
        <a:buSzTx/>
        <a:buFontTx/>
        <a:buNone/>
        <a:tabLst/>
        <a:defRPr sz="9000" b="1" i="0" u="none" strike="noStrike" cap="none" spc="0" baseline="0">
          <a:ln>
            <a:noFill/>
          </a:ln>
          <a:solidFill>
            <a:srgbClr val="0B4D6A"/>
          </a:solidFill>
          <a:uFillTx/>
          <a:latin typeface="+mn-lt"/>
          <a:ea typeface="+mn-ea"/>
          <a:cs typeface="+mn-cs"/>
          <a:sym typeface="Helvetica"/>
        </a:defRPr>
      </a:lvl9pPr>
    </p:titleStyle>
    <p:bodyStyle>
      <a:lvl1pPr marL="390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1pPr>
      <a:lvl2pPr marL="660400" marR="0" indent="-457200" algn="l" defTabSz="825500" rtl="0" latinLnBrk="0">
        <a:lnSpc>
          <a:spcPct val="100000"/>
        </a:lnSpc>
        <a:spcBef>
          <a:spcPts val="2000"/>
        </a:spcBef>
        <a:spcAft>
          <a:spcPts val="0"/>
        </a:spcAft>
        <a:buClrTx/>
        <a:buSzPct val="150000"/>
        <a:buFontTx/>
        <a:buChar char="•"/>
        <a:tabLst/>
        <a:defRPr sz="3200" b="0" i="0" u="none" strike="noStrike" cap="none" spc="0" baseline="0">
          <a:ln>
            <a:noFill/>
          </a:ln>
          <a:solidFill>
            <a:srgbClr val="4E4540"/>
          </a:solidFill>
          <a:uFillTx/>
          <a:latin typeface="+mn-lt"/>
          <a:ea typeface="+mn-ea"/>
          <a:cs typeface="+mn-cs"/>
          <a:sym typeface="Helvetica"/>
        </a:defRPr>
      </a:lvl2pPr>
      <a:lvl3pPr marL="1660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3pPr>
      <a:lvl4pPr marL="2295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4pPr>
      <a:lvl5pPr marL="2930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5pPr>
      <a:lvl6pPr marL="3565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latinLnBrk="0">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prstGeom prst="rect">
            <a:avLst/>
          </a:prstGeom>
        </p:spPr>
        <p:txBody>
          <a:bodyPr/>
          <a:lstStyle/>
          <a:p>
            <a:r>
              <a:rPr/>
              <a:t>OpenStack </a:t>
            </a:r>
            <a:r>
              <a:rPr lang="en-US" smtClean="0"/>
              <a:t>Queens</a:t>
            </a:r>
            <a:endParaRPr/>
          </a:p>
        </p:txBody>
      </p:sp>
      <p:sp>
        <p:nvSpPr>
          <p:cNvPr id="298" name="Shape 298"/>
          <p:cNvSpPr>
            <a:spLocks noGrp="1"/>
          </p:cNvSpPr>
          <p:nvPr>
            <p:ph type="body" idx="13"/>
          </p:nvPr>
        </p:nvSpPr>
        <p:spPr>
          <a:xfrm>
            <a:off x="1248916" y="7232650"/>
            <a:ext cx="8455841" cy="841256"/>
          </a:xfrm>
          <a:prstGeom prst="rect">
            <a:avLst/>
          </a:prstGeom>
        </p:spPr>
        <p:txBody>
          <a:bodyPr/>
          <a:lstStyle/>
          <a:p>
            <a:r>
              <a:rPr lang="en-US" dirty="0" smtClean="0"/>
              <a:t>Marketing Community Preview</a:t>
            </a:r>
            <a:endParaRPr dirty="0"/>
          </a:p>
        </p:txBody>
      </p:sp>
      <p:sp>
        <p:nvSpPr>
          <p:cNvPr id="299" name="Shape 299"/>
          <p:cNvSpPr>
            <a:spLocks noGrp="1"/>
          </p:cNvSpPr>
          <p:nvPr>
            <p:ph type="body" idx="15"/>
          </p:nvPr>
        </p:nvSpPr>
        <p:spPr>
          <a:xfrm>
            <a:off x="19419900" y="2669650"/>
            <a:ext cx="2367636" cy="502702"/>
          </a:xfrm>
          <a:prstGeom prst="rect">
            <a:avLst/>
          </a:prstGeom>
        </p:spPr>
        <p:txBody>
          <a:bodyPr/>
          <a:lstStyle/>
          <a:p>
            <a:r>
              <a:rPr lang="en-US" dirty="0" smtClean="0"/>
              <a:t>February </a:t>
            </a:r>
            <a:r>
              <a:rPr dirty="0" smtClean="0"/>
              <a:t>201</a:t>
            </a:r>
            <a:r>
              <a:rPr lang="en-US" dirty="0" smtClean="0"/>
              <a:t>8</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Ironic Rescue Mode</a:t>
            </a:r>
            <a:endParaRPr lang="en-US" dirty="0"/>
          </a:p>
        </p:txBody>
      </p:sp>
      <p:sp>
        <p:nvSpPr>
          <p:cNvPr id="6" name="Text Placeholder 2"/>
          <p:cNvSpPr txBox="1">
            <a:spLocks/>
          </p:cNvSpPr>
          <p:nvPr/>
        </p:nvSpPr>
        <p:spPr>
          <a:xfrm>
            <a:off x="1371600" y="10940143"/>
            <a:ext cx="5192486" cy="1289709"/>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6923314" y="10988138"/>
            <a:ext cx="5192486" cy="1241714"/>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Resiliency</a:t>
            </a:r>
            <a:endParaRPr lang="en-US" sz="4000" dirty="0">
              <a:solidFill>
                <a:srgbClr val="FCFDFF"/>
              </a:solidFill>
            </a:endParaRPr>
          </a:p>
        </p:txBody>
      </p:sp>
      <p:sp>
        <p:nvSpPr>
          <p:cNvPr id="7" name="TextBox 6"/>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5400" b="1" dirty="0" smtClean="0"/>
              <a:t>Growing bare metal use; growing operator support</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6253746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48000"/>
            <a:ext cx="20828000" cy="4648200"/>
          </a:xfrm>
        </p:spPr>
        <p:txBody>
          <a:bodyPr anchor="ctr"/>
          <a:lstStyle/>
          <a:p>
            <a:r>
              <a:rPr lang="en-US" dirty="0" err="1" smtClean="0"/>
              <a:t>Kuryr</a:t>
            </a:r>
            <a:r>
              <a:rPr lang="en-US" dirty="0" smtClean="0"/>
              <a:t> CNI Daemon</a:t>
            </a:r>
            <a:endParaRPr lang="en-US" dirty="0"/>
          </a:p>
        </p:txBody>
      </p:sp>
      <p:sp>
        <p:nvSpPr>
          <p:cNvPr id="6" name="Text Placeholder 2"/>
          <p:cNvSpPr txBox="1">
            <a:spLocks/>
          </p:cNvSpPr>
          <p:nvPr/>
        </p:nvSpPr>
        <p:spPr>
          <a:xfrm>
            <a:off x="12075886" y="11554814"/>
            <a:ext cx="5061857" cy="121227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Scalability</a:t>
            </a:r>
            <a:endParaRPr lang="en-US" sz="4000" dirty="0">
              <a:solidFill>
                <a:srgbClr val="FCFDFF"/>
              </a:solidFill>
            </a:endParaRPr>
          </a:p>
        </p:txBody>
      </p:sp>
      <p:sp>
        <p:nvSpPr>
          <p:cNvPr id="5" name="Text Placeholder 2"/>
          <p:cNvSpPr txBox="1">
            <a:spLocks/>
          </p:cNvSpPr>
          <p:nvPr/>
        </p:nvSpPr>
        <p:spPr>
          <a:xfrm>
            <a:off x="17428029" y="11586893"/>
            <a:ext cx="5061857" cy="1180193"/>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Resiliency</a:t>
            </a:r>
            <a:endParaRPr lang="en-US" sz="4000" dirty="0">
              <a:solidFill>
                <a:srgbClr val="FCFDFF"/>
              </a:solidFill>
            </a:endParaRPr>
          </a:p>
        </p:txBody>
      </p:sp>
      <p:sp>
        <p:nvSpPr>
          <p:cNvPr id="7" name="Text Placeholder 2"/>
          <p:cNvSpPr txBox="1">
            <a:spLocks/>
          </p:cNvSpPr>
          <p:nvPr/>
        </p:nvSpPr>
        <p:spPr>
          <a:xfrm>
            <a:off x="6723743" y="11554813"/>
            <a:ext cx="5061857" cy="1212273"/>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Containers</a:t>
            </a:r>
            <a:endParaRPr lang="en-US" sz="4000" dirty="0">
              <a:solidFill>
                <a:srgbClr val="FCFDFF"/>
              </a:solidFill>
            </a:endParaRPr>
          </a:p>
        </p:txBody>
      </p:sp>
      <p:sp>
        <p:nvSpPr>
          <p:cNvPr id="8" name="Text Placeholder 2"/>
          <p:cNvSpPr txBox="1">
            <a:spLocks/>
          </p:cNvSpPr>
          <p:nvPr/>
        </p:nvSpPr>
        <p:spPr>
          <a:xfrm>
            <a:off x="1371600" y="11522733"/>
            <a:ext cx="5061857" cy="1212273"/>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High Availability</a:t>
            </a:r>
            <a:endParaRPr lang="en-US" sz="4000" dirty="0">
              <a:solidFill>
                <a:srgbClr val="FCFDFF"/>
              </a:solidFill>
            </a:endParaRPr>
          </a:p>
        </p:txBody>
      </p:sp>
      <p:sp>
        <p:nvSpPr>
          <p:cNvPr id="4" name="TextBox 3"/>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Improving scalability for OpenStack +</a:t>
            </a:r>
            <a:r>
              <a:rPr kumimoji="0" lang="en-US" sz="5400" b="1" i="0" u="none" strike="noStrike" cap="none" spc="0" normalizeH="0" dirty="0" smtClean="0">
                <a:ln>
                  <a:noFill/>
                </a:ln>
                <a:solidFill>
                  <a:srgbClr val="4E4540"/>
                </a:solidFill>
                <a:effectLst/>
                <a:uFillTx/>
                <a:latin typeface="+mn-lt"/>
                <a:ea typeface="+mn-ea"/>
                <a:cs typeface="+mn-cs"/>
                <a:sym typeface="Helvetica"/>
              </a:rPr>
              <a:t> K8s users</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5821201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HOT Drag and Drop Interface</a:t>
            </a:r>
            <a:endParaRPr lang="en-US" dirty="0"/>
          </a:p>
        </p:txBody>
      </p:sp>
      <p:sp>
        <p:nvSpPr>
          <p:cNvPr id="6" name="Text Placeholder 2"/>
          <p:cNvSpPr txBox="1">
            <a:spLocks/>
          </p:cNvSpPr>
          <p:nvPr/>
        </p:nvSpPr>
        <p:spPr>
          <a:xfrm>
            <a:off x="1371600" y="11529391"/>
            <a:ext cx="5585791" cy="1224396"/>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7442300" y="11529391"/>
            <a:ext cx="5279787" cy="1211118"/>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User Experience</a:t>
            </a:r>
            <a:endParaRPr lang="en-US" sz="4000" dirty="0">
              <a:solidFill>
                <a:srgbClr val="FCFDFF"/>
              </a:solidFill>
            </a:endParaRPr>
          </a:p>
        </p:txBody>
      </p:sp>
      <p:sp>
        <p:nvSpPr>
          <p:cNvPr id="8" name="TextBox 7"/>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WYSIWYG</a:t>
            </a:r>
            <a:r>
              <a:rPr kumimoji="0" lang="en-US" sz="5400" b="1" i="0" u="none" strike="noStrike" cap="none" spc="0" normalizeH="0" dirty="0" smtClean="0">
                <a:ln>
                  <a:noFill/>
                </a:ln>
                <a:solidFill>
                  <a:srgbClr val="4E4540"/>
                </a:solidFill>
                <a:effectLst/>
                <a:uFillTx/>
                <a:latin typeface="+mn-lt"/>
                <a:ea typeface="+mn-ea"/>
                <a:cs typeface="+mn-cs"/>
                <a:sym typeface="Helvetica"/>
              </a:rPr>
              <a:t> for orchestration</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1592802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919" r="16508" b="16364"/>
          <a:stretch/>
        </p:blipFill>
        <p:spPr>
          <a:xfrm>
            <a:off x="1745673" y="997526"/>
            <a:ext cx="20864945" cy="11471564"/>
          </a:xfrm>
          <a:prstGeom prst="rect">
            <a:avLst/>
          </a:prstGeom>
        </p:spPr>
      </p:pic>
    </p:spTree>
    <p:extLst>
      <p:ext uri="{BB962C8B-B14F-4D97-AF65-F5344CB8AC3E}">
        <p14:creationId xmlns:p14="http://schemas.microsoft.com/office/powerpoint/2010/main" val="2415152"/>
      </p:ext>
    </p:extLst>
  </p:cSld>
  <p:clrMapOvr>
    <a:masterClrMapping/>
  </p:clrMapOvr>
  <mc:AlternateContent xmlns:mc="http://schemas.openxmlformats.org/markup-compatibility/2006">
    <mc:Choice xmlns:p14="http://schemas.microsoft.com/office/powerpoint/2010/main" Requires="p14">
      <p:transition spd="slow" p14:dur="1500" advClick="0" advTm="1000"/>
    </mc:Choice>
    <mc:Fallback>
      <p:transition spd="slow" advClick="0"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919" r="16508" b="16364"/>
          <a:stretch/>
        </p:blipFill>
        <p:spPr>
          <a:xfrm>
            <a:off x="1745673" y="997526"/>
            <a:ext cx="20864945" cy="1147156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78" r="12856" b="15580"/>
          <a:stretch/>
        </p:blipFill>
        <p:spPr>
          <a:xfrm>
            <a:off x="1745673" y="997526"/>
            <a:ext cx="20864945" cy="11680984"/>
          </a:xfrm>
          <a:prstGeom prst="rect">
            <a:avLst/>
          </a:prstGeom>
        </p:spPr>
      </p:pic>
    </p:spTree>
    <p:extLst>
      <p:ext uri="{BB962C8B-B14F-4D97-AF65-F5344CB8AC3E}">
        <p14:creationId xmlns:p14="http://schemas.microsoft.com/office/powerpoint/2010/main" val="1936754018"/>
      </p:ext>
    </p:extLst>
  </p:cSld>
  <p:clrMapOvr>
    <a:masterClrMapping/>
  </p:clrMapOvr>
  <mc:AlternateContent xmlns:mc="http://schemas.openxmlformats.org/markup-compatibility/2006">
    <mc:Choice xmlns:p14="http://schemas.microsoft.com/office/powerpoint/2010/main" Requires="p14">
      <p:transition spd="slow" p14:dur="1500" advClick="0" advTm="1000"/>
    </mc:Choice>
    <mc:Fallback>
      <p:transition spd="slow" advClick="0"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919" r="16508" b="16364"/>
          <a:stretch/>
        </p:blipFill>
        <p:spPr>
          <a:xfrm>
            <a:off x="1745673" y="997526"/>
            <a:ext cx="20864945" cy="1147156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76" r="12856" b="16963"/>
          <a:stretch/>
        </p:blipFill>
        <p:spPr>
          <a:xfrm>
            <a:off x="1745673" y="997525"/>
            <a:ext cx="20864945" cy="11580651"/>
          </a:xfrm>
          <a:prstGeom prst="rect">
            <a:avLst/>
          </a:prstGeom>
        </p:spPr>
      </p:pic>
    </p:spTree>
    <p:extLst>
      <p:ext uri="{BB962C8B-B14F-4D97-AF65-F5344CB8AC3E}">
        <p14:creationId xmlns:p14="http://schemas.microsoft.com/office/powerpoint/2010/main" val="1615142947"/>
      </p:ext>
    </p:extLst>
  </p:cSld>
  <p:clrMapOvr>
    <a:masterClrMapping/>
  </p:clrMapOvr>
  <mc:AlternateContent xmlns:mc="http://schemas.openxmlformats.org/markup-compatibility/2006">
    <mc:Choice xmlns:p14="http://schemas.microsoft.com/office/powerpoint/2010/main" Requires="p14">
      <p:transition spd="slow" p14:dur="1500" advClick="0" advTm="1000"/>
    </mc:Choice>
    <mc:Fallback>
      <p:transition spd="slow" advClick="0"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919" r="16508" b="16364"/>
          <a:stretch/>
        </p:blipFill>
        <p:spPr>
          <a:xfrm>
            <a:off x="1745673" y="997526"/>
            <a:ext cx="20864945" cy="1147156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76" r="12856" b="16963"/>
          <a:stretch/>
        </p:blipFill>
        <p:spPr>
          <a:xfrm>
            <a:off x="1745673" y="997525"/>
            <a:ext cx="20864945" cy="1158065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71" r="14066" b="16832"/>
          <a:stretch/>
        </p:blipFill>
        <p:spPr>
          <a:xfrm>
            <a:off x="1677054" y="888440"/>
            <a:ext cx="21200015" cy="11689736"/>
          </a:xfrm>
          <a:prstGeom prst="rect">
            <a:avLst/>
          </a:prstGeom>
        </p:spPr>
      </p:pic>
    </p:spTree>
    <p:extLst>
      <p:ext uri="{BB962C8B-B14F-4D97-AF65-F5344CB8AC3E}">
        <p14:creationId xmlns:p14="http://schemas.microsoft.com/office/powerpoint/2010/main" val="1514212149"/>
      </p:ext>
    </p:extLst>
  </p:cSld>
  <p:clrMapOvr>
    <a:masterClrMapping/>
  </p:clrMapOvr>
  <mc:AlternateContent xmlns:mc="http://schemas.openxmlformats.org/markup-compatibility/2006">
    <mc:Choice xmlns:p14="http://schemas.microsoft.com/office/powerpoint/2010/main" Requires="p14">
      <p:transition spd="slow" p14:dur="1500" advClick="0" advTm="1000"/>
    </mc:Choice>
    <mc:Fallback>
      <p:transition spd="slow" advClick="0" advTm="1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2919" r="16508" b="16364"/>
          <a:stretch/>
        </p:blipFill>
        <p:spPr>
          <a:xfrm>
            <a:off x="1745673" y="997526"/>
            <a:ext cx="20864945" cy="1147156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576" r="12856" b="16963"/>
          <a:stretch/>
        </p:blipFill>
        <p:spPr>
          <a:xfrm>
            <a:off x="1745673" y="997525"/>
            <a:ext cx="20864945" cy="11580651"/>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271" r="14066" b="16832"/>
          <a:stretch/>
        </p:blipFill>
        <p:spPr>
          <a:xfrm>
            <a:off x="1677054" y="888440"/>
            <a:ext cx="21200015" cy="11689736"/>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3507" t="910" r="11447" b="16962"/>
          <a:stretch/>
        </p:blipFill>
        <p:spPr>
          <a:xfrm>
            <a:off x="1677054" y="888440"/>
            <a:ext cx="21200015" cy="11654293"/>
          </a:xfrm>
          <a:prstGeom prst="rect">
            <a:avLst/>
          </a:prstGeom>
        </p:spPr>
      </p:pic>
    </p:spTree>
    <p:extLst>
      <p:ext uri="{BB962C8B-B14F-4D97-AF65-F5344CB8AC3E}">
        <p14:creationId xmlns:p14="http://schemas.microsoft.com/office/powerpoint/2010/main" val="1682371293"/>
      </p:ext>
    </p:extLst>
  </p:cSld>
  <p:clrMapOvr>
    <a:masterClrMapping/>
  </p:clrMapOvr>
  <mc:AlternateContent xmlns:mc="http://schemas.openxmlformats.org/markup-compatibility/2006">
    <mc:Choice xmlns:p14="http://schemas.microsoft.com/office/powerpoint/2010/main" Requires="p14">
      <p:transition spd="slow" p14:dur="1500" advClick="0" advTm="1000"/>
    </mc:Choice>
    <mc:Fallback>
      <p:transition spd="slow" advClick="0" advTm="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HOT Drag and Drop Interface</a:t>
            </a:r>
            <a:endParaRPr lang="en-US" dirty="0"/>
          </a:p>
        </p:txBody>
      </p:sp>
      <p:sp>
        <p:nvSpPr>
          <p:cNvPr id="6" name="Text Placeholder 2"/>
          <p:cNvSpPr txBox="1">
            <a:spLocks/>
          </p:cNvSpPr>
          <p:nvPr/>
        </p:nvSpPr>
        <p:spPr>
          <a:xfrm>
            <a:off x="1371600" y="11529391"/>
            <a:ext cx="5585791" cy="1224396"/>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7442300" y="11529391"/>
            <a:ext cx="5279787" cy="1211118"/>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User Experience</a:t>
            </a:r>
            <a:endParaRPr lang="en-US" sz="4000" dirty="0">
              <a:solidFill>
                <a:srgbClr val="FCFDFF"/>
              </a:solidFill>
            </a:endParaRPr>
          </a:p>
        </p:txBody>
      </p:sp>
      <p:sp>
        <p:nvSpPr>
          <p:cNvPr id="8" name="TextBox 7"/>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WYSIWYG</a:t>
            </a:r>
            <a:r>
              <a:rPr kumimoji="0" lang="en-US" sz="5400" b="1" i="0" u="none" strike="noStrike" cap="none" spc="0" normalizeH="0" dirty="0" smtClean="0">
                <a:ln>
                  <a:noFill/>
                </a:ln>
                <a:solidFill>
                  <a:srgbClr val="4E4540"/>
                </a:solidFill>
                <a:effectLst/>
                <a:uFillTx/>
                <a:latin typeface="+mn-lt"/>
                <a:ea typeface="+mn-ea"/>
                <a:cs typeface="+mn-cs"/>
                <a:sym typeface="Helvetica"/>
              </a:rPr>
              <a:t> for orchestration</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5392704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Register and document policy in code</a:t>
            </a:r>
            <a:endParaRPr lang="en-US" dirty="0"/>
          </a:p>
        </p:txBody>
      </p:sp>
      <p:sp>
        <p:nvSpPr>
          <p:cNvPr id="6" name="Text Placeholder 2"/>
          <p:cNvSpPr txBox="1">
            <a:spLocks/>
          </p:cNvSpPr>
          <p:nvPr/>
        </p:nvSpPr>
        <p:spPr>
          <a:xfrm>
            <a:off x="1371600" y="11415868"/>
            <a:ext cx="4711148" cy="1211118"/>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Manageability</a:t>
            </a:r>
            <a:endParaRPr lang="en-US" sz="4000" dirty="0">
              <a:solidFill>
                <a:srgbClr val="FCFDFF"/>
              </a:solidFill>
            </a:endParaRPr>
          </a:p>
        </p:txBody>
      </p:sp>
      <p:sp>
        <p:nvSpPr>
          <p:cNvPr id="4" name="TextBox 3"/>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Improved policy communication</a:t>
            </a:r>
            <a:r>
              <a:rPr kumimoji="0" lang="en-US" sz="5400" b="1" i="0" u="none" strike="noStrike" cap="none" spc="0" normalizeH="0" dirty="0" smtClean="0">
                <a:ln>
                  <a:noFill/>
                </a:ln>
                <a:solidFill>
                  <a:srgbClr val="4E4540"/>
                </a:solidFill>
                <a:effectLst/>
                <a:uFillTx/>
                <a:latin typeface="+mn-lt"/>
                <a:ea typeface="+mn-ea"/>
                <a:cs typeface="+mn-cs"/>
                <a:sym typeface="Helvetica"/>
              </a:rPr>
              <a:t> </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5708650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body" idx="13"/>
          </p:nvPr>
        </p:nvSpPr>
        <p:spPr>
          <a:xfrm>
            <a:off x="1149784" y="4240272"/>
            <a:ext cx="4110100" cy="841256"/>
          </a:xfrm>
          <a:prstGeom prst="rect">
            <a:avLst/>
          </a:prstGeom>
        </p:spPr>
        <p:txBody>
          <a:bodyPr/>
          <a:lstStyle/>
          <a:p>
            <a:r>
              <a:rPr lang="en-US" dirty="0" smtClean="0"/>
              <a:t>New Features</a:t>
            </a:r>
            <a:endParaRPr dirty="0"/>
          </a:p>
        </p:txBody>
      </p:sp>
      <p:sp>
        <p:nvSpPr>
          <p:cNvPr id="302" name="Shape 302"/>
          <p:cNvSpPr>
            <a:spLocks noGrp="1"/>
          </p:cNvSpPr>
          <p:nvPr>
            <p:ph type="body" idx="14"/>
          </p:nvPr>
        </p:nvSpPr>
        <p:spPr>
          <a:xfrm>
            <a:off x="1231900" y="5139902"/>
            <a:ext cx="10295955" cy="540597"/>
          </a:xfrm>
          <a:prstGeom prst="rect">
            <a:avLst/>
          </a:prstGeom>
        </p:spPr>
        <p:txBody>
          <a:bodyPr/>
          <a:lstStyle/>
          <a:p>
            <a:r>
              <a:rPr lang="en-US" dirty="0" smtClean="0"/>
              <a:t>Queens features you’ll want to know about</a:t>
            </a:r>
            <a:endParaRPr dirty="0"/>
          </a:p>
        </p:txBody>
      </p:sp>
      <p:sp>
        <p:nvSpPr>
          <p:cNvPr id="303" name="Shape 303"/>
          <p:cNvSpPr>
            <a:spLocks noGrp="1"/>
          </p:cNvSpPr>
          <p:nvPr>
            <p:ph type="body" idx="15"/>
          </p:nvPr>
        </p:nvSpPr>
        <p:spPr>
          <a:xfrm>
            <a:off x="1149784" y="6780272"/>
            <a:ext cx="3972241" cy="841256"/>
          </a:xfrm>
          <a:prstGeom prst="rect">
            <a:avLst/>
          </a:prstGeom>
        </p:spPr>
        <p:txBody>
          <a:bodyPr/>
          <a:lstStyle/>
          <a:p>
            <a:r>
              <a:rPr lang="en-US" dirty="0" smtClean="0"/>
              <a:t>New Projects</a:t>
            </a:r>
            <a:endParaRPr dirty="0"/>
          </a:p>
        </p:txBody>
      </p:sp>
      <p:sp>
        <p:nvSpPr>
          <p:cNvPr id="304" name="Shape 304"/>
          <p:cNvSpPr>
            <a:spLocks noGrp="1"/>
          </p:cNvSpPr>
          <p:nvPr>
            <p:ph type="body" idx="16"/>
          </p:nvPr>
        </p:nvSpPr>
        <p:spPr>
          <a:xfrm>
            <a:off x="1231900" y="7679902"/>
            <a:ext cx="10295955" cy="540597"/>
          </a:xfrm>
          <a:prstGeom prst="rect">
            <a:avLst/>
          </a:prstGeom>
        </p:spPr>
        <p:txBody>
          <a:bodyPr/>
          <a:lstStyle/>
          <a:p>
            <a:r>
              <a:rPr lang="en-US" dirty="0" smtClean="0"/>
              <a:t>New for the Queens cycle</a:t>
            </a:r>
            <a:endParaRPr dirty="0"/>
          </a:p>
        </p:txBody>
      </p:sp>
      <p:sp>
        <p:nvSpPr>
          <p:cNvPr id="305" name="Shape 305"/>
          <p:cNvSpPr>
            <a:spLocks noGrp="1"/>
          </p:cNvSpPr>
          <p:nvPr>
            <p:ph type="body" idx="17"/>
          </p:nvPr>
        </p:nvSpPr>
        <p:spPr>
          <a:xfrm>
            <a:off x="1149784" y="9321799"/>
            <a:ext cx="6041529" cy="838201"/>
          </a:xfrm>
          <a:prstGeom prst="rect">
            <a:avLst/>
          </a:prstGeom>
        </p:spPr>
        <p:txBody>
          <a:bodyPr/>
          <a:lstStyle/>
          <a:p>
            <a:r>
              <a:rPr/>
              <a:t>Community Updates</a:t>
            </a:r>
          </a:p>
        </p:txBody>
      </p:sp>
      <p:sp>
        <p:nvSpPr>
          <p:cNvPr id="306" name="Shape 306"/>
          <p:cNvSpPr>
            <a:spLocks noGrp="1"/>
          </p:cNvSpPr>
          <p:nvPr>
            <p:ph type="body" idx="18"/>
          </p:nvPr>
        </p:nvSpPr>
        <p:spPr>
          <a:xfrm>
            <a:off x="1231900" y="10219902"/>
            <a:ext cx="10295955" cy="540597"/>
          </a:xfrm>
          <a:prstGeom prst="rect">
            <a:avLst/>
          </a:prstGeom>
        </p:spPr>
        <p:txBody>
          <a:bodyPr/>
          <a:lstStyle/>
          <a:p>
            <a:r>
              <a:rPr lang="en-US" dirty="0" smtClean="0"/>
              <a:t>Vancouver and Berlin Summits</a:t>
            </a:r>
            <a:endParaRPr dirty="0"/>
          </a:p>
        </p:txBody>
      </p:sp>
      <p:sp>
        <p:nvSpPr>
          <p:cNvPr id="307" name="Shape 307"/>
          <p:cNvSpPr>
            <a:spLocks noGrp="1"/>
          </p:cNvSpPr>
          <p:nvPr>
            <p:ph type="body" idx="25"/>
          </p:nvPr>
        </p:nvSpPr>
        <p:spPr>
          <a:xfrm>
            <a:off x="1092200" y="2568861"/>
            <a:ext cx="3281115" cy="1143001"/>
          </a:xfrm>
          <a:prstGeom prst="rect">
            <a:avLst/>
          </a:prstGeom>
        </p:spPr>
        <p:txBody>
          <a:bodyPr/>
          <a:lstStyle/>
          <a:p>
            <a:r>
              <a:rPr/>
              <a:t>Agenda</a:t>
            </a:r>
          </a:p>
        </p:txBody>
      </p:sp>
      <p:sp>
        <p:nvSpPr>
          <p:cNvPr id="9" name="Shape 305"/>
          <p:cNvSpPr>
            <a:spLocks noGrp="1"/>
          </p:cNvSpPr>
          <p:nvPr>
            <p:ph type="body" idx="17"/>
          </p:nvPr>
        </p:nvSpPr>
        <p:spPr>
          <a:xfrm>
            <a:off x="13269272" y="4298646"/>
            <a:ext cx="1469954" cy="841256"/>
          </a:xfrm>
          <a:prstGeom prst="rect">
            <a:avLst/>
          </a:prstGeom>
        </p:spPr>
        <p:txBody>
          <a:bodyPr/>
          <a:lstStyle/>
          <a:p>
            <a:r>
              <a:rPr lang="en-US" smtClean="0"/>
              <a:t>Q&amp;A</a:t>
            </a:r>
            <a:endParaRPr/>
          </a:p>
        </p:txBody>
      </p:sp>
      <p:sp>
        <p:nvSpPr>
          <p:cNvPr id="10" name="Shape 302"/>
          <p:cNvSpPr>
            <a:spLocks noGrp="1"/>
          </p:cNvSpPr>
          <p:nvPr>
            <p:ph type="body" idx="14"/>
          </p:nvPr>
        </p:nvSpPr>
        <p:spPr>
          <a:xfrm>
            <a:off x="13269272" y="5092839"/>
            <a:ext cx="10295955" cy="540597"/>
          </a:xfrm>
          <a:prstGeom prst="rect">
            <a:avLst/>
          </a:prstGeom>
        </p:spPr>
        <p:txBody>
          <a:bodyPr/>
          <a:lstStyle/>
          <a:p>
            <a:r>
              <a:rPr lang="en-US" dirty="0" smtClean="0"/>
              <a:t>Hold questions until the end</a:t>
            </a:r>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61265"/>
            <a:ext cx="20828000" cy="4648200"/>
          </a:xfrm>
        </p:spPr>
        <p:txBody>
          <a:bodyPr anchor="t"/>
          <a:lstStyle/>
          <a:p>
            <a:r>
              <a:rPr lang="en-US" dirty="0" smtClean="0"/>
              <a:t>Release Highlights Page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977"/>
          <a:stretch/>
        </p:blipFill>
        <p:spPr>
          <a:xfrm>
            <a:off x="1295400" y="3454842"/>
            <a:ext cx="18717377" cy="8154062"/>
          </a:xfrm>
          <a:prstGeom prst="rect">
            <a:avLst/>
          </a:prstGeom>
        </p:spPr>
      </p:pic>
      <p:sp>
        <p:nvSpPr>
          <p:cNvPr id="5" name="TextBox 4"/>
          <p:cNvSpPr txBox="1"/>
          <p:nvPr/>
        </p:nvSpPr>
        <p:spPr>
          <a:xfrm>
            <a:off x="5168348" y="12362106"/>
            <a:ext cx="1484442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dirty="0"/>
              <a:t>releases.openstack.org/queens/highlights.html</a:t>
            </a:r>
            <a:endParaRPr kumimoji="0" lang="en-US" sz="4800" b="1" i="0" u="none" strike="noStrike" cap="none" spc="0" normalizeH="0" baseline="0" dirty="0">
              <a:ln>
                <a:noFill/>
              </a:ln>
              <a:solidFill>
                <a:srgbClr val="4E4540"/>
              </a:solidFill>
              <a:effectLst/>
              <a:uFillTx/>
              <a:sym typeface="Helvetica"/>
            </a:endParaRPr>
          </a:p>
        </p:txBody>
      </p:sp>
    </p:spTree>
    <p:extLst>
      <p:ext uri="{BB962C8B-B14F-4D97-AF65-F5344CB8AC3E}">
        <p14:creationId xmlns:p14="http://schemas.microsoft.com/office/powerpoint/2010/main" val="185887706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Projects</a:t>
            </a:r>
            <a:endParaRPr lang="en-US" dirty="0"/>
          </a:p>
        </p:txBody>
      </p:sp>
      <p:sp>
        <p:nvSpPr>
          <p:cNvPr id="3" name="Text Placeholder 2"/>
          <p:cNvSpPr>
            <a:spLocks noGrp="1"/>
          </p:cNvSpPr>
          <p:nvPr>
            <p:ph type="body" sz="half" idx="1"/>
          </p:nvPr>
        </p:nvSpPr>
        <p:spPr/>
        <p:txBody>
          <a:bodyPr/>
          <a:lstStyle/>
          <a:p>
            <a:r>
              <a:rPr lang="en-US" b="1" dirty="0" smtClean="0"/>
              <a:t>New projects in the Queens cycle focus on HA and containers</a:t>
            </a:r>
            <a:endParaRPr lang="en-US" b="1" dirty="0"/>
          </a:p>
        </p:txBody>
      </p:sp>
    </p:spTree>
    <p:extLst>
      <p:ext uri="{BB962C8B-B14F-4D97-AF65-F5344CB8AC3E}">
        <p14:creationId xmlns:p14="http://schemas.microsoft.com/office/powerpoint/2010/main" val="22311095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OpenStack-Helm</a:t>
            </a:r>
            <a:endParaRPr lang="en-US" dirty="0"/>
          </a:p>
        </p:txBody>
      </p:sp>
      <p:sp>
        <p:nvSpPr>
          <p:cNvPr id="4" name="Text Placeholder 2"/>
          <p:cNvSpPr txBox="1">
            <a:spLocks/>
          </p:cNvSpPr>
          <p:nvPr/>
        </p:nvSpPr>
        <p:spPr>
          <a:xfrm>
            <a:off x="1371600" y="11847443"/>
            <a:ext cx="4909930" cy="1141596"/>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Containers</a:t>
            </a:r>
            <a:r>
              <a:rPr lang="en-US" dirty="0" smtClean="0">
                <a:solidFill>
                  <a:srgbClr val="FCFDFF"/>
                </a:solidFill>
              </a:rPr>
              <a:t> </a:t>
            </a:r>
            <a:endParaRPr lang="en-US" dirty="0">
              <a:solidFill>
                <a:srgbClr val="FCFDFF"/>
              </a:solidFill>
            </a:endParaRPr>
          </a:p>
        </p:txBody>
      </p:sp>
      <p:sp>
        <p:nvSpPr>
          <p:cNvPr id="6" name="Text Placeholder 2"/>
          <p:cNvSpPr txBox="1">
            <a:spLocks/>
          </p:cNvSpPr>
          <p:nvPr/>
        </p:nvSpPr>
        <p:spPr>
          <a:xfrm>
            <a:off x="11785600" y="11847443"/>
            <a:ext cx="4909930" cy="1184638"/>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6579705" y="11847443"/>
            <a:ext cx="4909930" cy="1171360"/>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Edge</a:t>
            </a:r>
            <a:endParaRPr lang="en-US" sz="4000" dirty="0">
              <a:solidFill>
                <a:srgbClr val="FCFDFF"/>
              </a:solidFill>
            </a:endParaRPr>
          </a:p>
        </p:txBody>
      </p:sp>
      <p:sp>
        <p:nvSpPr>
          <p:cNvPr id="7" name="TextBox 6"/>
          <p:cNvSpPr txBox="1"/>
          <p:nvPr/>
        </p:nvSpPr>
        <p:spPr>
          <a:xfrm>
            <a:off x="1371600" y="6091807"/>
            <a:ext cx="1993789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5400" b="1" smtClean="0"/>
              <a:t>Full lifecycle management for OpenStack services atop K8s</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1394312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OpenStack </a:t>
            </a:r>
            <a:r>
              <a:rPr lang="en-US" dirty="0" err="1" smtClean="0"/>
              <a:t>Masakari</a:t>
            </a:r>
            <a:endParaRPr lang="en-US" dirty="0"/>
          </a:p>
        </p:txBody>
      </p:sp>
      <p:sp>
        <p:nvSpPr>
          <p:cNvPr id="4" name="Text Placeholder 2"/>
          <p:cNvSpPr txBox="1">
            <a:spLocks/>
          </p:cNvSpPr>
          <p:nvPr/>
        </p:nvSpPr>
        <p:spPr>
          <a:xfrm>
            <a:off x="1371599" y="11710617"/>
            <a:ext cx="5267739" cy="1286752"/>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High Availability</a:t>
            </a:r>
            <a:endParaRPr lang="en-US" sz="4000" dirty="0">
              <a:solidFill>
                <a:srgbClr val="FCFDFF"/>
              </a:solidFill>
            </a:endParaRPr>
          </a:p>
        </p:txBody>
      </p:sp>
      <p:sp>
        <p:nvSpPr>
          <p:cNvPr id="6" name="Text Placeholder 2"/>
          <p:cNvSpPr txBox="1">
            <a:spLocks/>
          </p:cNvSpPr>
          <p:nvPr/>
        </p:nvSpPr>
        <p:spPr>
          <a:xfrm>
            <a:off x="12662451" y="11710618"/>
            <a:ext cx="5267739" cy="128675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7017025" y="11710617"/>
            <a:ext cx="5267739" cy="128675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Resiliency</a:t>
            </a:r>
            <a:endParaRPr lang="en-US" sz="4000" dirty="0">
              <a:solidFill>
                <a:srgbClr val="FCFDFF"/>
              </a:solidFill>
            </a:endParaRPr>
          </a:p>
        </p:txBody>
      </p:sp>
      <p:sp>
        <p:nvSpPr>
          <p:cNvPr id="7" name="TextBox 6"/>
          <p:cNvSpPr txBox="1"/>
          <p:nvPr/>
        </p:nvSpPr>
        <p:spPr>
          <a:xfrm>
            <a:off x="1371600" y="6091807"/>
            <a:ext cx="1993789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Automated</a:t>
            </a:r>
            <a:r>
              <a:rPr kumimoji="0" lang="en-US" sz="5400" b="1" i="0" u="none" strike="noStrike" cap="none" spc="0" normalizeH="0" dirty="0" smtClean="0">
                <a:ln>
                  <a:noFill/>
                </a:ln>
                <a:solidFill>
                  <a:srgbClr val="4E4540"/>
                </a:solidFill>
                <a:effectLst/>
                <a:uFillTx/>
                <a:latin typeface="+mn-lt"/>
                <a:ea typeface="+mn-ea"/>
                <a:cs typeface="+mn-cs"/>
                <a:sym typeface="Helvetica"/>
              </a:rPr>
              <a:t> rescue for HA support</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76795278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OpenStack LOCI</a:t>
            </a:r>
            <a:endParaRPr lang="en-US" dirty="0"/>
          </a:p>
        </p:txBody>
      </p:sp>
      <p:sp>
        <p:nvSpPr>
          <p:cNvPr id="4" name="Text Placeholder 2"/>
          <p:cNvSpPr txBox="1">
            <a:spLocks/>
          </p:cNvSpPr>
          <p:nvPr/>
        </p:nvSpPr>
        <p:spPr>
          <a:xfrm>
            <a:off x="1371600" y="11429321"/>
            <a:ext cx="4909930" cy="1270075"/>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Containers</a:t>
            </a:r>
            <a:endParaRPr lang="en-US" sz="4000" dirty="0">
              <a:solidFill>
                <a:srgbClr val="FCFDFF"/>
              </a:solidFill>
            </a:endParaRPr>
          </a:p>
        </p:txBody>
      </p:sp>
      <p:sp>
        <p:nvSpPr>
          <p:cNvPr id="6" name="Text Placeholder 2"/>
          <p:cNvSpPr txBox="1">
            <a:spLocks/>
          </p:cNvSpPr>
          <p:nvPr/>
        </p:nvSpPr>
        <p:spPr>
          <a:xfrm>
            <a:off x="12379740" y="11395486"/>
            <a:ext cx="4909930" cy="126415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6875670" y="11429321"/>
            <a:ext cx="4909930" cy="1230317"/>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Modularity</a:t>
            </a:r>
            <a:endParaRPr lang="en-US" sz="4000" dirty="0">
              <a:solidFill>
                <a:srgbClr val="FCFDFF"/>
              </a:solidFill>
            </a:endParaRPr>
          </a:p>
        </p:txBody>
      </p:sp>
      <p:sp>
        <p:nvSpPr>
          <p:cNvPr id="7" name="TextBox 6"/>
          <p:cNvSpPr txBox="1"/>
          <p:nvPr/>
        </p:nvSpPr>
        <p:spPr>
          <a:xfrm>
            <a:off x="1371600" y="6091807"/>
            <a:ext cx="1993789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OCI</a:t>
            </a:r>
            <a:r>
              <a:rPr kumimoji="0" lang="en-US" sz="5400" b="1" i="0" u="none" strike="noStrike" cap="none" spc="0" normalizeH="0" dirty="0" smtClean="0">
                <a:ln>
                  <a:noFill/>
                </a:ln>
                <a:solidFill>
                  <a:srgbClr val="4E4540"/>
                </a:solidFill>
                <a:effectLst/>
                <a:uFillTx/>
                <a:latin typeface="+mn-lt"/>
                <a:ea typeface="+mn-ea"/>
                <a:cs typeface="+mn-cs"/>
                <a:sym typeface="Helvetica"/>
              </a:rPr>
              <a:t> images of OpenStack services for containerization</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210437502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OpenStack Cyborg</a:t>
            </a:r>
            <a:endParaRPr lang="en-US" dirty="0"/>
          </a:p>
        </p:txBody>
      </p:sp>
      <p:sp>
        <p:nvSpPr>
          <p:cNvPr id="4" name="Text Placeholder 2"/>
          <p:cNvSpPr txBox="1">
            <a:spLocks/>
          </p:cNvSpPr>
          <p:nvPr/>
        </p:nvSpPr>
        <p:spPr>
          <a:xfrm>
            <a:off x="1371600" y="11429321"/>
            <a:ext cx="4909930" cy="1270075"/>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HPC</a:t>
            </a:r>
            <a:endParaRPr lang="en-US" sz="4000" dirty="0">
              <a:solidFill>
                <a:srgbClr val="FCFDFF"/>
              </a:solidFill>
            </a:endParaRPr>
          </a:p>
        </p:txBody>
      </p:sp>
      <p:sp>
        <p:nvSpPr>
          <p:cNvPr id="6" name="Text Placeholder 2"/>
          <p:cNvSpPr txBox="1">
            <a:spLocks/>
          </p:cNvSpPr>
          <p:nvPr/>
        </p:nvSpPr>
        <p:spPr>
          <a:xfrm>
            <a:off x="12379740" y="11395486"/>
            <a:ext cx="4909930" cy="126415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smtClean="0">
                <a:solidFill>
                  <a:srgbClr val="FCFDFF"/>
                </a:solidFill>
              </a:rPr>
              <a:t>Manageability</a:t>
            </a:r>
            <a:endParaRPr lang="en-US" sz="4000" dirty="0">
              <a:solidFill>
                <a:srgbClr val="FCFDFF"/>
              </a:solidFill>
            </a:endParaRPr>
          </a:p>
        </p:txBody>
      </p:sp>
      <p:sp>
        <p:nvSpPr>
          <p:cNvPr id="7" name="Text Placeholder 2"/>
          <p:cNvSpPr txBox="1">
            <a:spLocks/>
          </p:cNvSpPr>
          <p:nvPr/>
        </p:nvSpPr>
        <p:spPr>
          <a:xfrm>
            <a:off x="6875670" y="11389563"/>
            <a:ext cx="4909930" cy="1270075"/>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NFV</a:t>
            </a:r>
            <a:endParaRPr lang="en-US" sz="4000" dirty="0">
              <a:solidFill>
                <a:srgbClr val="FCFDFF"/>
              </a:solidFill>
            </a:endParaRPr>
          </a:p>
        </p:txBody>
      </p:sp>
      <p:sp>
        <p:nvSpPr>
          <p:cNvPr id="8" name="TextBox 7"/>
          <p:cNvSpPr txBox="1"/>
          <p:nvPr/>
        </p:nvSpPr>
        <p:spPr>
          <a:xfrm>
            <a:off x="1371600" y="6091807"/>
            <a:ext cx="1993789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Managing</a:t>
            </a:r>
            <a:r>
              <a:rPr kumimoji="0" lang="en-US" sz="5400" b="1" i="0" u="none" strike="noStrike" cap="none" spc="0" normalizeH="0" dirty="0" smtClean="0">
                <a:ln>
                  <a:noFill/>
                </a:ln>
                <a:solidFill>
                  <a:srgbClr val="4E4540"/>
                </a:solidFill>
                <a:effectLst/>
                <a:uFillTx/>
                <a:latin typeface="+mn-lt"/>
                <a:ea typeface="+mn-ea"/>
                <a:cs typeface="+mn-cs"/>
                <a:sym typeface="Helvetica"/>
              </a:rPr>
              <a:t> software and hardware acceleration resources</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44799147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Queens: Dedicated to Shawn Pearce</a:t>
            </a:r>
            <a:endParaRPr lang="en-US" dirty="0"/>
          </a:p>
        </p:txBody>
      </p:sp>
      <p:sp>
        <p:nvSpPr>
          <p:cNvPr id="4" name="TextBox 3"/>
          <p:cNvSpPr txBox="1"/>
          <p:nvPr/>
        </p:nvSpPr>
        <p:spPr>
          <a:xfrm>
            <a:off x="1295400" y="7226300"/>
            <a:ext cx="1993789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Founder of Gerrit, instrumental open source contributor</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13945056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OpenStack Rocky</a:t>
            </a:r>
            <a:endParaRPr lang="en-US" dirty="0"/>
          </a:p>
        </p:txBody>
      </p:sp>
      <p:sp>
        <p:nvSpPr>
          <p:cNvPr id="8" name="TextBox 7"/>
          <p:cNvSpPr txBox="1"/>
          <p:nvPr/>
        </p:nvSpPr>
        <p:spPr>
          <a:xfrm>
            <a:off x="1371600" y="5776824"/>
            <a:ext cx="1993789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August 28, 2018</a:t>
            </a:r>
          </a:p>
          <a:p>
            <a:pPr marL="685800" marR="0" indent="-685800" algn="l" defTabSz="825500" rtl="0" fontAlgn="auto" latinLnBrk="0" hangingPunct="0">
              <a:lnSpc>
                <a:spcPct val="100000"/>
              </a:lnSpc>
              <a:spcBef>
                <a:spcPts val="0"/>
              </a:spcBef>
              <a:spcAft>
                <a:spcPts val="0"/>
              </a:spcAft>
              <a:buClrTx/>
              <a:buSzTx/>
              <a:buFont typeface="Arial" charset="0"/>
              <a:buChar char="•"/>
              <a:tabLst/>
            </a:pPr>
            <a:r>
              <a:rPr kumimoji="0" lang="en-US" sz="5400" i="0" u="none" strike="noStrike" cap="none" spc="0" normalizeH="0" baseline="0" dirty="0" smtClean="0">
                <a:ln>
                  <a:noFill/>
                </a:ln>
                <a:solidFill>
                  <a:srgbClr val="4E4540"/>
                </a:solidFill>
                <a:effectLst/>
                <a:uFillTx/>
                <a:sym typeface="Helvetica"/>
              </a:rPr>
              <a:t>Fast Forward Upgrades</a:t>
            </a:r>
          </a:p>
          <a:p>
            <a:pPr marL="685800" marR="0" indent="-685800" algn="l" defTabSz="825500" rtl="0" fontAlgn="auto" latinLnBrk="0" hangingPunct="0">
              <a:lnSpc>
                <a:spcPct val="100000"/>
              </a:lnSpc>
              <a:spcBef>
                <a:spcPts val="0"/>
              </a:spcBef>
              <a:spcAft>
                <a:spcPts val="0"/>
              </a:spcAft>
              <a:buClrTx/>
              <a:buSzTx/>
              <a:buFont typeface="Arial" charset="0"/>
              <a:buChar char="•"/>
              <a:tabLst/>
            </a:pPr>
            <a:r>
              <a:rPr lang="en-US" sz="5400" dirty="0" smtClean="0"/>
              <a:t>Minimum bandwidth and bandwidth-based scheduling</a:t>
            </a:r>
          </a:p>
          <a:p>
            <a:pPr marL="685800" marR="0" indent="-685800" algn="l" defTabSz="825500" rtl="0" fontAlgn="auto" latinLnBrk="0" hangingPunct="0">
              <a:lnSpc>
                <a:spcPct val="100000"/>
              </a:lnSpc>
              <a:spcBef>
                <a:spcPts val="0"/>
              </a:spcBef>
              <a:spcAft>
                <a:spcPts val="0"/>
              </a:spcAft>
              <a:buClrTx/>
              <a:buSzTx/>
              <a:buFont typeface="Arial" charset="0"/>
              <a:buChar char="•"/>
              <a:tabLst/>
            </a:pPr>
            <a:r>
              <a:rPr kumimoji="0" lang="en-US" sz="5400" i="0" u="none" strike="noStrike" cap="none" spc="0" normalizeH="0" baseline="0" dirty="0" smtClean="0">
                <a:ln>
                  <a:noFill/>
                </a:ln>
                <a:solidFill>
                  <a:srgbClr val="4E4540"/>
                </a:solidFill>
                <a:effectLst/>
                <a:uFillTx/>
                <a:sym typeface="Helvetica"/>
              </a:rPr>
              <a:t>Enable mutable configuration </a:t>
            </a:r>
            <a:r>
              <a:rPr lang="en-US" sz="5400" dirty="0" smtClean="0"/>
              <a:t>(reconfig without service restart)</a:t>
            </a:r>
            <a:endParaRPr kumimoji="0" lang="en-US" sz="5400" i="0" u="none" strike="noStrike" cap="none" spc="0" normalizeH="0" baseline="0" dirty="0" smtClean="0">
              <a:ln>
                <a:noFill/>
              </a:ln>
              <a:solidFill>
                <a:srgbClr val="4E4540"/>
              </a:solidFill>
              <a:effectLst/>
              <a:uFillTx/>
              <a:sym typeface="Helvetica"/>
            </a:endParaRPr>
          </a:p>
        </p:txBody>
      </p:sp>
    </p:spTree>
    <p:extLst>
      <p:ext uri="{BB962C8B-B14F-4D97-AF65-F5344CB8AC3E}">
        <p14:creationId xmlns:p14="http://schemas.microsoft.com/office/powerpoint/2010/main" val="87252983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Updates</a:t>
            </a:r>
            <a:endParaRPr lang="en-US" dirty="0"/>
          </a:p>
        </p:txBody>
      </p:sp>
      <p:sp>
        <p:nvSpPr>
          <p:cNvPr id="4" name="Rectangle 3"/>
          <p:cNvSpPr/>
          <p:nvPr/>
        </p:nvSpPr>
        <p:spPr>
          <a:xfrm>
            <a:off x="12013906" y="6442502"/>
            <a:ext cx="356188" cy="830997"/>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63809689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Whitepaper</a:t>
            </a:r>
            <a:endParaRPr lang="en-US" dirty="0"/>
          </a:p>
        </p:txBody>
      </p:sp>
      <p:sp>
        <p:nvSpPr>
          <p:cNvPr id="3" name="Text Placeholder 2"/>
          <p:cNvSpPr>
            <a:spLocks noGrp="1"/>
          </p:cNvSpPr>
          <p:nvPr>
            <p:ph type="body" sz="half" idx="1"/>
          </p:nvPr>
        </p:nvSpPr>
        <p:spPr/>
        <p:txBody>
          <a:bodyPr/>
          <a:lstStyle/>
          <a:p>
            <a:r>
              <a:rPr lang="en-US" dirty="0" smtClean="0"/>
              <a:t>Defining the technical requirements of edge computing</a:t>
            </a:r>
          </a:p>
          <a:p>
            <a:endParaRPr lang="en-US" dirty="0"/>
          </a:p>
          <a:p>
            <a:r>
              <a:rPr lang="en-US" dirty="0"/>
              <a:t>AT&amp;T, B.Yond, Cisco, Ericsson, HPE, IMT Atlantique, Inmarsat, Red Hat, </a:t>
            </a:r>
            <a:r>
              <a:rPr lang="en-US" dirty="0" smtClean="0"/>
              <a:t>Verizon, </a:t>
            </a:r>
            <a:r>
              <a:rPr lang="en-US" dirty="0"/>
              <a:t>Walmart Labs</a:t>
            </a:r>
          </a:p>
          <a:p>
            <a:pPr algn="ctr"/>
            <a:r>
              <a:rPr lang="en-US" b="1" dirty="0"/>
              <a:t>o</a:t>
            </a:r>
            <a:r>
              <a:rPr lang="en-US" b="1" dirty="0" smtClean="0"/>
              <a:t>penstack.org/edge</a:t>
            </a:r>
            <a:endParaRPr lang="en-US" b="1" dirty="0"/>
          </a:p>
        </p:txBody>
      </p:sp>
    </p:spTree>
    <p:extLst>
      <p:ext uri="{BB962C8B-B14F-4D97-AF65-F5344CB8AC3E}">
        <p14:creationId xmlns:p14="http://schemas.microsoft.com/office/powerpoint/2010/main" val="9039667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title"/>
          </p:nvPr>
        </p:nvSpPr>
        <p:spPr>
          <a:prstGeom prst="rect">
            <a:avLst/>
          </a:prstGeom>
        </p:spPr>
        <p:txBody>
          <a:bodyPr/>
          <a:lstStyle/>
          <a:p>
            <a:r>
              <a:rPr/>
              <a:t>OpenStack </a:t>
            </a:r>
            <a:r>
              <a:rPr lang="en-US" smtClean="0"/>
              <a:t>Queens</a:t>
            </a:r>
            <a:endParaRPr/>
          </a:p>
        </p:txBody>
      </p:sp>
      <p:sp>
        <p:nvSpPr>
          <p:cNvPr id="2" name="TextBox 1"/>
          <p:cNvSpPr txBox="1"/>
          <p:nvPr/>
        </p:nvSpPr>
        <p:spPr>
          <a:xfrm>
            <a:off x="1295400" y="7226300"/>
            <a:ext cx="165354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rgbClr val="4E4540"/>
                </a:solidFill>
                <a:effectLst/>
                <a:uFillTx/>
                <a:latin typeface="+mn-lt"/>
                <a:ea typeface="+mn-ea"/>
                <a:cs typeface="+mn-cs"/>
                <a:sym typeface="Helvetica"/>
              </a:rPr>
              <a:t>The 17</a:t>
            </a:r>
            <a:r>
              <a:rPr kumimoji="0" lang="en-US" sz="4800" b="1" i="0" u="none" strike="noStrike" cap="none" spc="0" normalizeH="0" baseline="30000" dirty="0" smtClean="0">
                <a:ln>
                  <a:noFill/>
                </a:ln>
                <a:solidFill>
                  <a:srgbClr val="4E4540"/>
                </a:solidFill>
                <a:effectLst/>
                <a:uFillTx/>
                <a:latin typeface="+mn-lt"/>
                <a:ea typeface="+mn-ea"/>
                <a:cs typeface="+mn-cs"/>
                <a:sym typeface="Helvetica"/>
              </a:rPr>
              <a:t>th</a:t>
            </a:r>
            <a:r>
              <a:rPr kumimoji="0" lang="en-US" sz="4800" b="1" i="0" u="none" strike="noStrike" cap="none" spc="0" normalizeH="0" baseline="0" dirty="0" smtClean="0">
                <a:ln>
                  <a:noFill/>
                </a:ln>
                <a:solidFill>
                  <a:srgbClr val="4E4540"/>
                </a:solidFill>
                <a:effectLst/>
                <a:uFillTx/>
                <a:latin typeface="+mn-lt"/>
                <a:ea typeface="+mn-ea"/>
                <a:cs typeface="+mn-cs"/>
                <a:sym typeface="Helvetica"/>
              </a:rPr>
              <a:t> release of OpenStack</a:t>
            </a:r>
            <a:endParaRPr kumimoji="0" lang="en-US" sz="4800" b="1" i="0" u="none" strike="noStrike" cap="none" spc="0" normalizeH="0" baseline="0" dirty="0">
              <a:ln>
                <a:noFill/>
              </a:ln>
              <a:solidFill>
                <a:srgbClr val="4E4540"/>
              </a:solidFill>
              <a:effectLst/>
              <a:uFillTx/>
              <a:latin typeface="+mn-lt"/>
              <a:ea typeface="+mn-ea"/>
              <a:cs typeface="+mn-cs"/>
              <a:sym typeface="Helvetica"/>
            </a:endParaRPr>
          </a:p>
        </p:txBody>
      </p:sp>
      <p:pic>
        <p:nvPicPr>
          <p:cNvPr id="2050" name="Picture 2" descr="https://lh4.googleusercontent.com/zcCQ9rj3unB9wihQkHmyWIT8Zhn8lmLOIePEuI3zRpZ1hVqOzC-8huQy3_hk9z8er2QAjpADGvb4SI6ZiVdtlWLuxpaynd4Q9MNRJC5PFNVsa8WjRdFk9X26Ki4TvdRIE_C1xM_Wg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8300" y="3495813"/>
            <a:ext cx="36576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Vancouver Summit</a:t>
            </a:r>
            <a:endParaRPr lang="en-US" dirty="0"/>
          </a:p>
        </p:txBody>
      </p:sp>
      <p:sp>
        <p:nvSpPr>
          <p:cNvPr id="3" name="Text Placeholder 2"/>
          <p:cNvSpPr>
            <a:spLocks noGrp="1"/>
          </p:cNvSpPr>
          <p:nvPr>
            <p:ph type="body" sz="half" idx="1"/>
          </p:nvPr>
        </p:nvSpPr>
        <p:spPr>
          <a:xfrm>
            <a:off x="1295400" y="5922065"/>
            <a:ext cx="20828000" cy="6760265"/>
          </a:xfrm>
        </p:spPr>
        <p:txBody>
          <a:bodyPr>
            <a:normAutofit fontScale="92500" lnSpcReduction="10000"/>
          </a:bodyPr>
          <a:lstStyle/>
          <a:p>
            <a:r>
              <a:rPr lang="en-US" sz="6000" b="1" dirty="0" smtClean="0"/>
              <a:t>May 21-24, 2018</a:t>
            </a:r>
          </a:p>
          <a:p>
            <a:endParaRPr lang="en-US" b="1" dirty="0" smtClean="0"/>
          </a:p>
          <a:p>
            <a:r>
              <a:rPr lang="en-US" b="1" dirty="0" smtClean="0"/>
              <a:t>New tracks! </a:t>
            </a:r>
          </a:p>
          <a:p>
            <a:pPr marL="685800" lvl="1" indent="-685800">
              <a:buFont typeface="Arial" charset="0"/>
              <a:buChar char="•"/>
            </a:pPr>
            <a:r>
              <a:rPr lang="en-US" dirty="0"/>
              <a:t>	</a:t>
            </a:r>
            <a:r>
              <a:rPr lang="en-US" dirty="0" smtClean="0"/>
              <a:t>HPC, Container Infra, Edge</a:t>
            </a:r>
          </a:p>
          <a:p>
            <a:pPr marL="685800" lvl="1" indent="-685800">
              <a:buFont typeface="Arial" charset="0"/>
              <a:buChar char="•"/>
            </a:pPr>
            <a:r>
              <a:rPr lang="en-US" dirty="0" smtClean="0"/>
              <a:t>OpenDev (CI/CD) will be hosted at the </a:t>
            </a:r>
            <a:r>
              <a:rPr lang="en-US" dirty="0" smtClean="0"/>
              <a:t>Summit</a:t>
            </a:r>
          </a:p>
          <a:p>
            <a:pPr marL="685800" lvl="1" indent="-685800">
              <a:buFont typeface="Arial" charset="0"/>
              <a:buChar char="•"/>
            </a:pPr>
            <a:r>
              <a:rPr lang="en-US" dirty="0" smtClean="0"/>
              <a:t>Schedule released mid-March</a:t>
            </a:r>
            <a:endParaRPr lang="en-US" dirty="0" smtClean="0"/>
          </a:p>
          <a:p>
            <a:pPr marL="685800" lvl="1" indent="-685800">
              <a:buFont typeface="Arial" charset="0"/>
              <a:buChar char="•"/>
            </a:pPr>
            <a:endParaRPr lang="en-US" dirty="0"/>
          </a:p>
          <a:p>
            <a:pPr lvl="1" indent="0"/>
            <a:r>
              <a:rPr lang="en-US" b="1" dirty="0" smtClean="0"/>
              <a:t>Early bird tickets end </a:t>
            </a:r>
            <a:r>
              <a:rPr lang="en-US" b="1" dirty="0" smtClean="0"/>
              <a:t>in early </a:t>
            </a:r>
            <a:r>
              <a:rPr lang="en-US" b="1" dirty="0"/>
              <a:t>April: openstack.org/summit/vancouver-2018</a:t>
            </a:r>
            <a:endParaRPr lang="en-US" b="1" dirty="0"/>
          </a:p>
        </p:txBody>
      </p:sp>
    </p:spTree>
    <p:extLst>
      <p:ext uri="{BB962C8B-B14F-4D97-AF65-F5344CB8AC3E}">
        <p14:creationId xmlns:p14="http://schemas.microsoft.com/office/powerpoint/2010/main" val="40694948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 </a:t>
            </a:r>
            <a:endParaRPr lang="en-US" dirty="0"/>
          </a:p>
        </p:txBody>
      </p:sp>
      <p:pic>
        <p:nvPicPr>
          <p:cNvPr id="1026" name="Picture 2" descr="https://lh4.googleusercontent.com/_dJgR-V_-1pd5pf2DvnnYypYG5Fet36C1x02-YpCdiLcrJVxpflh6RmWhZULKKjVctELNjKBDoQpgV-FBgU56YiTabdi-OlsibZglohujZYwQd-GS1vpMy69ljgAty6ARoFxDlqak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795" y="2613456"/>
            <a:ext cx="2050805" cy="2724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G177YWbeu84oT9hvl1xBdZc-7NbkuGIgDv-pzHqc2d1j61VoK-Ubfi0bUYPo2sMA9onqcC4TBMNM3ueHGoFj_MvrmvEz-U-OggGZ2JgADc5n019GuDphdJ1rfT83D1jkA9cKhmdm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2676" y="2723218"/>
            <a:ext cx="2441448" cy="2441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Ln75PBdgb-QkCoCqtXdy76CBixquOaPoEWkgOkDpd_a-YG6j6tLHs9c9_FZdZt_dVHoInVK3ux4-WTy-xkRPdwzfJ7Up9vy62binXtiTu6TvsLjCGXKPVbNBBSa50YytCW2JR9zwI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600" y="8399934"/>
            <a:ext cx="19050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HTb3nYusRodLBQRLifOIg0Zyr9EQf5BgEHKn1c7WHD7f_gNBTuXIXF6Fm_eP2uPN5Bh16GzUSJuO-0dHdWp9kQKi9lJu2NIdjRFNA0bOBz8TT2c9wf0PudIVuB9MZkCyipKkxGpOX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1516" y="5847157"/>
            <a:ext cx="693941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pV4VneAYhUHlZVwrvYzYFWf2Hk4_Tv0K5xUpYrInZoGWgNq2FYtr8Ed9yM3hE4EnccQVWM0y7VI13o84AHZV2lIIJ-HwDeoFrRiCtKqj0G5D-U1giKueXvc2Rr-ZkvKY8HL2g8m3EZ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687" y="7951542"/>
            <a:ext cx="773321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4.googleusercontent.com/TVs6VKuxstWEqJPQh8wpjtn4iMZ2JON_SCu0HPzSRQEIde2oldToWc_sOmfNzMUQL6GIdkMVh3wQv0UbknA90Qe8iCqN6abIjcQ71LSljh4w8h6FXTmySUJuh1uEvUeMaHaBriW121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428" y="5709997"/>
            <a:ext cx="5067762"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3.googleusercontent.com/1VaEsz2CyT5TlchETKaAIwiLxdyJXUQmQFSoDTwjctQaDkRrG77sbNpJjYapIi6W2sWH9H1NI189Y7deeZaVU9YFEa4ntoFkN94HFeEzKlgTv-7BguX-ljrid4Wp7JejpffLnwqSnb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32703" y="8796383"/>
            <a:ext cx="54086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5.googleusercontent.com/JFvd3fz-Q-jgK04vNRaSN7vuhtRVzOJId5mti4-zYiJo1LzfKruI8kI_CC8wpYa4oF2Rbp8pq2xGzr9KLVDR9eDdESk2R08Gjv-szeOTnbOONc9rPqNMjdlkFhGPwsurawJq-oZLZV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3100" y="11329683"/>
            <a:ext cx="65836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4.googleusercontent.com/RC_x0A8PZYF8HjQ_qlYxHPzZG15OqFkCAGD8IAGF8A1PE2NOM0EguAwu7hjnBbe89C5qwVQktw_Qxq9Q5lsypTM7eXNY7C7_jXhBCWeKNm1qP7HHZR__NtfzY-zYnYRwcHU_iD0WfI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1919" y="2570428"/>
            <a:ext cx="5432468" cy="253288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lh6.googleusercontent.com/4tOaNlHhKI_q4qWDnX5wgZNENgLKh_cQC6U_T3e2lm2dn1fp6MKTHeqaXkw4edsaTJG1jZZfjvt6-hnHtN3_AWR-QbHx7IQqzPRvawMPWkSjXRXdE0msTmcTQypfXY2XnXpZzzOPjg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8148" y="5103316"/>
            <a:ext cx="6480615" cy="227685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5.googleusercontent.com/x0JfGKL8h77V3AMSjOR947QcC3POb7giXnGckrBic2BCf4e8fMvseZUvGrlBzFS5UwaQxH8m9z_SLJGJuV4H6hgorCEmxfNivnphOixym-QrhMaXBLF6jbwpCoxKTcnU7l9vFxPRDG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60644" y="11558283"/>
            <a:ext cx="10640291"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lh6.googleusercontent.com/ImHHrLx3mVbrS1g0VMSkc13CZueVJymZDw312LEzUw0sqx_JtNNLiZjiXHkRvIN3d2jpxA-mY06CvywqoJH0L21XcbCHObWa8bdtO4ATKxGkAxzg6d1zCQwq8QyIQcT_cXhw1tbd8zQ"/>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50611" y="1534090"/>
            <a:ext cx="7406636"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8248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Berlin Summit</a:t>
            </a:r>
            <a:endParaRPr lang="en-US" dirty="0"/>
          </a:p>
        </p:txBody>
      </p:sp>
      <p:sp>
        <p:nvSpPr>
          <p:cNvPr id="3" name="Text Placeholder 2"/>
          <p:cNvSpPr>
            <a:spLocks noGrp="1"/>
          </p:cNvSpPr>
          <p:nvPr>
            <p:ph type="body" sz="half" idx="1"/>
          </p:nvPr>
        </p:nvSpPr>
        <p:spPr>
          <a:xfrm>
            <a:off x="1295400" y="5842552"/>
            <a:ext cx="20828000" cy="4800501"/>
          </a:xfrm>
        </p:spPr>
        <p:txBody>
          <a:bodyPr>
            <a:normAutofit/>
          </a:bodyPr>
          <a:lstStyle/>
          <a:p>
            <a:r>
              <a:rPr lang="en-US" sz="6000" b="1" dirty="0" smtClean="0"/>
              <a:t>November 13-15, 2018</a:t>
            </a:r>
          </a:p>
          <a:p>
            <a:r>
              <a:rPr lang="en-US" sz="5400" dirty="0" smtClean="0"/>
              <a:t>Sponsorship open: Email </a:t>
            </a:r>
            <a:r>
              <a:rPr lang="en-US" sz="5400" dirty="0" err="1" smtClean="0"/>
              <a:t>summit@openstack.org</a:t>
            </a:r>
            <a:endParaRPr lang="en-US" sz="5400" dirty="0" smtClean="0"/>
          </a:p>
          <a:p>
            <a:r>
              <a:rPr lang="en-US" sz="5400" dirty="0" smtClean="0"/>
              <a:t>Early bird </a:t>
            </a:r>
            <a:r>
              <a:rPr lang="en-US" sz="5400" dirty="0"/>
              <a:t>open: </a:t>
            </a:r>
            <a:r>
              <a:rPr lang="en-US" sz="5400" dirty="0" err="1" smtClean="0"/>
              <a:t>openstack.org</a:t>
            </a:r>
            <a:r>
              <a:rPr lang="en-US" sz="5400" dirty="0" smtClean="0"/>
              <a:t>/summit/berlin-2018</a:t>
            </a:r>
            <a:endParaRPr lang="en-US" dirty="0"/>
          </a:p>
        </p:txBody>
      </p:sp>
    </p:spTree>
    <p:extLst>
      <p:ext uri="{BB962C8B-B14F-4D97-AF65-F5344CB8AC3E}">
        <p14:creationId xmlns:p14="http://schemas.microsoft.com/office/powerpoint/2010/main" val="190825851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p:cNvSpPr>
          <p:nvPr>
            <p:ph type="title"/>
          </p:nvPr>
        </p:nvSpPr>
        <p:spPr>
          <a:prstGeom prst="rect">
            <a:avLst/>
          </a:prstGeom>
        </p:spPr>
        <p:txBody>
          <a:bodyPr/>
          <a:lstStyle/>
          <a:p>
            <a:r>
              <a:rPr/>
              <a:t>Q&amp;A</a:t>
            </a:r>
          </a:p>
        </p:txBody>
      </p:sp>
      <p:sp>
        <p:nvSpPr>
          <p:cNvPr id="527" name="Shape 527"/>
          <p:cNvSpPr>
            <a:spLocks noGrp="1"/>
          </p:cNvSpPr>
          <p:nvPr>
            <p:ph type="body" idx="14"/>
          </p:nvPr>
        </p:nvSpPr>
        <p:spPr>
          <a:prstGeom prst="rect">
            <a:avLst/>
          </a:prstGeom>
        </p:spPr>
        <p:txBody>
          <a:bodyPr/>
          <a:lstStyle/>
          <a:p>
            <a:r>
              <a:rPr/>
              <a:t>openstack</a:t>
            </a:r>
          </a:p>
        </p:txBody>
      </p:sp>
      <p:sp>
        <p:nvSpPr>
          <p:cNvPr id="528" name="Shape 528"/>
          <p:cNvSpPr>
            <a:spLocks noGrp="1"/>
          </p:cNvSpPr>
          <p:nvPr>
            <p:ph type="body" idx="15"/>
          </p:nvPr>
        </p:nvSpPr>
        <p:spPr>
          <a:prstGeom prst="rect">
            <a:avLst/>
          </a:prstGeom>
        </p:spPr>
        <p:txBody>
          <a:bodyPr/>
          <a:lstStyle/>
          <a:p>
            <a:r>
              <a:rPr/>
              <a:t>openstack</a:t>
            </a:r>
          </a:p>
        </p:txBody>
      </p:sp>
      <p:sp>
        <p:nvSpPr>
          <p:cNvPr id="529" name="Shape 529"/>
          <p:cNvSpPr>
            <a:spLocks noGrp="1"/>
          </p:cNvSpPr>
          <p:nvPr>
            <p:ph type="body" idx="16"/>
          </p:nvPr>
        </p:nvSpPr>
        <p:spPr>
          <a:prstGeom prst="rect">
            <a:avLst/>
          </a:prstGeom>
        </p:spPr>
        <p:txBody>
          <a:bodyPr/>
          <a:lstStyle/>
          <a:p>
            <a:r>
              <a:rPr/>
              <a:t>OpenStackFoundation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fighting for the user</a:t>
            </a:r>
            <a:endParaRPr lang="en-US" dirty="0"/>
          </a:p>
        </p:txBody>
      </p:sp>
      <p:sp>
        <p:nvSpPr>
          <p:cNvPr id="3" name="Text Placeholder 2"/>
          <p:cNvSpPr>
            <a:spLocks noGrp="1"/>
          </p:cNvSpPr>
          <p:nvPr>
            <p:ph type="body" sz="half" idx="1"/>
          </p:nvPr>
        </p:nvSpPr>
        <p:spPr/>
        <p:txBody>
          <a:bodyPr/>
          <a:lstStyle/>
          <a:p>
            <a:r>
              <a:rPr lang="en-US" dirty="0" smtClean="0"/>
              <a:t>But the user’s needs have evolved</a:t>
            </a:r>
            <a:r>
              <a:rPr lang="mr-IN" dirty="0" smtClean="0"/>
              <a:t>…</a:t>
            </a:r>
            <a:endParaRPr lang="en-US" dirty="0"/>
          </a:p>
        </p:txBody>
      </p:sp>
    </p:spTree>
    <p:extLst>
      <p:ext uri="{BB962C8B-B14F-4D97-AF65-F5344CB8AC3E}">
        <p14:creationId xmlns:p14="http://schemas.microsoft.com/office/powerpoint/2010/main" val="81698358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5804807"/>
            <a:ext cx="20828000" cy="6800850"/>
          </a:xfrm>
        </p:spPr>
        <p:txBody>
          <a:bodyPr>
            <a:noAutofit/>
          </a:bodyPr>
          <a:lstStyle/>
          <a:p>
            <a:r>
              <a:rPr lang="en-US" sz="7200" dirty="0" smtClean="0"/>
              <a:t>Container Management</a:t>
            </a:r>
            <a:br>
              <a:rPr lang="en-US" sz="7200" dirty="0" smtClean="0"/>
            </a:br>
            <a:r>
              <a:rPr lang="en-US" sz="7200" dirty="0"/>
              <a:t/>
            </a:r>
            <a:br>
              <a:rPr lang="en-US" sz="7200" dirty="0"/>
            </a:br>
            <a:r>
              <a:rPr lang="en-US" sz="7200" dirty="0" smtClean="0"/>
              <a:t>NFV</a:t>
            </a:r>
            <a:br>
              <a:rPr lang="en-US" sz="7200" dirty="0" smtClean="0"/>
            </a:br>
            <a:r>
              <a:rPr lang="en-US" sz="7200" dirty="0"/>
              <a:t/>
            </a:r>
            <a:br>
              <a:rPr lang="en-US" sz="7200" dirty="0"/>
            </a:br>
            <a:r>
              <a:rPr lang="en-US" sz="7200" dirty="0" smtClean="0"/>
              <a:t>Edge Computing</a:t>
            </a:r>
            <a:r>
              <a:rPr lang="en-US" sz="7200" dirty="0" smtClean="0"/>
              <a:t/>
            </a:r>
            <a:br>
              <a:rPr lang="en-US" sz="7200" dirty="0" smtClean="0"/>
            </a:br>
            <a:r>
              <a:rPr lang="en-US" sz="7200" dirty="0"/>
              <a:t/>
            </a:r>
            <a:br>
              <a:rPr lang="en-US" sz="7200" dirty="0"/>
            </a:br>
            <a:r>
              <a:rPr lang="en-US" sz="7200" dirty="0" smtClean="0"/>
              <a:t>HPC</a:t>
            </a:r>
            <a:br>
              <a:rPr lang="en-US" sz="7200" dirty="0" smtClean="0"/>
            </a:br>
            <a:r>
              <a:rPr lang="en-US" sz="7200" dirty="0"/>
              <a:t/>
            </a:r>
            <a:br>
              <a:rPr lang="en-US" sz="7200" dirty="0"/>
            </a:br>
            <a:r>
              <a:rPr lang="en-US" sz="7200" dirty="0" smtClean="0"/>
              <a:t>Enterprise Workload Support</a:t>
            </a:r>
            <a:endParaRPr lang="en-US" sz="7200" dirty="0"/>
          </a:p>
        </p:txBody>
      </p:sp>
    </p:spTree>
    <p:extLst>
      <p:ext uri="{BB962C8B-B14F-4D97-AF65-F5344CB8AC3E}">
        <p14:creationId xmlns:p14="http://schemas.microsoft.com/office/powerpoint/2010/main" val="18626368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78100"/>
            <a:ext cx="20828000" cy="9189830"/>
          </a:xfrm>
        </p:spPr>
        <p:txBody>
          <a:bodyPr anchor="ctr"/>
          <a:lstStyle/>
          <a:p>
            <a:r>
              <a:rPr lang="en-US" dirty="0" smtClean="0"/>
              <a:t>Queens: </a:t>
            </a:r>
            <a:br>
              <a:rPr lang="en-US" dirty="0" smtClean="0"/>
            </a:br>
            <a:r>
              <a:rPr lang="en-US" sz="8800" dirty="0" smtClean="0"/>
              <a:t>Taking care of operators. </a:t>
            </a:r>
            <a:br>
              <a:rPr lang="en-US" sz="8800" dirty="0" smtClean="0"/>
            </a:br>
            <a:r>
              <a:rPr lang="en-US" sz="8800" dirty="0" smtClean="0"/>
              <a:t>Supporting emerging use cases.</a:t>
            </a:r>
            <a:endParaRPr lang="en-US" sz="8000" dirty="0"/>
          </a:p>
        </p:txBody>
      </p:sp>
    </p:spTree>
    <p:extLst>
      <p:ext uri="{BB962C8B-B14F-4D97-AF65-F5344CB8AC3E}">
        <p14:creationId xmlns:p14="http://schemas.microsoft.com/office/powerpoint/2010/main" val="33903149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95" y="2090800"/>
            <a:ext cx="20828000" cy="4648200"/>
          </a:xfrm>
        </p:spPr>
        <p:txBody>
          <a:bodyPr/>
          <a:lstStyle/>
          <a:p>
            <a:r>
              <a:rPr lang="en-US" dirty="0" smtClean="0"/>
              <a:t>Queens Feature</a:t>
            </a:r>
            <a:endParaRPr lang="en-US" dirty="0"/>
          </a:p>
        </p:txBody>
      </p:sp>
      <p:sp>
        <p:nvSpPr>
          <p:cNvPr id="4" name="Text Placeholder 2"/>
          <p:cNvSpPr txBox="1">
            <a:spLocks/>
          </p:cNvSpPr>
          <p:nvPr/>
        </p:nvSpPr>
        <p:spPr>
          <a:xfrm>
            <a:off x="1105395" y="12017829"/>
            <a:ext cx="4903519" cy="1095582"/>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i="1" dirty="0">
                <a:solidFill>
                  <a:srgbClr val="FCFDFF"/>
                </a:solidFill>
              </a:rPr>
              <a:t>U</a:t>
            </a:r>
            <a:r>
              <a:rPr lang="en-US" sz="4000" i="1" dirty="0" smtClean="0">
                <a:solidFill>
                  <a:srgbClr val="FCFDFF"/>
                </a:solidFill>
              </a:rPr>
              <a:t>se </a:t>
            </a:r>
            <a:r>
              <a:rPr lang="en-US" sz="4000" i="1" dirty="0">
                <a:solidFill>
                  <a:srgbClr val="FCFDFF"/>
                </a:solidFill>
              </a:rPr>
              <a:t>c</a:t>
            </a:r>
            <a:r>
              <a:rPr lang="en-US" sz="4000" i="1" dirty="0" smtClean="0">
                <a:solidFill>
                  <a:srgbClr val="FCFDFF"/>
                </a:solidFill>
              </a:rPr>
              <a:t>ase </a:t>
            </a:r>
            <a:endParaRPr lang="en-US" sz="4000" i="1" dirty="0">
              <a:solidFill>
                <a:srgbClr val="FCFDFF"/>
              </a:solidFill>
            </a:endParaRPr>
          </a:p>
        </p:txBody>
      </p:sp>
      <p:sp>
        <p:nvSpPr>
          <p:cNvPr id="6" name="Text Placeholder 2"/>
          <p:cNvSpPr txBox="1">
            <a:spLocks/>
          </p:cNvSpPr>
          <p:nvPr/>
        </p:nvSpPr>
        <p:spPr>
          <a:xfrm>
            <a:off x="6493823" y="12017829"/>
            <a:ext cx="4903519" cy="1077686"/>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i="1" dirty="0">
                <a:solidFill>
                  <a:srgbClr val="FCFDFF"/>
                </a:solidFill>
              </a:rPr>
              <a:t>U</a:t>
            </a:r>
            <a:r>
              <a:rPr lang="en-US" sz="4000" i="1" dirty="0" smtClean="0">
                <a:solidFill>
                  <a:srgbClr val="FCFDFF"/>
                </a:solidFill>
              </a:rPr>
              <a:t>ser experience</a:t>
            </a:r>
            <a:endParaRPr lang="en-US" sz="4000" i="1" dirty="0">
              <a:solidFill>
                <a:srgbClr val="FCFDFF"/>
              </a:solidFill>
            </a:endParaRPr>
          </a:p>
        </p:txBody>
      </p:sp>
    </p:spTree>
    <p:extLst>
      <p:ext uri="{BB962C8B-B14F-4D97-AF65-F5344CB8AC3E}">
        <p14:creationId xmlns:p14="http://schemas.microsoft.com/office/powerpoint/2010/main" val="4307743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41914"/>
            <a:ext cx="20828000" cy="4648200"/>
          </a:xfrm>
        </p:spPr>
        <p:txBody>
          <a:bodyPr anchor="ctr"/>
          <a:lstStyle/>
          <a:p>
            <a:r>
              <a:rPr lang="en-US" dirty="0" smtClean="0"/>
              <a:t>Support for vGPUs</a:t>
            </a:r>
            <a:endParaRPr lang="en-US" dirty="0"/>
          </a:p>
        </p:txBody>
      </p:sp>
      <p:sp>
        <p:nvSpPr>
          <p:cNvPr id="4" name="Text Placeholder 2"/>
          <p:cNvSpPr txBox="1">
            <a:spLocks/>
          </p:cNvSpPr>
          <p:nvPr/>
        </p:nvSpPr>
        <p:spPr>
          <a:xfrm>
            <a:off x="6691085" y="11723914"/>
            <a:ext cx="5163457" cy="1241919"/>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AI</a:t>
            </a:r>
            <a:endParaRPr lang="en-US" sz="4000" dirty="0">
              <a:solidFill>
                <a:srgbClr val="FCFDFF"/>
              </a:solidFill>
            </a:endParaRPr>
          </a:p>
        </p:txBody>
      </p:sp>
      <p:sp>
        <p:nvSpPr>
          <p:cNvPr id="6" name="Text Placeholder 2"/>
          <p:cNvSpPr txBox="1">
            <a:spLocks/>
          </p:cNvSpPr>
          <p:nvPr/>
        </p:nvSpPr>
        <p:spPr>
          <a:xfrm>
            <a:off x="17337314" y="11688865"/>
            <a:ext cx="5094514" cy="1322367"/>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Scalability</a:t>
            </a:r>
            <a:endParaRPr lang="en-US" sz="4000" dirty="0">
              <a:solidFill>
                <a:srgbClr val="FCFDFF"/>
              </a:solidFill>
            </a:endParaRPr>
          </a:p>
        </p:txBody>
      </p:sp>
      <p:sp>
        <p:nvSpPr>
          <p:cNvPr id="5" name="Text Placeholder 2"/>
          <p:cNvSpPr txBox="1">
            <a:spLocks/>
          </p:cNvSpPr>
          <p:nvPr/>
        </p:nvSpPr>
        <p:spPr>
          <a:xfrm>
            <a:off x="12046856" y="11688865"/>
            <a:ext cx="5098144" cy="1285010"/>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Machine Learning</a:t>
            </a:r>
            <a:endParaRPr lang="en-US" sz="4000" dirty="0">
              <a:solidFill>
                <a:srgbClr val="FCFDFF"/>
              </a:solidFill>
            </a:endParaRPr>
          </a:p>
        </p:txBody>
      </p:sp>
      <p:sp>
        <p:nvSpPr>
          <p:cNvPr id="7" name="Text Placeholder 2"/>
          <p:cNvSpPr txBox="1">
            <a:spLocks/>
          </p:cNvSpPr>
          <p:nvPr/>
        </p:nvSpPr>
        <p:spPr>
          <a:xfrm>
            <a:off x="1371600" y="11723914"/>
            <a:ext cx="5127171" cy="1249961"/>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HPC</a:t>
            </a:r>
            <a:endParaRPr lang="en-US" sz="4000" dirty="0">
              <a:solidFill>
                <a:srgbClr val="FCFDFF"/>
              </a:solidFill>
            </a:endParaRPr>
          </a:p>
        </p:txBody>
      </p:sp>
      <p:sp>
        <p:nvSpPr>
          <p:cNvPr id="8" name="TextBox 7"/>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5400" b="1" dirty="0" smtClean="0"/>
              <a:t>Enhanced power for compute-intensive apps</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62118533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48000"/>
            <a:ext cx="20828000" cy="4648200"/>
          </a:xfrm>
        </p:spPr>
        <p:txBody>
          <a:bodyPr anchor="ctr"/>
          <a:lstStyle/>
          <a:p>
            <a:r>
              <a:rPr lang="en-US" dirty="0" smtClean="0"/>
              <a:t>Cinder Multi-Attach</a:t>
            </a:r>
            <a:endParaRPr lang="en-US" dirty="0"/>
          </a:p>
        </p:txBody>
      </p:sp>
      <p:sp>
        <p:nvSpPr>
          <p:cNvPr id="6" name="Text Placeholder 2"/>
          <p:cNvSpPr txBox="1">
            <a:spLocks/>
          </p:cNvSpPr>
          <p:nvPr/>
        </p:nvSpPr>
        <p:spPr>
          <a:xfrm>
            <a:off x="12075886" y="11554814"/>
            <a:ext cx="5061857" cy="1212272"/>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Manageability</a:t>
            </a:r>
            <a:endParaRPr lang="en-US" sz="4000" dirty="0">
              <a:solidFill>
                <a:srgbClr val="FCFDFF"/>
              </a:solidFill>
            </a:endParaRPr>
          </a:p>
        </p:txBody>
      </p:sp>
      <p:sp>
        <p:nvSpPr>
          <p:cNvPr id="5" name="Text Placeholder 2"/>
          <p:cNvSpPr txBox="1">
            <a:spLocks/>
          </p:cNvSpPr>
          <p:nvPr/>
        </p:nvSpPr>
        <p:spPr>
          <a:xfrm>
            <a:off x="17428029" y="11586893"/>
            <a:ext cx="5061857" cy="1180193"/>
          </a:xfrm>
          <a:prstGeom prst="rect">
            <a:avLst/>
          </a:prstGeom>
          <a:solidFill>
            <a:schemeClr val="accent5"/>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Resiliency</a:t>
            </a:r>
            <a:endParaRPr lang="en-US" sz="4000" dirty="0">
              <a:solidFill>
                <a:srgbClr val="FCFDFF"/>
              </a:solidFill>
            </a:endParaRPr>
          </a:p>
        </p:txBody>
      </p:sp>
      <p:sp>
        <p:nvSpPr>
          <p:cNvPr id="7" name="Text Placeholder 2"/>
          <p:cNvSpPr txBox="1">
            <a:spLocks/>
          </p:cNvSpPr>
          <p:nvPr/>
        </p:nvSpPr>
        <p:spPr>
          <a:xfrm>
            <a:off x="6723743" y="11554813"/>
            <a:ext cx="5061857" cy="1212273"/>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Enterprise</a:t>
            </a:r>
            <a:endParaRPr lang="en-US" sz="4000" dirty="0">
              <a:solidFill>
                <a:srgbClr val="FCFDFF"/>
              </a:solidFill>
            </a:endParaRPr>
          </a:p>
        </p:txBody>
      </p:sp>
      <p:sp>
        <p:nvSpPr>
          <p:cNvPr id="8" name="Text Placeholder 2"/>
          <p:cNvSpPr txBox="1">
            <a:spLocks/>
          </p:cNvSpPr>
          <p:nvPr/>
        </p:nvSpPr>
        <p:spPr>
          <a:xfrm>
            <a:off x="1371600" y="11522733"/>
            <a:ext cx="5061857" cy="1212273"/>
          </a:xfrm>
          <a:prstGeom prst="rect">
            <a:avLst/>
          </a:prstGeom>
          <a:solidFill>
            <a:schemeClr val="bg1"/>
          </a:solidFill>
          <a:ln w="95250">
            <a:noFill/>
            <a:miter lim="400000"/>
          </a:ln>
          <a:extLst>
            <a:ext uri="{C572A759-6A51-4108-AA02-DFA0A04FC94B}">
              <ma14:wrappingTextBoxFlag xmlns:ma14="http://schemas.microsoft.com/office/mac/drawingml/2011/main" val="1"/>
            </a:ext>
          </a:extLst>
        </p:spPr>
        <p:txBody>
          <a:bodyPr lIns="274320" tIns="91440" rIns="274320" bIns="91440" anchor="ctr">
            <a:normAutofit/>
          </a:bodyPr>
          <a:lstStyle>
            <a:lvl1pPr marL="0" marR="0" indent="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1pPr>
            <a:lvl2pPr marL="0" marR="0" indent="2286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2pPr>
            <a:lvl3pPr marL="0" marR="0" indent="4572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3pPr>
            <a:lvl4pPr marL="0" marR="0" indent="6858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4pPr>
            <a:lvl5pPr marL="0" marR="0" indent="914400" algn="l" defTabSz="825500" rtl="0" eaLnBrk="1" latinLnBrk="0" hangingPunct="1">
              <a:lnSpc>
                <a:spcPct val="130000"/>
              </a:lnSpc>
              <a:spcBef>
                <a:spcPts val="0"/>
              </a:spcBef>
              <a:spcAft>
                <a:spcPts val="0"/>
              </a:spcAft>
              <a:buClrTx/>
              <a:buSzTx/>
              <a:buFontTx/>
              <a:buNone/>
              <a:tabLst/>
              <a:defRPr sz="4800" b="0" i="0" u="none" strike="noStrike" cap="none" spc="0" baseline="0">
                <a:ln>
                  <a:noFill/>
                </a:ln>
                <a:solidFill>
                  <a:srgbClr val="4E4540"/>
                </a:solidFill>
                <a:uFillTx/>
                <a:latin typeface="+mn-lt"/>
                <a:ea typeface="+mn-ea"/>
                <a:cs typeface="+mn-cs"/>
                <a:sym typeface="Helvetica"/>
              </a:defRPr>
            </a:lvl5pPr>
            <a:lvl6pPr marL="356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6pPr>
            <a:lvl7pPr marL="420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7pPr>
            <a:lvl8pPr marL="4835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8pPr>
            <a:lvl9pPr marL="5470769" marR="0" indent="-390769" algn="l" defTabSz="825500" rtl="0" eaLnBrk="1" latinLnBrk="0" hangingPunct="1">
              <a:lnSpc>
                <a:spcPct val="100000"/>
              </a:lnSpc>
              <a:spcBef>
                <a:spcPts val="2000"/>
              </a:spcBef>
              <a:spcAft>
                <a:spcPts val="0"/>
              </a:spcAft>
              <a:buClrTx/>
              <a:buSzPct val="75000"/>
              <a:buFontTx/>
              <a:buChar char="•"/>
              <a:tabLst/>
              <a:defRPr sz="3200" b="0" i="0" u="none" strike="noStrike" cap="none" spc="0" baseline="0">
                <a:ln>
                  <a:noFill/>
                </a:ln>
                <a:solidFill>
                  <a:srgbClr val="4E4540"/>
                </a:solidFill>
                <a:uFillTx/>
                <a:latin typeface="+mn-lt"/>
                <a:ea typeface="+mn-ea"/>
                <a:cs typeface="+mn-cs"/>
                <a:sym typeface="Helvetica"/>
              </a:defRPr>
            </a:lvl9pPr>
          </a:lstStyle>
          <a:p>
            <a:pPr algn="ctr"/>
            <a:r>
              <a:rPr lang="en-US" sz="4000" dirty="0" smtClean="0">
                <a:solidFill>
                  <a:srgbClr val="FCFDFF"/>
                </a:solidFill>
              </a:rPr>
              <a:t>High Availability</a:t>
            </a:r>
            <a:endParaRPr lang="en-US" sz="4000" dirty="0">
              <a:solidFill>
                <a:srgbClr val="FCFDFF"/>
              </a:solidFill>
            </a:endParaRPr>
          </a:p>
        </p:txBody>
      </p:sp>
      <p:sp>
        <p:nvSpPr>
          <p:cNvPr id="4" name="TextBox 3"/>
          <p:cNvSpPr txBox="1"/>
          <p:nvPr/>
        </p:nvSpPr>
        <p:spPr>
          <a:xfrm>
            <a:off x="1371600" y="6091807"/>
            <a:ext cx="1668780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4E4540"/>
                </a:solidFill>
                <a:effectLst/>
                <a:uFillTx/>
                <a:latin typeface="+mn-lt"/>
                <a:ea typeface="+mn-ea"/>
                <a:cs typeface="+mn-cs"/>
                <a:sym typeface="Helvetica"/>
              </a:rPr>
              <a:t>One Cinder</a:t>
            </a:r>
            <a:r>
              <a:rPr kumimoji="0" lang="en-US" sz="5400" b="1" i="0" u="none" strike="noStrike" cap="none" spc="0" normalizeH="0" dirty="0" smtClean="0">
                <a:ln>
                  <a:noFill/>
                </a:ln>
                <a:solidFill>
                  <a:srgbClr val="4E4540"/>
                </a:solidFill>
                <a:effectLst/>
                <a:uFillTx/>
                <a:latin typeface="+mn-lt"/>
                <a:ea typeface="+mn-ea"/>
                <a:cs typeface="+mn-cs"/>
                <a:sym typeface="Helvetica"/>
              </a:rPr>
              <a:t> volume; multiple VMs</a:t>
            </a:r>
            <a:endParaRPr kumimoji="0" lang="en-US" sz="5400" b="1" i="0" u="none" strike="noStrike" cap="none" spc="0" normalizeH="0" baseline="0" dirty="0">
              <a:ln>
                <a:noFill/>
              </a:ln>
              <a:solidFill>
                <a:srgbClr val="4E4540"/>
              </a:solidFill>
              <a:effectLst/>
              <a:uFillTx/>
              <a:latin typeface="+mn-lt"/>
              <a:ea typeface="+mn-ea"/>
              <a:cs typeface="+mn-cs"/>
              <a:sym typeface="Helvetica"/>
            </a:endParaRPr>
          </a:p>
        </p:txBody>
      </p:sp>
    </p:spTree>
    <p:extLst>
      <p:ext uri="{BB962C8B-B14F-4D97-AF65-F5344CB8AC3E}">
        <p14:creationId xmlns:p14="http://schemas.microsoft.com/office/powerpoint/2010/main" val="111108935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4E4540"/>
      </a:dk1>
      <a:lt1>
        <a:srgbClr val="0E374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15515</TotalTime>
  <Words>1674</Words>
  <Application>Microsoft Macintosh PowerPoint</Application>
  <PresentationFormat>Custom</PresentationFormat>
  <Paragraphs>153</Paragraphs>
  <Slides>33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Helvetica</vt:lpstr>
      <vt:lpstr>Helvetica Light</vt:lpstr>
      <vt:lpstr>Helvetica Neue</vt:lpstr>
      <vt:lpstr>Arial</vt:lpstr>
      <vt:lpstr>White</vt:lpstr>
      <vt:lpstr>OpenStack Queens</vt:lpstr>
      <vt:lpstr>PowerPoint Presentation</vt:lpstr>
      <vt:lpstr>OpenStack Queens</vt:lpstr>
      <vt:lpstr>Still fighting for the user</vt:lpstr>
      <vt:lpstr>Container Management  NFV  Edge Computing  HPC  Enterprise Workload Support</vt:lpstr>
      <vt:lpstr>Queens:  Taking care of operators.  Supporting emerging use cases.</vt:lpstr>
      <vt:lpstr>Queens Feature</vt:lpstr>
      <vt:lpstr>Support for vGPUs</vt:lpstr>
      <vt:lpstr>Cinder Multi-Attach</vt:lpstr>
      <vt:lpstr>Ironic Rescue Mode</vt:lpstr>
      <vt:lpstr>Kuryr CNI Daemon</vt:lpstr>
      <vt:lpstr>HOT Drag and Drop Interface</vt:lpstr>
      <vt:lpstr>PowerPoint Presentation</vt:lpstr>
      <vt:lpstr>PowerPoint Presentation</vt:lpstr>
      <vt:lpstr>PowerPoint Presentation</vt:lpstr>
      <vt:lpstr>PowerPoint Presentation</vt:lpstr>
      <vt:lpstr>PowerPoint Presentation</vt:lpstr>
      <vt:lpstr>HOT Drag and Drop Interface</vt:lpstr>
      <vt:lpstr>Register and document policy in code</vt:lpstr>
      <vt:lpstr>Release Highlights Page</vt:lpstr>
      <vt:lpstr>New Projects</vt:lpstr>
      <vt:lpstr>OpenStack-Helm</vt:lpstr>
      <vt:lpstr>OpenStack Masakari</vt:lpstr>
      <vt:lpstr>OpenStack LOCI</vt:lpstr>
      <vt:lpstr>OpenStack Cyborg</vt:lpstr>
      <vt:lpstr>Queens: Dedicated to Shawn Pearce</vt:lpstr>
      <vt:lpstr>OpenStack Rocky</vt:lpstr>
      <vt:lpstr>Community Updates</vt:lpstr>
      <vt:lpstr>Edge Whitepaper</vt:lpstr>
      <vt:lpstr>Vancouver Summit</vt:lpstr>
      <vt:lpstr> </vt:lpstr>
      <vt:lpstr>Berlin Summit</vt:lpstr>
      <vt:lpstr>Q&amp;A</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OpenStack Update</dc:title>
  <cp:lastModifiedBy>Anne Bertucio</cp:lastModifiedBy>
  <cp:revision>99</cp:revision>
  <dcterms:modified xsi:type="dcterms:W3CDTF">2018-02-21T18:21:08Z</dcterms:modified>
</cp:coreProperties>
</file>