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p:restoredTop sz="94631"/>
  </p:normalViewPr>
  <p:slideViewPr>
    <p:cSldViewPr snapToGrid="0" snapToObjects="1">
      <p:cViewPr varScale="1">
        <p:scale>
          <a:sx n="129" d="100"/>
          <a:sy n="12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908821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drive.google.com/open?id=0B_yCSDGnhIbzZUNSaWZYdDQ2Wms"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9115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673100" lvl="0" indent="-285750">
              <a:lnSpc>
                <a:spcPct val="133333"/>
              </a:lnSpc>
              <a:spcBef>
                <a:spcPts val="0"/>
              </a:spcBef>
              <a:buClr>
                <a:schemeClr val="dk1"/>
              </a:buClr>
              <a:buSzPct val="100000"/>
            </a:pPr>
            <a:r>
              <a:rPr lang="en" sz="900">
                <a:solidFill>
                  <a:schemeClr val="dk1"/>
                </a:solidFill>
              </a:rPr>
              <a:t>Integration engine - bring it all together (Mesos, Kubernetes, etc.)</a:t>
            </a:r>
          </a:p>
          <a:p>
            <a:pPr lvl="0">
              <a:spcBef>
                <a:spcPts val="0"/>
              </a:spcBef>
              <a:buNone/>
            </a:pPr>
            <a:endParaRPr/>
          </a:p>
        </p:txBody>
      </p:sp>
    </p:spTree>
    <p:extLst>
      <p:ext uri="{BB962C8B-B14F-4D97-AF65-F5344CB8AC3E}">
        <p14:creationId xmlns:p14="http://schemas.microsoft.com/office/powerpoint/2010/main" val="1333416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8603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7901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a:t>Roadmap: </a:t>
            </a:r>
            <a:r>
              <a:rPr lang="en" u="sng">
                <a:solidFill>
                  <a:schemeClr val="accent5"/>
                </a:solidFill>
                <a:hlinkClick r:id="rId3"/>
              </a:rPr>
              <a:t>https://drive.google.com/open?id=0B_yCSDGnhIbzZUNSaWZYdDQ2Wms</a:t>
            </a:r>
          </a:p>
          <a:p>
            <a:pPr lvl="0">
              <a:lnSpc>
                <a:spcPct val="115000"/>
              </a:lnSpc>
              <a:spcBef>
                <a:spcPts val="0"/>
              </a:spcBef>
              <a:spcAft>
                <a:spcPts val="1600"/>
              </a:spcAft>
              <a:buClr>
                <a:schemeClr val="dk1"/>
              </a:buClr>
              <a:buSzPct val="100000"/>
              <a:buFont typeface="Arial"/>
              <a:buNone/>
            </a:pPr>
            <a:endParaRPr/>
          </a:p>
        </p:txBody>
      </p:sp>
    </p:spTree>
    <p:extLst>
      <p:ext uri="{BB962C8B-B14F-4D97-AF65-F5344CB8AC3E}">
        <p14:creationId xmlns:p14="http://schemas.microsoft.com/office/powerpoint/2010/main" val="1361646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Organizations have to manage a variety of workloads and different technologies. Having a platform that can manage that versatility is extremely valuable.</a:t>
            </a:r>
          </a:p>
        </p:txBody>
      </p:sp>
    </p:spTree>
    <p:extLst>
      <p:ext uri="{BB962C8B-B14F-4D97-AF65-F5344CB8AC3E}">
        <p14:creationId xmlns:p14="http://schemas.microsoft.com/office/powerpoint/2010/main" val="17139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679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91551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9839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5763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007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6955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0408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openstack.org/software/newton/" TargetMode="External"/><Relationship Id="rId4" Type="http://schemas.openxmlformats.org/officeDocument/2006/relationships/image" Target="../media/image2.png"/><Relationship Id="rId5" Type="http://schemas.openxmlformats.org/officeDocument/2006/relationships/image" Target="../media/image7.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tinyurl.com/OpenStack-N" TargetMode="External"/><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t.e2ma.net/click/6upko/6ul12u/u940af" TargetMode="External"/><Relationship Id="rId4" Type="http://schemas.openxmlformats.org/officeDocument/2006/relationships/hyperlink" Target="https://t.e2ma.net/click/6upko/6ul12u/a250af" TargetMode="External"/><Relationship Id="rId5" Type="http://schemas.openxmlformats.org/officeDocument/2006/relationships/hyperlink" Target="https://t.e2ma.net/click/6upko/6ul12u/qu60af" TargetMode="External"/><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t.e2ma.net/click/6upko/6ul12u/mf80af" TargetMode="External"/><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openstack.org/software/security" TargetMode="External"/><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311700" y="3719700"/>
            <a:ext cx="8520600" cy="792600"/>
          </a:xfrm>
          <a:prstGeom prst="rect">
            <a:avLst/>
          </a:prstGeom>
        </p:spPr>
        <p:txBody>
          <a:bodyPr lIns="91425" tIns="91425" rIns="91425" bIns="91425" anchor="t" anchorCtr="0">
            <a:noAutofit/>
          </a:bodyPr>
          <a:lstStyle/>
          <a:p>
            <a:pPr lvl="0">
              <a:spcBef>
                <a:spcPts val="0"/>
              </a:spcBef>
              <a:buNone/>
            </a:pPr>
            <a:r>
              <a:rPr lang="en"/>
              <a:t>Newton software release </a:t>
            </a:r>
          </a:p>
          <a:p>
            <a:pPr lvl="0">
              <a:spcBef>
                <a:spcPts val="0"/>
              </a:spcBef>
              <a:buNone/>
            </a:pPr>
            <a:r>
              <a:rPr lang="en" sz="2300" i="1"/>
              <a:t>Marketing community preview</a:t>
            </a:r>
          </a:p>
          <a:p>
            <a:pPr lvl="0">
              <a:spcBef>
                <a:spcPts val="0"/>
              </a:spcBef>
              <a:buNone/>
            </a:pPr>
            <a:r>
              <a:rPr lang="en" sz="2200"/>
              <a:t>September 27, 2016</a:t>
            </a:r>
          </a:p>
        </p:txBody>
      </p:sp>
      <p:pic>
        <p:nvPicPr>
          <p:cNvPr id="55" name="Shape 55" descr="openstack-cloud-software-vertical-large.png"/>
          <p:cNvPicPr preferRelativeResize="0"/>
          <p:nvPr/>
        </p:nvPicPr>
        <p:blipFill>
          <a:blip r:embed="rId3">
            <a:alphaModFix/>
          </a:blip>
          <a:stretch>
            <a:fillRect/>
          </a:stretch>
        </p:blipFill>
        <p:spPr>
          <a:xfrm>
            <a:off x="3012725" y="464025"/>
            <a:ext cx="3118550" cy="30717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Final thoughts	</a:t>
            </a:r>
          </a:p>
        </p:txBody>
      </p:sp>
      <p:sp>
        <p:nvSpPr>
          <p:cNvPr id="141" name="Shape 141"/>
          <p:cNvSpPr txBox="1">
            <a:spLocks noGrp="1"/>
          </p:cNvSpPr>
          <p:nvPr>
            <p:ph type="body" idx="1"/>
          </p:nvPr>
        </p:nvSpPr>
        <p:spPr>
          <a:xfrm>
            <a:off x="2514600" y="1152475"/>
            <a:ext cx="6272100" cy="3416400"/>
          </a:xfrm>
          <a:prstGeom prst="rect">
            <a:avLst/>
          </a:prstGeom>
        </p:spPr>
        <p:txBody>
          <a:bodyPr lIns="91425" tIns="91425" rIns="91425" bIns="91425" anchor="t" anchorCtr="0">
            <a:noAutofit/>
          </a:bodyPr>
          <a:lstStyle/>
          <a:p>
            <a:pPr lvl="0">
              <a:spcBef>
                <a:spcPts val="0"/>
              </a:spcBef>
              <a:buNone/>
            </a:pPr>
            <a:r>
              <a:rPr lang="en" sz="2000"/>
              <a:t>OpenStack is proving its </a:t>
            </a:r>
            <a:r>
              <a:rPr lang="en" sz="2000" b="1"/>
              <a:t>responsiveness to user needs </a:t>
            </a:r>
            <a:r>
              <a:rPr lang="en" sz="2000"/>
              <a:t>by tackling some of the biggest issues with Newton’s new features and enhancements.</a:t>
            </a:r>
          </a:p>
          <a:p>
            <a:pPr lvl="0">
              <a:spcBef>
                <a:spcPts val="0"/>
              </a:spcBef>
              <a:buNone/>
            </a:pPr>
            <a:r>
              <a:rPr lang="en" sz="2000"/>
              <a:t>OpenStack is the </a:t>
            </a:r>
            <a:r>
              <a:rPr lang="en" sz="2000" b="1"/>
              <a:t>integration engine</a:t>
            </a:r>
            <a:r>
              <a:rPr lang="en" sz="2000"/>
              <a:t> that brings together a host of new technologies, including Mesos, Kubernetes, and more.</a:t>
            </a:r>
          </a:p>
          <a:p>
            <a:pPr lvl="0">
              <a:spcBef>
                <a:spcPts val="0"/>
              </a:spcBef>
              <a:buNone/>
            </a:pPr>
            <a:r>
              <a:rPr lang="en" sz="2000"/>
              <a:t>All eyes are on the users, continuously improving the </a:t>
            </a:r>
            <a:r>
              <a:rPr lang="en" sz="2000" b="1"/>
              <a:t>user experience</a:t>
            </a:r>
            <a:r>
              <a:rPr lang="en" sz="2000"/>
              <a:t>.</a:t>
            </a:r>
          </a:p>
        </p:txBody>
      </p:sp>
      <p:pic>
        <p:nvPicPr>
          <p:cNvPr id="142" name="Shape 142"/>
          <p:cNvPicPr preferRelativeResize="0"/>
          <p:nvPr/>
        </p:nvPicPr>
        <p:blipFill rotWithShape="1">
          <a:blip r:embed="rId3">
            <a:alphaModFix/>
          </a:blip>
          <a:srcRect l="35851" t="28641" r="36132" b="28641"/>
          <a:stretch/>
        </p:blipFill>
        <p:spPr>
          <a:xfrm>
            <a:off x="235500" y="1111224"/>
            <a:ext cx="2097949" cy="3198949"/>
          </a:xfrm>
          <a:prstGeom prst="rect">
            <a:avLst/>
          </a:prstGeom>
          <a:noFill/>
          <a:ln>
            <a:noFill/>
          </a:ln>
        </p:spPr>
      </p:pic>
      <p:sp>
        <p:nvSpPr>
          <p:cNvPr id="143" name="Shape 143"/>
          <p:cNvSpPr txBox="1"/>
          <p:nvPr/>
        </p:nvSpPr>
        <p:spPr>
          <a:xfrm>
            <a:off x="424300" y="4205575"/>
            <a:ext cx="1762200" cy="363300"/>
          </a:xfrm>
          <a:prstGeom prst="rect">
            <a:avLst/>
          </a:prstGeom>
          <a:noFill/>
          <a:ln>
            <a:noFill/>
          </a:ln>
        </p:spPr>
        <p:txBody>
          <a:bodyPr lIns="91425" tIns="91425" rIns="91425" bIns="91425" anchor="t" anchorCtr="0">
            <a:noAutofit/>
          </a:bodyPr>
          <a:lstStyle/>
          <a:p>
            <a:pPr lvl="0">
              <a:spcBef>
                <a:spcPts val="0"/>
              </a:spcBef>
              <a:buNone/>
            </a:pPr>
            <a:r>
              <a:rPr lang="en" sz="1200" i="1"/>
              <a:t>Newton is OpenStack’s 14th software release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p:nvPr/>
        </p:nvSpPr>
        <p:spPr>
          <a:xfrm>
            <a:off x="5433450" y="921475"/>
            <a:ext cx="3507600" cy="3050700"/>
          </a:xfrm>
          <a:prstGeom prst="roundRect">
            <a:avLst>
              <a:gd name="adj" fmla="val 2606"/>
            </a:avLst>
          </a:prstGeom>
          <a:solidFill>
            <a:srgbClr val="F3F3F3"/>
          </a:solidFill>
          <a:ln>
            <a:noFill/>
          </a:ln>
        </p:spPr>
        <p:txBody>
          <a:bodyPr lIns="91425" tIns="91425" rIns="91425" bIns="91425" anchor="ctr" anchorCtr="0">
            <a:noAutofit/>
          </a:bodyPr>
          <a:lstStyle/>
          <a:p>
            <a:pPr lvl="0">
              <a:spcBef>
                <a:spcPts val="0"/>
              </a:spcBef>
              <a:buNone/>
            </a:pPr>
            <a:endParaRPr/>
          </a:p>
        </p:txBody>
      </p:sp>
      <p:sp>
        <p:nvSpPr>
          <p:cNvPr id="149" name="Shape 14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Newton release plans</a:t>
            </a:r>
          </a:p>
        </p:txBody>
      </p:sp>
      <p:sp>
        <p:nvSpPr>
          <p:cNvPr id="150" name="Shape 150"/>
          <p:cNvSpPr txBox="1">
            <a:spLocks noGrp="1"/>
          </p:cNvSpPr>
          <p:nvPr>
            <p:ph type="body" idx="1"/>
          </p:nvPr>
        </p:nvSpPr>
        <p:spPr>
          <a:xfrm>
            <a:off x="311700" y="1152475"/>
            <a:ext cx="4966500" cy="3416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a:t>Release date: Thursday, Oct. 6</a:t>
            </a:r>
          </a:p>
          <a:p>
            <a:pPr lvl="0">
              <a:spcBef>
                <a:spcPts val="0"/>
              </a:spcBef>
              <a:buNone/>
            </a:pPr>
            <a:r>
              <a:rPr lang="en"/>
              <a:t>This marketing preview is recorded &amp; will be posted publicly. In the Mitaka cycle, this presentation video got 2,500 views.</a:t>
            </a:r>
          </a:p>
          <a:p>
            <a:pPr lvl="0">
              <a:spcBef>
                <a:spcPts val="0"/>
              </a:spcBef>
              <a:buNone/>
            </a:pPr>
            <a:r>
              <a:rPr lang="en"/>
              <a:t>Press release and release website in progress: </a:t>
            </a:r>
            <a:r>
              <a:rPr lang="en" u="sng">
                <a:solidFill>
                  <a:schemeClr val="hlink"/>
                </a:solidFill>
                <a:hlinkClick r:id="rId3"/>
              </a:rPr>
              <a:t>http://www.openstack.org/software/newton/</a:t>
            </a:r>
            <a:r>
              <a:rPr lang="en"/>
              <a:t> </a:t>
            </a:r>
          </a:p>
          <a:p>
            <a:pPr lvl="0">
              <a:spcBef>
                <a:spcPts val="0"/>
              </a:spcBef>
              <a:buNone/>
            </a:pPr>
            <a:r>
              <a:rPr lang="en"/>
              <a:t>Video demo in progress highlighting these </a:t>
            </a:r>
            <a:br>
              <a:rPr lang="en"/>
            </a:br>
            <a:r>
              <a:rPr lang="en"/>
              <a:t>key features.</a:t>
            </a:r>
          </a:p>
          <a:p>
            <a:pPr lvl="0">
              <a:spcBef>
                <a:spcPts val="0"/>
              </a:spcBef>
              <a:buNone/>
            </a:pPr>
            <a:endParaRPr/>
          </a:p>
        </p:txBody>
      </p:sp>
      <p:pic>
        <p:nvPicPr>
          <p:cNvPr id="151" name="Shape 151"/>
          <p:cNvPicPr preferRelativeResize="0"/>
          <p:nvPr/>
        </p:nvPicPr>
        <p:blipFill rotWithShape="1">
          <a:blip r:embed="rId4">
            <a:alphaModFix/>
          </a:blip>
          <a:srcRect l="41794" t="33947" r="41756" b="44617"/>
          <a:stretch/>
        </p:blipFill>
        <p:spPr>
          <a:xfrm>
            <a:off x="8531350" y="4356950"/>
            <a:ext cx="570699" cy="743749"/>
          </a:xfrm>
          <a:prstGeom prst="rect">
            <a:avLst/>
          </a:prstGeom>
          <a:noFill/>
          <a:ln>
            <a:noFill/>
          </a:ln>
        </p:spPr>
      </p:pic>
      <p:pic>
        <p:nvPicPr>
          <p:cNvPr id="152" name="Shape 152" descr="Screenshot 2016-09-27 08.43.45.png"/>
          <p:cNvPicPr preferRelativeResize="0"/>
          <p:nvPr/>
        </p:nvPicPr>
        <p:blipFill>
          <a:blip r:embed="rId5">
            <a:alphaModFix/>
          </a:blip>
          <a:stretch>
            <a:fillRect/>
          </a:stretch>
        </p:blipFill>
        <p:spPr>
          <a:xfrm>
            <a:off x="5542197" y="1017725"/>
            <a:ext cx="3290099" cy="2858199"/>
          </a:xfrm>
          <a:prstGeom prst="rect">
            <a:avLst/>
          </a:prstGeom>
          <a:noFill/>
          <a:ln>
            <a:noFill/>
          </a:ln>
        </p:spPr>
      </p:pic>
      <p:sp>
        <p:nvSpPr>
          <p:cNvPr id="153" name="Shape 153"/>
          <p:cNvSpPr txBox="1"/>
          <p:nvPr/>
        </p:nvSpPr>
        <p:spPr>
          <a:xfrm>
            <a:off x="5433450" y="3934787"/>
            <a:ext cx="3507600" cy="363300"/>
          </a:xfrm>
          <a:prstGeom prst="rect">
            <a:avLst/>
          </a:prstGeom>
          <a:noFill/>
          <a:ln>
            <a:noFill/>
          </a:ln>
        </p:spPr>
        <p:txBody>
          <a:bodyPr lIns="91425" tIns="91425" rIns="91425" bIns="91425" anchor="t" anchorCtr="0">
            <a:noAutofit/>
          </a:bodyPr>
          <a:lstStyle/>
          <a:p>
            <a:pPr lvl="0" rtl="0">
              <a:spcBef>
                <a:spcPts val="0"/>
              </a:spcBef>
              <a:buNone/>
            </a:pPr>
            <a:r>
              <a:rPr lang="en" sz="1200" i="1"/>
              <a:t>Like Mitaka, Newton will feature a video demo.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p:nvPr/>
        </p:nvSpPr>
        <p:spPr>
          <a:xfrm>
            <a:off x="4579200" y="1099275"/>
            <a:ext cx="4516500" cy="4005000"/>
          </a:xfrm>
          <a:prstGeom prst="roundRect">
            <a:avLst>
              <a:gd name="adj" fmla="val 2606"/>
            </a:avLst>
          </a:prstGeom>
          <a:solidFill>
            <a:srgbClr val="F3F3F3"/>
          </a:solidFill>
          <a:ln>
            <a:noFill/>
          </a:ln>
        </p:spPr>
        <p:txBody>
          <a:bodyPr lIns="91425" tIns="91425" rIns="91425" bIns="91425" anchor="ctr" anchorCtr="0">
            <a:noAutofit/>
          </a:bodyPr>
          <a:lstStyle/>
          <a:p>
            <a:pPr lvl="0">
              <a:spcBef>
                <a:spcPts val="0"/>
              </a:spcBef>
              <a:buNone/>
            </a:pPr>
            <a:endParaRPr/>
          </a:p>
        </p:txBody>
      </p:sp>
      <p:sp>
        <p:nvSpPr>
          <p:cNvPr id="159" name="Shape 15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Want to know more about individual features?</a:t>
            </a:r>
          </a:p>
        </p:txBody>
      </p:sp>
      <p:sp>
        <p:nvSpPr>
          <p:cNvPr id="160" name="Shape 160"/>
          <p:cNvSpPr txBox="1">
            <a:spLocks noGrp="1"/>
          </p:cNvSpPr>
          <p:nvPr>
            <p:ph type="body" idx="1"/>
          </p:nvPr>
        </p:nvSpPr>
        <p:spPr>
          <a:xfrm>
            <a:off x="311700" y="1152475"/>
            <a:ext cx="4267500" cy="3416400"/>
          </a:xfrm>
          <a:prstGeom prst="rect">
            <a:avLst/>
          </a:prstGeom>
        </p:spPr>
        <p:txBody>
          <a:bodyPr lIns="91425" tIns="91425" rIns="91425" bIns="91425" anchor="t" anchorCtr="0">
            <a:noAutofit/>
          </a:bodyPr>
          <a:lstStyle/>
          <a:p>
            <a:pPr lvl="0">
              <a:spcBef>
                <a:spcPts val="0"/>
              </a:spcBef>
              <a:buNone/>
            </a:pPr>
            <a:r>
              <a:rPr lang="en"/>
              <a:t>Check out the Newton Design Series, 5-minute interviews with more than 20 PTLs about user needs, key features and enhancements.</a:t>
            </a:r>
          </a:p>
          <a:p>
            <a:pPr lvl="0">
              <a:spcBef>
                <a:spcPts val="0"/>
              </a:spcBef>
              <a:buNone/>
            </a:pPr>
            <a:r>
              <a:rPr lang="en"/>
              <a:t>YouTube playlist:</a:t>
            </a:r>
            <a:br>
              <a:rPr lang="en"/>
            </a:br>
            <a:r>
              <a:rPr lang="en" sz="1550" b="1" u="sng">
                <a:solidFill>
                  <a:schemeClr val="hlink"/>
                </a:solidFill>
                <a:highlight>
                  <a:srgbClr val="FFFFFF"/>
                </a:highlight>
                <a:hlinkClick r:id="rId3"/>
              </a:rPr>
              <a:t>http://tinyurl.com/OpenStack-N</a:t>
            </a:r>
          </a:p>
          <a:p>
            <a:pPr lvl="0">
              <a:spcBef>
                <a:spcPts val="0"/>
              </a:spcBef>
              <a:buNone/>
            </a:pPr>
            <a:endParaRPr sz="950" b="1">
              <a:solidFill>
                <a:schemeClr val="dk1"/>
              </a:solidFill>
              <a:highlight>
                <a:srgbClr val="FFFFFF"/>
              </a:highlight>
            </a:endParaRPr>
          </a:p>
        </p:txBody>
      </p:sp>
      <p:pic>
        <p:nvPicPr>
          <p:cNvPr id="161" name="Shape 161" descr="Screenshot 2016-09-27 08.52.47.png"/>
          <p:cNvPicPr preferRelativeResize="0"/>
          <p:nvPr/>
        </p:nvPicPr>
        <p:blipFill>
          <a:blip r:embed="rId4">
            <a:alphaModFix/>
          </a:blip>
          <a:stretch>
            <a:fillRect/>
          </a:stretch>
        </p:blipFill>
        <p:spPr>
          <a:xfrm>
            <a:off x="4679199" y="1170625"/>
            <a:ext cx="4316501" cy="385694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p:nvPr/>
        </p:nvSpPr>
        <p:spPr>
          <a:xfrm>
            <a:off x="5363875" y="1017725"/>
            <a:ext cx="3075900" cy="2084400"/>
          </a:xfrm>
          <a:prstGeom prst="roundRect">
            <a:avLst>
              <a:gd name="adj" fmla="val 2606"/>
            </a:avLst>
          </a:prstGeom>
          <a:solidFill>
            <a:srgbClr val="F3F3F3"/>
          </a:solidFill>
          <a:ln>
            <a:noFill/>
          </a:ln>
        </p:spPr>
        <p:txBody>
          <a:bodyPr lIns="91425" tIns="91425" rIns="91425" bIns="91425" anchor="ctr" anchorCtr="0">
            <a:noAutofit/>
          </a:bodyPr>
          <a:lstStyle/>
          <a:p>
            <a:pPr lvl="0">
              <a:spcBef>
                <a:spcPts val="0"/>
              </a:spcBef>
              <a:buNone/>
            </a:pPr>
            <a:endParaRPr/>
          </a:p>
        </p:txBody>
      </p:sp>
      <p:sp>
        <p:nvSpPr>
          <p:cNvPr id="167" name="Shape 167"/>
          <p:cNvSpPr/>
          <p:nvPr/>
        </p:nvSpPr>
        <p:spPr>
          <a:xfrm>
            <a:off x="5363875" y="3157450"/>
            <a:ext cx="3501000" cy="2207100"/>
          </a:xfrm>
          <a:prstGeom prst="roundRect">
            <a:avLst>
              <a:gd name="adj" fmla="val 2606"/>
            </a:avLst>
          </a:prstGeom>
          <a:solidFill>
            <a:srgbClr val="F3F3F3"/>
          </a:solidFill>
          <a:ln>
            <a:noFill/>
          </a:ln>
        </p:spPr>
        <p:txBody>
          <a:bodyPr lIns="91425" tIns="91425" rIns="91425" bIns="91425" anchor="ctr" anchorCtr="0">
            <a:noAutofit/>
          </a:bodyPr>
          <a:lstStyle/>
          <a:p>
            <a:pPr lvl="0">
              <a:spcBef>
                <a:spcPts val="0"/>
              </a:spcBef>
              <a:buNone/>
            </a:pPr>
            <a:endParaRPr/>
          </a:p>
        </p:txBody>
      </p:sp>
      <p:sp>
        <p:nvSpPr>
          <p:cNvPr id="168" name="Shape 1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Beyond Newton: the community-generated roadmap</a:t>
            </a:r>
          </a:p>
        </p:txBody>
      </p:sp>
      <p:sp>
        <p:nvSpPr>
          <p:cNvPr id="169" name="Shape 169"/>
          <p:cNvSpPr txBox="1">
            <a:spLocks noGrp="1"/>
          </p:cNvSpPr>
          <p:nvPr>
            <p:ph type="body" idx="1"/>
          </p:nvPr>
        </p:nvSpPr>
        <p:spPr>
          <a:xfrm>
            <a:off x="311700" y="1152475"/>
            <a:ext cx="4302000" cy="3416400"/>
          </a:xfrm>
          <a:prstGeom prst="rect">
            <a:avLst/>
          </a:prstGeom>
        </p:spPr>
        <p:txBody>
          <a:bodyPr lIns="91425" tIns="91425" rIns="91425" bIns="91425" anchor="t" anchorCtr="0">
            <a:noAutofit/>
          </a:bodyPr>
          <a:lstStyle/>
          <a:p>
            <a:pPr lvl="0">
              <a:spcBef>
                <a:spcPts val="0"/>
              </a:spcBef>
              <a:buNone/>
            </a:pPr>
            <a:r>
              <a:rPr lang="en"/>
              <a:t>Created by the Product Work Group’s roadmap team, led by Shamail Tahir</a:t>
            </a:r>
          </a:p>
          <a:p>
            <a:pPr lvl="0">
              <a:spcBef>
                <a:spcPts val="0"/>
              </a:spcBef>
              <a:buNone/>
            </a:pPr>
            <a:r>
              <a:rPr lang="en"/>
              <a:t>Input from PTLs at two points in the cycle—generates top features/ enhancements for the next release</a:t>
            </a:r>
          </a:p>
          <a:p>
            <a:pPr lvl="0">
              <a:spcBef>
                <a:spcPts val="0"/>
              </a:spcBef>
              <a:buNone/>
            </a:pPr>
            <a:r>
              <a:rPr lang="en"/>
              <a:t>Looks forward 3 cycles, identifying development “themes”</a:t>
            </a:r>
          </a:p>
          <a:p>
            <a:pPr lvl="0">
              <a:spcBef>
                <a:spcPts val="0"/>
              </a:spcBef>
              <a:buNone/>
            </a:pPr>
            <a:r>
              <a:rPr lang="en" b="1">
                <a:solidFill>
                  <a:srgbClr val="4A86E8"/>
                </a:solidFill>
              </a:rPr>
              <a:t>openstack.org/software/roadmap</a:t>
            </a:r>
          </a:p>
          <a:p>
            <a:pPr lvl="0">
              <a:spcBef>
                <a:spcPts val="0"/>
              </a:spcBef>
              <a:buClr>
                <a:srgbClr val="000000"/>
              </a:buClr>
              <a:buSzPct val="61111"/>
              <a:buFont typeface="Arial"/>
              <a:buNone/>
            </a:pPr>
            <a:endParaRPr/>
          </a:p>
        </p:txBody>
      </p:sp>
      <p:pic>
        <p:nvPicPr>
          <p:cNvPr id="170" name="Shape 170" descr="Screenshot 2016-09-27 08.35.40.png"/>
          <p:cNvPicPr preferRelativeResize="0"/>
          <p:nvPr/>
        </p:nvPicPr>
        <p:blipFill>
          <a:blip r:embed="rId3">
            <a:alphaModFix/>
          </a:blip>
          <a:stretch>
            <a:fillRect/>
          </a:stretch>
        </p:blipFill>
        <p:spPr>
          <a:xfrm>
            <a:off x="5450350" y="1108412"/>
            <a:ext cx="2904375" cy="1913049"/>
          </a:xfrm>
          <a:prstGeom prst="rect">
            <a:avLst/>
          </a:prstGeom>
          <a:noFill/>
          <a:ln>
            <a:noFill/>
          </a:ln>
        </p:spPr>
      </p:pic>
      <p:pic>
        <p:nvPicPr>
          <p:cNvPr id="171" name="Shape 171" descr="Screenshot 2016-09-27 09.03.07.png"/>
          <p:cNvPicPr preferRelativeResize="0"/>
          <p:nvPr/>
        </p:nvPicPr>
        <p:blipFill>
          <a:blip r:embed="rId4">
            <a:alphaModFix/>
          </a:blip>
          <a:stretch>
            <a:fillRect/>
          </a:stretch>
        </p:blipFill>
        <p:spPr>
          <a:xfrm>
            <a:off x="5450358" y="3229137"/>
            <a:ext cx="3341215" cy="1875261"/>
          </a:xfrm>
          <a:prstGeom prst="rect">
            <a:avLst/>
          </a:prstGeom>
          <a:noFill/>
          <a:ln>
            <a:noFill/>
          </a:ln>
        </p:spPr>
      </p:pic>
      <p:sp>
        <p:nvSpPr>
          <p:cNvPr id="172" name="Shape 172"/>
          <p:cNvSpPr txBox="1"/>
          <p:nvPr/>
        </p:nvSpPr>
        <p:spPr>
          <a:xfrm>
            <a:off x="3601675" y="4648800"/>
            <a:ext cx="1762200" cy="363300"/>
          </a:xfrm>
          <a:prstGeom prst="rect">
            <a:avLst/>
          </a:prstGeom>
          <a:noFill/>
          <a:ln>
            <a:noFill/>
          </a:ln>
        </p:spPr>
        <p:txBody>
          <a:bodyPr lIns="91425" tIns="91425" rIns="91425" bIns="91425" anchor="t" anchorCtr="0">
            <a:noAutofit/>
          </a:bodyPr>
          <a:lstStyle/>
          <a:p>
            <a:pPr lvl="0" algn="r" rtl="0">
              <a:spcBef>
                <a:spcPts val="0"/>
              </a:spcBef>
              <a:buNone/>
            </a:pPr>
            <a:r>
              <a:rPr lang="en" sz="1200" i="1"/>
              <a:t>Roadmap 100-foot view example.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Key release message: One versatile platform</a:t>
            </a:r>
          </a:p>
        </p:txBody>
      </p:sp>
      <p:sp>
        <p:nvSpPr>
          <p:cNvPr id="68" name="Shape 68"/>
          <p:cNvSpPr txBox="1">
            <a:spLocks noGrp="1"/>
          </p:cNvSpPr>
          <p:nvPr>
            <p:ph type="body" idx="1"/>
          </p:nvPr>
        </p:nvSpPr>
        <p:spPr>
          <a:xfrm>
            <a:off x="2543500" y="1072300"/>
            <a:ext cx="5744100" cy="3416400"/>
          </a:xfrm>
          <a:prstGeom prst="rect">
            <a:avLst/>
          </a:prstGeom>
        </p:spPr>
        <p:txBody>
          <a:bodyPr lIns="91425" tIns="91425" rIns="91425" bIns="91425" anchor="t" anchorCtr="0">
            <a:noAutofit/>
          </a:bodyPr>
          <a:lstStyle/>
          <a:p>
            <a:pPr marL="635000" lvl="0" indent="-228600">
              <a:spcBef>
                <a:spcPts val="0"/>
              </a:spcBef>
              <a:spcAft>
                <a:spcPts val="0"/>
              </a:spcAft>
              <a:buClr>
                <a:schemeClr val="dk1"/>
              </a:buClr>
              <a:buSzPct val="100000"/>
              <a:buNone/>
            </a:pPr>
            <a:endParaRPr/>
          </a:p>
          <a:p>
            <a:pPr lvl="0" rtl="0">
              <a:spcBef>
                <a:spcPts val="0"/>
              </a:spcBef>
              <a:spcAft>
                <a:spcPts val="0"/>
              </a:spcAft>
              <a:buNone/>
            </a:pPr>
            <a:r>
              <a:rPr lang="en">
                <a:solidFill>
                  <a:schemeClr val="dk1"/>
                </a:solidFill>
              </a:rPr>
              <a:t>OpenStack is </a:t>
            </a:r>
            <a:r>
              <a:rPr lang="en" b="1">
                <a:solidFill>
                  <a:schemeClr val="dk1"/>
                </a:solidFill>
              </a:rPr>
              <a:t>one platform</a:t>
            </a:r>
            <a:r>
              <a:rPr lang="en">
                <a:solidFill>
                  <a:schemeClr val="dk1"/>
                </a:solidFill>
              </a:rPr>
              <a:t> to manage VMs, containers and bare metal</a:t>
            </a:r>
          </a:p>
          <a:p>
            <a:pPr lvl="0" rtl="0">
              <a:spcBef>
                <a:spcPts val="0"/>
              </a:spcBef>
              <a:spcAft>
                <a:spcPts val="0"/>
              </a:spcAft>
              <a:buNone/>
            </a:pPr>
            <a:endParaRPr>
              <a:solidFill>
                <a:schemeClr val="dk1"/>
              </a:solidFill>
            </a:endParaRPr>
          </a:p>
          <a:p>
            <a:pPr lvl="0">
              <a:spcBef>
                <a:spcPts val="0"/>
              </a:spcBef>
              <a:buNone/>
            </a:pPr>
            <a:r>
              <a:rPr lang="en">
                <a:solidFill>
                  <a:schemeClr val="dk1"/>
                </a:solidFill>
              </a:rPr>
              <a:t>It handles </a:t>
            </a:r>
            <a:r>
              <a:rPr lang="en" b="1">
                <a:solidFill>
                  <a:schemeClr val="dk1"/>
                </a:solidFill>
              </a:rPr>
              <a:t>more workloads across more industries</a:t>
            </a:r>
            <a:r>
              <a:rPr lang="en">
                <a:solidFill>
                  <a:schemeClr val="dk1"/>
                </a:solidFill>
              </a:rPr>
              <a:t>, and offers greater range and choice</a:t>
            </a:r>
          </a:p>
          <a:p>
            <a:pPr lvl="0" rtl="0">
              <a:spcBef>
                <a:spcPts val="0"/>
              </a:spcBef>
              <a:spcAft>
                <a:spcPts val="0"/>
              </a:spcAft>
              <a:buNone/>
            </a:pPr>
            <a:r>
              <a:rPr lang="en">
                <a:solidFill>
                  <a:schemeClr val="dk1"/>
                </a:solidFill>
              </a:rPr>
              <a:t>OpenStack has evolved through Newton to make it </a:t>
            </a:r>
            <a:r>
              <a:rPr lang="en" b="1">
                <a:solidFill>
                  <a:schemeClr val="dk1"/>
                </a:solidFill>
              </a:rPr>
              <a:t>easier than ever to manage</a:t>
            </a:r>
            <a:r>
              <a:rPr lang="en">
                <a:solidFill>
                  <a:schemeClr val="dk1"/>
                </a:solidFill>
              </a:rPr>
              <a:t> all of these elements</a:t>
            </a:r>
          </a:p>
        </p:txBody>
      </p:sp>
      <p:pic>
        <p:nvPicPr>
          <p:cNvPr id="69" name="Shape 69"/>
          <p:cNvPicPr preferRelativeResize="0"/>
          <p:nvPr/>
        </p:nvPicPr>
        <p:blipFill rotWithShape="1">
          <a:blip r:embed="rId3">
            <a:alphaModFix/>
          </a:blip>
          <a:srcRect l="35851" t="28641" r="36132" b="28641"/>
          <a:stretch/>
        </p:blipFill>
        <p:spPr>
          <a:xfrm>
            <a:off x="235500" y="1327674"/>
            <a:ext cx="2097949" cy="31989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965200" cy="572700"/>
          </a:xfrm>
          <a:prstGeom prst="rect">
            <a:avLst/>
          </a:prstGeom>
        </p:spPr>
        <p:txBody>
          <a:bodyPr lIns="91425" tIns="91425" rIns="91425" bIns="91425" anchor="t" anchorCtr="0">
            <a:noAutofit/>
          </a:bodyPr>
          <a:lstStyle/>
          <a:p>
            <a:pPr lvl="0">
              <a:spcBef>
                <a:spcPts val="0"/>
              </a:spcBef>
              <a:buNone/>
            </a:pPr>
            <a:r>
              <a:rPr lang="en"/>
              <a:t>Key release themes</a:t>
            </a:r>
          </a:p>
        </p:txBody>
      </p:sp>
      <p:sp>
        <p:nvSpPr>
          <p:cNvPr id="75" name="Shape 75"/>
          <p:cNvSpPr txBox="1">
            <a:spLocks noGrp="1"/>
          </p:cNvSpPr>
          <p:nvPr>
            <p:ph type="body" idx="1"/>
          </p:nvPr>
        </p:nvSpPr>
        <p:spPr>
          <a:xfrm>
            <a:off x="2994025" y="1250900"/>
            <a:ext cx="5842500" cy="3416400"/>
          </a:xfrm>
          <a:prstGeom prst="rect">
            <a:avLst/>
          </a:prstGeom>
        </p:spPr>
        <p:txBody>
          <a:bodyPr lIns="91425" tIns="91425" rIns="91425" bIns="91425" anchor="t" anchorCtr="0">
            <a:noAutofit/>
          </a:bodyPr>
          <a:lstStyle/>
          <a:p>
            <a:pPr lvl="0">
              <a:spcBef>
                <a:spcPts val="0"/>
              </a:spcBef>
              <a:buNone/>
            </a:pPr>
            <a:r>
              <a:rPr lang="en">
                <a:solidFill>
                  <a:schemeClr val="dk1"/>
                </a:solidFill>
              </a:rPr>
              <a:t>Provides enterprise-class scale, the ability to scale up or down, cross platforms and geography</a:t>
            </a:r>
          </a:p>
          <a:p>
            <a:pPr lvl="0">
              <a:spcBef>
                <a:spcPts val="0"/>
              </a:spcBef>
              <a:buNone/>
            </a:pPr>
            <a:r>
              <a:rPr lang="en">
                <a:solidFill>
                  <a:schemeClr val="dk1"/>
                </a:solidFill>
              </a:rPr>
              <a:t>High availability and adaptability, self-healing, ensuring stability regardless of workload demands</a:t>
            </a:r>
          </a:p>
          <a:p>
            <a:pPr lvl="0">
              <a:spcBef>
                <a:spcPts val="0"/>
              </a:spcBef>
              <a:buNone/>
            </a:pPr>
            <a:r>
              <a:rPr lang="en">
                <a:solidFill>
                  <a:schemeClr val="dk1"/>
                </a:solidFill>
              </a:rPr>
              <a:t>Enhanced ease of use for operators and app developers, making OpenStack easier to set up, operate, change and fix, with greater automation</a:t>
            </a:r>
          </a:p>
          <a:p>
            <a:pPr lvl="0">
              <a:spcBef>
                <a:spcPts val="0"/>
              </a:spcBef>
              <a:buClr>
                <a:schemeClr val="dk1"/>
              </a:buClr>
              <a:buSzPct val="61111"/>
              <a:buFont typeface="Arial"/>
              <a:buNone/>
            </a:pPr>
            <a:endParaRPr/>
          </a:p>
        </p:txBody>
      </p:sp>
      <p:pic>
        <p:nvPicPr>
          <p:cNvPr id="76" name="Shape 76"/>
          <p:cNvPicPr preferRelativeResize="0"/>
          <p:nvPr/>
        </p:nvPicPr>
        <p:blipFill rotWithShape="1">
          <a:blip r:embed="rId3">
            <a:alphaModFix/>
          </a:blip>
          <a:srcRect l="41794" t="33947" r="41756" b="44617"/>
          <a:stretch/>
        </p:blipFill>
        <p:spPr>
          <a:xfrm>
            <a:off x="8531350" y="4356950"/>
            <a:ext cx="570699" cy="743749"/>
          </a:xfrm>
          <a:prstGeom prst="rect">
            <a:avLst/>
          </a:prstGeom>
          <a:noFill/>
          <a:ln>
            <a:noFill/>
          </a:ln>
        </p:spPr>
      </p:pic>
      <p:sp>
        <p:nvSpPr>
          <p:cNvPr id="77" name="Shape 77"/>
          <p:cNvSpPr/>
          <p:nvPr/>
        </p:nvSpPr>
        <p:spPr>
          <a:xfrm>
            <a:off x="184400" y="1370950"/>
            <a:ext cx="2446800" cy="4995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Scalability</a:t>
            </a:r>
          </a:p>
        </p:txBody>
      </p:sp>
      <p:sp>
        <p:nvSpPr>
          <p:cNvPr id="78" name="Shape 78"/>
          <p:cNvSpPr/>
          <p:nvPr/>
        </p:nvSpPr>
        <p:spPr>
          <a:xfrm>
            <a:off x="184400" y="2299875"/>
            <a:ext cx="2446800" cy="4995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Resiliency</a:t>
            </a:r>
          </a:p>
        </p:txBody>
      </p:sp>
      <p:sp>
        <p:nvSpPr>
          <p:cNvPr id="79" name="Shape 79"/>
          <p:cNvSpPr/>
          <p:nvPr/>
        </p:nvSpPr>
        <p:spPr>
          <a:xfrm>
            <a:off x="184400" y="3228800"/>
            <a:ext cx="2446800" cy="4995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User experience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965200" cy="572700"/>
          </a:xfrm>
          <a:prstGeom prst="rect">
            <a:avLst/>
          </a:prstGeom>
        </p:spPr>
        <p:txBody>
          <a:bodyPr lIns="91425" tIns="91425" rIns="91425" bIns="91425" anchor="t" anchorCtr="0">
            <a:noAutofit/>
          </a:bodyPr>
          <a:lstStyle/>
          <a:p>
            <a:pPr lvl="0" rtl="0">
              <a:spcBef>
                <a:spcPts val="0"/>
              </a:spcBef>
              <a:buNone/>
            </a:pPr>
            <a:r>
              <a:rPr lang="en"/>
              <a:t>Key release themes</a:t>
            </a:r>
          </a:p>
        </p:txBody>
      </p:sp>
      <p:sp>
        <p:nvSpPr>
          <p:cNvPr id="85" name="Shape 85"/>
          <p:cNvSpPr txBox="1">
            <a:spLocks noGrp="1"/>
          </p:cNvSpPr>
          <p:nvPr>
            <p:ph type="body" idx="1"/>
          </p:nvPr>
        </p:nvSpPr>
        <p:spPr>
          <a:xfrm>
            <a:off x="2765425" y="1250900"/>
            <a:ext cx="5842500" cy="3416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a:solidFill>
                  <a:schemeClr val="dk1"/>
                </a:solidFill>
              </a:rPr>
              <a:t>Scale up/down with Nova, Horizon, and Swift, Cells V2, Heat convergence by default, multi-tenant Ironic</a:t>
            </a:r>
          </a:p>
          <a:p>
            <a:pPr lvl="0">
              <a:spcBef>
                <a:spcPts val="0"/>
              </a:spcBef>
              <a:buClr>
                <a:schemeClr val="dk1"/>
              </a:buClr>
              <a:buSzPct val="61111"/>
              <a:buFont typeface="Arial"/>
              <a:buNone/>
            </a:pPr>
            <a:r>
              <a:rPr lang="en">
                <a:solidFill>
                  <a:schemeClr val="dk1"/>
                </a:solidFill>
              </a:rPr>
              <a:t>Availability/ High Availability improved with Cinder, Neutron, Trove and Ironic; Keystone security upgrades (PCI compliance &amp; encrypted credentials)</a:t>
            </a:r>
          </a:p>
          <a:p>
            <a:pPr lvl="0">
              <a:spcBef>
                <a:spcPts val="0"/>
              </a:spcBef>
              <a:buClr>
                <a:schemeClr val="dk1"/>
              </a:buClr>
              <a:buSzPct val="61111"/>
              <a:buFont typeface="Arial"/>
              <a:buNone/>
            </a:pPr>
            <a:r>
              <a:rPr lang="en">
                <a:solidFill>
                  <a:schemeClr val="dk1"/>
                </a:solidFill>
              </a:rPr>
              <a:t>Nova mutable config settings (reload certain config parameters without restarting the node), get-me-a-network simplifies network configuration, Ease of deployment via Kolla (containerized openstack)</a:t>
            </a:r>
          </a:p>
          <a:p>
            <a:pPr lvl="0" rtl="0">
              <a:spcBef>
                <a:spcPts val="0"/>
              </a:spcBef>
              <a:buClr>
                <a:schemeClr val="dk1"/>
              </a:buClr>
              <a:buSzPct val="61111"/>
              <a:buFont typeface="Arial"/>
              <a:buNone/>
            </a:pPr>
            <a:endParaRPr>
              <a:solidFill>
                <a:schemeClr val="dk1"/>
              </a:solidFill>
            </a:endParaRPr>
          </a:p>
        </p:txBody>
      </p:sp>
      <p:pic>
        <p:nvPicPr>
          <p:cNvPr id="86" name="Shape 86"/>
          <p:cNvPicPr preferRelativeResize="0"/>
          <p:nvPr/>
        </p:nvPicPr>
        <p:blipFill rotWithShape="1">
          <a:blip r:embed="rId3">
            <a:alphaModFix/>
          </a:blip>
          <a:srcRect l="41794" t="33947" r="41756" b="44617"/>
          <a:stretch/>
        </p:blipFill>
        <p:spPr>
          <a:xfrm>
            <a:off x="8531350" y="4356950"/>
            <a:ext cx="570699" cy="743749"/>
          </a:xfrm>
          <a:prstGeom prst="rect">
            <a:avLst/>
          </a:prstGeom>
          <a:noFill/>
          <a:ln>
            <a:noFill/>
          </a:ln>
        </p:spPr>
      </p:pic>
      <p:sp>
        <p:nvSpPr>
          <p:cNvPr id="87" name="Shape 87"/>
          <p:cNvSpPr/>
          <p:nvPr/>
        </p:nvSpPr>
        <p:spPr>
          <a:xfrm>
            <a:off x="184400" y="1370950"/>
            <a:ext cx="2446800" cy="4995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Scalability</a:t>
            </a:r>
          </a:p>
        </p:txBody>
      </p:sp>
      <p:sp>
        <p:nvSpPr>
          <p:cNvPr id="88" name="Shape 88"/>
          <p:cNvSpPr/>
          <p:nvPr/>
        </p:nvSpPr>
        <p:spPr>
          <a:xfrm>
            <a:off x="184400" y="2366825"/>
            <a:ext cx="2446800" cy="4995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Resiliency</a:t>
            </a:r>
          </a:p>
        </p:txBody>
      </p:sp>
      <p:sp>
        <p:nvSpPr>
          <p:cNvPr id="89" name="Shape 89"/>
          <p:cNvSpPr/>
          <p:nvPr/>
        </p:nvSpPr>
        <p:spPr>
          <a:xfrm>
            <a:off x="184400" y="3362700"/>
            <a:ext cx="2446800" cy="4995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User experience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00"/>
            <a:ext cx="8520600" cy="572700"/>
          </a:xfrm>
          <a:prstGeom prst="rect">
            <a:avLst/>
          </a:prstGeom>
        </p:spPr>
        <p:txBody>
          <a:bodyPr lIns="91425" tIns="91425" rIns="91425" bIns="91425" anchor="t" anchorCtr="0">
            <a:noAutofit/>
          </a:bodyPr>
          <a:lstStyle/>
          <a:p>
            <a:pPr lvl="0" rtl="0">
              <a:spcBef>
                <a:spcPts val="0"/>
              </a:spcBef>
              <a:buNone/>
            </a:pPr>
            <a:r>
              <a:rPr lang="en"/>
              <a:t>Cost savings, performance &amp; compliance drivers</a:t>
            </a:r>
          </a:p>
        </p:txBody>
      </p:sp>
      <p:sp>
        <p:nvSpPr>
          <p:cNvPr id="95" name="Shape 95"/>
          <p:cNvSpPr txBox="1">
            <a:spLocks noGrp="1"/>
          </p:cNvSpPr>
          <p:nvPr>
            <p:ph type="body" idx="1"/>
          </p:nvPr>
        </p:nvSpPr>
        <p:spPr>
          <a:xfrm>
            <a:off x="3825200" y="1191950"/>
            <a:ext cx="4603800" cy="3165000"/>
          </a:xfrm>
          <a:prstGeom prst="rect">
            <a:avLst/>
          </a:prstGeom>
        </p:spPr>
        <p:txBody>
          <a:bodyPr lIns="91425" tIns="91425" rIns="91425" bIns="91425" anchor="t" anchorCtr="0">
            <a:noAutofit/>
          </a:bodyPr>
          <a:lstStyle/>
          <a:p>
            <a:pPr marL="457200" lvl="0" indent="-311150" rtl="0">
              <a:lnSpc>
                <a:spcPct val="150000"/>
              </a:lnSpc>
              <a:spcBef>
                <a:spcPts val="0"/>
              </a:spcBef>
              <a:spcAft>
                <a:spcPts val="800"/>
              </a:spcAft>
              <a:buClr>
                <a:srgbClr val="333333"/>
              </a:buClr>
              <a:buSzPct val="100000"/>
            </a:pPr>
            <a:r>
              <a:rPr lang="en" sz="1300" b="1">
                <a:solidFill>
                  <a:srgbClr val="0000FF"/>
                </a:solidFill>
                <a:hlinkClick r:id="rId3"/>
              </a:rPr>
              <a:t>JFE Steel Corporation</a:t>
            </a:r>
            <a:r>
              <a:rPr lang="en" sz="1300">
                <a:solidFill>
                  <a:srgbClr val="333333"/>
                </a:solidFill>
              </a:rPr>
              <a:t>: One of the largest corporations in Japan, JFE Steel produces 30 million tons of crude steel per year, making it the second producer in Japan and ninth in production worldwide. </a:t>
            </a:r>
            <a:r>
              <a:rPr lang="en" sz="1300">
                <a:solidFill>
                  <a:srgbClr val="262626"/>
                </a:solidFill>
              </a:rPr>
              <a:t>They </a:t>
            </a:r>
            <a:r>
              <a:rPr lang="en" sz="1300" b="1">
                <a:solidFill>
                  <a:srgbClr val="262626"/>
                </a:solidFill>
              </a:rPr>
              <a:t>improved CPU utilization 30-70% </a:t>
            </a:r>
            <a:r>
              <a:rPr lang="en" sz="1300">
                <a:solidFill>
                  <a:srgbClr val="262626"/>
                </a:solidFill>
              </a:rPr>
              <a:t>and expect to realize a </a:t>
            </a:r>
            <a:r>
              <a:rPr lang="en" sz="1300" b="1">
                <a:solidFill>
                  <a:srgbClr val="262626"/>
                </a:solidFill>
              </a:rPr>
              <a:t>28% reduction in overall IT costs</a:t>
            </a:r>
            <a:r>
              <a:rPr lang="en" sz="1300">
                <a:solidFill>
                  <a:srgbClr val="262626"/>
                </a:solidFill>
              </a:rPr>
              <a:t>.</a:t>
            </a:r>
            <a:br>
              <a:rPr lang="en" sz="1300">
                <a:solidFill>
                  <a:srgbClr val="262626"/>
                </a:solidFill>
              </a:rPr>
            </a:br>
            <a:endParaRPr lang="en" sz="1300">
              <a:solidFill>
                <a:srgbClr val="262626"/>
              </a:solidFill>
            </a:endParaRPr>
          </a:p>
          <a:p>
            <a:pPr marL="457200" lvl="0" indent="-311150" rtl="0">
              <a:lnSpc>
                <a:spcPct val="150000"/>
              </a:lnSpc>
              <a:spcBef>
                <a:spcPts val="0"/>
              </a:spcBef>
              <a:spcAft>
                <a:spcPts val="800"/>
              </a:spcAft>
              <a:buClr>
                <a:srgbClr val="333333"/>
              </a:buClr>
              <a:buSzPct val="100000"/>
            </a:pPr>
            <a:r>
              <a:rPr lang="en" sz="1300" b="1">
                <a:solidFill>
                  <a:srgbClr val="0000FF"/>
                </a:solidFill>
                <a:hlinkClick r:id="rId4"/>
              </a:rPr>
              <a:t>State Grid Corporation</a:t>
            </a:r>
            <a:r>
              <a:rPr lang="en" sz="1300">
                <a:solidFill>
                  <a:srgbClr val="333333"/>
                </a:solidFill>
              </a:rPr>
              <a:t>: The State Grid Corporation of China (SGCC) is the world’s largest electric utility company and the </a:t>
            </a:r>
            <a:r>
              <a:rPr lang="en" sz="1300" b="1">
                <a:solidFill>
                  <a:srgbClr val="333333"/>
                </a:solidFill>
                <a:hlinkClick r:id="rId5"/>
              </a:rPr>
              <a:t>seventh largest company in the world</a:t>
            </a:r>
            <a:r>
              <a:rPr lang="en" sz="1300">
                <a:solidFill>
                  <a:srgbClr val="333333"/>
                </a:solidFill>
                <a:hlinkClick r:id="rId5"/>
              </a:rPr>
              <a:t>. The State Grid has rolled out OpenStack in nine datacenters and continues to expand.</a:t>
            </a:r>
          </a:p>
        </p:txBody>
      </p:sp>
      <p:pic>
        <p:nvPicPr>
          <p:cNvPr id="96" name="Shape 96"/>
          <p:cNvPicPr preferRelativeResize="0"/>
          <p:nvPr/>
        </p:nvPicPr>
        <p:blipFill rotWithShape="1">
          <a:blip r:embed="rId6">
            <a:alphaModFix/>
          </a:blip>
          <a:srcRect l="41794" t="33947" r="41756" b="44617"/>
          <a:stretch/>
        </p:blipFill>
        <p:spPr>
          <a:xfrm>
            <a:off x="8531350" y="4356950"/>
            <a:ext cx="570699" cy="743749"/>
          </a:xfrm>
          <a:prstGeom prst="rect">
            <a:avLst/>
          </a:prstGeom>
          <a:noFill/>
          <a:ln>
            <a:noFill/>
          </a:ln>
        </p:spPr>
      </p:pic>
      <p:pic>
        <p:nvPicPr>
          <p:cNvPr id="97" name="Shape 97"/>
          <p:cNvPicPr preferRelativeResize="0"/>
          <p:nvPr/>
        </p:nvPicPr>
        <p:blipFill>
          <a:blip r:embed="rId7">
            <a:alphaModFix/>
          </a:blip>
          <a:stretch>
            <a:fillRect/>
          </a:stretch>
        </p:blipFill>
        <p:spPr>
          <a:xfrm>
            <a:off x="491625" y="1346500"/>
            <a:ext cx="3046700" cy="1290975"/>
          </a:xfrm>
          <a:prstGeom prst="rect">
            <a:avLst/>
          </a:prstGeom>
          <a:noFill/>
          <a:ln>
            <a:noFill/>
          </a:ln>
        </p:spPr>
      </p:pic>
      <p:pic>
        <p:nvPicPr>
          <p:cNvPr id="98" name="Shape 98"/>
          <p:cNvPicPr preferRelativeResize="0"/>
          <p:nvPr/>
        </p:nvPicPr>
        <p:blipFill>
          <a:blip r:embed="rId8">
            <a:alphaModFix/>
          </a:blip>
          <a:stretch>
            <a:fillRect/>
          </a:stretch>
        </p:blipFill>
        <p:spPr>
          <a:xfrm>
            <a:off x="235887" y="3271896"/>
            <a:ext cx="3558176" cy="806149"/>
          </a:xfrm>
          <a:prstGeom prst="rect">
            <a:avLst/>
          </a:prstGeom>
          <a:noFill/>
          <a:ln>
            <a:noFill/>
          </a:ln>
        </p:spPr>
      </p:pic>
      <p:sp>
        <p:nvSpPr>
          <p:cNvPr id="99" name="Shape 99"/>
          <p:cNvSpPr/>
          <p:nvPr/>
        </p:nvSpPr>
        <p:spPr>
          <a:xfrm>
            <a:off x="413950" y="172175"/>
            <a:ext cx="1868100" cy="3021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a:solidFill>
                  <a:srgbClr val="FFFFFF"/>
                </a:solidFill>
              </a:rPr>
              <a:t>NEW USERS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00"/>
            <a:ext cx="8520600" cy="572700"/>
          </a:xfrm>
          <a:prstGeom prst="rect">
            <a:avLst/>
          </a:prstGeom>
        </p:spPr>
        <p:txBody>
          <a:bodyPr lIns="91425" tIns="91425" rIns="91425" bIns="91425" anchor="t" anchorCtr="0">
            <a:noAutofit/>
          </a:bodyPr>
          <a:lstStyle/>
          <a:p>
            <a:pPr lvl="0" rtl="0">
              <a:spcBef>
                <a:spcPts val="0"/>
              </a:spcBef>
              <a:buNone/>
            </a:pPr>
            <a:r>
              <a:rPr lang="en"/>
              <a:t>Cost savings, performance &amp; compliance drivers</a:t>
            </a:r>
          </a:p>
        </p:txBody>
      </p:sp>
      <p:sp>
        <p:nvSpPr>
          <p:cNvPr id="105" name="Shape 105"/>
          <p:cNvSpPr txBox="1">
            <a:spLocks noGrp="1"/>
          </p:cNvSpPr>
          <p:nvPr>
            <p:ph type="body" idx="1"/>
          </p:nvPr>
        </p:nvSpPr>
        <p:spPr>
          <a:xfrm>
            <a:off x="3825200" y="1191950"/>
            <a:ext cx="4769700" cy="3165000"/>
          </a:xfrm>
          <a:prstGeom prst="rect">
            <a:avLst/>
          </a:prstGeom>
        </p:spPr>
        <p:txBody>
          <a:bodyPr lIns="91425" tIns="91425" rIns="91425" bIns="91425" anchor="t" anchorCtr="0">
            <a:noAutofit/>
          </a:bodyPr>
          <a:lstStyle/>
          <a:p>
            <a:pPr marL="457200" lvl="0" indent="-311150" rtl="0">
              <a:lnSpc>
                <a:spcPct val="150000"/>
              </a:lnSpc>
              <a:spcBef>
                <a:spcPts val="0"/>
              </a:spcBef>
              <a:spcAft>
                <a:spcPts val="800"/>
              </a:spcAft>
              <a:buClr>
                <a:srgbClr val="333333"/>
              </a:buClr>
              <a:buSzPct val="100000"/>
            </a:pPr>
            <a:r>
              <a:rPr lang="en" sz="1300" b="1">
                <a:solidFill>
                  <a:srgbClr val="0000FF"/>
                </a:solidFill>
                <a:hlinkClick r:id="rId3"/>
              </a:rPr>
              <a:t>Snapdeal</a:t>
            </a:r>
            <a:r>
              <a:rPr lang="en" sz="1300">
                <a:solidFill>
                  <a:srgbClr val="333333"/>
                </a:solidFill>
              </a:rPr>
              <a:t>: India’s largest online marketplace, Snapdeal just launched a </a:t>
            </a:r>
            <a:r>
              <a:rPr lang="en" sz="1300" b="1">
                <a:solidFill>
                  <a:srgbClr val="333333"/>
                </a:solidFill>
              </a:rPr>
              <a:t>100,000-core OpenStack deployment </a:t>
            </a:r>
            <a:r>
              <a:rPr lang="en" sz="1300">
                <a:solidFill>
                  <a:srgbClr val="333333"/>
                </a:solidFill>
              </a:rPr>
              <a:t>to achieve </a:t>
            </a:r>
            <a:r>
              <a:rPr lang="en" sz="1300" b="1">
                <a:solidFill>
                  <a:srgbClr val="333333"/>
                </a:solidFill>
              </a:rPr>
              <a:t>cost savings and exponential performance gains</a:t>
            </a:r>
            <a:r>
              <a:rPr lang="en" sz="1300">
                <a:solidFill>
                  <a:srgbClr val="333333"/>
                </a:solidFill>
              </a:rPr>
              <a:t> across its applications.</a:t>
            </a:r>
            <a:br>
              <a:rPr lang="en" sz="1300">
                <a:solidFill>
                  <a:srgbClr val="333333"/>
                </a:solidFill>
              </a:rPr>
            </a:br>
            <a:endParaRPr lang="en" sz="1300">
              <a:solidFill>
                <a:srgbClr val="333333"/>
              </a:solidFill>
            </a:endParaRPr>
          </a:p>
          <a:p>
            <a:pPr marL="457200" lvl="0" indent="-311150" rtl="0">
              <a:lnSpc>
                <a:spcPct val="150000"/>
              </a:lnSpc>
              <a:spcBef>
                <a:spcPts val="0"/>
              </a:spcBef>
              <a:spcAft>
                <a:spcPts val="800"/>
              </a:spcAft>
              <a:buClr>
                <a:srgbClr val="333333"/>
              </a:buClr>
              <a:buSzPct val="100000"/>
            </a:pPr>
            <a:r>
              <a:rPr lang="en" sz="1300" b="1">
                <a:solidFill>
                  <a:srgbClr val="0000FF"/>
                </a:solidFill>
              </a:rPr>
              <a:t>Betfair</a:t>
            </a:r>
            <a:r>
              <a:rPr lang="en" sz="1300">
                <a:solidFill>
                  <a:srgbClr val="262626"/>
                </a:solidFill>
              </a:rPr>
              <a:t>: The popular sports betting site in Europe with 120 million transactions per day, Betfair uses Openstack for its CI/CD pipeline and to support </a:t>
            </a:r>
            <a:r>
              <a:rPr lang="en" sz="1300" b="1">
                <a:solidFill>
                  <a:srgbClr val="262626"/>
                </a:solidFill>
              </a:rPr>
              <a:t>more than 200 applications to production</a:t>
            </a:r>
            <a:r>
              <a:rPr lang="en" sz="1300">
                <a:solidFill>
                  <a:srgbClr val="262626"/>
                </a:solidFill>
              </a:rPr>
              <a:t>. </a:t>
            </a:r>
            <a:br>
              <a:rPr lang="en" sz="1300">
                <a:solidFill>
                  <a:srgbClr val="262626"/>
                </a:solidFill>
              </a:rPr>
            </a:br>
            <a:endParaRPr lang="en" sz="1300">
              <a:solidFill>
                <a:srgbClr val="262626"/>
              </a:solidFill>
            </a:endParaRPr>
          </a:p>
          <a:p>
            <a:pPr marL="457200" lvl="0" indent="-311150" rtl="0">
              <a:lnSpc>
                <a:spcPct val="150000"/>
              </a:lnSpc>
              <a:spcBef>
                <a:spcPts val="0"/>
              </a:spcBef>
              <a:spcAft>
                <a:spcPts val="800"/>
              </a:spcAft>
              <a:buClr>
                <a:srgbClr val="262626"/>
              </a:buClr>
              <a:buSzPct val="100000"/>
            </a:pPr>
            <a:r>
              <a:rPr lang="en" sz="1300">
                <a:solidFill>
                  <a:srgbClr val="262626"/>
                </a:solidFill>
              </a:rPr>
              <a:t>Many more case studies at </a:t>
            </a:r>
            <a:r>
              <a:rPr lang="en" sz="1300" b="1">
                <a:solidFill>
                  <a:srgbClr val="0000FF"/>
                </a:solidFill>
              </a:rPr>
              <a:t>superuser.openstack.org</a:t>
            </a:r>
          </a:p>
          <a:p>
            <a:pPr lvl="0" rtl="0">
              <a:spcBef>
                <a:spcPts val="0"/>
              </a:spcBef>
              <a:spcAft>
                <a:spcPts val="0"/>
              </a:spcAft>
              <a:buNone/>
            </a:pPr>
            <a:endParaRPr sz="1900"/>
          </a:p>
        </p:txBody>
      </p:sp>
      <p:pic>
        <p:nvPicPr>
          <p:cNvPr id="106" name="Shape 106"/>
          <p:cNvPicPr preferRelativeResize="0"/>
          <p:nvPr/>
        </p:nvPicPr>
        <p:blipFill rotWithShape="1">
          <a:blip r:embed="rId4">
            <a:alphaModFix/>
          </a:blip>
          <a:srcRect l="41794" t="33947" r="41756" b="44617"/>
          <a:stretch/>
        </p:blipFill>
        <p:spPr>
          <a:xfrm>
            <a:off x="8531350" y="4356950"/>
            <a:ext cx="570699" cy="743749"/>
          </a:xfrm>
          <a:prstGeom prst="rect">
            <a:avLst/>
          </a:prstGeom>
          <a:noFill/>
          <a:ln>
            <a:noFill/>
          </a:ln>
        </p:spPr>
      </p:pic>
      <p:sp>
        <p:nvSpPr>
          <p:cNvPr id="107" name="Shape 107"/>
          <p:cNvSpPr/>
          <p:nvPr/>
        </p:nvSpPr>
        <p:spPr>
          <a:xfrm>
            <a:off x="413950" y="172175"/>
            <a:ext cx="1868100" cy="3021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a:solidFill>
                  <a:srgbClr val="FFFFFF"/>
                </a:solidFill>
              </a:rPr>
              <a:t>NEW USERS</a:t>
            </a:r>
          </a:p>
        </p:txBody>
      </p:sp>
      <p:pic>
        <p:nvPicPr>
          <p:cNvPr id="108" name="Shape 108"/>
          <p:cNvPicPr preferRelativeResize="0"/>
          <p:nvPr/>
        </p:nvPicPr>
        <p:blipFill>
          <a:blip r:embed="rId5">
            <a:alphaModFix/>
          </a:blip>
          <a:stretch>
            <a:fillRect/>
          </a:stretch>
        </p:blipFill>
        <p:spPr>
          <a:xfrm>
            <a:off x="458724" y="917374"/>
            <a:ext cx="3156400" cy="2104275"/>
          </a:xfrm>
          <a:prstGeom prst="rect">
            <a:avLst/>
          </a:prstGeom>
          <a:noFill/>
          <a:ln>
            <a:noFill/>
          </a:ln>
        </p:spPr>
      </p:pic>
      <p:pic>
        <p:nvPicPr>
          <p:cNvPr id="109" name="Shape 109"/>
          <p:cNvPicPr preferRelativeResize="0"/>
          <p:nvPr/>
        </p:nvPicPr>
        <p:blipFill>
          <a:blip r:embed="rId6">
            <a:alphaModFix/>
          </a:blip>
          <a:stretch>
            <a:fillRect/>
          </a:stretch>
        </p:blipFill>
        <p:spPr>
          <a:xfrm>
            <a:off x="528899" y="2287900"/>
            <a:ext cx="3009374" cy="20062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Newton Cycle Trends &amp; Updates</a:t>
            </a:r>
          </a:p>
        </p:txBody>
      </p:sp>
      <p:sp>
        <p:nvSpPr>
          <p:cNvPr id="115" name="Shape 115"/>
          <p:cNvSpPr txBox="1">
            <a:spLocks noGrp="1"/>
          </p:cNvSpPr>
          <p:nvPr>
            <p:ph type="body" idx="1"/>
          </p:nvPr>
        </p:nvSpPr>
        <p:spPr>
          <a:xfrm>
            <a:off x="311700" y="1152475"/>
            <a:ext cx="7039800" cy="3877800"/>
          </a:xfrm>
          <a:prstGeom prst="rect">
            <a:avLst/>
          </a:prstGeom>
        </p:spPr>
        <p:txBody>
          <a:bodyPr lIns="91425" tIns="91425" rIns="91425" bIns="91425" anchor="t" anchorCtr="0">
            <a:noAutofit/>
          </a:bodyPr>
          <a:lstStyle/>
          <a:p>
            <a:pPr lvl="0" rtl="0">
              <a:spcBef>
                <a:spcPts val="0"/>
              </a:spcBef>
              <a:spcAft>
                <a:spcPts val="0"/>
              </a:spcAft>
              <a:buNone/>
            </a:pPr>
            <a:r>
              <a:rPr lang="en" sz="1600" b="1">
                <a:solidFill>
                  <a:schemeClr val="dk1"/>
                </a:solidFill>
              </a:rPr>
              <a:t>OpenStack awarded Core Infrastructure Initiative (CII) badge</a:t>
            </a:r>
            <a:r>
              <a:rPr lang="en" sz="1600">
                <a:solidFill>
                  <a:schemeClr val="dk1"/>
                </a:solidFill>
              </a:rPr>
              <a:t>, signaling the community’s commitment to security-conscious development practices. Read more about the OpenStack Security Team in the </a:t>
            </a:r>
            <a:r>
              <a:rPr lang="en" sz="1600" u="sng">
                <a:solidFill>
                  <a:schemeClr val="hlink"/>
                </a:solidFill>
                <a:hlinkClick r:id="rId3"/>
              </a:rPr>
              <a:t>latest brief</a:t>
            </a:r>
            <a:r>
              <a:rPr lang="en" sz="1600">
                <a:solidFill>
                  <a:schemeClr val="dk1"/>
                </a:solidFill>
              </a:rPr>
              <a:t>: </a:t>
            </a:r>
            <a:br>
              <a:rPr lang="en" sz="1600">
                <a:solidFill>
                  <a:schemeClr val="dk1"/>
                </a:solidFill>
              </a:rPr>
            </a:br>
            <a:r>
              <a:rPr lang="en" sz="1600">
                <a:solidFill>
                  <a:schemeClr val="dk1"/>
                </a:solidFill>
              </a:rPr>
              <a:t>www.openstack.org/software/security </a:t>
            </a:r>
          </a:p>
          <a:p>
            <a:pPr lvl="0" rtl="0">
              <a:spcBef>
                <a:spcPts val="0"/>
              </a:spcBef>
              <a:spcAft>
                <a:spcPts val="0"/>
              </a:spcAft>
              <a:buNone/>
            </a:pPr>
            <a:r>
              <a:rPr lang="en" sz="1600">
                <a:solidFill>
                  <a:schemeClr val="dk1"/>
                </a:solidFill>
              </a:rPr>
              <a:t/>
            </a:r>
            <a:br>
              <a:rPr lang="en" sz="1600">
                <a:solidFill>
                  <a:schemeClr val="dk1"/>
                </a:solidFill>
              </a:rPr>
            </a:br>
            <a:r>
              <a:rPr lang="en" sz="1600">
                <a:solidFill>
                  <a:schemeClr val="dk1"/>
                </a:solidFill>
              </a:rPr>
              <a:t>The DefCore Working Group has been renamed to the </a:t>
            </a:r>
            <a:r>
              <a:rPr lang="en" sz="1600" b="1">
                <a:solidFill>
                  <a:schemeClr val="dk1"/>
                </a:solidFill>
              </a:rPr>
              <a:t>Interop Working Group</a:t>
            </a:r>
            <a:r>
              <a:rPr lang="en" sz="1600">
                <a:solidFill>
                  <a:schemeClr val="dk1"/>
                </a:solidFill>
              </a:rPr>
              <a:t> to reflect their strategic mission. The Board voted on a new testing spec in August that will raise the bar for workload portability and user experience, adding over 100 new tested capabilities to the interop guideline.</a:t>
            </a:r>
          </a:p>
        </p:txBody>
      </p:sp>
      <p:pic>
        <p:nvPicPr>
          <p:cNvPr id="116" name="Shape 116"/>
          <p:cNvPicPr preferRelativeResize="0"/>
          <p:nvPr/>
        </p:nvPicPr>
        <p:blipFill rotWithShape="1">
          <a:blip r:embed="rId4">
            <a:alphaModFix/>
          </a:blip>
          <a:srcRect l="41794" t="33947" r="41756" b="44617"/>
          <a:stretch/>
        </p:blipFill>
        <p:spPr>
          <a:xfrm>
            <a:off x="8531350" y="4356950"/>
            <a:ext cx="570699" cy="7437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Newton Cycle Trends &amp; Updates</a:t>
            </a:r>
          </a:p>
        </p:txBody>
      </p:sp>
      <p:sp>
        <p:nvSpPr>
          <p:cNvPr id="122" name="Shape 122"/>
          <p:cNvSpPr txBox="1">
            <a:spLocks noGrp="1"/>
          </p:cNvSpPr>
          <p:nvPr>
            <p:ph type="body" idx="1"/>
          </p:nvPr>
        </p:nvSpPr>
        <p:spPr>
          <a:xfrm>
            <a:off x="311700" y="1152475"/>
            <a:ext cx="7039800" cy="3877800"/>
          </a:xfrm>
          <a:prstGeom prst="rect">
            <a:avLst/>
          </a:prstGeom>
        </p:spPr>
        <p:txBody>
          <a:bodyPr lIns="91425" tIns="91425" rIns="91425" bIns="91425" anchor="t" anchorCtr="0">
            <a:noAutofit/>
          </a:bodyPr>
          <a:lstStyle/>
          <a:p>
            <a:pPr lvl="0" rtl="0">
              <a:spcBef>
                <a:spcPts val="0"/>
              </a:spcBef>
              <a:spcAft>
                <a:spcPts val="0"/>
              </a:spcAft>
              <a:buNone/>
            </a:pPr>
            <a:r>
              <a:rPr lang="en" sz="1600">
                <a:solidFill>
                  <a:schemeClr val="dk1"/>
                </a:solidFill>
              </a:rPr>
              <a:t>The </a:t>
            </a:r>
            <a:r>
              <a:rPr lang="en" sz="1600" b="1">
                <a:solidFill>
                  <a:schemeClr val="dk1"/>
                </a:solidFill>
              </a:rPr>
              <a:t>number of OpenStack public cloud providers has grown</a:t>
            </a:r>
            <a:r>
              <a:rPr lang="en" sz="1600">
                <a:solidFill>
                  <a:schemeClr val="dk1"/>
                </a:solidFill>
              </a:rPr>
              <a:t> to more than 30 worldwide, and established providers like Internap and City Network are expanding their businesses into new regions.</a:t>
            </a:r>
          </a:p>
          <a:p>
            <a:pPr lvl="0" rtl="0">
              <a:spcBef>
                <a:spcPts val="0"/>
              </a:spcBef>
              <a:spcAft>
                <a:spcPts val="0"/>
              </a:spcAft>
              <a:buNone/>
            </a:pPr>
            <a:endParaRPr sz="1600">
              <a:solidFill>
                <a:schemeClr val="dk1"/>
              </a:solidFill>
            </a:endParaRPr>
          </a:p>
          <a:p>
            <a:pPr lvl="0" rtl="0">
              <a:spcBef>
                <a:spcPts val="0"/>
              </a:spcBef>
              <a:spcAft>
                <a:spcPts val="0"/>
              </a:spcAft>
              <a:buNone/>
            </a:pPr>
            <a:r>
              <a:rPr lang="en" sz="1600" b="1">
                <a:solidFill>
                  <a:schemeClr val="dk1"/>
                </a:solidFill>
              </a:rPr>
              <a:t>China has been a fast growing market for OpenStack</a:t>
            </a:r>
            <a:r>
              <a:rPr lang="en" sz="1600">
                <a:solidFill>
                  <a:schemeClr val="dk1"/>
                </a:solidFill>
              </a:rPr>
              <a:t> with major financial services, manufacturing and telecom users including China UnionPay, DongFeng Motors, China Telecom, China Mobile, Lenovo, Hengfeng Bank, Post Savings Bank of China and the State Grid of China. There is also a strong startup community, including two Chinese Gold Members EasyStack and UnitedStack.</a:t>
            </a:r>
          </a:p>
        </p:txBody>
      </p:sp>
      <p:pic>
        <p:nvPicPr>
          <p:cNvPr id="123" name="Shape 123"/>
          <p:cNvPicPr preferRelativeResize="0"/>
          <p:nvPr/>
        </p:nvPicPr>
        <p:blipFill rotWithShape="1">
          <a:blip r:embed="rId3">
            <a:alphaModFix/>
          </a:blip>
          <a:srcRect l="41794" t="33947" r="41756" b="44617"/>
          <a:stretch/>
        </p:blipFill>
        <p:spPr>
          <a:xfrm>
            <a:off x="8531350" y="4356950"/>
            <a:ext cx="570699" cy="7437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Spotlight: Containers &amp; Bare Metal</a:t>
            </a:r>
          </a:p>
        </p:txBody>
      </p:sp>
      <p:sp>
        <p:nvSpPr>
          <p:cNvPr id="129" name="Shape 129"/>
          <p:cNvSpPr txBox="1">
            <a:spLocks noGrp="1"/>
          </p:cNvSpPr>
          <p:nvPr>
            <p:ph type="body" idx="1"/>
          </p:nvPr>
        </p:nvSpPr>
        <p:spPr>
          <a:xfrm>
            <a:off x="6348773" y="1607525"/>
            <a:ext cx="2576700" cy="3416400"/>
          </a:xfrm>
          <a:prstGeom prst="rect">
            <a:avLst/>
          </a:prstGeom>
        </p:spPr>
        <p:txBody>
          <a:bodyPr lIns="91425" tIns="91425" rIns="91425" bIns="91425" anchor="t" anchorCtr="0">
            <a:noAutofit/>
          </a:bodyPr>
          <a:lstStyle/>
          <a:p>
            <a:pPr lvl="0" rtl="0">
              <a:spcBef>
                <a:spcPts val="0"/>
              </a:spcBef>
              <a:spcAft>
                <a:spcPts val="0"/>
              </a:spcAft>
              <a:buNone/>
            </a:pPr>
            <a:r>
              <a:rPr lang="en" sz="1700">
                <a:solidFill>
                  <a:schemeClr val="dk1"/>
                </a:solidFill>
              </a:rPr>
              <a:t>Bringing Neutron networking capabilities to containers</a:t>
            </a:r>
          </a:p>
          <a:p>
            <a:pPr marL="457200" lvl="0" indent="-317500" rtl="0">
              <a:spcBef>
                <a:spcPts val="0"/>
              </a:spcBef>
              <a:spcAft>
                <a:spcPts val="0"/>
              </a:spcAft>
              <a:buClr>
                <a:schemeClr val="dk1"/>
              </a:buClr>
              <a:buSzPct val="100000"/>
            </a:pPr>
            <a:r>
              <a:rPr lang="en" sz="1400">
                <a:solidFill>
                  <a:schemeClr val="dk1"/>
                </a:solidFill>
              </a:rPr>
              <a:t>First release for Swarm integration</a:t>
            </a:r>
          </a:p>
          <a:p>
            <a:pPr marL="457200" lvl="0" indent="-317500" rtl="0">
              <a:spcBef>
                <a:spcPts val="0"/>
              </a:spcBef>
              <a:spcAft>
                <a:spcPts val="0"/>
              </a:spcAft>
              <a:buClr>
                <a:schemeClr val="dk1"/>
              </a:buClr>
              <a:buSzPct val="100000"/>
            </a:pPr>
            <a:r>
              <a:rPr lang="en" sz="1400">
                <a:solidFill>
                  <a:schemeClr val="dk1"/>
                </a:solidFill>
              </a:rPr>
              <a:t>First release for Kubernetes integration</a:t>
            </a:r>
          </a:p>
          <a:p>
            <a:pPr marL="457200" lvl="0" indent="-317500" rtl="0">
              <a:spcBef>
                <a:spcPts val="0"/>
              </a:spcBef>
              <a:spcAft>
                <a:spcPts val="0"/>
              </a:spcAft>
              <a:buClr>
                <a:schemeClr val="dk1"/>
              </a:buClr>
              <a:buSzPct val="100000"/>
            </a:pPr>
            <a:r>
              <a:rPr lang="en" sz="1400">
                <a:solidFill>
                  <a:schemeClr val="dk1"/>
                </a:solidFill>
              </a:rPr>
              <a:t>Nested VMs through integration with Magnum and Neutron (early release)</a:t>
            </a:r>
          </a:p>
          <a:p>
            <a:pPr lvl="0" rtl="0">
              <a:spcBef>
                <a:spcPts val="0"/>
              </a:spcBef>
              <a:spcAft>
                <a:spcPts val="0"/>
              </a:spcAft>
              <a:buNone/>
            </a:pPr>
            <a:endParaRPr sz="1300">
              <a:solidFill>
                <a:schemeClr val="dk1"/>
              </a:solidFill>
            </a:endParaRPr>
          </a:p>
          <a:p>
            <a:pPr lvl="0" rtl="0">
              <a:spcBef>
                <a:spcPts val="0"/>
              </a:spcBef>
              <a:spcAft>
                <a:spcPts val="0"/>
              </a:spcAft>
              <a:buNone/>
            </a:pPr>
            <a:endParaRPr sz="1300">
              <a:solidFill>
                <a:schemeClr val="dk1"/>
              </a:solidFill>
            </a:endParaRPr>
          </a:p>
        </p:txBody>
      </p:sp>
      <p:pic>
        <p:nvPicPr>
          <p:cNvPr id="130" name="Shape 130"/>
          <p:cNvPicPr preferRelativeResize="0"/>
          <p:nvPr/>
        </p:nvPicPr>
        <p:blipFill rotWithShape="1">
          <a:blip r:embed="rId3">
            <a:alphaModFix/>
          </a:blip>
          <a:srcRect l="41794" t="33947" r="41756" b="44617"/>
          <a:stretch/>
        </p:blipFill>
        <p:spPr>
          <a:xfrm>
            <a:off x="8531350" y="4356950"/>
            <a:ext cx="570699" cy="743749"/>
          </a:xfrm>
          <a:prstGeom prst="rect">
            <a:avLst/>
          </a:prstGeom>
          <a:noFill/>
          <a:ln>
            <a:noFill/>
          </a:ln>
        </p:spPr>
      </p:pic>
      <p:sp>
        <p:nvSpPr>
          <p:cNvPr id="131" name="Shape 131"/>
          <p:cNvSpPr txBox="1"/>
          <p:nvPr/>
        </p:nvSpPr>
        <p:spPr>
          <a:xfrm>
            <a:off x="178875" y="1607525"/>
            <a:ext cx="2576700" cy="30000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1700">
                <a:solidFill>
                  <a:schemeClr val="dk1"/>
                </a:solidFill>
              </a:rPr>
              <a:t>Bare metal provisioning</a:t>
            </a:r>
          </a:p>
          <a:p>
            <a:pPr marL="457200" lvl="0" indent="-228600" rtl="0">
              <a:lnSpc>
                <a:spcPct val="115000"/>
              </a:lnSpc>
              <a:spcBef>
                <a:spcPts val="0"/>
              </a:spcBef>
              <a:buClr>
                <a:schemeClr val="dk1"/>
              </a:buClr>
              <a:buChar char="●"/>
            </a:pPr>
            <a:r>
              <a:rPr lang="en">
                <a:solidFill>
                  <a:schemeClr val="dk1"/>
                </a:solidFill>
              </a:rPr>
              <a:t>Multi-tenant Networking</a:t>
            </a:r>
          </a:p>
          <a:p>
            <a:pPr marL="457200" lvl="0" indent="-228600" rtl="0">
              <a:lnSpc>
                <a:spcPct val="115000"/>
              </a:lnSpc>
              <a:spcBef>
                <a:spcPts val="0"/>
              </a:spcBef>
              <a:buClr>
                <a:schemeClr val="dk1"/>
              </a:buClr>
              <a:buChar char="●"/>
            </a:pPr>
            <a:r>
              <a:rPr lang="en">
                <a:solidFill>
                  <a:schemeClr val="dk1"/>
                </a:solidFill>
              </a:rPr>
              <a:t>Tighter integration with Magnum &amp; Kubernetes </a:t>
            </a:r>
          </a:p>
          <a:p>
            <a:pPr marL="457200" lvl="0" indent="-228600" rtl="0">
              <a:lnSpc>
                <a:spcPct val="115000"/>
              </a:lnSpc>
              <a:spcBef>
                <a:spcPts val="0"/>
              </a:spcBef>
              <a:buClr>
                <a:schemeClr val="dk1"/>
              </a:buClr>
              <a:buChar char="●"/>
            </a:pPr>
            <a:r>
              <a:rPr lang="en">
                <a:solidFill>
                  <a:schemeClr val="dk1"/>
                </a:solidFill>
              </a:rPr>
              <a:t>Operations</a:t>
            </a:r>
          </a:p>
          <a:p>
            <a:pPr marL="457200" lvl="0" indent="-228600" rtl="0">
              <a:lnSpc>
                <a:spcPct val="115000"/>
              </a:lnSpc>
              <a:spcBef>
                <a:spcPts val="0"/>
              </a:spcBef>
              <a:buClr>
                <a:schemeClr val="dk1"/>
              </a:buClr>
              <a:buChar char="●"/>
            </a:pPr>
            <a:r>
              <a:rPr lang="en">
                <a:solidFill>
                  <a:schemeClr val="dk1"/>
                </a:solidFill>
              </a:rPr>
              <a:t>Better integration with Nova </a:t>
            </a:r>
          </a:p>
          <a:p>
            <a:pPr marL="457200" lvl="0" indent="-228600" rtl="0">
              <a:lnSpc>
                <a:spcPct val="115000"/>
              </a:lnSpc>
              <a:spcBef>
                <a:spcPts val="0"/>
              </a:spcBef>
              <a:buClr>
                <a:schemeClr val="dk1"/>
              </a:buClr>
              <a:buChar char="●"/>
            </a:pPr>
            <a:r>
              <a:rPr lang="en">
                <a:solidFill>
                  <a:schemeClr val="dk1"/>
                </a:solidFill>
              </a:rPr>
              <a:t>Kolla now supports deploying to Ironic</a:t>
            </a:r>
          </a:p>
        </p:txBody>
      </p:sp>
      <p:sp>
        <p:nvSpPr>
          <p:cNvPr id="132" name="Shape 132"/>
          <p:cNvSpPr txBox="1"/>
          <p:nvPr/>
        </p:nvSpPr>
        <p:spPr>
          <a:xfrm>
            <a:off x="3225700" y="1607525"/>
            <a:ext cx="2787000" cy="30000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1700">
                <a:solidFill>
                  <a:schemeClr val="dk1"/>
                </a:solidFill>
              </a:rPr>
              <a:t>Provisioning for container orchestration tools Swarm, Kubernetes, Mesos</a:t>
            </a:r>
          </a:p>
          <a:p>
            <a:pPr marL="457200" lvl="0" indent="-228600" rtl="0">
              <a:lnSpc>
                <a:spcPct val="115000"/>
              </a:lnSpc>
              <a:spcBef>
                <a:spcPts val="0"/>
              </a:spcBef>
              <a:buClr>
                <a:schemeClr val="dk1"/>
              </a:buClr>
              <a:buChar char="●"/>
            </a:pPr>
            <a:r>
              <a:rPr lang="en">
                <a:solidFill>
                  <a:schemeClr val="dk1"/>
                </a:solidFill>
              </a:rPr>
              <a:t>Created operator-centric Magnum Install Guide</a:t>
            </a:r>
          </a:p>
          <a:p>
            <a:pPr marL="457200" lvl="0" indent="-228600" rtl="0">
              <a:lnSpc>
                <a:spcPct val="115000"/>
              </a:lnSpc>
              <a:spcBef>
                <a:spcPts val="0"/>
              </a:spcBef>
              <a:buClr>
                <a:schemeClr val="dk1"/>
              </a:buClr>
              <a:buChar char="●"/>
            </a:pPr>
            <a:r>
              <a:rPr lang="en">
                <a:solidFill>
                  <a:schemeClr val="dk1"/>
                </a:solidFill>
              </a:rPr>
              <a:t>Support for pluggable drivers</a:t>
            </a:r>
          </a:p>
          <a:p>
            <a:pPr marL="457200" lvl="0" indent="-228600" rtl="0">
              <a:lnSpc>
                <a:spcPct val="115000"/>
              </a:lnSpc>
              <a:spcBef>
                <a:spcPts val="0"/>
              </a:spcBef>
              <a:buClr>
                <a:schemeClr val="dk1"/>
              </a:buClr>
              <a:buChar char="●"/>
            </a:pPr>
            <a:r>
              <a:rPr lang="en">
                <a:solidFill>
                  <a:schemeClr val="dk1"/>
                </a:solidFill>
              </a:rPr>
              <a:t>Ironic support for Kubernetes cluster</a:t>
            </a:r>
          </a:p>
          <a:p>
            <a:pPr marL="457200" lvl="0" indent="-228600" rtl="0">
              <a:lnSpc>
                <a:spcPct val="115000"/>
              </a:lnSpc>
              <a:spcBef>
                <a:spcPts val="0"/>
              </a:spcBef>
              <a:buClr>
                <a:schemeClr val="dk1"/>
              </a:buClr>
              <a:buChar char="●"/>
            </a:pPr>
            <a:r>
              <a:rPr lang="en">
                <a:solidFill>
                  <a:schemeClr val="dk1"/>
                </a:solidFill>
              </a:rPr>
              <a:t>Asynchronous cluster creation</a:t>
            </a:r>
          </a:p>
        </p:txBody>
      </p:sp>
      <p:sp>
        <p:nvSpPr>
          <p:cNvPr id="133" name="Shape 133"/>
          <p:cNvSpPr/>
          <p:nvPr/>
        </p:nvSpPr>
        <p:spPr>
          <a:xfrm>
            <a:off x="280375" y="1228925"/>
            <a:ext cx="1944600" cy="3786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IRONIC</a:t>
            </a:r>
          </a:p>
        </p:txBody>
      </p:sp>
      <p:sp>
        <p:nvSpPr>
          <p:cNvPr id="134" name="Shape 134"/>
          <p:cNvSpPr/>
          <p:nvPr/>
        </p:nvSpPr>
        <p:spPr>
          <a:xfrm>
            <a:off x="3314562" y="1228925"/>
            <a:ext cx="1944600" cy="3786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MAGNUM</a:t>
            </a:r>
          </a:p>
        </p:txBody>
      </p:sp>
      <p:sp>
        <p:nvSpPr>
          <p:cNvPr id="135" name="Shape 135"/>
          <p:cNvSpPr/>
          <p:nvPr/>
        </p:nvSpPr>
        <p:spPr>
          <a:xfrm>
            <a:off x="6348750" y="1228925"/>
            <a:ext cx="1944600" cy="378600"/>
          </a:xfrm>
          <a:prstGeom prst="roundRect">
            <a:avLst>
              <a:gd name="adj" fmla="val 16667"/>
            </a:avLst>
          </a:prstGeom>
          <a:solidFill>
            <a:srgbClr val="4A86E8"/>
          </a:solidFill>
          <a:ln w="9525"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100">
                <a:solidFill>
                  <a:srgbClr val="FFFFFF"/>
                </a:solidFill>
              </a:rPr>
              <a:t>KURYR</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780</Words>
  <Application>Microsoft Macintosh PowerPoint</Application>
  <PresentationFormat>On-screen Show (16:9)</PresentationFormat>
  <Paragraphs>81</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simple-light-2</vt:lpstr>
      <vt:lpstr>PowerPoint Presentation</vt:lpstr>
      <vt:lpstr>Key release message: One versatile platform</vt:lpstr>
      <vt:lpstr>Key release themes</vt:lpstr>
      <vt:lpstr>Key release themes</vt:lpstr>
      <vt:lpstr>Cost savings, performance &amp; compliance drivers</vt:lpstr>
      <vt:lpstr>Cost savings, performance &amp; compliance drivers</vt:lpstr>
      <vt:lpstr>Newton Cycle Trends &amp; Updates</vt:lpstr>
      <vt:lpstr>Newton Cycle Trends &amp; Updates</vt:lpstr>
      <vt:lpstr>Spotlight: Containers &amp; Bare Metal</vt:lpstr>
      <vt:lpstr>Final thoughts </vt:lpstr>
      <vt:lpstr>Newton release plans</vt:lpstr>
      <vt:lpstr>Want to know more about individual features?</vt:lpstr>
      <vt:lpstr>Beyond Newton: the community-generated roadmap</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Heidi Tretheway</cp:lastModifiedBy>
  <cp:revision>2</cp:revision>
  <dcterms:modified xsi:type="dcterms:W3CDTF">2016-09-28T21:32:45Z</dcterms:modified>
</cp:coreProperties>
</file>