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4"/>
  </p:sldMasterIdLst>
  <p:notesMasterIdLst>
    <p:notesMasterId r:id="rId32"/>
  </p:notesMasterIdLst>
  <p:sldIdLst>
    <p:sldId id="256"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72" r:id="rId30"/>
    <p:sldId id="273"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llis, Michael L" initials="TML" lastIdx="10" clrIdx="0">
    <p:extLst/>
  </p:cmAuthor>
  <p:cmAuthor id="2" name="Fuller, Michael" initials="FM" lastIdx="2" clrIdx="1">
    <p:extLst/>
  </p:cmAuthor>
  <p:cmAuthor id="3" name="Broughton, Travis V" initials="BTV"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004280"/>
    <a:srgbClr val="0071C5"/>
    <a:srgbClr val="F12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5"/>
    <p:restoredTop sz="50000" autoAdjust="0"/>
  </p:normalViewPr>
  <p:slideViewPr>
    <p:cSldViewPr snapToGrid="0">
      <p:cViewPr varScale="1">
        <p:scale>
          <a:sx n="92" d="100"/>
          <a:sy n="92" d="100"/>
        </p:scale>
        <p:origin x="3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63864780060387"/>
          <c:y val="0.149592048916323"/>
          <c:w val="0.590348706411699"/>
          <c:h val="0.724989639452963"/>
        </c:manualLayout>
      </c:layout>
      <c:pieChart>
        <c:varyColors val="1"/>
        <c:ser>
          <c:idx val="0"/>
          <c:order val="0"/>
          <c:tx>
            <c:strRef>
              <c:f>Sheet1!$B$1</c:f>
              <c:strCache>
                <c:ptCount val="1"/>
                <c:pt idx="0">
                  <c:v>Title</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4"/>
              </a:solidFill>
              <a:ln>
                <a:noFill/>
              </a:ln>
              <a:effectLst/>
            </c:spPr>
          </c:dPt>
          <c:dPt>
            <c:idx val="3"/>
            <c:bubble3D val="0"/>
            <c:spPr>
              <a:solidFill>
                <a:schemeClr val="accent5"/>
              </a:solidFill>
              <a:ln>
                <a:noFill/>
              </a:ln>
              <a:effectLst/>
            </c:spPr>
          </c:dPt>
          <c:dPt>
            <c:idx val="4"/>
            <c:bubble3D val="0"/>
            <c:spPr>
              <a:solidFill>
                <a:schemeClr val="accent6"/>
              </a:solidFill>
              <a:ln>
                <a:noFill/>
              </a:ln>
              <a:effectLst/>
            </c:spPr>
          </c:dPt>
          <c:dLbls>
            <c:dLbl>
              <c:idx val="1"/>
              <c:layout>
                <c:manualLayout>
                  <c:x val="-0.160199369856282"/>
                  <c:y val="0.0269534209164767"/>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0993960743204399"/>
                      <c:h val="0.0646401130709032"/>
                    </c:manualLayout>
                  </c15:layout>
                </c:ext>
              </c:extLst>
            </c:dLbl>
            <c:dLbl>
              <c:idx val="2"/>
              <c:layout>
                <c:manualLayout>
                  <c:x val="-0.0754992758053048"/>
                  <c:y val="-0.15235700536647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0678025792564356"/>
                  <c:y val="-0.186948716190524"/>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0832981635280054"/>
                      <c:h val="0.0601705130964065"/>
                    </c:manualLayout>
                  </c15:layout>
                </c:ext>
              </c:extLst>
            </c:dLbl>
            <c:dLbl>
              <c:idx val="4"/>
              <c:layout>
                <c:manualLayout>
                  <c:x val="0.150535028552374"/>
                  <c:y val="0.125396233875525"/>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0832981635280054"/>
                      <c:h val="0.069058328915669"/>
                    </c:manualLayout>
                  </c15:layout>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Quality</c:v>
                </c:pt>
                <c:pt idx="1">
                  <c:v>Usable</c:v>
                </c:pt>
                <c:pt idx="2">
                  <c:v>Issues</c:v>
                </c:pt>
                <c:pt idx="3">
                  <c:v>Incomplete</c:v>
                </c:pt>
                <c:pt idx="4">
                  <c:v>Dead</c:v>
                </c:pt>
              </c:strCache>
            </c:strRef>
          </c:cat>
          <c:val>
            <c:numRef>
              <c:f>Sheet1!$B$2:$B$6</c:f>
              <c:numCache>
                <c:formatCode>General</c:formatCode>
                <c:ptCount val="5"/>
                <c:pt idx="0">
                  <c:v>1.0</c:v>
                </c:pt>
                <c:pt idx="1">
                  <c:v>14.0</c:v>
                </c:pt>
                <c:pt idx="2">
                  <c:v>1.0</c:v>
                </c:pt>
                <c:pt idx="3">
                  <c:v>8.0</c:v>
                </c:pt>
                <c:pt idx="4">
                  <c:v>13.0</c:v>
                </c:pt>
              </c:numCache>
            </c:numRef>
          </c:val>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46659006189656"/>
          <c:y val="0.286288444614736"/>
          <c:w val="0.313539232769526"/>
          <c:h val="0.50634681332254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Sheet1!$A$2:$A$6</c:f>
              <c:strCache>
                <c:ptCount val="5"/>
                <c:pt idx="0">
                  <c:v>Python</c:v>
                </c:pt>
                <c:pt idx="1">
                  <c:v>Java</c:v>
                </c:pt>
                <c:pt idx="2">
                  <c:v>Ruby</c:v>
                </c:pt>
                <c:pt idx="3">
                  <c:v>Node.js</c:v>
                </c:pt>
                <c:pt idx="4">
                  <c:v>PHP</c:v>
                </c:pt>
              </c:strCache>
            </c:strRef>
          </c:tx>
          <c:spPr>
            <a:ln>
              <a:noFill/>
            </a:ln>
            <a:effectLst/>
          </c:spPr>
          <c:invertIfNegative val="0"/>
          <c:dPt>
            <c:idx val="0"/>
            <c:invertIfNegative val="0"/>
            <c:bubble3D val="0"/>
            <c:spPr>
              <a:solidFill>
                <a:schemeClr val="tx2"/>
              </a:solidFill>
              <a:ln>
                <a:noFill/>
              </a:ln>
              <a:effectLst/>
            </c:spPr>
          </c:dPt>
          <c:dPt>
            <c:idx val="1"/>
            <c:invertIfNegative val="0"/>
            <c:bubble3D val="0"/>
            <c:spPr>
              <a:solidFill>
                <a:schemeClr val="accent2"/>
              </a:solidFill>
              <a:ln>
                <a:noFill/>
              </a:ln>
              <a:effectLst/>
            </c:spPr>
          </c:dPt>
          <c:dPt>
            <c:idx val="2"/>
            <c:invertIfNegative val="0"/>
            <c:bubble3D val="0"/>
            <c:spPr>
              <a:solidFill>
                <a:srgbClr val="009FDF"/>
              </a:solidFill>
              <a:ln>
                <a:noFill/>
              </a:ln>
              <a:effectLst/>
            </c:spPr>
          </c:dPt>
          <c:dPt>
            <c:idx val="3"/>
            <c:invertIfNegative val="0"/>
            <c:bubble3D val="0"/>
            <c:spPr>
              <a:solidFill>
                <a:schemeClr val="accent6"/>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4"/>
              </a:solidFill>
              <a:ln>
                <a:noFill/>
              </a:ln>
              <a:effectLst/>
            </c:spPr>
          </c:dPt>
          <c:dPt>
            <c:idx val="6"/>
            <c:invertIfNegative val="0"/>
            <c:bubble3D val="0"/>
            <c:spPr>
              <a:solidFill>
                <a:schemeClr val="accent1"/>
              </a:solidFill>
              <a:ln>
                <a:noFill/>
              </a:ln>
              <a:effectLst/>
            </c:spPr>
          </c:dPt>
          <c:dPt>
            <c:idx val="7"/>
            <c:invertIfNegative val="0"/>
            <c:bubble3D val="0"/>
            <c:spPr>
              <a:solidFill>
                <a:schemeClr val="bg2"/>
              </a:solidFill>
              <a:ln>
                <a:noFill/>
              </a:ln>
              <a:effectLst/>
            </c:spPr>
          </c:dPt>
          <c:dLbls>
            <c:spPr>
              <a:noFill/>
              <a:ln>
                <a:noFill/>
              </a:ln>
              <a:effectLst/>
            </c:spPr>
            <c:txPr>
              <a:bodyPr/>
              <a:lstStyle/>
              <a:p>
                <a:pPr>
                  <a:defRPr sz="1200">
                    <a:solidFill>
                      <a:schemeClr val="tx2"/>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Python</c:v>
                </c:pt>
                <c:pt idx="1">
                  <c:v>Java</c:v>
                </c:pt>
                <c:pt idx="2">
                  <c:v>Ruby</c:v>
                </c:pt>
                <c:pt idx="3">
                  <c:v>Node.js</c:v>
                </c:pt>
                <c:pt idx="4">
                  <c:v>PHP</c:v>
                </c:pt>
                <c:pt idx="5">
                  <c:v>.NET</c:v>
                </c:pt>
                <c:pt idx="6">
                  <c:v>Go</c:v>
                </c:pt>
                <c:pt idx="7">
                  <c:v>Others</c:v>
                </c:pt>
              </c:strCache>
            </c:strRef>
          </c:cat>
          <c:val>
            <c:numRef>
              <c:f>Sheet1!$B$2:$B$9</c:f>
              <c:numCache>
                <c:formatCode>General</c:formatCode>
                <c:ptCount val="8"/>
                <c:pt idx="0">
                  <c:v>5.0</c:v>
                </c:pt>
                <c:pt idx="1">
                  <c:v>5.0</c:v>
                </c:pt>
                <c:pt idx="2">
                  <c:v>3.0</c:v>
                </c:pt>
                <c:pt idx="3">
                  <c:v>1.0</c:v>
                </c:pt>
                <c:pt idx="4">
                  <c:v>4.0</c:v>
                </c:pt>
                <c:pt idx="5">
                  <c:v>4.0</c:v>
                </c:pt>
                <c:pt idx="6">
                  <c:v>4.0</c:v>
                </c:pt>
                <c:pt idx="7">
                  <c:v>11.0</c:v>
                </c:pt>
              </c:numCache>
            </c:numRef>
          </c:val>
          <c:extLst/>
        </c:ser>
        <c:dLbls>
          <c:showLegendKey val="0"/>
          <c:showVal val="0"/>
          <c:showCatName val="0"/>
          <c:showSerName val="0"/>
          <c:showPercent val="0"/>
          <c:showBubbleSize val="0"/>
        </c:dLbls>
        <c:gapWidth val="150"/>
        <c:axId val="-2136447776"/>
        <c:axId val="-2136444496"/>
      </c:barChart>
      <c:catAx>
        <c:axId val="-2136447776"/>
        <c:scaling>
          <c:orientation val="minMax"/>
        </c:scaling>
        <c:delete val="0"/>
        <c:axPos val="b"/>
        <c:numFmt formatCode="General" sourceLinked="0"/>
        <c:majorTickMark val="none"/>
        <c:minorTickMark val="none"/>
        <c:tickLblPos val="low"/>
        <c:spPr>
          <a:ln w="25400">
            <a:solidFill>
              <a:schemeClr val="tx2"/>
            </a:solidFill>
          </a:ln>
        </c:spPr>
        <c:txPr>
          <a:bodyPr/>
          <a:lstStyle/>
          <a:p>
            <a:pPr>
              <a:defRPr sz="1200">
                <a:solidFill>
                  <a:schemeClr val="tx1">
                    <a:lumMod val="75000"/>
                    <a:lumOff val="25000"/>
                  </a:schemeClr>
                </a:solidFill>
                <a:latin typeface="+mn-lt"/>
              </a:defRPr>
            </a:pPr>
            <a:endParaRPr lang="en-US"/>
          </a:p>
        </c:txPr>
        <c:crossAx val="-2136444496"/>
        <c:crosses val="autoZero"/>
        <c:auto val="1"/>
        <c:lblAlgn val="ctr"/>
        <c:lblOffset val="100"/>
        <c:noMultiLvlLbl val="0"/>
      </c:catAx>
      <c:valAx>
        <c:axId val="-2136444496"/>
        <c:scaling>
          <c:orientation val="minMax"/>
        </c:scaling>
        <c:delete val="0"/>
        <c:axPos val="l"/>
        <c:majorGridlines>
          <c:spPr>
            <a:ln w="6350">
              <a:solidFill>
                <a:schemeClr val="bg2"/>
              </a:solidFill>
            </a:ln>
          </c:spPr>
        </c:majorGridlines>
        <c:title>
          <c:tx>
            <c:rich>
              <a:bodyPr/>
              <a:lstStyle/>
              <a:p>
                <a:pPr>
                  <a:defRPr>
                    <a:solidFill>
                      <a:schemeClr val="tx1">
                        <a:lumMod val="75000"/>
                        <a:lumOff val="25000"/>
                      </a:schemeClr>
                    </a:solidFill>
                  </a:defRPr>
                </a:pPr>
                <a:r>
                  <a:rPr lang="en-US" sz="1600" b="0" dirty="0" smtClean="0">
                    <a:solidFill>
                      <a:schemeClr val="tx1">
                        <a:lumMod val="65000"/>
                        <a:lumOff val="35000"/>
                      </a:schemeClr>
                    </a:solidFill>
                  </a:rPr>
                  <a:t># SDKs</a:t>
                </a:r>
                <a:endParaRPr lang="en-US" sz="1600" b="0" dirty="0">
                  <a:solidFill>
                    <a:schemeClr val="tx1">
                      <a:lumMod val="65000"/>
                      <a:lumOff val="35000"/>
                    </a:schemeClr>
                  </a:solidFill>
                </a:endParaRPr>
              </a:p>
            </c:rich>
          </c:tx>
          <c:overlay val="0"/>
        </c:title>
        <c:numFmt formatCode="General" sourceLinked="1"/>
        <c:majorTickMark val="none"/>
        <c:minorTickMark val="none"/>
        <c:tickLblPos val="none"/>
        <c:spPr>
          <a:ln w="25400">
            <a:solidFill>
              <a:schemeClr val="tx2"/>
            </a:solidFill>
          </a:ln>
        </c:spPr>
        <c:crossAx val="-2136447776"/>
        <c:crosses val="autoZero"/>
        <c:crossBetween val="between"/>
      </c:valAx>
    </c:plotArea>
    <c:plotVisOnly val="1"/>
    <c:dispBlanksAs val="gap"/>
    <c:showDLblsOverMax val="0"/>
  </c:chart>
  <c:spPr>
    <a:ln w="25400">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058333" y="685800"/>
            <a:ext cx="4741333" cy="26669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457200" y="3581400"/>
            <a:ext cx="5943598" cy="5265169"/>
          </a:xfrm>
          <a:prstGeom prst="rect">
            <a:avLst/>
          </a:prstGeom>
          <a:noFill/>
          <a:ln>
            <a:noFill/>
          </a:ln>
        </p:spPr>
        <p:txBody>
          <a:bodyPr lIns="91425" tIns="91425" rIns="91425" bIns="91425" anchor="t" anchorCtr="0"/>
          <a:lstStyle>
            <a:lvl1pPr marL="0" marR="0" lvl="0" indent="0" algn="l" rtl="0">
              <a:spcBef>
                <a:spcPts val="1200"/>
              </a:spcBef>
              <a:buNone/>
              <a:defRPr sz="1200" b="0" i="0" u="none" strike="noStrike" cap="none">
                <a:solidFill>
                  <a:schemeClr val="dk1"/>
                </a:solidFill>
                <a:latin typeface="Arial"/>
                <a:ea typeface="Arial"/>
                <a:cs typeface="Arial"/>
                <a:sym typeface="Arial"/>
              </a:defRPr>
            </a:lvl1pPr>
            <a:lvl2pPr marL="344488" marR="0" lvl="1" indent="23811" algn="l" rtl="0">
              <a:spcBef>
                <a:spcPts val="600"/>
              </a:spcBef>
              <a:buClr>
                <a:schemeClr val="dk1"/>
              </a:buClr>
              <a:buSzPct val="100000"/>
              <a:buFont typeface="Arial"/>
              <a:buChar char="•"/>
              <a:defRPr sz="1200" b="0" i="0" u="none" strike="noStrike" cap="none">
                <a:solidFill>
                  <a:schemeClr val="dk1"/>
                </a:solidFill>
                <a:latin typeface="Arial"/>
                <a:ea typeface="Arial"/>
                <a:cs typeface="Arial"/>
                <a:sym typeface="Arial"/>
              </a:defRPr>
            </a:lvl2pPr>
            <a:lvl3pPr marL="628650" marR="0" lvl="2" indent="-31750" algn="l" rtl="0">
              <a:spcBef>
                <a:spcPts val="600"/>
              </a:spcBef>
              <a:buClr>
                <a:schemeClr val="dk1"/>
              </a:buClr>
              <a:buSzPct val="100000"/>
              <a:buFont typeface="Merriweather Sans"/>
              <a:buChar char="–"/>
              <a:defRPr sz="1200" b="0" i="0" u="none" strike="noStrike" cap="none">
                <a:solidFill>
                  <a:schemeClr val="dk1"/>
                </a:solidFill>
                <a:latin typeface="Arial"/>
                <a:ea typeface="Arial"/>
                <a:cs typeface="Arial"/>
                <a:sym typeface="Arial"/>
              </a:defRPr>
            </a:lvl3pPr>
            <a:lvl4pPr marL="973138" marR="0" lvl="3" indent="-33337" algn="l" rtl="0">
              <a:spcBef>
                <a:spcPts val="600"/>
              </a:spcBef>
              <a:buClr>
                <a:schemeClr val="dk1"/>
              </a:buClr>
              <a:buSzPct val="100000"/>
              <a:buFont typeface="Noto Sans Symbols"/>
              <a:buChar char="▪"/>
              <a:defRPr sz="1200" b="0" i="0" u="none" strike="noStrike" cap="none">
                <a:solidFill>
                  <a:schemeClr val="dk1"/>
                </a:solidFill>
                <a:latin typeface="Arial"/>
                <a:ea typeface="Arial"/>
                <a:cs typeface="Arial"/>
                <a:sym typeface="Arial"/>
              </a:defRPr>
            </a:lvl4pPr>
            <a:lvl5pPr marL="1258888" marR="0" lvl="4" indent="23812" algn="l" rtl="0">
              <a:spcBef>
                <a:spcPts val="600"/>
              </a:spcBef>
              <a:buClr>
                <a:schemeClr val="dk1"/>
              </a:buClr>
              <a:buSzPct val="100000"/>
              <a:buFont typeface="Merriweather Sans"/>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5" name="Shape 5"/>
          <p:cNvSpPr txBox="1"/>
          <p:nvPr/>
        </p:nvSpPr>
        <p:spPr>
          <a:xfrm>
            <a:off x="3248100" y="8954292"/>
            <a:ext cx="361798" cy="21544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fld id="{00000000-1234-1234-1234-123412341234}" type="slidenum">
              <a:rPr lang="en-US" sz="800" b="0" i="0" u="none" strike="noStrike" cap="none">
                <a:solidFill>
                  <a:schemeClr val="dk1"/>
                </a:solidFill>
                <a:latin typeface="Verdana"/>
                <a:ea typeface="Verdana"/>
                <a:cs typeface="Verdana"/>
                <a:sym typeface="Verdana"/>
              </a:rPr>
              <a:t>‹#›</a:t>
            </a:fld>
            <a:endParaRPr lang="en-US" sz="800" b="0" i="0" u="none" strike="noStrike" cap="none">
              <a:solidFill>
                <a:schemeClr val="dk1"/>
              </a:solidFill>
              <a:latin typeface="Verdana"/>
              <a:ea typeface="Verdana"/>
              <a:cs typeface="Verdana"/>
              <a:sym typeface="Verdana"/>
            </a:endParaRPr>
          </a:p>
        </p:txBody>
      </p:sp>
      <p:sp>
        <p:nvSpPr>
          <p:cNvPr id="6" name="Shape 6"/>
          <p:cNvSpPr txBox="1"/>
          <p:nvPr/>
        </p:nvSpPr>
        <p:spPr>
          <a:xfrm>
            <a:off x="457199" y="228600"/>
            <a:ext cx="5943601" cy="460373"/>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rgbClr val="000000"/>
              </a:buClr>
              <a:buSzPct val="25000"/>
              <a:buFont typeface="Verdana"/>
              <a:buNone/>
            </a:pPr>
            <a:r>
              <a:rPr lang="en-US" sz="1400" b="0" i="0" u="none" strike="noStrike" cap="none">
                <a:solidFill>
                  <a:srgbClr val="000000"/>
                </a:solidFill>
                <a:latin typeface="Verdana"/>
                <a:ea typeface="Verdana"/>
                <a:cs typeface="Verdana"/>
                <a:sym typeface="Verdana"/>
              </a:rPr>
              <a:t>TITLE</a:t>
            </a:r>
          </a:p>
        </p:txBody>
      </p:sp>
    </p:spTree>
    <p:extLst>
      <p:ext uri="{BB962C8B-B14F-4D97-AF65-F5344CB8AC3E}">
        <p14:creationId xmlns:p14="http://schemas.microsoft.com/office/powerpoint/2010/main" val="13604143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457200" y="3581400"/>
            <a:ext cx="5943598" cy="526516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41" name="Shape 41"/>
          <p:cNvSpPr>
            <a:spLocks noGrp="1" noRot="1" noChangeAspect="1"/>
          </p:cNvSpPr>
          <p:nvPr>
            <p:ph type="sldImg" idx="2"/>
          </p:nvPr>
        </p:nvSpPr>
        <p:spPr>
          <a:xfrm>
            <a:off x="1058863" y="685800"/>
            <a:ext cx="4740275" cy="2667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731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We called welcome pack to the email that developers received after the account activation. </a:t>
            </a:r>
            <a:endParaRPr lang="en-US" dirty="0"/>
          </a:p>
        </p:txBody>
      </p:sp>
    </p:spTree>
    <p:extLst>
      <p:ext uri="{BB962C8B-B14F-4D97-AF65-F5344CB8AC3E}">
        <p14:creationId xmlns:p14="http://schemas.microsoft.com/office/powerpoint/2010/main" val="178069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Being aware of billing information is very important for developers. They want to know how their resources are spending their money and forecast future charges. </a:t>
            </a:r>
            <a:endParaRPr lang="en-US" dirty="0"/>
          </a:p>
        </p:txBody>
      </p:sp>
    </p:spTree>
    <p:extLst>
      <p:ext uri="{BB962C8B-B14F-4D97-AF65-F5344CB8AC3E}">
        <p14:creationId xmlns:p14="http://schemas.microsoft.com/office/powerpoint/2010/main" val="70939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At this stage app developers need to create all the infrastructure required for their apps such as: application servers, databases, storage services, networking setup and security.</a:t>
            </a:r>
          </a:p>
          <a:p>
            <a:r>
              <a:rPr lang="en-US" sz="1200" b="0" i="0" u="none" strike="noStrike" kern="1200" cap="none" dirty="0" smtClean="0">
                <a:solidFill>
                  <a:schemeClr val="dk1"/>
                </a:solidFill>
                <a:effectLst/>
                <a:latin typeface="Arial"/>
                <a:ea typeface="Arial"/>
                <a:cs typeface="Arial"/>
                <a:sym typeface="Arial"/>
              </a:rPr>
              <a:t>This was the hardest stage for app developers on OpenStack providers. </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So if your OpenStack cloud uses neutron and your app will interact with it</a:t>
            </a:r>
            <a:r>
              <a:rPr lang="is-IS" sz="1200" b="0" i="0" u="none" strike="noStrike" kern="1200" cap="none" dirty="0" smtClean="0">
                <a:solidFill>
                  <a:schemeClr val="dk1"/>
                </a:solidFill>
                <a:effectLst/>
                <a:latin typeface="Arial"/>
                <a:ea typeface="Arial"/>
                <a:cs typeface="Arial"/>
                <a:sym typeface="Arial"/>
              </a:rPr>
              <a:t>…</a:t>
            </a:r>
            <a:endParaRPr lang="en-US" dirty="0"/>
          </a:p>
        </p:txBody>
      </p:sp>
    </p:spTree>
    <p:extLst>
      <p:ext uri="{BB962C8B-B14F-4D97-AF65-F5344CB8AC3E}">
        <p14:creationId xmlns:p14="http://schemas.microsoft.com/office/powerpoint/2010/main" val="49170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200" b="0" i="0" u="none" strike="noStrike" kern="1200" cap="none" dirty="0" smtClean="0">
                <a:solidFill>
                  <a:schemeClr val="dk1"/>
                </a:solidFill>
                <a:effectLst/>
                <a:latin typeface="Arial"/>
                <a:ea typeface="Arial"/>
                <a:cs typeface="Arial"/>
                <a:sym typeface="Arial"/>
              </a:rPr>
              <a:t>Here the developers followed the app tutorial per provider, choosing an available language on the cloud.</a:t>
            </a:r>
            <a:endParaRPr lang="en-US" dirty="0" smtClean="0"/>
          </a:p>
        </p:txBody>
      </p:sp>
    </p:spTree>
    <p:extLst>
      <p:ext uri="{BB962C8B-B14F-4D97-AF65-F5344CB8AC3E}">
        <p14:creationId xmlns:p14="http://schemas.microsoft.com/office/powerpoint/2010/main" val="189206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cap="none" dirty="0" smtClean="0">
                <a:solidFill>
                  <a:schemeClr val="dk1"/>
                </a:solidFill>
                <a:effectLst/>
                <a:latin typeface="Arial"/>
                <a:ea typeface="Arial"/>
                <a:cs typeface="Arial"/>
                <a:sym typeface="Arial"/>
              </a:rPr>
              <a:t>AWS and GCP provide their own deployment tools and they’re very easy to use.</a:t>
            </a:r>
          </a:p>
          <a:p>
            <a:pPr rtl="0"/>
            <a:endParaRPr lang="en-US" sz="1200" b="0" i="0" u="none" strike="noStrike" kern="1200" cap="none" dirty="0" smtClean="0">
              <a:solidFill>
                <a:schemeClr val="dk1"/>
              </a:solidFill>
              <a:effectLst/>
              <a:latin typeface="Arial"/>
              <a:ea typeface="Arial"/>
              <a:cs typeface="Arial"/>
              <a:sym typeface="Arial"/>
            </a:endParaRPr>
          </a:p>
          <a:p>
            <a:pPr rtl="0"/>
            <a:r>
              <a:rPr lang="en-US" sz="1200" b="0" i="0" u="none" strike="noStrike" kern="1200" cap="none" dirty="0" smtClean="0">
                <a:solidFill>
                  <a:schemeClr val="dk1"/>
                </a:solidFill>
                <a:effectLst/>
                <a:latin typeface="Arial"/>
                <a:ea typeface="Arial"/>
                <a:cs typeface="Arial"/>
                <a:sym typeface="Arial"/>
              </a:rPr>
              <a:t>You need to create </a:t>
            </a:r>
            <a:r>
              <a:rPr lang="en-US" sz="1200" b="0" i="0" u="none" strike="noStrike" kern="1200" cap="none" dirty="0" err="1" smtClean="0">
                <a:solidFill>
                  <a:schemeClr val="dk1"/>
                </a:solidFill>
                <a:effectLst/>
                <a:latin typeface="Arial"/>
                <a:ea typeface="Arial"/>
                <a:cs typeface="Arial"/>
                <a:sym typeface="Arial"/>
              </a:rPr>
              <a:t>automatization</a:t>
            </a:r>
            <a:r>
              <a:rPr lang="en-US" sz="1200" b="0" i="0" u="none" strike="noStrike" kern="1200" cap="none" dirty="0" smtClean="0">
                <a:solidFill>
                  <a:schemeClr val="dk1"/>
                </a:solidFill>
                <a:effectLst/>
                <a:latin typeface="Arial"/>
                <a:ea typeface="Arial"/>
                <a:cs typeface="Arial"/>
                <a:sym typeface="Arial"/>
              </a:rPr>
              <a:t> scripts to deploy apps in OpenStack.</a:t>
            </a:r>
            <a:endParaRPr lang="en-US" b="0" dirty="0" smtClean="0">
              <a:effectLst/>
            </a:endParaRPr>
          </a:p>
          <a:p>
            <a:r>
              <a:rPr lang="en-US" dirty="0" smtClean="0"/>
              <a:t/>
            </a:r>
            <a:br>
              <a:rPr lang="en-US" dirty="0" smtClean="0"/>
            </a:br>
            <a:endParaRPr lang="en-US" dirty="0"/>
          </a:p>
        </p:txBody>
      </p:sp>
    </p:spTree>
    <p:extLst>
      <p:ext uri="{BB962C8B-B14F-4D97-AF65-F5344CB8AC3E}">
        <p14:creationId xmlns:p14="http://schemas.microsoft.com/office/powerpoint/2010/main" val="1918502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In case that you app requires an update</a:t>
            </a:r>
            <a:r>
              <a:rPr lang="is-IS" sz="1200" b="0" i="0" u="none" strike="noStrike" kern="1200" cap="none" dirty="0" smtClean="0">
                <a:solidFill>
                  <a:schemeClr val="dk1"/>
                </a:solidFill>
                <a:effectLst/>
                <a:latin typeface="Arial"/>
                <a:ea typeface="Arial"/>
                <a:cs typeface="Arial"/>
                <a:sym typeface="Arial"/>
              </a:rPr>
              <a:t>…</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For OpenStack these tasks could be automated only if projects like Heat, </a:t>
            </a:r>
            <a:r>
              <a:rPr lang="en-US" sz="1200" b="0" i="0" u="none" strike="noStrike" kern="1200" cap="none" dirty="0" err="1" smtClean="0">
                <a:solidFill>
                  <a:schemeClr val="dk1"/>
                </a:solidFill>
                <a:effectLst/>
                <a:latin typeface="Arial"/>
                <a:ea typeface="Arial"/>
                <a:cs typeface="Arial"/>
                <a:sym typeface="Arial"/>
              </a:rPr>
              <a:t>Murano</a:t>
            </a:r>
            <a:r>
              <a:rPr lang="en-US" sz="1200" b="0" i="0" u="none" strike="noStrike" kern="1200" cap="none" dirty="0" smtClean="0">
                <a:solidFill>
                  <a:schemeClr val="dk1"/>
                </a:solidFill>
                <a:effectLst/>
                <a:latin typeface="Arial"/>
                <a:ea typeface="Arial"/>
                <a:cs typeface="Arial"/>
                <a:sym typeface="Arial"/>
              </a:rPr>
              <a:t> and </a:t>
            </a:r>
            <a:r>
              <a:rPr lang="en-US" sz="1200" b="0" i="0" u="none" strike="noStrike" kern="1200" cap="none" dirty="0" err="1" smtClean="0">
                <a:solidFill>
                  <a:schemeClr val="dk1"/>
                </a:solidFill>
                <a:effectLst/>
                <a:latin typeface="Arial"/>
                <a:ea typeface="Arial"/>
                <a:cs typeface="Arial"/>
                <a:sym typeface="Arial"/>
              </a:rPr>
              <a:t>Solum</a:t>
            </a:r>
            <a:r>
              <a:rPr lang="en-US" sz="1200" b="0" i="0" u="none" strike="noStrike" kern="1200" cap="none" dirty="0" smtClean="0">
                <a:solidFill>
                  <a:schemeClr val="dk1"/>
                </a:solidFill>
                <a:effectLst/>
                <a:latin typeface="Arial"/>
                <a:ea typeface="Arial"/>
                <a:cs typeface="Arial"/>
                <a:sym typeface="Arial"/>
              </a:rPr>
              <a:t> are available on the cloud.</a:t>
            </a:r>
            <a:endParaRPr lang="en-US" dirty="0"/>
          </a:p>
        </p:txBody>
      </p:sp>
    </p:spTree>
    <p:extLst>
      <p:ext uri="{BB962C8B-B14F-4D97-AF65-F5344CB8AC3E}">
        <p14:creationId xmlns:p14="http://schemas.microsoft.com/office/powerpoint/2010/main" val="75239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Rackspace, AWS and GCP offers as part of their developer tools, dashboards to monitor their clouds (Rackspace Intelligence, </a:t>
            </a:r>
            <a:r>
              <a:rPr lang="en-US" sz="1200" b="0" i="0" u="none" strike="noStrike" kern="1200" cap="none" dirty="0" err="1" smtClean="0">
                <a:solidFill>
                  <a:schemeClr val="dk1"/>
                </a:solidFill>
                <a:effectLst/>
                <a:latin typeface="Arial"/>
                <a:ea typeface="Arial"/>
                <a:cs typeface="Arial"/>
                <a:sym typeface="Arial"/>
              </a:rPr>
              <a:t>CloudWatch</a:t>
            </a:r>
            <a:r>
              <a:rPr lang="en-US" sz="1200" b="0" i="0" u="none" strike="noStrike" kern="1200" cap="none" dirty="0" smtClean="0">
                <a:solidFill>
                  <a:schemeClr val="dk1"/>
                </a:solidFill>
                <a:effectLst/>
                <a:latin typeface="Arial"/>
                <a:ea typeface="Arial"/>
                <a:cs typeface="Arial"/>
                <a:sym typeface="Arial"/>
              </a:rPr>
              <a:t> and Google Cloud Monitoring). </a:t>
            </a:r>
          </a:p>
          <a:p>
            <a:endParaRPr lang="en-US" sz="1200" b="0" i="0" u="none" strike="noStrike" kern="1200" cap="none" dirty="0" smtClean="0">
              <a:solidFill>
                <a:schemeClr val="dk1"/>
              </a:solidFill>
              <a:effectLst/>
              <a:latin typeface="Arial"/>
              <a:ea typeface="Arial"/>
              <a:cs typeface="Arial"/>
              <a:sym typeface="Arial"/>
            </a:endParaRPr>
          </a:p>
          <a:p>
            <a:pPr rtl="0"/>
            <a:r>
              <a:rPr lang="en-US" sz="1200" b="0" i="0" u="none" strike="noStrike" kern="1200" cap="none" dirty="0" smtClean="0">
                <a:solidFill>
                  <a:schemeClr val="dk1"/>
                </a:solidFill>
                <a:effectLst/>
                <a:latin typeface="Arial"/>
                <a:ea typeface="Arial"/>
                <a:cs typeface="Arial"/>
                <a:sym typeface="Arial"/>
              </a:rPr>
              <a:t>And now, the most important slide of my presentation. </a:t>
            </a:r>
            <a:endParaRPr lang="en-US" b="0" dirty="0" smtClean="0">
              <a:effectLst/>
            </a:endParaRPr>
          </a:p>
        </p:txBody>
      </p:sp>
    </p:spTree>
    <p:extLst>
      <p:ext uri="{BB962C8B-B14F-4D97-AF65-F5344CB8AC3E}">
        <p14:creationId xmlns:p14="http://schemas.microsoft.com/office/powerpoint/2010/main" val="1474612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cap="none" dirty="0" smtClean="0">
                <a:solidFill>
                  <a:schemeClr val="dk1"/>
                </a:solidFill>
                <a:effectLst/>
                <a:latin typeface="Arial"/>
                <a:ea typeface="Arial"/>
                <a:cs typeface="Arial"/>
                <a:sym typeface="Arial"/>
              </a:rPr>
              <a:t>This graphic is the visual representation of the developer experience lived by our app developers during this cloud analysis. </a:t>
            </a:r>
          </a:p>
          <a:p>
            <a:pPr rtl="0"/>
            <a:endParaRPr lang="en-US" b="0" i="0" u="none" strike="noStrike" dirty="0" smtClean="0">
              <a:solidFill>
                <a:srgbClr val="000000"/>
              </a:solidFill>
              <a:effectLst/>
              <a:latin typeface="Arial" charset="0"/>
            </a:endParaRPr>
          </a:p>
          <a:p>
            <a:pPr rtl="0">
              <a:spcBef>
                <a:spcPts val="1200"/>
              </a:spcBef>
              <a:spcAft>
                <a:spcPts val="0"/>
              </a:spcAft>
            </a:pPr>
            <a:r>
              <a:rPr lang="en-US" b="0" i="0" u="none" strike="noStrike" dirty="0" smtClean="0">
                <a:solidFill>
                  <a:srgbClr val="000000"/>
                </a:solidFill>
                <a:effectLst/>
                <a:latin typeface="Arial" charset="0"/>
              </a:rPr>
              <a:t>The two main gaps found in OpenStack clouds when comparing to other cloud providers were:</a:t>
            </a:r>
            <a:endParaRPr lang="en-US" b="0" dirty="0" smtClean="0">
              <a:effectLst/>
            </a:endParaRPr>
          </a:p>
          <a:p>
            <a:pPr marL="171450" indent="-171450" rtl="0" fontAlgn="base">
              <a:spcBef>
                <a:spcPts val="0"/>
              </a:spcBef>
              <a:spcAft>
                <a:spcPts val="0"/>
              </a:spcAft>
              <a:buFont typeface="Arial" charset="0"/>
              <a:buChar char="•"/>
            </a:pPr>
            <a:r>
              <a:rPr lang="en-US" b="1" i="0" u="none" strike="noStrike" dirty="0" smtClean="0">
                <a:solidFill>
                  <a:srgbClr val="000000"/>
                </a:solidFill>
                <a:effectLst/>
                <a:latin typeface="Arial" charset="0"/>
              </a:rPr>
              <a:t>The SDKs available are incomplete or outdated against latest OpenStack APIs. </a:t>
            </a:r>
          </a:p>
          <a:p>
            <a:pPr marL="515938" lvl="1" indent="-171450" rtl="0" fontAlgn="base">
              <a:spcBef>
                <a:spcPts val="0"/>
              </a:spcBef>
              <a:spcAft>
                <a:spcPts val="0"/>
              </a:spcAft>
              <a:buFont typeface="Arial" charset="0"/>
              <a:buChar char="•"/>
            </a:pPr>
            <a:r>
              <a:rPr lang="en-US" b="0" i="0" u="none" strike="noStrike" dirty="0" smtClean="0">
                <a:solidFill>
                  <a:srgbClr val="000000"/>
                </a:solidFill>
                <a:effectLst/>
                <a:latin typeface="Arial" charset="0"/>
              </a:rPr>
              <a:t>The APIs are improved every release and the SDKs are not moving as fast as they do. </a:t>
            </a:r>
          </a:p>
          <a:p>
            <a:pPr marL="515938" lvl="1" indent="-171450" rtl="0" fontAlgn="base">
              <a:spcBef>
                <a:spcPts val="0"/>
              </a:spcBef>
              <a:spcAft>
                <a:spcPts val="0"/>
              </a:spcAft>
              <a:buFont typeface="Arial" charset="0"/>
              <a:buChar char="•"/>
            </a:pPr>
            <a:r>
              <a:rPr lang="en-US" b="0" i="0" u="none" strike="noStrike" dirty="0" smtClean="0">
                <a:solidFill>
                  <a:srgbClr val="000000"/>
                </a:solidFill>
                <a:effectLst/>
                <a:latin typeface="Arial" charset="0"/>
              </a:rPr>
              <a:t>It this particular case we experiment this with the networking API (libcloud still using nova-network as networking API instead of neutron), but it can happen with all the rest of the APIs as well.</a:t>
            </a:r>
          </a:p>
          <a:p>
            <a:pPr marL="171450" indent="-171450" rtl="0" fontAlgn="base">
              <a:spcBef>
                <a:spcPts val="0"/>
              </a:spcBef>
              <a:spcAft>
                <a:spcPts val="0"/>
              </a:spcAft>
              <a:buFont typeface="Arial" charset="0"/>
              <a:buChar char="•"/>
            </a:pPr>
            <a:r>
              <a:rPr lang="en-US" b="1" i="0" u="none" strike="noStrike" dirty="0" smtClean="0">
                <a:solidFill>
                  <a:srgbClr val="000000"/>
                </a:solidFill>
                <a:effectLst/>
                <a:latin typeface="Arial" charset="0"/>
              </a:rPr>
              <a:t>The tremendous lack of development documentation.</a:t>
            </a:r>
            <a:endParaRPr lang="en-US" b="1" i="0" u="none" strike="noStrike" dirty="0">
              <a:solidFill>
                <a:srgbClr val="000000"/>
              </a:solidFill>
              <a:effectLst/>
              <a:latin typeface="Arial" charset="0"/>
            </a:endParaRPr>
          </a:p>
        </p:txBody>
      </p:sp>
    </p:spTree>
    <p:extLst>
      <p:ext uri="{BB962C8B-B14F-4D97-AF65-F5344CB8AC3E}">
        <p14:creationId xmlns:p14="http://schemas.microsoft.com/office/powerpoint/2010/main" val="185775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rtl="0"/>
            <a:r>
              <a:rPr lang="en-US" sz="1200" b="0" i="0" u="none" strike="noStrike" kern="1200" cap="none" dirty="0" smtClean="0">
                <a:solidFill>
                  <a:schemeClr val="dk1"/>
                </a:solidFill>
                <a:effectLst/>
                <a:latin typeface="Arial"/>
                <a:ea typeface="Arial"/>
                <a:cs typeface="Arial"/>
                <a:sym typeface="Arial"/>
              </a:rPr>
              <a:t>So, what are our recommendations to change this situation?</a:t>
            </a:r>
          </a:p>
          <a:p>
            <a:pPr rtl="0"/>
            <a:endParaRPr lang="en-US" sz="1200" b="0" i="0" u="none" strike="noStrike" kern="1200" cap="none" smtClean="0">
              <a:solidFill>
                <a:schemeClr val="dk1"/>
              </a:solidFill>
              <a:effectLst/>
              <a:latin typeface="Arial"/>
              <a:ea typeface="Arial"/>
              <a:cs typeface="Arial"/>
              <a:sym typeface="Arial"/>
            </a:endParaRPr>
          </a:p>
          <a:p>
            <a:pPr rtl="0"/>
            <a:r>
              <a:rPr lang="en-US" sz="1200" b="0" i="0" u="none" strike="noStrike" kern="1200" cap="none" smtClean="0">
                <a:solidFill>
                  <a:schemeClr val="dk1"/>
                </a:solidFill>
                <a:effectLst/>
                <a:latin typeface="Arial"/>
                <a:ea typeface="Arial"/>
                <a:cs typeface="Arial"/>
                <a:sym typeface="Arial"/>
              </a:rPr>
              <a:t>What </a:t>
            </a:r>
            <a:r>
              <a:rPr lang="en-US" sz="1200" b="0" i="0" u="none" strike="noStrike" kern="1200" cap="none" dirty="0" smtClean="0">
                <a:solidFill>
                  <a:schemeClr val="dk1"/>
                </a:solidFill>
                <a:effectLst/>
                <a:latin typeface="Arial"/>
                <a:ea typeface="Arial"/>
                <a:cs typeface="Arial"/>
                <a:sym typeface="Arial"/>
              </a:rPr>
              <a:t>we need to do as community to help app developers?</a:t>
            </a:r>
            <a:endParaRPr lang="en-US" b="0" dirty="0" smtClean="0">
              <a:effectLst/>
            </a:endParaRPr>
          </a:p>
        </p:txBody>
      </p:sp>
    </p:spTree>
    <p:extLst>
      <p:ext uri="{BB962C8B-B14F-4D97-AF65-F5344CB8AC3E}">
        <p14:creationId xmlns:p14="http://schemas.microsoft.com/office/powerpoint/2010/main" val="205399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I’m looking for support from the OpenStack community to improve the development experience in OpenStack.</a:t>
            </a:r>
            <a:endParaRPr lang="en-US" dirty="0"/>
          </a:p>
        </p:txBody>
      </p:sp>
    </p:spTree>
    <p:extLst>
      <p:ext uri="{BB962C8B-B14F-4D97-AF65-F5344CB8AC3E}">
        <p14:creationId xmlns:p14="http://schemas.microsoft.com/office/powerpoint/2010/main" val="126409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In this session you will understand the current state of OpenStack related to the application developer experience and what is needed to do to provide the proper resources that application developers need to succeed in OpenStack.</a:t>
            </a:r>
            <a:endParaRPr lang="en-US" dirty="0"/>
          </a:p>
        </p:txBody>
      </p:sp>
    </p:spTree>
    <p:extLst>
      <p:ext uri="{BB962C8B-B14F-4D97-AF65-F5344CB8AC3E}">
        <p14:creationId xmlns:p14="http://schemas.microsoft.com/office/powerpoint/2010/main" val="137434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228600" indent="-228600">
              <a:buFont typeface="+mj-lt"/>
              <a:buAutoNum type="arabicPeriod"/>
            </a:pPr>
            <a:r>
              <a:rPr lang="en-US" sz="1200" b="0" i="0" u="none" strike="noStrike" kern="1200" cap="none" dirty="0" smtClean="0">
                <a:solidFill>
                  <a:schemeClr val="tx1"/>
                </a:solidFill>
                <a:effectLst/>
                <a:latin typeface="Intel Clear"/>
                <a:ea typeface="Arial"/>
                <a:cs typeface="Arial"/>
                <a:sym typeface="Arial"/>
              </a:rPr>
              <a:t>What criteria is used to determine whether or not an SDK can be considered an OpenStack SDK has not been formalized. </a:t>
            </a:r>
            <a:endParaRPr lang="ro-RO" dirty="0" smtClean="0"/>
          </a:p>
          <a:p>
            <a:pPr marL="228600" indent="-228600">
              <a:buFont typeface="+mj-lt"/>
              <a:buAutoNum type="arabicPeriod"/>
            </a:pPr>
            <a:r>
              <a:rPr lang="ro-RO" dirty="0" smtClean="0"/>
              <a:t>The </a:t>
            </a:r>
            <a:r>
              <a:rPr lang="ro-RO" dirty="0" err="1" smtClean="0"/>
              <a:t>current</a:t>
            </a:r>
            <a:r>
              <a:rPr lang="ro-RO" dirty="0" smtClean="0"/>
              <a:t> </a:t>
            </a:r>
            <a:r>
              <a:rPr lang="ro-RO" dirty="0" err="1" smtClean="0"/>
              <a:t>SDKs</a:t>
            </a:r>
            <a:r>
              <a:rPr lang="ro-RO" dirty="0" smtClean="0"/>
              <a:t> </a:t>
            </a:r>
            <a:r>
              <a:rPr lang="ro-RO" dirty="0" err="1" smtClean="0"/>
              <a:t>available</a:t>
            </a:r>
            <a:r>
              <a:rPr lang="ro-RO" dirty="0" smtClean="0"/>
              <a:t> are incomplete or </a:t>
            </a:r>
            <a:r>
              <a:rPr lang="ro-RO" dirty="0" err="1" smtClean="0"/>
              <a:t>outdated</a:t>
            </a:r>
            <a:r>
              <a:rPr lang="ro-RO" dirty="0" smtClean="0"/>
              <a:t> </a:t>
            </a:r>
            <a:r>
              <a:rPr lang="ro-RO" dirty="0" err="1" smtClean="0"/>
              <a:t>against</a:t>
            </a:r>
            <a:r>
              <a:rPr lang="ro-RO" dirty="0" smtClean="0"/>
              <a:t> </a:t>
            </a:r>
            <a:r>
              <a:rPr lang="ro-RO" dirty="0" err="1" smtClean="0"/>
              <a:t>the</a:t>
            </a:r>
            <a:r>
              <a:rPr lang="ro-RO" dirty="0" smtClean="0"/>
              <a:t> </a:t>
            </a:r>
            <a:r>
              <a:rPr lang="ro-RO" dirty="0" err="1" smtClean="0"/>
              <a:t>latest</a:t>
            </a:r>
            <a:r>
              <a:rPr lang="ro-RO" dirty="0" smtClean="0"/>
              <a:t> OpenStack </a:t>
            </a:r>
            <a:r>
              <a:rPr lang="ro-RO" dirty="0" err="1" smtClean="0"/>
              <a:t>APIs</a:t>
            </a:r>
            <a:endParaRPr lang="en-US" dirty="0" smtClean="0"/>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The 59% percent correlates to SDKs with issues, </a:t>
            </a:r>
            <a:r>
              <a:rPr lang="en-US" sz="1200" b="0" i="0" u="none" strike="noStrike" kern="1200" cap="none" dirty="0" err="1" smtClean="0">
                <a:solidFill>
                  <a:schemeClr val="dk1"/>
                </a:solidFill>
                <a:effectLst/>
                <a:latin typeface="Arial"/>
                <a:ea typeface="Arial"/>
                <a:cs typeface="Arial"/>
                <a:sym typeface="Arial"/>
              </a:rPr>
              <a:t>incompleted</a:t>
            </a:r>
            <a:r>
              <a:rPr lang="en-US" sz="1200" b="0" i="0" u="none" strike="noStrike" kern="1200" cap="none" dirty="0" smtClean="0">
                <a:solidFill>
                  <a:schemeClr val="dk1"/>
                </a:solidFill>
                <a:effectLst/>
                <a:latin typeface="Arial"/>
                <a:ea typeface="Arial"/>
                <a:cs typeface="Arial"/>
                <a:sym typeface="Arial"/>
              </a:rPr>
              <a:t> or death</a:t>
            </a:r>
            <a:endParaRPr lang="en-US" dirty="0"/>
          </a:p>
        </p:txBody>
      </p:sp>
    </p:spTree>
    <p:extLst>
      <p:ext uri="{BB962C8B-B14F-4D97-AF65-F5344CB8AC3E}">
        <p14:creationId xmlns:p14="http://schemas.microsoft.com/office/powerpoint/2010/main" val="179287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200" b="0" i="0" u="none" strike="noStrike" kern="1200" cap="none" dirty="0" smtClean="0">
                <a:solidFill>
                  <a:schemeClr val="dk1"/>
                </a:solidFill>
                <a:effectLst/>
                <a:latin typeface="Arial"/>
                <a:ea typeface="Arial"/>
                <a:cs typeface="Arial"/>
                <a:sym typeface="Arial"/>
              </a:rPr>
              <a:t>Only 9 SDKs have try to create at least a section for My First App. We need volunteers to complete at least those tutorials! </a:t>
            </a:r>
            <a:endParaRPr lang="en-US" dirty="0" smtClean="0"/>
          </a:p>
        </p:txBody>
      </p:sp>
    </p:spTree>
    <p:extLst>
      <p:ext uri="{BB962C8B-B14F-4D97-AF65-F5344CB8AC3E}">
        <p14:creationId xmlns:p14="http://schemas.microsoft.com/office/powerpoint/2010/main" val="1692786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457200" y="3581400"/>
            <a:ext cx="5943598" cy="5265169"/>
          </a:xfrm>
          <a:prstGeom prst="rect">
            <a:avLst/>
          </a:prstGeom>
        </p:spPr>
        <p:txBody>
          <a:bodyPr lIns="91425" tIns="91425" rIns="91425" bIns="91425" anchor="t" anchorCtr="0">
            <a:noAutofit/>
          </a:bodyPr>
          <a:lstStyle/>
          <a:p>
            <a:pPr lvl="0">
              <a:spcBef>
                <a:spcPts val="0"/>
              </a:spcBef>
              <a:buNone/>
            </a:pPr>
            <a:r>
              <a:rPr lang="en-US" dirty="0" smtClean="0"/>
              <a:t>Please,</a:t>
            </a:r>
            <a:r>
              <a:rPr lang="en-US" baseline="0" dirty="0" smtClean="0"/>
              <a:t> provide me feedback on my talk using the </a:t>
            </a:r>
            <a:r>
              <a:rPr lang="en-US" sz="1200" b="0" i="0" u="none" strike="noStrike" kern="1200" cap="none" dirty="0" smtClean="0">
                <a:solidFill>
                  <a:schemeClr val="dk1"/>
                </a:solidFill>
                <a:effectLst/>
                <a:latin typeface="Arial"/>
                <a:ea typeface="Arial"/>
                <a:cs typeface="Arial"/>
                <a:sym typeface="Arial"/>
              </a:rPr>
              <a:t>"FEEDBACK" button on the mobile app.</a:t>
            </a:r>
            <a:endParaRPr lang="en-US" dirty="0"/>
          </a:p>
        </p:txBody>
      </p:sp>
      <p:sp>
        <p:nvSpPr>
          <p:cNvPr id="138" name="Shape 138"/>
          <p:cNvSpPr>
            <a:spLocks noGrp="1" noRot="1" noChangeAspect="1"/>
          </p:cNvSpPr>
          <p:nvPr>
            <p:ph type="sldImg" idx="2"/>
          </p:nvPr>
        </p:nvSpPr>
        <p:spPr>
          <a:xfrm>
            <a:off x="1058863" y="685800"/>
            <a:ext cx="4740275" cy="2667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8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457200" y="3581400"/>
            <a:ext cx="5943598" cy="5265169"/>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058333" y="685800"/>
            <a:ext cx="4741333" cy="266699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In order to drive efforts in the App Ecosystem Working Group to make OpenStack more efficient for application developers, we decided to analyze the most popular public clouds such as AWS,CGP, Azure; and compare them against OpenStack</a:t>
            </a:r>
            <a:endParaRPr lang="en-US" dirty="0"/>
          </a:p>
        </p:txBody>
      </p:sp>
    </p:spTree>
    <p:extLst>
      <p:ext uri="{BB962C8B-B14F-4D97-AF65-F5344CB8AC3E}">
        <p14:creationId xmlns:p14="http://schemas.microsoft.com/office/powerpoint/2010/main" val="7603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rtl="0" fontAlgn="base"/>
            <a:r>
              <a:rPr lang="en-US" sz="1200" b="0" i="0" u="none" strike="noStrike" kern="1200" cap="none" dirty="0" smtClean="0">
                <a:solidFill>
                  <a:schemeClr val="dk1"/>
                </a:solidFill>
                <a:effectLst/>
                <a:latin typeface="Arial"/>
                <a:ea typeface="Arial"/>
                <a:cs typeface="Arial"/>
                <a:sym typeface="Arial"/>
              </a:rPr>
              <a:t>How are they packaging and deploying apps?</a:t>
            </a:r>
          </a:p>
          <a:p>
            <a:pPr rtl="0" fontAlgn="base"/>
            <a:r>
              <a:rPr lang="en-US" sz="1200" b="0" i="0" u="none" strike="noStrike" kern="1200" cap="none" dirty="0" smtClean="0">
                <a:solidFill>
                  <a:schemeClr val="dk1"/>
                </a:solidFill>
                <a:effectLst/>
                <a:latin typeface="Arial"/>
                <a:ea typeface="Arial"/>
                <a:cs typeface="Arial"/>
                <a:sym typeface="Arial"/>
              </a:rPr>
              <a:t>What about monitoring the applications?</a:t>
            </a:r>
          </a:p>
          <a:p>
            <a:pPr rtl="0" fontAlgn="base"/>
            <a:r>
              <a:rPr lang="en-US" sz="1200" b="0" i="0" u="none" strike="noStrike" kern="1200" cap="none" dirty="0" smtClean="0">
                <a:solidFill>
                  <a:schemeClr val="dk1"/>
                </a:solidFill>
                <a:effectLst/>
                <a:latin typeface="Arial"/>
                <a:ea typeface="Arial"/>
                <a:cs typeface="Arial"/>
                <a:sym typeface="Arial"/>
              </a:rPr>
              <a:t>Do they have a failure notification system?</a:t>
            </a:r>
          </a:p>
          <a:p>
            <a:pPr rtl="0" fontAlgn="base"/>
            <a:r>
              <a:rPr lang="en-US" sz="1200" b="0" i="0" u="none" strike="noStrike" kern="1200" cap="none" dirty="0" smtClean="0">
                <a:solidFill>
                  <a:schemeClr val="dk1"/>
                </a:solidFill>
                <a:effectLst/>
                <a:latin typeface="Arial"/>
                <a:ea typeface="Arial"/>
                <a:cs typeface="Arial"/>
                <a:sym typeface="Arial"/>
              </a:rPr>
              <a:t>What have been the major hiccups while developing apps using OpenStack?</a:t>
            </a:r>
            <a:endParaRPr lang="en-US" sz="1200" b="0" i="0" u="none" strike="noStrike" kern="1200" cap="none" dirty="0">
              <a:solidFill>
                <a:schemeClr val="dk1"/>
              </a:solidFill>
              <a:effectLst/>
              <a:latin typeface="Arial"/>
              <a:ea typeface="Arial"/>
              <a:cs typeface="Arial"/>
              <a:sym typeface="Arial"/>
            </a:endParaRPr>
          </a:p>
        </p:txBody>
      </p:sp>
    </p:spTree>
    <p:extLst>
      <p:ext uri="{BB962C8B-B14F-4D97-AF65-F5344CB8AC3E}">
        <p14:creationId xmlns:p14="http://schemas.microsoft.com/office/powerpoint/2010/main" val="9318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200" b="0" i="0" u="none" strike="noStrike" kern="1200" cap="none" dirty="0" smtClean="0">
                <a:solidFill>
                  <a:schemeClr val="dk1"/>
                </a:solidFill>
                <a:effectLst/>
                <a:latin typeface="Arial"/>
                <a:ea typeface="Arial"/>
                <a:cs typeface="Arial"/>
                <a:sym typeface="Arial"/>
              </a:rPr>
              <a:t>These are the development resources offered by OpenStack in its developer portal.</a:t>
            </a:r>
            <a:endParaRPr lang="en-US" dirty="0" smtClean="0"/>
          </a:p>
        </p:txBody>
      </p:sp>
    </p:spTree>
    <p:extLst>
      <p:ext uri="{BB962C8B-B14F-4D97-AF65-F5344CB8AC3E}">
        <p14:creationId xmlns:p14="http://schemas.microsoft.com/office/powerpoint/2010/main" val="18127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If we want to make OpenStack more efficient for application developers, first it’s necessary to take a look to its current application development experience.</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Our goal was to discover best practices and gaps in app development for OpenStack against other cloud providers.</a:t>
            </a:r>
            <a:endParaRPr lang="en-US" dirty="0"/>
          </a:p>
        </p:txBody>
      </p:sp>
    </p:spTree>
    <p:extLst>
      <p:ext uri="{BB962C8B-B14F-4D97-AF65-F5344CB8AC3E}">
        <p14:creationId xmlns:p14="http://schemas.microsoft.com/office/powerpoint/2010/main" val="147717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This picture represents the process that we followed to create our cloud analysis.</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At the bottom of the slide there is the link to the detailed report that I shared in the App Ecosystem WG.</a:t>
            </a:r>
            <a:endParaRPr lang="en-US" dirty="0"/>
          </a:p>
        </p:txBody>
      </p:sp>
    </p:spTree>
    <p:extLst>
      <p:ext uri="{BB962C8B-B14F-4D97-AF65-F5344CB8AC3E}">
        <p14:creationId xmlns:p14="http://schemas.microsoft.com/office/powerpoint/2010/main" val="35642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The developer‘s journey represents all the stages that are part of the application development life cycle.</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For our cloud analysis, Ivan and Angel went through this full journey as a common process for each provider.</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Now, I will start presenting the findings and results of our cloud comparison. The findings are classified in critical issues (red color), gaps (yellow color) and best practices (green color).</a:t>
            </a:r>
            <a:endParaRPr lang="en-US" dirty="0"/>
          </a:p>
        </p:txBody>
      </p:sp>
    </p:spTree>
    <p:extLst>
      <p:ext uri="{BB962C8B-B14F-4D97-AF65-F5344CB8AC3E}">
        <p14:creationId xmlns:p14="http://schemas.microsoft.com/office/powerpoint/2010/main" val="94511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a:ea typeface="Arial"/>
                <a:cs typeface="Arial"/>
                <a:sym typeface="Arial"/>
              </a:rPr>
              <a:t>At this stage the developers created and activated their accounts.</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Rackspace and OVH were the easiest ones..</a:t>
            </a:r>
          </a:p>
          <a:p>
            <a:endParaRPr lang="en-US" sz="1200" b="0" i="0" u="none" strike="noStrike" kern="1200" cap="none" dirty="0" smtClean="0">
              <a:solidFill>
                <a:schemeClr val="dk1"/>
              </a:solidFill>
              <a:effectLst/>
              <a:latin typeface="Arial"/>
              <a:ea typeface="Arial"/>
              <a:cs typeface="Arial"/>
              <a:sym typeface="Arial"/>
            </a:endParaRPr>
          </a:p>
          <a:p>
            <a:r>
              <a:rPr lang="en-US" sz="1200" b="0" i="0" u="none" strike="noStrike" kern="1200" cap="none" dirty="0" smtClean="0">
                <a:solidFill>
                  <a:schemeClr val="dk1"/>
                </a:solidFill>
                <a:effectLst/>
                <a:latin typeface="Arial"/>
                <a:ea typeface="Arial"/>
                <a:cs typeface="Arial"/>
                <a:sym typeface="Arial"/>
              </a:rPr>
              <a:t>For Azure and GCP</a:t>
            </a:r>
            <a:r>
              <a:rPr lang="is-IS" sz="1200" b="0" i="0" u="none" strike="noStrike" kern="1200" cap="none" dirty="0" smtClean="0">
                <a:solidFill>
                  <a:schemeClr val="dk1"/>
                </a:solidFill>
                <a:effectLst/>
                <a:latin typeface="Arial"/>
                <a:ea typeface="Arial"/>
                <a:cs typeface="Arial"/>
                <a:sym typeface="Arial"/>
              </a:rPr>
              <a:t>…</a:t>
            </a:r>
            <a:endParaRPr lang="en-US" dirty="0"/>
          </a:p>
        </p:txBody>
      </p:sp>
    </p:spTree>
    <p:extLst>
      <p:ext uri="{BB962C8B-B14F-4D97-AF65-F5344CB8AC3E}">
        <p14:creationId xmlns:p14="http://schemas.microsoft.com/office/powerpoint/2010/main" val="188994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Layout 1">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a:stretch/>
        </p:blipFill>
        <p:spPr>
          <a:xfrm>
            <a:off x="-121572" y="-68384"/>
            <a:ext cx="9447931" cy="5314462"/>
          </a:xfrm>
          <a:prstGeom prst="rect">
            <a:avLst/>
          </a:prstGeom>
          <a:noFill/>
          <a:ln>
            <a:noFill/>
          </a:ln>
        </p:spPr>
      </p:pic>
      <p:sp>
        <p:nvSpPr>
          <p:cNvPr id="12" name="Shape 12"/>
          <p:cNvSpPr txBox="1">
            <a:spLocks noGrp="1"/>
          </p:cNvSpPr>
          <p:nvPr>
            <p:ph type="ctrTitle"/>
          </p:nvPr>
        </p:nvSpPr>
        <p:spPr>
          <a:xfrm>
            <a:off x="379410" y="1822751"/>
            <a:ext cx="8383588" cy="1006381"/>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545357"/>
              </a:buClr>
              <a:buFont typeface="Arial"/>
              <a:buNone/>
              <a:defRPr sz="2800" b="0" i="0" u="none" strike="noStrike" cap="none">
                <a:solidFill>
                  <a:schemeClr val="lt1"/>
                </a:solidFill>
                <a:latin typeface="Helvetica Neue"/>
                <a:ea typeface="Helvetica Neue"/>
                <a:cs typeface="Helvetica Neue"/>
                <a:sym typeface="Helvetica Neue"/>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over Layout 1">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t="29820" b="47009"/>
          <a:stretch/>
        </p:blipFill>
        <p:spPr>
          <a:xfrm>
            <a:off x="-117231" y="1533767"/>
            <a:ext cx="9397999" cy="1191846"/>
          </a:xfrm>
          <a:prstGeom prst="rect">
            <a:avLst/>
          </a:prstGeom>
          <a:noFill/>
          <a:ln>
            <a:noFill/>
          </a:ln>
        </p:spPr>
      </p:pic>
      <p:sp>
        <p:nvSpPr>
          <p:cNvPr id="19" name="Shape 19"/>
          <p:cNvSpPr txBox="1">
            <a:spLocks noGrp="1"/>
          </p:cNvSpPr>
          <p:nvPr>
            <p:ph type="ctrTitle"/>
          </p:nvPr>
        </p:nvSpPr>
        <p:spPr>
          <a:xfrm>
            <a:off x="379410" y="1533766"/>
            <a:ext cx="8383588" cy="1191846"/>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545357"/>
              </a:buClr>
              <a:buFont typeface="Arial"/>
              <a:buNone/>
              <a:defRPr sz="2800" b="0" i="0" u="none" strike="noStrike" cap="none">
                <a:solidFill>
                  <a:schemeClr val="lt1"/>
                </a:solidFill>
                <a:latin typeface="Helvetica Neue"/>
                <a:ea typeface="Helvetica Neue"/>
                <a:cs typeface="Helvetica Neue"/>
                <a:sym typeface="Helvetica Neue"/>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nd slide">
    <p:spTree>
      <p:nvGrpSpPr>
        <p:cNvPr id="1"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a:stretch/>
        </p:blipFill>
        <p:spPr>
          <a:xfrm>
            <a:off x="3038230" y="1504950"/>
            <a:ext cx="3197143" cy="23978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6375"/>
            <a:ext cx="8229600" cy="857250"/>
          </a:xfrm>
          <a:prstGeom prst="rect">
            <a:avLst/>
          </a:prstGeom>
          <a:noFill/>
          <a:ln>
            <a:noFill/>
          </a:ln>
        </p:spPr>
        <p:txBody>
          <a:bodyPr lIns="91425" tIns="91425" rIns="91425" bIns="91425" anchor="t" anchorCtr="0"/>
          <a:lstStyle>
            <a:lvl1pPr marL="0" marR="0" lvl="0" indent="0" algn="l" rtl="0">
              <a:spcBef>
                <a:spcPts val="0"/>
              </a:spcBef>
              <a:buClr>
                <a:srgbClr val="9A2424"/>
              </a:buClr>
              <a:buFont typeface="Helvetica Neue"/>
              <a:buNone/>
              <a:defRPr sz="3200" b="0" i="0" u="none" strike="noStrike" cap="none">
                <a:solidFill>
                  <a:srgbClr val="9A2424"/>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200150"/>
            <a:ext cx="8229600" cy="3394075"/>
          </a:xfrm>
          <a:prstGeom prst="rect">
            <a:avLst/>
          </a:prstGeom>
          <a:noFill/>
          <a:ln>
            <a:noFill/>
          </a:ln>
        </p:spPr>
        <p:txBody>
          <a:bodyPr lIns="91425" tIns="91425" rIns="91425" bIns="91425" anchor="t" anchorCtr="0"/>
          <a:lstStyle>
            <a:lvl1pPr marL="0" marR="0" lvl="0" indent="0" algn="l" rtl="0">
              <a:spcBef>
                <a:spcPts val="400"/>
              </a:spcBef>
              <a:buClr>
                <a:srgbClr val="595959"/>
              </a:buClr>
              <a:buFont typeface="Arial"/>
              <a:buNone/>
              <a:defRPr sz="2000" b="0" i="0" u="none" strike="noStrike" cap="none">
                <a:solidFill>
                  <a:srgbClr val="595959"/>
                </a:solidFill>
                <a:latin typeface="Helvetica Neue"/>
                <a:ea typeface="Helvetica Neue"/>
                <a:cs typeface="Helvetica Neue"/>
                <a:sym typeface="Helvetica Neue"/>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Helvetica Neue"/>
                <a:ea typeface="Helvetica Neue"/>
                <a:cs typeface="Helvetica Neue"/>
                <a:sym typeface="Helvetica Neue"/>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Helvetica Neue"/>
                <a:ea typeface="Helvetica Neue"/>
                <a:cs typeface="Helvetica Neue"/>
                <a:sym typeface="Helvetica Neue"/>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Helvetica Neue"/>
                <a:ea typeface="Helvetica Neue"/>
                <a:cs typeface="Helvetica Neue"/>
                <a:sym typeface="Helvetica Neue"/>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4788"/>
            <a:ext cx="3008313" cy="871536"/>
          </a:xfrm>
          <a:prstGeom prst="rect">
            <a:avLst/>
          </a:prstGeom>
          <a:noFill/>
          <a:ln>
            <a:noFill/>
          </a:ln>
        </p:spPr>
        <p:txBody>
          <a:bodyPr lIns="91425" tIns="91425" rIns="91425" bIns="91425" anchor="b" anchorCtr="0"/>
          <a:lstStyle>
            <a:lvl1pPr marL="0" marR="0" lvl="0" indent="0" algn="l" rtl="0">
              <a:spcBef>
                <a:spcPts val="0"/>
              </a:spcBef>
              <a:buClr>
                <a:srgbClr val="9A2424"/>
              </a:buClr>
              <a:buFont typeface="Helvetica Neue"/>
              <a:buNone/>
              <a:defRPr sz="2000" b="0" i="0" u="none" strike="noStrike" cap="none">
                <a:solidFill>
                  <a:srgbClr val="9A2424"/>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3575050" y="204788"/>
            <a:ext cx="5111750" cy="4389436"/>
          </a:xfrm>
          <a:prstGeom prst="rect">
            <a:avLst/>
          </a:prstGeom>
          <a:noFill/>
          <a:ln>
            <a:noFill/>
          </a:ln>
        </p:spPr>
        <p:txBody>
          <a:bodyPr lIns="91425" tIns="91425" rIns="91425" bIns="91425" anchor="t" anchorCtr="0"/>
          <a:lstStyle>
            <a:lvl1pPr marL="342900" marR="0" lvl="0" indent="-190500" algn="l" rtl="0">
              <a:spcBef>
                <a:spcPts val="480"/>
              </a:spcBef>
              <a:buClr>
                <a:srgbClr val="595959"/>
              </a:buClr>
              <a:buSzPct val="100000"/>
              <a:buFont typeface="Arial"/>
              <a:buChar char="•"/>
              <a:defRPr sz="2400" b="0" i="0" u="none" strike="noStrike" cap="none">
                <a:solidFill>
                  <a:srgbClr val="595959"/>
                </a:solidFill>
                <a:latin typeface="Helvetica Neue"/>
                <a:ea typeface="Helvetica Neue"/>
                <a:cs typeface="Helvetica Neue"/>
                <a:sym typeface="Helvetica Neue"/>
              </a:defRPr>
            </a:lvl1pPr>
            <a:lvl2pPr marL="742950" marR="0" lvl="1" indent="-158750" algn="l" rtl="0">
              <a:spcBef>
                <a:spcPts val="400"/>
              </a:spcBef>
              <a:buClr>
                <a:srgbClr val="595959"/>
              </a:buClr>
              <a:buSzPct val="100000"/>
              <a:buFont typeface="Arial"/>
              <a:buChar char="–"/>
              <a:defRPr sz="2000" b="0" i="0" u="none" strike="noStrike" cap="none">
                <a:solidFill>
                  <a:srgbClr val="595959"/>
                </a:solidFill>
                <a:latin typeface="Helvetica Neue"/>
                <a:ea typeface="Helvetica Neue"/>
                <a:cs typeface="Helvetica Neue"/>
                <a:sym typeface="Helvetica Neue"/>
              </a:defRPr>
            </a:lvl2pPr>
            <a:lvl3pPr marL="1143000" marR="0" lvl="2" indent="-114300" algn="l" rtl="0">
              <a:spcBef>
                <a:spcPts val="360"/>
              </a:spcBef>
              <a:buClr>
                <a:srgbClr val="595959"/>
              </a:buClr>
              <a:buSzPct val="100000"/>
              <a:buFont typeface="Arial"/>
              <a:buChar char="•"/>
              <a:defRPr sz="1800" b="0" i="0" u="none" strike="noStrike" cap="none">
                <a:solidFill>
                  <a:srgbClr val="595959"/>
                </a:solidFill>
                <a:latin typeface="Helvetica Neue"/>
                <a:ea typeface="Helvetica Neue"/>
                <a:cs typeface="Helvetica Neue"/>
                <a:sym typeface="Helvetica Neue"/>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Helvetica Neue"/>
                <a:ea typeface="Helvetica Neue"/>
                <a:cs typeface="Helvetica Neue"/>
                <a:sym typeface="Helvetica Neue"/>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0" y="1076325"/>
            <a:ext cx="3008313" cy="3517899"/>
          </a:xfrm>
          <a:prstGeom prst="rect">
            <a:avLst/>
          </a:prstGeom>
          <a:noFill/>
          <a:ln>
            <a:noFill/>
          </a:ln>
        </p:spPr>
        <p:txBody>
          <a:bodyPr lIns="91425" tIns="91425" rIns="91425" bIns="91425" anchor="t" anchorCtr="0"/>
          <a:lstStyle>
            <a:lvl1pPr marL="0" marR="0" lvl="0" indent="0" algn="l" rtl="0">
              <a:spcBef>
                <a:spcPts val="280"/>
              </a:spcBef>
              <a:buClr>
                <a:srgbClr val="595959"/>
              </a:buClr>
              <a:buFont typeface="Arial"/>
              <a:buNone/>
              <a:defRPr sz="1400" b="0" i="0" u="none" strike="noStrike" cap="none">
                <a:solidFill>
                  <a:srgbClr val="595959"/>
                </a:solidFill>
                <a:latin typeface="Helvetica Neue"/>
                <a:ea typeface="Helvetica Neue"/>
                <a:cs typeface="Helvetica Neue"/>
                <a:sym typeface="Helvetica Neue"/>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3600450"/>
            <a:ext cx="5486399" cy="425449"/>
          </a:xfrm>
          <a:prstGeom prst="rect">
            <a:avLst/>
          </a:prstGeom>
          <a:noFill/>
          <a:ln>
            <a:noFill/>
          </a:ln>
        </p:spPr>
        <p:txBody>
          <a:bodyPr lIns="91425" tIns="91425" rIns="91425" bIns="91425" anchor="b" anchorCtr="0"/>
          <a:lstStyle>
            <a:lvl1pPr marL="0" marR="0" lvl="0" indent="0" algn="l" rtl="0">
              <a:spcBef>
                <a:spcPts val="0"/>
              </a:spcBef>
              <a:buClr>
                <a:srgbClr val="9A2424"/>
              </a:buClr>
              <a:buFont typeface="Helvetica Neue"/>
              <a:buNone/>
              <a:defRPr sz="2000" b="0" i="0" u="none" strike="noStrike" cap="none">
                <a:solidFill>
                  <a:srgbClr val="9A2424"/>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a:spLocks noGrp="1"/>
          </p:cNvSpPr>
          <p:nvPr>
            <p:ph type="pic" idx="2"/>
          </p:nvPr>
        </p:nvSpPr>
        <p:spPr>
          <a:xfrm>
            <a:off x="1792288" y="460375"/>
            <a:ext cx="5486399" cy="3086099"/>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792288" y="4025900"/>
            <a:ext cx="5486399" cy="603249"/>
          </a:xfrm>
          <a:prstGeom prst="rect">
            <a:avLst/>
          </a:prstGeom>
          <a:noFill/>
          <a:ln>
            <a:noFill/>
          </a:ln>
        </p:spPr>
        <p:txBody>
          <a:bodyPr lIns="91425" tIns="91425" rIns="91425" bIns="91425" anchor="t" anchorCtr="0"/>
          <a:lstStyle>
            <a:lvl1pPr marL="0" marR="0" lvl="0" indent="0" algn="l" rtl="0">
              <a:spcBef>
                <a:spcPts val="280"/>
              </a:spcBef>
              <a:buClr>
                <a:srgbClr val="595959"/>
              </a:buClr>
              <a:buFont typeface="Arial"/>
              <a:buNone/>
              <a:defRPr sz="1400" b="0" i="0" u="none" strike="noStrike" cap="none">
                <a:solidFill>
                  <a:srgbClr val="595959"/>
                </a:solidFill>
                <a:latin typeface="Helvetica Neue"/>
                <a:ea typeface="Helvetica Neue"/>
                <a:cs typeface="Helvetica Neue"/>
                <a:sym typeface="Helvetica Neue"/>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sp>
        <p:nvSpPr>
          <p:cNvPr id="8" name="Shape 8"/>
          <p:cNvSpPr txBox="1">
            <a:spLocks noGrp="1"/>
          </p:cNvSpPr>
          <p:nvPr>
            <p:ph type="sldNum" idx="12"/>
          </p:nvPr>
        </p:nvSpPr>
        <p:spPr>
          <a:xfrm>
            <a:off x="8686800" y="4868862"/>
            <a:ext cx="447368" cy="27463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Verdana"/>
              <a:buNone/>
            </a:pPr>
            <a:fld id="{00000000-1234-1234-1234-123412341234}" type="slidenum">
              <a:rPr lang="en-US" sz="600" b="0" i="0" u="none" strike="noStrike" cap="none">
                <a:solidFill>
                  <a:srgbClr val="888888"/>
                </a:solidFill>
                <a:latin typeface="Verdana"/>
                <a:ea typeface="Verdana"/>
                <a:cs typeface="Verdana"/>
                <a:sym typeface="Verdana"/>
              </a:rPr>
              <a:t>‹#›</a:t>
            </a:fld>
            <a:endParaRPr lang="en-US" sz="600" b="0" i="0" u="none" strike="noStrike" cap="none">
              <a:solidFill>
                <a:srgbClr val="888888"/>
              </a:solidFill>
              <a:latin typeface="Verdana"/>
              <a:ea typeface="Verdana"/>
              <a:cs typeface="Verdana"/>
              <a:sym typeface="Verdana"/>
            </a:endParaRPr>
          </a:p>
        </p:txBody>
      </p:sp>
      <p:pic>
        <p:nvPicPr>
          <p:cNvPr id="9" name="Shape 9"/>
          <p:cNvPicPr preferRelativeResize="0"/>
          <p:nvPr/>
        </p:nvPicPr>
        <p:blipFill rotWithShape="1">
          <a:blip r:embed="rId8">
            <a:alphaModFix/>
          </a:blip>
          <a:srcRect/>
          <a:stretch/>
        </p:blipFill>
        <p:spPr>
          <a:xfrm>
            <a:off x="8059002" y="4040376"/>
            <a:ext cx="1084997" cy="10849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tiny.cc/sdks-status" TargetMode="External"/><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tiny.cc/firstapp-stat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tiny.cc/cloud-comparison" TargetMode="External"/><Relationship Id="rId3" Type="http://schemas.openxmlformats.org/officeDocument/2006/relationships/hyperlink" Target="mailto:user-committee@lists.openstack.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iki.openstack.org/wiki/Application_Ecosystem_Working_Group" TargetMode="External"/><Relationship Id="rId3" Type="http://schemas.openxmlformats.org/officeDocument/2006/relationships/image" Target="../media/image2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tiny.cc/user-survey" TargetMode="External"/><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developer.openstack.org/" TargetMode="External"/><Relationship Id="rId4" Type="http://schemas.openxmlformats.org/officeDocument/2006/relationships/image" Target="../media/image6.png"/><Relationship Id="rId5" Type="http://schemas.openxmlformats.org/officeDocument/2006/relationships/image" Target="../media/image7.tiff"/><Relationship Id="rId6" Type="http://schemas.openxmlformats.org/officeDocument/2006/relationships/image" Target="../media/image8.tif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tiny.cc/full-cloud-report"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5" name="Title 1"/>
          <p:cNvSpPr>
            <a:spLocks noGrp="1"/>
          </p:cNvSpPr>
          <p:nvPr>
            <p:ph type="ctrTitle"/>
          </p:nvPr>
        </p:nvSpPr>
        <p:spPr>
          <a:xfrm>
            <a:off x="444687" y="1205669"/>
            <a:ext cx="8238938" cy="1102519"/>
          </a:xfrm>
        </p:spPr>
        <p:txBody>
          <a:bodyPr/>
          <a:lstStyle/>
          <a:p>
            <a:r>
              <a:rPr lang="en-US" sz="5400" kern="1200" dirty="0">
                <a:solidFill>
                  <a:prstClr val="white"/>
                </a:solidFill>
                <a:latin typeface="Intel Clear Pro" panose="020B0804020202060201" pitchFamily="34" charset="0"/>
                <a:ea typeface="Intel Clear"/>
                <a:cs typeface="Intel Clear Pro" panose="020B0804020202060201" pitchFamily="34" charset="0"/>
              </a:rPr>
              <a:t>Is OpenStack* ready for app developers? </a:t>
            </a:r>
            <a:endParaRPr lang="en-US" sz="4800" dirty="0">
              <a:latin typeface="Intel Clear Light" charset="0"/>
              <a:ea typeface="Intel Clear Light" charset="0"/>
              <a:cs typeface="Intel Clear Light" charset="0"/>
            </a:endParaRPr>
          </a:p>
        </p:txBody>
      </p:sp>
      <p:sp>
        <p:nvSpPr>
          <p:cNvPr id="6" name="Subtitle 2"/>
          <p:cNvSpPr txBox="1">
            <a:spLocks/>
          </p:cNvSpPr>
          <p:nvPr/>
        </p:nvSpPr>
        <p:spPr>
          <a:xfrm>
            <a:off x="444687" y="3866960"/>
            <a:ext cx="8228012" cy="5636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defTabSz="457200">
              <a:spcBef>
                <a:spcPts val="1200"/>
              </a:spcBef>
            </a:pPr>
            <a:r>
              <a:rPr lang="en-US" sz="1600" b="1" kern="1200" dirty="0">
                <a:solidFill>
                  <a:schemeClr val="bg1"/>
                </a:solidFill>
                <a:latin typeface="Intel Clear"/>
                <a:ea typeface=""/>
                <a:cs typeface="Intel Clear"/>
              </a:rPr>
              <a:t>Marcela </a:t>
            </a:r>
            <a:r>
              <a:rPr lang="en-US" sz="1600" b="1" kern="1200" dirty="0" smtClean="0">
                <a:solidFill>
                  <a:schemeClr val="bg1"/>
                </a:solidFill>
                <a:latin typeface="Intel Clear"/>
                <a:ea typeface=""/>
                <a:cs typeface="Intel Clear"/>
              </a:rPr>
              <a:t>Bonell</a:t>
            </a:r>
          </a:p>
          <a:p>
            <a:pPr lvl="0" defTabSz="457200"/>
            <a:r>
              <a:rPr lang="en-US" sz="1600" kern="1200" dirty="0" smtClean="0">
                <a:solidFill>
                  <a:schemeClr val="bg1"/>
                </a:solidFill>
                <a:latin typeface="Intel Clear"/>
                <a:ea typeface=""/>
                <a:cs typeface="Intel Clear"/>
              </a:rPr>
              <a:t>Intel</a:t>
            </a:r>
            <a:endParaRPr lang="en-US" sz="1600" kern="1200" dirty="0">
              <a:solidFill>
                <a:schemeClr val="bg1"/>
              </a:solidFill>
              <a:latin typeface="Intel Clear"/>
              <a:ea typeface=""/>
              <a:cs typeface="Intel Clear"/>
            </a:endParaRPr>
          </a:p>
        </p:txBody>
      </p:sp>
      <p:sp>
        <p:nvSpPr>
          <p:cNvPr id="3" name="TextBox 2"/>
          <p:cNvSpPr txBox="1"/>
          <p:nvPr/>
        </p:nvSpPr>
        <p:spPr>
          <a:xfrm>
            <a:off x="444687" y="2703512"/>
            <a:ext cx="7918263" cy="446276"/>
          </a:xfrm>
          <a:prstGeom prst="rect">
            <a:avLst/>
          </a:prstGeom>
          <a:noFill/>
        </p:spPr>
        <p:txBody>
          <a:bodyPr wrap="square" rtlCol="0">
            <a:spAutoFit/>
          </a:bodyPr>
          <a:lstStyle/>
          <a:p>
            <a:pPr lvl="0" defTabSz="457200"/>
            <a:r>
              <a:rPr lang="en-US" sz="2300" kern="1200" dirty="0">
                <a:solidFill>
                  <a:schemeClr val="bg1"/>
                </a:solidFill>
                <a:latin typeface="Intel Clear"/>
                <a:ea typeface=""/>
                <a:cs typeface=""/>
              </a:rPr>
              <a:t>The journey of application developers in public clouds</a:t>
            </a:r>
          </a:p>
        </p:txBody>
      </p:sp>
      <p:sp>
        <p:nvSpPr>
          <p:cNvPr id="7" name="TextBox 6"/>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Developer’s journey</a:t>
            </a:r>
            <a:endParaRPr kumimoji="0" lang="en-US" sz="2800" b="0" i="0" u="none" strike="noStrike" kern="1200" cap="none" spc="0" normalizeH="0" baseline="0" noProof="0" dirty="0">
              <a:ln>
                <a:noFill/>
              </a:ln>
              <a:solidFill>
                <a:srgbClr val="C00000"/>
              </a:solidFill>
              <a:effectLst/>
              <a:uLnTx/>
              <a:uFillTx/>
              <a:latin typeface="Intel Clear"/>
            </a:endParaRPr>
          </a:p>
        </p:txBody>
      </p:sp>
      <p:grpSp>
        <p:nvGrpSpPr>
          <p:cNvPr id="21" name="Group 20"/>
          <p:cNvGrpSpPr/>
          <p:nvPr/>
        </p:nvGrpSpPr>
        <p:grpSpPr>
          <a:xfrm>
            <a:off x="170484" y="869914"/>
            <a:ext cx="8556981" cy="3447785"/>
            <a:chOff x="32255" y="933712"/>
            <a:chExt cx="8556981" cy="344778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078" y="933712"/>
              <a:ext cx="1371600" cy="137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648" y="1117405"/>
              <a:ext cx="1371600" cy="1371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5" y="2975985"/>
              <a:ext cx="1371600" cy="1371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7263" y="3002293"/>
              <a:ext cx="1371600" cy="13716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7636" y="3009897"/>
              <a:ext cx="1371600" cy="13716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8545" y="1098152"/>
              <a:ext cx="1371600" cy="13716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3943" y="2975985"/>
              <a:ext cx="1371600" cy="137160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55" y="1117405"/>
              <a:ext cx="1371600" cy="1371600"/>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7075" y="3003565"/>
              <a:ext cx="1371600" cy="13716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8358" y="1128722"/>
              <a:ext cx="1371600" cy="1371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081" y="933712"/>
              <a:ext cx="1371600" cy="13716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998" y="933712"/>
              <a:ext cx="1371600" cy="13716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47816" y="2019997"/>
              <a:ext cx="1371600" cy="1371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392196" y="2814190"/>
              <a:ext cx="1371600" cy="1371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467262" y="2818600"/>
              <a:ext cx="1371600" cy="1371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651981" y="2818600"/>
              <a:ext cx="1371600" cy="1371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82595" y="2818375"/>
              <a:ext cx="1371600" cy="1371600"/>
            </a:xfrm>
            <a:prstGeom prst="rect">
              <a:avLst/>
            </a:prstGeom>
          </p:spPr>
        </p:pic>
      </p:grpSp>
    </p:spTree>
    <p:extLst>
      <p:ext uri="{BB962C8B-B14F-4D97-AF65-F5344CB8AC3E}">
        <p14:creationId xmlns:p14="http://schemas.microsoft.com/office/powerpoint/2010/main" val="28887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Sign up</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3" name="Content Placeholder 2"/>
          <p:cNvSpPr txBox="1">
            <a:spLocks/>
          </p:cNvSpPr>
          <p:nvPr/>
        </p:nvSpPr>
        <p:spPr>
          <a:xfrm>
            <a:off x="720789" y="1203324"/>
            <a:ext cx="3741484"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AWS*</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activates an account through a phone call, but the process was not clear for the app developers.</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and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OVH*</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requires only an email and password to create and activate an account.</a:t>
            </a:r>
          </a:p>
        </p:txBody>
      </p:sp>
      <p:grpSp>
        <p:nvGrpSpPr>
          <p:cNvPr id="4" name="Group 3"/>
          <p:cNvGrpSpPr/>
          <p:nvPr/>
        </p:nvGrpSpPr>
        <p:grpSpPr>
          <a:xfrm>
            <a:off x="455613" y="4408724"/>
            <a:ext cx="2797451" cy="246221"/>
            <a:chOff x="455613" y="4281489"/>
            <a:chExt cx="2797451" cy="246221"/>
          </a:xfrm>
        </p:grpSpPr>
        <p:sp>
          <p:nvSpPr>
            <p:cNvPr id="5" name="Rounded Rectangle 4"/>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6" name="Rectangle 5"/>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7" name="Rectangle 6"/>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8" name="Rectangle 7"/>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9" name="Rounded Rectangle 8"/>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0" name="Rounded Rectangle 9"/>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11" name="Rounded Rectangle 10"/>
          <p:cNvSpPr>
            <a:spLocks noChangeAspect="1"/>
          </p:cNvSpPr>
          <p:nvPr/>
        </p:nvSpPr>
        <p:spPr>
          <a:xfrm>
            <a:off x="455613" y="1245775"/>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2" name="Rounded Rectangle 11"/>
          <p:cNvSpPr>
            <a:spLocks noChangeAspect="1"/>
          </p:cNvSpPr>
          <p:nvPr/>
        </p:nvSpPr>
        <p:spPr>
          <a:xfrm>
            <a:off x="455613" y="2243609"/>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pic>
        <p:nvPicPr>
          <p:cNvPr id="13" name="Shape 348"/>
          <p:cNvPicPr preferRelativeResize="0">
            <a:picLocks noChangeAspect="1"/>
          </p:cNvPicPr>
          <p:nvPr/>
        </p:nvPicPr>
        <p:blipFill rotWithShape="1">
          <a:blip r:embed="rId3">
            <a:alphaModFix/>
          </a:blip>
          <a:srcRect l="22288" t="22455" r="22853" b="4160"/>
          <a:stretch/>
        </p:blipFill>
        <p:spPr>
          <a:xfrm>
            <a:off x="4770562" y="681706"/>
            <a:ext cx="3914652" cy="3113054"/>
          </a:xfrm>
          <a:prstGeom prst="rect">
            <a:avLst/>
          </a:prstGeom>
          <a:noFill/>
          <a:ln>
            <a:noFill/>
          </a:ln>
        </p:spPr>
      </p:pic>
      <p:sp>
        <p:nvSpPr>
          <p:cNvPr id="14" name="TextBox 13"/>
          <p:cNvSpPr txBox="1"/>
          <p:nvPr/>
        </p:nvSpPr>
        <p:spPr>
          <a:xfrm>
            <a:off x="4770562" y="3794323"/>
            <a:ext cx="3914651" cy="307777"/>
          </a:xfrm>
          <a:prstGeom prst="rect">
            <a:avLst/>
          </a:prstGeom>
          <a:noFill/>
        </p:spPr>
        <p:txBody>
          <a:bodyPr wrap="square" lIns="0" tIns="0" rIns="0" bIns="0" rtlCol="0">
            <a:spAutoFit/>
          </a:bodyPr>
          <a:lstStyle/>
          <a:p>
            <a:pPr defTabSz="457200"/>
            <a:r>
              <a:rPr lang="de-DE" sz="1000" b="1" i="1" kern="1200" dirty="0" smtClean="0">
                <a:solidFill>
                  <a:srgbClr val="999999"/>
                </a:solidFill>
                <a:latin typeface="Intel Clear"/>
                <a:ea typeface="+mn-ea"/>
                <a:cs typeface="Intel Clear"/>
              </a:rPr>
              <a:t>“The </a:t>
            </a:r>
            <a:r>
              <a:rPr lang="de-DE" sz="1000" b="1" i="1" kern="1200" dirty="0">
                <a:solidFill>
                  <a:srgbClr val="999999"/>
                </a:solidFill>
                <a:latin typeface="Intel Clear"/>
                <a:ea typeface="+mn-ea"/>
                <a:cs typeface="Intel Clear"/>
              </a:rPr>
              <a:t>activation process is not clear, because it doesn't explain how we have to put the </a:t>
            </a:r>
            <a:r>
              <a:rPr lang="de-DE" sz="1000" b="1" i="1" kern="1200" dirty="0" err="1">
                <a:solidFill>
                  <a:srgbClr val="999999"/>
                </a:solidFill>
                <a:latin typeface="Intel Clear"/>
                <a:ea typeface="+mn-ea"/>
                <a:cs typeface="Intel Clear"/>
              </a:rPr>
              <a:t>phone</a:t>
            </a:r>
            <a:r>
              <a:rPr lang="de-DE" sz="1000" b="1" i="1" kern="1200" dirty="0">
                <a:solidFill>
                  <a:srgbClr val="999999"/>
                </a:solidFill>
                <a:latin typeface="Intel Clear"/>
                <a:ea typeface="+mn-ea"/>
                <a:cs typeface="Intel Clear"/>
              </a:rPr>
              <a:t> </a:t>
            </a:r>
            <a:r>
              <a:rPr lang="de-DE" sz="1000" b="1" i="1" kern="1200" dirty="0" err="1" smtClean="0">
                <a:solidFill>
                  <a:srgbClr val="999999"/>
                </a:solidFill>
                <a:latin typeface="Intel Clear"/>
                <a:ea typeface="+mn-ea"/>
                <a:cs typeface="Intel Clear"/>
              </a:rPr>
              <a:t>number</a:t>
            </a:r>
            <a:r>
              <a:rPr lang="de-DE" sz="1000" b="1" i="1" kern="1200" dirty="0" smtClean="0">
                <a:solidFill>
                  <a:srgbClr val="999999"/>
                </a:solidFill>
                <a:latin typeface="Intel Clear"/>
                <a:ea typeface="+mn-ea"/>
                <a:cs typeface="Intel Clear"/>
              </a:rPr>
              <a:t>.</a:t>
            </a:r>
            <a:r>
              <a:rPr lang="da-DK" sz="1000" b="1" i="1" kern="1200" dirty="0" smtClean="0">
                <a:solidFill>
                  <a:srgbClr val="999999"/>
                </a:solidFill>
                <a:latin typeface="Intel Clear"/>
                <a:ea typeface="+mn-ea"/>
                <a:cs typeface="Intel Clear"/>
              </a:rPr>
              <a:t>”</a:t>
            </a:r>
            <a:r>
              <a:rPr lang="de-DE" sz="1000" b="1" i="1" kern="1200" dirty="0" smtClean="0">
                <a:solidFill>
                  <a:srgbClr val="999999"/>
                </a:solidFill>
                <a:latin typeface="Intel Clear"/>
                <a:ea typeface="+mn-ea"/>
                <a:cs typeface="Intel Clear"/>
              </a:rPr>
              <a:t> </a:t>
            </a:r>
            <a:r>
              <a:rPr lang="de-DE" sz="1000" i="1" kern="1200" dirty="0" smtClean="0">
                <a:solidFill>
                  <a:srgbClr val="999999"/>
                </a:solidFill>
                <a:latin typeface="Intel Clear"/>
                <a:ea typeface="+mn-ea"/>
                <a:cs typeface="Intel Clear"/>
              </a:rPr>
              <a:t>– </a:t>
            </a:r>
            <a:r>
              <a:rPr lang="de-DE" sz="1000" kern="1200" dirty="0" smtClean="0">
                <a:solidFill>
                  <a:srgbClr val="999999"/>
                </a:solidFill>
                <a:latin typeface="Intel Clear"/>
                <a:ea typeface="+mn-ea"/>
                <a:cs typeface="Intel Clear"/>
              </a:rPr>
              <a:t>Ivan about AWS</a:t>
            </a:r>
            <a:endParaRPr lang="de-DE" sz="1000" i="1" kern="1200" dirty="0">
              <a:solidFill>
                <a:srgbClr val="999999"/>
              </a:solidFill>
              <a:latin typeface="Intel Clear"/>
              <a:ea typeface="+mn-ea"/>
              <a:cs typeface="Intel Clear"/>
            </a:endParaRPr>
          </a:p>
        </p:txBody>
      </p:sp>
      <p:sp>
        <p:nvSpPr>
          <p:cNvPr id="16" name="TextBox 15"/>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342938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Welcome pack</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3" name="Content Placeholder 2"/>
          <p:cNvSpPr txBox="1">
            <a:spLocks/>
          </p:cNvSpPr>
          <p:nvPr/>
        </p:nvSpPr>
        <p:spPr>
          <a:xfrm>
            <a:off x="720789" y="1203324"/>
            <a:ext cx="3896931"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Azure*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provides too much information (is overwhelming) and  there is not a clear path to follow.</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All</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providers (except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OVH*</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send welcome packs (emails) with links to start guides, code samples and pricing.</a:t>
            </a:r>
          </a:p>
        </p:txBody>
      </p:sp>
      <p:sp>
        <p:nvSpPr>
          <p:cNvPr id="13" name="TextBox 12"/>
          <p:cNvSpPr txBox="1"/>
          <p:nvPr/>
        </p:nvSpPr>
        <p:spPr>
          <a:xfrm>
            <a:off x="4680058" y="3896348"/>
            <a:ext cx="3408906" cy="307777"/>
          </a:xfrm>
          <a:prstGeom prst="rect">
            <a:avLst/>
          </a:prstGeom>
          <a:noFill/>
        </p:spPr>
        <p:txBody>
          <a:bodyPr wrap="square" lIns="0" tIns="0" rIns="0" bIns="0" rtlCol="0">
            <a:spAutoFit/>
          </a:bodyPr>
          <a:lstStyle/>
          <a:p>
            <a:pPr defTabSz="457200"/>
            <a:r>
              <a:rPr lang="de-DE" sz="1000" b="1" i="1" kern="1200" dirty="0" smtClean="0">
                <a:solidFill>
                  <a:srgbClr val="999999"/>
                </a:solidFill>
                <a:latin typeface="Intel Clear"/>
                <a:ea typeface="+mn-ea"/>
                <a:cs typeface="Intel Clear"/>
              </a:rPr>
              <a:t>“OVH doesn’t provide documentation </a:t>
            </a:r>
            <a:r>
              <a:rPr lang="de-DE" sz="1000" b="1" i="1" kern="1200" dirty="0">
                <a:solidFill>
                  <a:srgbClr val="999999"/>
                </a:solidFill>
                <a:latin typeface="Intel Clear"/>
                <a:ea typeface="+mn-ea"/>
                <a:cs typeface="Intel Clear"/>
              </a:rPr>
              <a:t>for </a:t>
            </a:r>
            <a:r>
              <a:rPr lang="de-DE" sz="1000" b="1" i="1" kern="1200" dirty="0" err="1">
                <a:solidFill>
                  <a:srgbClr val="999999"/>
                </a:solidFill>
                <a:latin typeface="Intel Clear"/>
                <a:ea typeface="+mn-ea"/>
                <a:cs typeface="Intel Clear"/>
              </a:rPr>
              <a:t>developers</a:t>
            </a:r>
            <a:r>
              <a:rPr lang="de-DE" sz="1000" b="1" i="1" kern="1200" dirty="0" smtClean="0">
                <a:solidFill>
                  <a:srgbClr val="999999"/>
                </a:solidFill>
                <a:latin typeface="Intel Clear"/>
                <a:ea typeface="+mn-ea"/>
                <a:cs typeface="Intel Clear"/>
              </a:rPr>
              <a:t>.</a:t>
            </a:r>
            <a:r>
              <a:rPr lang="da-DK" sz="1000" b="1" i="1" kern="1200" dirty="0" smtClean="0">
                <a:solidFill>
                  <a:srgbClr val="999999"/>
                </a:solidFill>
                <a:latin typeface="Intel Clear"/>
                <a:cs typeface="Intel Clear"/>
              </a:rPr>
              <a:t>”</a:t>
            </a:r>
            <a:r>
              <a:rPr lang="de-DE" sz="1000" b="1" i="1" kern="1200" dirty="0" smtClean="0">
                <a:solidFill>
                  <a:srgbClr val="999999"/>
                </a:solidFill>
                <a:latin typeface="Intel Clear"/>
                <a:ea typeface="+mn-ea"/>
                <a:cs typeface="Intel Clear"/>
              </a:rPr>
              <a:t> </a:t>
            </a:r>
            <a:r>
              <a:rPr lang="de-DE" sz="1000" kern="1200" dirty="0" smtClean="0">
                <a:solidFill>
                  <a:srgbClr val="999999"/>
                </a:solidFill>
                <a:latin typeface="Intel Clear"/>
                <a:ea typeface="+mn-ea"/>
                <a:cs typeface="Intel Clear"/>
              </a:rPr>
              <a:t>– Ivan about OVH welcome pack</a:t>
            </a:r>
            <a:endParaRPr lang="de-DE" sz="1000" kern="1200" dirty="0">
              <a:solidFill>
                <a:srgbClr val="999999"/>
              </a:solidFill>
              <a:latin typeface="Intel Clear"/>
              <a:ea typeface="+mn-ea"/>
              <a:cs typeface="Intel Clear"/>
            </a:endParaRPr>
          </a:p>
        </p:txBody>
      </p:sp>
      <p:pic>
        <p:nvPicPr>
          <p:cNvPr id="14" name="Shape 385"/>
          <p:cNvPicPr preferRelativeResize="0">
            <a:picLocks noChangeAspect="1"/>
          </p:cNvPicPr>
          <p:nvPr/>
        </p:nvPicPr>
        <p:blipFill rotWithShape="1">
          <a:blip r:embed="rId3">
            <a:alphaModFix/>
          </a:blip>
          <a:srcRect/>
          <a:stretch/>
        </p:blipFill>
        <p:spPr>
          <a:xfrm>
            <a:off x="4680058" y="887038"/>
            <a:ext cx="4005155" cy="2868590"/>
          </a:xfrm>
          <a:prstGeom prst="rect">
            <a:avLst/>
          </a:prstGeom>
          <a:noFill/>
          <a:ln>
            <a:noFill/>
          </a:ln>
        </p:spPr>
      </p:pic>
      <p:grpSp>
        <p:nvGrpSpPr>
          <p:cNvPr id="16" name="Group 15"/>
          <p:cNvGrpSpPr/>
          <p:nvPr/>
        </p:nvGrpSpPr>
        <p:grpSpPr>
          <a:xfrm>
            <a:off x="455613" y="4408724"/>
            <a:ext cx="2797451" cy="246221"/>
            <a:chOff x="455613" y="4281489"/>
            <a:chExt cx="2797451" cy="246221"/>
          </a:xfrm>
        </p:grpSpPr>
        <p:sp>
          <p:nvSpPr>
            <p:cNvPr id="17" name="Rounded Rectangle 16"/>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8" name="Rectangle 17"/>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19" name="Rectangle 18"/>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20" name="Rectangle 19"/>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21" name="Rounded Rectangle 20"/>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2" name="Rounded Rectangle 21"/>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23" name="TextBox 22"/>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
        <p:nvSpPr>
          <p:cNvPr id="24" name="Rounded Rectangle 23"/>
          <p:cNvSpPr>
            <a:spLocks noChangeAspect="1"/>
          </p:cNvSpPr>
          <p:nvPr/>
        </p:nvSpPr>
        <p:spPr>
          <a:xfrm>
            <a:off x="455613" y="1245775"/>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8" name="Rounded Rectangle 27"/>
          <p:cNvSpPr>
            <a:spLocks noChangeAspect="1"/>
          </p:cNvSpPr>
          <p:nvPr/>
        </p:nvSpPr>
        <p:spPr>
          <a:xfrm>
            <a:off x="455613" y="2243609"/>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559141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p:cNvSpPr>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solidFill>
                  <a:prstClr val="white"/>
                </a:solidFill>
                <a:latin typeface="Intel Clear"/>
              </a:rPr>
              <a:pPr/>
              <a:t>13</a:t>
            </a:fld>
            <a:endParaRPr lang="en-US" dirty="0">
              <a:solidFill>
                <a:prstClr val="white"/>
              </a:solidFill>
              <a:latin typeface="Intel Clear"/>
            </a:endParaRPr>
          </a:p>
        </p:txBody>
      </p:sp>
      <p:sp>
        <p:nvSpPr>
          <p:cNvPr id="3"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Billing</a:t>
            </a:r>
            <a:endParaRPr kumimoji="0" lang="en-US" sz="2800" b="0" i="0" u="none" strike="noStrike" kern="1200" cap="none" spc="0" normalizeH="0" baseline="0" noProof="0" dirty="0">
              <a:ln>
                <a:noFill/>
              </a:ln>
              <a:solidFill>
                <a:srgbClr val="C00000"/>
              </a:solidFill>
              <a:effectLst/>
              <a:uLnTx/>
              <a:uFillTx/>
              <a:latin typeface="Intel Clear"/>
            </a:endParaRPr>
          </a:p>
        </p:txBody>
      </p:sp>
      <p:pic>
        <p:nvPicPr>
          <p:cNvPr id="12" name="Shape 458"/>
          <p:cNvPicPr preferRelativeResize="0">
            <a:picLocks noChangeAspect="1"/>
          </p:cNvPicPr>
          <p:nvPr/>
        </p:nvPicPr>
        <p:blipFill rotWithShape="1">
          <a:blip r:embed="rId3">
            <a:alphaModFix/>
          </a:blip>
          <a:srcRect t="4972" b="13279"/>
          <a:stretch/>
        </p:blipFill>
        <p:spPr>
          <a:xfrm>
            <a:off x="270940" y="1753631"/>
            <a:ext cx="1915579" cy="1870083"/>
          </a:xfrm>
          <a:prstGeom prst="rect">
            <a:avLst/>
          </a:prstGeom>
          <a:noFill/>
          <a:ln w="57150">
            <a:solidFill>
              <a:srgbClr val="F8D44C"/>
            </a:solidFill>
          </a:ln>
        </p:spPr>
      </p:pic>
      <p:pic>
        <p:nvPicPr>
          <p:cNvPr id="13" name="Shape 469"/>
          <p:cNvPicPr preferRelativeResize="0">
            <a:picLocks noChangeAspect="1"/>
          </p:cNvPicPr>
          <p:nvPr/>
        </p:nvPicPr>
        <p:blipFill rotWithShape="1">
          <a:blip r:embed="rId4">
            <a:alphaModFix/>
          </a:blip>
          <a:srcRect l="17356" r="9777"/>
          <a:stretch/>
        </p:blipFill>
        <p:spPr>
          <a:xfrm>
            <a:off x="6649883" y="1047467"/>
            <a:ext cx="2241700" cy="1729801"/>
          </a:xfrm>
          <a:prstGeom prst="rect">
            <a:avLst/>
          </a:prstGeom>
          <a:noFill/>
          <a:ln w="57150">
            <a:solidFill>
              <a:srgbClr val="B7D108"/>
            </a:solidFill>
          </a:ln>
        </p:spPr>
      </p:pic>
      <p:pic>
        <p:nvPicPr>
          <p:cNvPr id="14" name="Shape 483"/>
          <p:cNvPicPr preferRelativeResize="0">
            <a:picLocks noChangeAspect="1"/>
          </p:cNvPicPr>
          <p:nvPr/>
        </p:nvPicPr>
        <p:blipFill rotWithShape="1">
          <a:blip r:embed="rId5">
            <a:alphaModFix/>
          </a:blip>
          <a:srcRect/>
          <a:stretch/>
        </p:blipFill>
        <p:spPr>
          <a:xfrm>
            <a:off x="4369437" y="1299984"/>
            <a:ext cx="2056385" cy="1705936"/>
          </a:xfrm>
          <a:prstGeom prst="rect">
            <a:avLst/>
          </a:prstGeom>
          <a:noFill/>
          <a:ln w="57150">
            <a:solidFill>
              <a:srgbClr val="B7D108"/>
            </a:solidFill>
          </a:ln>
        </p:spPr>
      </p:pic>
      <p:grpSp>
        <p:nvGrpSpPr>
          <p:cNvPr id="20" name="Group 19"/>
          <p:cNvGrpSpPr/>
          <p:nvPr/>
        </p:nvGrpSpPr>
        <p:grpSpPr>
          <a:xfrm>
            <a:off x="455613" y="4408724"/>
            <a:ext cx="2797451" cy="246221"/>
            <a:chOff x="455613" y="4281489"/>
            <a:chExt cx="2797451" cy="246221"/>
          </a:xfrm>
        </p:grpSpPr>
        <p:sp>
          <p:nvSpPr>
            <p:cNvPr id="21" name="Rounded Rectangle 20"/>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2" name="Rectangle 21"/>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23" name="Rectangle 22"/>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24" name="Rectangle 23"/>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25" name="Rounded Rectangle 24"/>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6" name="Rounded Rectangle 25"/>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27" name="TextBox 26"/>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
        <p:nvSpPr>
          <p:cNvPr id="28" name="TextBox 27"/>
          <p:cNvSpPr txBox="1"/>
          <p:nvPr/>
        </p:nvSpPr>
        <p:spPr>
          <a:xfrm>
            <a:off x="7224354" y="2906665"/>
            <a:ext cx="1119336" cy="336721"/>
          </a:xfrm>
          <a:prstGeom prst="rect">
            <a:avLst/>
          </a:prstGeom>
          <a:noFill/>
        </p:spPr>
        <p:txBody>
          <a:bodyPr vert="horz" wrap="none" lIns="0" tIns="0" rIns="0" bIns="0" rtlCol="0">
            <a:noAutofit/>
          </a:bodyPr>
          <a:lstStyle/>
          <a:p>
            <a:pPr lvl="1" indent="-3175" algn="ctr" defTabSz="457200">
              <a:lnSpc>
                <a:spcPct val="150000"/>
              </a:lnSpc>
            </a:pPr>
            <a:r>
              <a:rPr lang="en-US" b="1" kern="1200" dirty="0" smtClean="0">
                <a:solidFill>
                  <a:schemeClr val="tx1">
                    <a:lumMod val="65000"/>
                    <a:lumOff val="35000"/>
                  </a:schemeClr>
                </a:solidFill>
                <a:latin typeface="Intel Clear"/>
                <a:ea typeface="+mn-ea"/>
                <a:cs typeface="Intel Clear" panose="020B0604020203020204" pitchFamily="34" charset="0"/>
              </a:rPr>
              <a:t>AWS*</a:t>
            </a:r>
            <a:endParaRPr lang="en-US" kern="1200" dirty="0">
              <a:solidFill>
                <a:srgbClr val="B7D108"/>
              </a:solidFill>
              <a:latin typeface="Intel Clear"/>
              <a:ea typeface="+mn-ea"/>
              <a:cs typeface="+mn-cs"/>
            </a:endParaRPr>
          </a:p>
        </p:txBody>
      </p:sp>
      <p:sp>
        <p:nvSpPr>
          <p:cNvPr id="29" name="TextBox 28"/>
          <p:cNvSpPr txBox="1"/>
          <p:nvPr/>
        </p:nvSpPr>
        <p:spPr>
          <a:xfrm>
            <a:off x="4837961" y="3137418"/>
            <a:ext cx="1119336" cy="336721"/>
          </a:xfrm>
          <a:prstGeom prst="rect">
            <a:avLst/>
          </a:prstGeom>
          <a:noFill/>
        </p:spPr>
        <p:txBody>
          <a:bodyPr vert="horz" wrap="none" lIns="0" tIns="0" rIns="0" bIns="0" rtlCol="0">
            <a:noAutofit/>
          </a:bodyPr>
          <a:lstStyle/>
          <a:p>
            <a:pPr lvl="1" indent="-3175" algn="ctr" defTabSz="457200">
              <a:lnSpc>
                <a:spcPct val="150000"/>
              </a:lnSpc>
            </a:pPr>
            <a:r>
              <a:rPr lang="en-US" b="1" kern="1200" dirty="0" smtClean="0">
                <a:solidFill>
                  <a:schemeClr val="tx1">
                    <a:lumMod val="65000"/>
                    <a:lumOff val="35000"/>
                  </a:schemeClr>
                </a:solidFill>
                <a:latin typeface="Intel Clear"/>
                <a:ea typeface="+mn-ea"/>
                <a:cs typeface="Intel Clear" panose="020B0604020203020204" pitchFamily="34" charset="0"/>
              </a:rPr>
              <a:t>OVH*</a:t>
            </a:r>
            <a:endParaRPr lang="en-US" kern="1200" dirty="0">
              <a:solidFill>
                <a:srgbClr val="B7D108"/>
              </a:solidFill>
              <a:latin typeface="Intel Clear"/>
              <a:ea typeface="+mn-ea"/>
              <a:cs typeface="+mn-cs"/>
            </a:endParaRPr>
          </a:p>
        </p:txBody>
      </p:sp>
      <p:sp>
        <p:nvSpPr>
          <p:cNvPr id="30" name="TextBox 29"/>
          <p:cNvSpPr txBox="1"/>
          <p:nvPr/>
        </p:nvSpPr>
        <p:spPr>
          <a:xfrm>
            <a:off x="2759133" y="3554667"/>
            <a:ext cx="1119336" cy="336721"/>
          </a:xfrm>
          <a:prstGeom prst="rect">
            <a:avLst/>
          </a:prstGeom>
          <a:noFill/>
        </p:spPr>
        <p:txBody>
          <a:bodyPr vert="horz" wrap="none" lIns="0" tIns="0" rIns="0" bIns="0" rtlCol="0">
            <a:noAutofit/>
          </a:bodyPr>
          <a:lstStyle/>
          <a:p>
            <a:pPr lvl="1" indent="-3175" algn="ctr" defTabSz="457200">
              <a:lnSpc>
                <a:spcPct val="150000"/>
              </a:lnSpc>
            </a:pPr>
            <a:r>
              <a:rPr lang="en-US" b="1" kern="1200" dirty="0" smtClean="0">
                <a:solidFill>
                  <a:schemeClr val="tx1">
                    <a:lumMod val="65000"/>
                    <a:lumOff val="35000"/>
                  </a:schemeClr>
                </a:solidFill>
                <a:latin typeface="Intel Clear"/>
                <a:ea typeface="+mn-ea"/>
                <a:cs typeface="Intel Clear" panose="020B0604020203020204" pitchFamily="34" charset="0"/>
              </a:rPr>
              <a:t>Rackspace*</a:t>
            </a:r>
            <a:endParaRPr lang="en-US" kern="1200" dirty="0">
              <a:solidFill>
                <a:srgbClr val="B7D108"/>
              </a:solidFill>
              <a:latin typeface="Intel Clear"/>
              <a:ea typeface="+mn-ea"/>
              <a:cs typeface="+mn-cs"/>
            </a:endParaRPr>
          </a:p>
        </p:txBody>
      </p:sp>
      <p:sp>
        <p:nvSpPr>
          <p:cNvPr id="31" name="TextBox 30"/>
          <p:cNvSpPr txBox="1"/>
          <p:nvPr/>
        </p:nvSpPr>
        <p:spPr>
          <a:xfrm>
            <a:off x="669061" y="3723027"/>
            <a:ext cx="1119336" cy="336721"/>
          </a:xfrm>
          <a:prstGeom prst="rect">
            <a:avLst/>
          </a:prstGeom>
          <a:noFill/>
        </p:spPr>
        <p:txBody>
          <a:bodyPr vert="horz" wrap="none" lIns="0" tIns="0" rIns="0" bIns="0" rtlCol="0">
            <a:noAutofit/>
          </a:bodyPr>
          <a:lstStyle/>
          <a:p>
            <a:pPr lvl="1" indent="-3175" algn="ctr" defTabSz="457200">
              <a:lnSpc>
                <a:spcPct val="150000"/>
              </a:lnSpc>
            </a:pPr>
            <a:r>
              <a:rPr lang="en-US" b="1" kern="1200" dirty="0" smtClean="0">
                <a:solidFill>
                  <a:schemeClr val="tx1">
                    <a:lumMod val="65000"/>
                    <a:lumOff val="35000"/>
                  </a:schemeClr>
                </a:solidFill>
                <a:latin typeface="Intel Clear"/>
                <a:ea typeface="+mn-ea"/>
                <a:cs typeface="Intel Clear" panose="020B0604020203020204" pitchFamily="34" charset="0"/>
              </a:rPr>
              <a:t>GCP*</a:t>
            </a:r>
            <a:endParaRPr lang="en-US" kern="1200" dirty="0">
              <a:solidFill>
                <a:srgbClr val="B7D108"/>
              </a:solidFill>
              <a:latin typeface="Intel Clear"/>
              <a:ea typeface="+mn-ea"/>
              <a:cs typeface="+mn-cs"/>
            </a:endParaRPr>
          </a:p>
        </p:txBody>
      </p:sp>
      <p:pic>
        <p:nvPicPr>
          <p:cNvPr id="4" name="Picture 3"/>
          <p:cNvPicPr>
            <a:picLocks noChangeAspect="1"/>
          </p:cNvPicPr>
          <p:nvPr/>
        </p:nvPicPr>
        <p:blipFill rotWithShape="1">
          <a:blip r:embed="rId6">
            <a:alphaModFix/>
            <a:extLst>
              <a:ext uri="{28A0092B-C50C-407E-A947-70E740481C1C}">
                <a14:useLocalDpi xmlns:a14="http://schemas.microsoft.com/office/drawing/2010/main" val="0"/>
              </a:ext>
            </a:extLst>
          </a:blip>
          <a:srcRect l="2801" r="6445"/>
          <a:stretch/>
        </p:blipFill>
        <p:spPr>
          <a:xfrm>
            <a:off x="2387321" y="1516811"/>
            <a:ext cx="1778837" cy="1860729"/>
          </a:xfrm>
          <a:prstGeom prst="rect">
            <a:avLst/>
          </a:prstGeom>
          <a:noFill/>
          <a:ln w="57150">
            <a:solidFill>
              <a:srgbClr val="F8D44C"/>
            </a:solidFill>
          </a:ln>
        </p:spPr>
      </p:pic>
    </p:spTree>
    <p:extLst>
      <p:ext uri="{BB962C8B-B14F-4D97-AF65-F5344CB8AC3E}">
        <p14:creationId xmlns:p14="http://schemas.microsoft.com/office/powerpoint/2010/main" val="41977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11607" y="1203324"/>
            <a:ext cx="3686657"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OVH* </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and</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 Rackspace* </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instances cannot be created through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libcloud</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because it uses nova-network.</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does not expose the neutron API. </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Floating IPs are not available yet on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 </a:t>
            </a:r>
            <a:endParaRPr kumimoji="0" lang="en-US" sz="1800" b="1" i="0" u="none" strike="noStrike" kern="1200" cap="none" spc="0" normalizeH="0" baseline="0" noProof="0" dirty="0">
              <a:ln>
                <a:noFill/>
              </a:ln>
              <a:solidFill>
                <a:schemeClr val="tx1">
                  <a:lumMod val="65000"/>
                  <a:lumOff val="35000"/>
                </a:schemeClr>
              </a:solidFill>
              <a:effectLst/>
              <a:uLnTx/>
              <a:uFillTx/>
              <a:latin typeface="Intel Clear"/>
              <a:ea typeface="+mn-ea"/>
            </a:endParaRPr>
          </a:p>
        </p:txBody>
      </p:sp>
      <p:sp>
        <p:nvSpPr>
          <p:cNvPr id="3" name="Content Placeholder 2"/>
          <p:cNvSpPr txBox="1">
            <a:spLocks/>
          </p:cNvSpPr>
          <p:nvPr/>
        </p:nvSpPr>
        <p:spPr>
          <a:xfrm>
            <a:off x="4952681" y="1203324"/>
            <a:ext cx="3732532"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Security groups are not enabled by default on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OVH</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doesn’t provide database services ready to use.</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On</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 AWS*</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Azure*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and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GCP*</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networking is seamless for the app developers.</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Intel Clear"/>
              <a:ea typeface="+mn-ea"/>
            </a:endParaRPr>
          </a:p>
        </p:txBody>
      </p:sp>
      <p:sp>
        <p:nvSpPr>
          <p:cNvPr id="4"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Infrastructure</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12" name="Rounded Rectangle 11"/>
          <p:cNvSpPr>
            <a:spLocks noChangeAspect="1"/>
          </p:cNvSpPr>
          <p:nvPr/>
        </p:nvSpPr>
        <p:spPr>
          <a:xfrm>
            <a:off x="454026" y="1257334"/>
            <a:ext cx="155448" cy="15544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3" name="Rounded Rectangle 12"/>
          <p:cNvSpPr>
            <a:spLocks noChangeAspect="1"/>
          </p:cNvSpPr>
          <p:nvPr/>
        </p:nvSpPr>
        <p:spPr>
          <a:xfrm>
            <a:off x="454026" y="2235794"/>
            <a:ext cx="155448" cy="15544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4" name="Rounded Rectangle 13"/>
          <p:cNvSpPr>
            <a:spLocks noChangeAspect="1"/>
          </p:cNvSpPr>
          <p:nvPr/>
        </p:nvSpPr>
        <p:spPr>
          <a:xfrm>
            <a:off x="4701838" y="2672616"/>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5" name="Rounded Rectangle 14"/>
          <p:cNvSpPr>
            <a:spLocks noChangeAspect="1"/>
          </p:cNvSpPr>
          <p:nvPr/>
        </p:nvSpPr>
        <p:spPr>
          <a:xfrm>
            <a:off x="454026" y="2921676"/>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6" name="Rounded Rectangle 15"/>
          <p:cNvSpPr>
            <a:spLocks noChangeAspect="1"/>
          </p:cNvSpPr>
          <p:nvPr/>
        </p:nvSpPr>
        <p:spPr>
          <a:xfrm>
            <a:off x="4701838" y="1250459"/>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7" name="Rounded Rectangle 16"/>
          <p:cNvSpPr>
            <a:spLocks noChangeAspect="1"/>
          </p:cNvSpPr>
          <p:nvPr/>
        </p:nvSpPr>
        <p:spPr>
          <a:xfrm>
            <a:off x="4696688" y="1966109"/>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nvGrpSpPr>
          <p:cNvPr id="19" name="Group 18"/>
          <p:cNvGrpSpPr/>
          <p:nvPr/>
        </p:nvGrpSpPr>
        <p:grpSpPr>
          <a:xfrm>
            <a:off x="455613" y="4408724"/>
            <a:ext cx="2797451" cy="246221"/>
            <a:chOff x="455613" y="4281489"/>
            <a:chExt cx="2797451" cy="246221"/>
          </a:xfrm>
        </p:grpSpPr>
        <p:sp>
          <p:nvSpPr>
            <p:cNvPr id="20" name="Rounded Rectangle 19"/>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1" name="Rectangle 20"/>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22" name="Rectangle 21"/>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23" name="Rectangle 22"/>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24" name="Rounded Rectangle 23"/>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5" name="Rounded Rectangle 24"/>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26" name="TextBox 25"/>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332867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03516" y="1203324"/>
            <a:ext cx="3543049"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On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and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OVH*</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app developers didn't find how to solve a SDK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404 error</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through the documentation.</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The </a:t>
            </a:r>
            <a:r>
              <a:rPr kumimoji="0" lang="en-US" sz="1800" b="1"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 shade’s first app tutorial</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is nearly complete but is still considered to be a draft.</a:t>
            </a:r>
          </a:p>
        </p:txBody>
      </p:sp>
      <p:sp>
        <p:nvSpPr>
          <p:cNvPr id="3" name="Content Placeholder 21"/>
          <p:cNvSpPr txBox="1">
            <a:spLocks/>
          </p:cNvSpPr>
          <p:nvPr/>
        </p:nvSpPr>
        <p:spPr>
          <a:xfrm>
            <a:off x="4928615" y="1203324"/>
            <a:ext cx="3755011"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AWS*</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has the most complete developer portal.</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App developers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didn't need to learn </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 new programming language to develop their apps. </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Intel Clear"/>
              <a:ea typeface="+mn-ea"/>
            </a:endParaRPr>
          </a:p>
        </p:txBody>
      </p:sp>
      <p:sp>
        <p:nvSpPr>
          <p:cNvPr id="4"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Development</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12" name="Rounded Rectangle 11"/>
          <p:cNvSpPr>
            <a:spLocks noChangeAspect="1"/>
          </p:cNvSpPr>
          <p:nvPr/>
        </p:nvSpPr>
        <p:spPr>
          <a:xfrm>
            <a:off x="4659060" y="1250459"/>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3" name="Rounded Rectangle 12"/>
          <p:cNvSpPr>
            <a:spLocks noChangeAspect="1"/>
          </p:cNvSpPr>
          <p:nvPr/>
        </p:nvSpPr>
        <p:spPr>
          <a:xfrm>
            <a:off x="455613" y="1255919"/>
            <a:ext cx="155448" cy="15544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4" name="Rounded Rectangle 13"/>
          <p:cNvSpPr>
            <a:spLocks noChangeAspect="1"/>
          </p:cNvSpPr>
          <p:nvPr/>
        </p:nvSpPr>
        <p:spPr>
          <a:xfrm>
            <a:off x="455613" y="2520758"/>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5" name="Rounded Rectangle 14"/>
          <p:cNvSpPr>
            <a:spLocks noChangeAspect="1"/>
          </p:cNvSpPr>
          <p:nvPr/>
        </p:nvSpPr>
        <p:spPr>
          <a:xfrm>
            <a:off x="4659060" y="1966688"/>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nvGrpSpPr>
          <p:cNvPr id="17" name="Group 16"/>
          <p:cNvGrpSpPr/>
          <p:nvPr/>
        </p:nvGrpSpPr>
        <p:grpSpPr>
          <a:xfrm>
            <a:off x="455613" y="4408724"/>
            <a:ext cx="2797451" cy="246221"/>
            <a:chOff x="455613" y="4281489"/>
            <a:chExt cx="2797451" cy="246221"/>
          </a:xfrm>
        </p:grpSpPr>
        <p:sp>
          <p:nvSpPr>
            <p:cNvPr id="18" name="Rounded Rectangle 17"/>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9" name="Rectangle 18"/>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20" name="Rectangle 19"/>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21" name="Rectangle 20"/>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22" name="Rounded Rectangle 21"/>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3" name="Rounded Rectangle 22"/>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24" name="TextBox 23"/>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727062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40664" y="1203324"/>
            <a:ext cx="3749040"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On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app developers weren’t able to deploy their app.</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The </a:t>
            </a:r>
            <a:r>
              <a:rPr kumimoji="0" lang="en-US" sz="1800" b="1"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 first app tutorial </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uses cloud-</a:t>
            </a:r>
            <a:r>
              <a:rPr kumimoji="0" lang="en-US" sz="18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init</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to run the bash script that installs the app.</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AWS*</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GCP*</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and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Azure*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offer their own deployment tools and provide integration with external services.</a:t>
            </a:r>
            <a:endParaRPr kumimoji="0" lang="en-US" sz="1800" b="0" i="0" u="none" strike="noStrike" kern="1200" cap="none" spc="0" normalizeH="0" baseline="0" noProof="0" dirty="0">
              <a:ln>
                <a:noFill/>
              </a:ln>
              <a:solidFill>
                <a:schemeClr val="tx1">
                  <a:lumMod val="65000"/>
                  <a:lumOff val="35000"/>
                </a:schemeClr>
              </a:solidFill>
              <a:effectLst/>
              <a:uLnTx/>
              <a:uFillTx/>
              <a:latin typeface="Intel Clear"/>
              <a:ea typeface="+mn-ea"/>
            </a:endParaRPr>
          </a:p>
        </p:txBody>
      </p:sp>
      <p:sp>
        <p:nvSpPr>
          <p:cNvPr id="3"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Deployment</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11" name="Rounded Rectangle 10"/>
          <p:cNvSpPr>
            <a:spLocks noChangeAspect="1"/>
          </p:cNvSpPr>
          <p:nvPr/>
        </p:nvSpPr>
        <p:spPr>
          <a:xfrm>
            <a:off x="455613" y="1254919"/>
            <a:ext cx="155448" cy="15544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2" name="Rounded Rectangle 11"/>
          <p:cNvSpPr>
            <a:spLocks noChangeAspect="1"/>
          </p:cNvSpPr>
          <p:nvPr/>
        </p:nvSpPr>
        <p:spPr>
          <a:xfrm>
            <a:off x="456599" y="1959598"/>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3" name="Rounded Rectangle 12"/>
          <p:cNvSpPr>
            <a:spLocks noChangeAspect="1"/>
          </p:cNvSpPr>
          <p:nvPr/>
        </p:nvSpPr>
        <p:spPr>
          <a:xfrm>
            <a:off x="455613" y="2916236"/>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3959" r="861" b="59112"/>
          <a:stretch/>
        </p:blipFill>
        <p:spPr>
          <a:xfrm>
            <a:off x="5368541" y="741052"/>
            <a:ext cx="2850141" cy="2924753"/>
          </a:xfrm>
          <a:prstGeom prst="rect">
            <a:avLst/>
          </a:prstGeom>
        </p:spPr>
      </p:pic>
      <p:sp>
        <p:nvSpPr>
          <p:cNvPr id="15" name="TextBox 14"/>
          <p:cNvSpPr txBox="1"/>
          <p:nvPr/>
        </p:nvSpPr>
        <p:spPr>
          <a:xfrm>
            <a:off x="5368540" y="3797242"/>
            <a:ext cx="2850141" cy="307777"/>
          </a:xfrm>
          <a:prstGeom prst="rect">
            <a:avLst/>
          </a:prstGeom>
          <a:noFill/>
        </p:spPr>
        <p:txBody>
          <a:bodyPr wrap="square" lIns="0" tIns="0" rIns="0" bIns="0" rtlCol="0">
            <a:spAutoFit/>
          </a:bodyPr>
          <a:lstStyle/>
          <a:p>
            <a:pPr defTabSz="457200"/>
            <a:r>
              <a:rPr lang="de-DE" sz="1000" b="1" i="1" kern="1200" dirty="0" smtClean="0">
                <a:solidFill>
                  <a:srgbClr val="999999"/>
                </a:solidFill>
                <a:latin typeface="Intel Clear"/>
                <a:ea typeface="+mn-ea"/>
                <a:cs typeface="Intel Clear"/>
              </a:rPr>
              <a:t>‘‘I </a:t>
            </a:r>
            <a:r>
              <a:rPr lang="de-DE" sz="1000" b="1" i="1" kern="1200" dirty="0" err="1" smtClean="0">
                <a:solidFill>
                  <a:srgbClr val="999999"/>
                </a:solidFill>
                <a:latin typeface="Intel Clear"/>
                <a:ea typeface="+mn-ea"/>
                <a:cs typeface="Intel Clear"/>
              </a:rPr>
              <a:t>used</a:t>
            </a:r>
            <a:r>
              <a:rPr lang="de-DE" sz="1000" b="1" i="1" kern="1200" dirty="0" smtClean="0">
                <a:solidFill>
                  <a:srgbClr val="999999"/>
                </a:solidFill>
                <a:latin typeface="Intel Clear"/>
                <a:ea typeface="+mn-ea"/>
                <a:cs typeface="Intel Clear"/>
              </a:rPr>
              <a:t> </a:t>
            </a:r>
            <a:r>
              <a:rPr lang="de-DE" sz="1000" b="1" i="1" kern="1200" dirty="0" err="1" smtClean="0">
                <a:solidFill>
                  <a:srgbClr val="999999"/>
                </a:solidFill>
                <a:latin typeface="Intel Clear"/>
                <a:ea typeface="+mn-ea"/>
                <a:cs typeface="Intel Clear"/>
              </a:rPr>
              <a:t>Git</a:t>
            </a:r>
            <a:r>
              <a:rPr lang="de-DE" sz="1000" b="1" i="1" kern="1200" dirty="0" smtClean="0">
                <a:solidFill>
                  <a:srgbClr val="999999"/>
                </a:solidFill>
                <a:latin typeface="Intel Clear"/>
                <a:ea typeface="+mn-ea"/>
                <a:cs typeface="Intel Clear"/>
              </a:rPr>
              <a:t> </a:t>
            </a:r>
            <a:r>
              <a:rPr lang="de-DE" sz="1000" b="1" i="1" kern="1200" dirty="0" err="1" smtClean="0">
                <a:solidFill>
                  <a:srgbClr val="999999"/>
                </a:solidFill>
                <a:latin typeface="Intel Clear"/>
                <a:ea typeface="+mn-ea"/>
                <a:cs typeface="Intel Clear"/>
              </a:rPr>
              <a:t>to</a:t>
            </a:r>
            <a:r>
              <a:rPr lang="de-DE" sz="1000" b="1" i="1" kern="1200" dirty="0" smtClean="0">
                <a:solidFill>
                  <a:srgbClr val="999999"/>
                </a:solidFill>
                <a:latin typeface="Intel Clear"/>
                <a:ea typeface="+mn-ea"/>
                <a:cs typeface="Intel Clear"/>
              </a:rPr>
              <a:t> push </a:t>
            </a:r>
            <a:r>
              <a:rPr lang="de-DE" sz="1000" b="1" i="1" kern="1200" dirty="0" err="1" smtClean="0">
                <a:solidFill>
                  <a:srgbClr val="999999"/>
                </a:solidFill>
                <a:latin typeface="Intel Clear"/>
                <a:ea typeface="+mn-ea"/>
                <a:cs typeface="Intel Clear"/>
              </a:rPr>
              <a:t>my</a:t>
            </a:r>
            <a:r>
              <a:rPr lang="de-DE" sz="1000" b="1" i="1" kern="1200" dirty="0" smtClean="0">
                <a:solidFill>
                  <a:srgbClr val="999999"/>
                </a:solidFill>
                <a:latin typeface="Intel Clear"/>
                <a:ea typeface="+mn-ea"/>
                <a:cs typeface="Intel Clear"/>
              </a:rPr>
              <a:t> </a:t>
            </a:r>
            <a:r>
              <a:rPr lang="de-DE" sz="1000" b="1" i="1" kern="1200" dirty="0" err="1" smtClean="0">
                <a:solidFill>
                  <a:srgbClr val="999999"/>
                </a:solidFill>
                <a:latin typeface="Intel Clear"/>
                <a:ea typeface="+mn-ea"/>
                <a:cs typeface="Intel Clear"/>
              </a:rPr>
              <a:t>code</a:t>
            </a:r>
            <a:r>
              <a:rPr lang="de-DE" sz="1000" b="1" i="1" kern="1200" dirty="0" smtClean="0">
                <a:solidFill>
                  <a:srgbClr val="999999"/>
                </a:solidFill>
                <a:latin typeface="Intel Clear"/>
                <a:ea typeface="+mn-ea"/>
                <a:cs typeface="Intel Clear"/>
              </a:rPr>
              <a:t> </a:t>
            </a:r>
            <a:r>
              <a:rPr lang="de-DE" sz="1000" b="1" i="1" kern="1200" dirty="0" err="1" smtClean="0">
                <a:solidFill>
                  <a:srgbClr val="999999"/>
                </a:solidFill>
                <a:latin typeface="Intel Clear"/>
                <a:ea typeface="+mn-ea"/>
                <a:cs typeface="Intel Clear"/>
              </a:rPr>
              <a:t>to</a:t>
            </a:r>
            <a:r>
              <a:rPr lang="de-DE" sz="1000" b="1" i="1" kern="1200" dirty="0" smtClean="0">
                <a:solidFill>
                  <a:srgbClr val="999999"/>
                </a:solidFill>
                <a:latin typeface="Intel Clear"/>
                <a:ea typeface="+mn-ea"/>
                <a:cs typeface="Intel Clear"/>
              </a:rPr>
              <a:t> </a:t>
            </a:r>
            <a:r>
              <a:rPr lang="de-DE" sz="1000" b="1" i="1" kern="1200" dirty="0" err="1" smtClean="0">
                <a:solidFill>
                  <a:srgbClr val="999999"/>
                </a:solidFill>
                <a:latin typeface="Intel Clear"/>
                <a:ea typeface="+mn-ea"/>
                <a:cs typeface="Intel Clear"/>
              </a:rPr>
              <a:t>Azure</a:t>
            </a:r>
            <a:r>
              <a:rPr lang="de-DE" sz="1000" b="1" i="1" kern="1200" dirty="0" smtClean="0">
                <a:solidFill>
                  <a:srgbClr val="999999"/>
                </a:solidFill>
                <a:latin typeface="Intel Clear"/>
                <a:ea typeface="+mn-ea"/>
                <a:cs typeface="Intel Clear"/>
              </a:rPr>
              <a:t>.” </a:t>
            </a:r>
            <a:r>
              <a:rPr lang="de-DE" sz="1000" kern="1200" dirty="0" smtClean="0">
                <a:solidFill>
                  <a:srgbClr val="999999"/>
                </a:solidFill>
                <a:latin typeface="Intel Clear"/>
                <a:ea typeface="+mn-ea"/>
                <a:cs typeface="Intel Clear"/>
              </a:rPr>
              <a:t>– Angel </a:t>
            </a:r>
            <a:r>
              <a:rPr lang="de-DE" sz="1000" kern="1200" dirty="0" err="1" smtClean="0">
                <a:solidFill>
                  <a:srgbClr val="999999"/>
                </a:solidFill>
                <a:latin typeface="Intel Clear"/>
                <a:ea typeface="+mn-ea"/>
                <a:cs typeface="Intel Clear"/>
              </a:rPr>
              <a:t>about</a:t>
            </a:r>
            <a:r>
              <a:rPr lang="de-DE" sz="1000" kern="1200" dirty="0" smtClean="0">
                <a:solidFill>
                  <a:srgbClr val="999999"/>
                </a:solidFill>
                <a:latin typeface="Intel Clear"/>
                <a:ea typeface="+mn-ea"/>
                <a:cs typeface="Intel Clear"/>
              </a:rPr>
              <a:t> </a:t>
            </a:r>
            <a:r>
              <a:rPr lang="de-DE" sz="1000" kern="1200" dirty="0" err="1" smtClean="0">
                <a:solidFill>
                  <a:srgbClr val="999999"/>
                </a:solidFill>
                <a:latin typeface="Intel Clear"/>
                <a:ea typeface="+mn-ea"/>
                <a:cs typeface="Intel Clear"/>
              </a:rPr>
              <a:t>Azure</a:t>
            </a:r>
            <a:r>
              <a:rPr lang="de-DE" sz="1000" kern="1200" dirty="0" smtClean="0">
                <a:solidFill>
                  <a:srgbClr val="999999"/>
                </a:solidFill>
                <a:latin typeface="Intel Clear"/>
                <a:ea typeface="+mn-ea"/>
                <a:cs typeface="Intel Clear"/>
              </a:rPr>
              <a:t> </a:t>
            </a:r>
            <a:r>
              <a:rPr lang="de-DE" sz="1000" kern="1200" dirty="0" err="1" smtClean="0">
                <a:solidFill>
                  <a:srgbClr val="999999"/>
                </a:solidFill>
                <a:latin typeface="Intel Clear"/>
                <a:ea typeface="+mn-ea"/>
                <a:cs typeface="Intel Clear"/>
              </a:rPr>
              <a:t>continuous</a:t>
            </a:r>
            <a:r>
              <a:rPr lang="de-DE" sz="1000" kern="1200" dirty="0" smtClean="0">
                <a:solidFill>
                  <a:srgbClr val="999999"/>
                </a:solidFill>
                <a:latin typeface="Intel Clear"/>
                <a:ea typeface="+mn-ea"/>
                <a:cs typeface="Intel Clear"/>
              </a:rPr>
              <a:t> </a:t>
            </a:r>
            <a:r>
              <a:rPr lang="de-DE" sz="1000" kern="1200" dirty="0" err="1" smtClean="0">
                <a:solidFill>
                  <a:srgbClr val="999999"/>
                </a:solidFill>
                <a:latin typeface="Intel Clear"/>
                <a:ea typeface="+mn-ea"/>
                <a:cs typeface="Intel Clear"/>
              </a:rPr>
              <a:t>deployment</a:t>
            </a:r>
            <a:r>
              <a:rPr lang="de-DE" sz="1000" kern="1200" dirty="0" smtClean="0">
                <a:solidFill>
                  <a:srgbClr val="999999"/>
                </a:solidFill>
                <a:latin typeface="Intel Clear"/>
                <a:ea typeface="+mn-ea"/>
                <a:cs typeface="Intel Clear"/>
              </a:rPr>
              <a:t> </a:t>
            </a:r>
            <a:r>
              <a:rPr lang="de-DE" sz="1000" kern="1200" dirty="0" err="1" smtClean="0">
                <a:solidFill>
                  <a:srgbClr val="999999"/>
                </a:solidFill>
                <a:latin typeface="Intel Clear"/>
                <a:ea typeface="+mn-ea"/>
                <a:cs typeface="Intel Clear"/>
              </a:rPr>
              <a:t>integration</a:t>
            </a:r>
            <a:endParaRPr lang="de-DE" sz="1000" kern="1200" dirty="0">
              <a:solidFill>
                <a:srgbClr val="999999"/>
              </a:solidFill>
              <a:latin typeface="Intel Clear"/>
              <a:ea typeface="+mn-ea"/>
              <a:cs typeface="Intel Clear"/>
            </a:endParaRPr>
          </a:p>
        </p:txBody>
      </p:sp>
      <p:grpSp>
        <p:nvGrpSpPr>
          <p:cNvPr id="17" name="Group 16"/>
          <p:cNvGrpSpPr/>
          <p:nvPr/>
        </p:nvGrpSpPr>
        <p:grpSpPr>
          <a:xfrm>
            <a:off x="455613" y="4408724"/>
            <a:ext cx="2797451" cy="246221"/>
            <a:chOff x="455613" y="4281489"/>
            <a:chExt cx="2797451" cy="246221"/>
          </a:xfrm>
        </p:grpSpPr>
        <p:sp>
          <p:nvSpPr>
            <p:cNvPr id="18" name="Rounded Rectangle 17"/>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9" name="Rectangle 18"/>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20" name="Rectangle 19"/>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21" name="Rectangle 20"/>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22" name="Rounded Rectangle 21"/>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3" name="Rounded Rectangle 22"/>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24" name="TextBox 23"/>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420198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40664" y="1203324"/>
            <a:ext cx="3591458"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On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app developers weren’t able to deploy their app due to </a:t>
            </a:r>
            <a:r>
              <a:rPr kumimoji="0" lang="en-US" sz="1800" b="1" i="0" u="none" strike="noStrike" kern="1200" cap="none" spc="0" normalizeH="0" baseline="0" noProof="0" dirty="0" err="1" smtClean="0">
                <a:ln>
                  <a:noFill/>
                </a:ln>
                <a:solidFill>
                  <a:schemeClr val="tx1">
                    <a:lumMod val="65000"/>
                    <a:lumOff val="35000"/>
                  </a:schemeClr>
                </a:solidFill>
                <a:effectLst/>
                <a:uLnTx/>
                <a:uFillTx/>
                <a:latin typeface="Intel Clear"/>
                <a:ea typeface="+mn-ea"/>
              </a:rPr>
              <a:t>libcloud</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deficiencies, and no neutron API was available for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shade*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These tasks can be automated on </a:t>
            </a:r>
            <a:r>
              <a:rPr kumimoji="0" lang="en-US" sz="1800" b="1"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only if projects like Heat, </a:t>
            </a:r>
            <a:r>
              <a:rPr kumimoji="0" lang="en-US" sz="18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Murano</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and </a:t>
            </a:r>
            <a:r>
              <a:rPr kumimoji="0" lang="en-US" sz="18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Solum</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are available.</a:t>
            </a:r>
          </a:p>
        </p:txBody>
      </p:sp>
      <p:sp>
        <p:nvSpPr>
          <p:cNvPr id="3" name="Content Placeholder 2"/>
          <p:cNvSpPr txBox="1">
            <a:spLocks/>
          </p:cNvSpPr>
          <p:nvPr/>
        </p:nvSpPr>
        <p:spPr>
          <a:xfrm>
            <a:off x="4936481" y="1203324"/>
            <a:ext cx="3748731"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With</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 AWS*</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GCP*</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and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Azure*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whenever new code is pushed into them, their tools automatically update the apps.</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endParaRP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Intel Clear"/>
              <a:ea typeface="+mn-ea"/>
            </a:endParaRPr>
          </a:p>
        </p:txBody>
      </p:sp>
      <p:sp>
        <p:nvSpPr>
          <p:cNvPr id="4"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Updates and redeployment</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12" name="Rounded Rectangle 11"/>
          <p:cNvSpPr>
            <a:spLocks noChangeAspect="1"/>
          </p:cNvSpPr>
          <p:nvPr/>
        </p:nvSpPr>
        <p:spPr>
          <a:xfrm>
            <a:off x="455613" y="1259603"/>
            <a:ext cx="155448" cy="15544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3" name="Rounded Rectangle 12"/>
          <p:cNvSpPr>
            <a:spLocks noChangeAspect="1"/>
          </p:cNvSpPr>
          <p:nvPr/>
        </p:nvSpPr>
        <p:spPr>
          <a:xfrm>
            <a:off x="455613" y="2793015"/>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4" name="Rounded Rectangle 13"/>
          <p:cNvSpPr>
            <a:spLocks noChangeAspect="1"/>
          </p:cNvSpPr>
          <p:nvPr/>
        </p:nvSpPr>
        <p:spPr>
          <a:xfrm>
            <a:off x="4646974" y="1259603"/>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nvGrpSpPr>
          <p:cNvPr id="16" name="Group 15"/>
          <p:cNvGrpSpPr/>
          <p:nvPr/>
        </p:nvGrpSpPr>
        <p:grpSpPr>
          <a:xfrm>
            <a:off x="455613" y="4408724"/>
            <a:ext cx="2797451" cy="246221"/>
            <a:chOff x="455613" y="4281489"/>
            <a:chExt cx="2797451" cy="246221"/>
          </a:xfrm>
        </p:grpSpPr>
        <p:sp>
          <p:nvSpPr>
            <p:cNvPr id="17" name="Rounded Rectangle 16"/>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8" name="Rectangle 17"/>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19" name="Rectangle 18"/>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20" name="Rectangle 19"/>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21" name="Rounded Rectangle 20"/>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2" name="Rounded Rectangle 21"/>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23" name="TextBox 22"/>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87083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10492" y="1203324"/>
            <a:ext cx="3422596"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Azure*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has a very basic monitor. </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OVH*</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uses Horizon and its Control Panel as monitors.</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Rackspace*</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AWS*</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and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GCP*</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offer dashboards to monitor their clouds.</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sym typeface="Arial"/>
              </a:rPr>
              <a:t>Developers were mostly satisfied with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sym typeface="Arial"/>
              </a:rPr>
              <a:t>all</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sym typeface="Arial"/>
              </a:rPr>
              <a:t> the proposed methods for </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sym typeface="Arial"/>
              </a:rPr>
              <a:t>destroying</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sym typeface="Arial"/>
              </a:rPr>
              <a:t> the infrastructure.</a:t>
            </a:r>
            <a:endParaRPr kumimoji="0" lang="en-US" sz="1800" b="0" i="0" u="none" strike="noStrike" kern="1200" cap="none" spc="0" normalizeH="0" baseline="0" noProof="0" dirty="0">
              <a:ln>
                <a:noFill/>
              </a:ln>
              <a:solidFill>
                <a:schemeClr val="tx1">
                  <a:lumMod val="65000"/>
                  <a:lumOff val="35000"/>
                </a:schemeClr>
              </a:solidFill>
              <a:effectLst/>
              <a:uLnTx/>
              <a:uFillTx/>
              <a:latin typeface="Intel Clear"/>
              <a:ea typeface="+mn-ea"/>
            </a:endParaRPr>
          </a:p>
        </p:txBody>
      </p:sp>
      <p:sp>
        <p:nvSpPr>
          <p:cNvPr id="11" name="Rounded Rectangle 10"/>
          <p:cNvSpPr>
            <a:spLocks noChangeAspect="1"/>
          </p:cNvSpPr>
          <p:nvPr/>
        </p:nvSpPr>
        <p:spPr>
          <a:xfrm>
            <a:off x="455613" y="1271940"/>
            <a:ext cx="155448" cy="15544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2" name="Rounded Rectangle 11"/>
          <p:cNvSpPr>
            <a:spLocks noChangeAspect="1"/>
          </p:cNvSpPr>
          <p:nvPr/>
        </p:nvSpPr>
        <p:spPr>
          <a:xfrm>
            <a:off x="455613" y="1699760"/>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3" name="Rounded Rectangle 12"/>
          <p:cNvSpPr>
            <a:spLocks noChangeAspect="1"/>
          </p:cNvSpPr>
          <p:nvPr/>
        </p:nvSpPr>
        <p:spPr>
          <a:xfrm>
            <a:off x="455613" y="3359760"/>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4" name="Rounded Rectangle 13"/>
          <p:cNvSpPr>
            <a:spLocks noChangeAspect="1"/>
          </p:cNvSpPr>
          <p:nvPr/>
        </p:nvSpPr>
        <p:spPr>
          <a:xfrm>
            <a:off x="455613" y="2389151"/>
            <a:ext cx="155448" cy="15544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713" y="1271940"/>
            <a:ext cx="4131500" cy="2289845"/>
          </a:xfrm>
          <a:prstGeom prst="rect">
            <a:avLst/>
          </a:prstGeom>
        </p:spPr>
      </p:pic>
      <p:sp>
        <p:nvSpPr>
          <p:cNvPr id="16" name="TextBox 15"/>
          <p:cNvSpPr txBox="1"/>
          <p:nvPr/>
        </p:nvSpPr>
        <p:spPr>
          <a:xfrm>
            <a:off x="4553713" y="3702505"/>
            <a:ext cx="4131500" cy="461665"/>
          </a:xfrm>
          <a:prstGeom prst="rect">
            <a:avLst/>
          </a:prstGeom>
          <a:noFill/>
        </p:spPr>
        <p:txBody>
          <a:bodyPr wrap="square" lIns="0" tIns="0" rIns="0" bIns="0" rtlCol="0">
            <a:spAutoFit/>
          </a:bodyPr>
          <a:lstStyle/>
          <a:p>
            <a:pPr defTabSz="457200"/>
            <a:r>
              <a:rPr lang="de-DE" sz="1000" b="1" i="1" kern="1200" dirty="0" smtClean="0">
                <a:solidFill>
                  <a:srgbClr val="999999"/>
                </a:solidFill>
                <a:latin typeface="Intel Clear"/>
                <a:cs typeface="Intel Clear"/>
              </a:rPr>
              <a:t>‘‘</a:t>
            </a:r>
            <a:r>
              <a:rPr lang="de-DE" sz="1000" b="1" i="1" kern="1200" dirty="0" err="1" smtClean="0">
                <a:solidFill>
                  <a:srgbClr val="999999"/>
                </a:solidFill>
                <a:latin typeface="Intel Clear"/>
                <a:ea typeface="+mn-ea"/>
                <a:cs typeface="Intel Clear"/>
              </a:rPr>
              <a:t>It's</a:t>
            </a:r>
            <a:r>
              <a:rPr lang="de-DE" sz="1000" b="1" i="1" kern="1200" dirty="0" smtClean="0">
                <a:solidFill>
                  <a:srgbClr val="999999"/>
                </a:solidFill>
                <a:latin typeface="Intel Clear"/>
                <a:ea typeface="+mn-ea"/>
                <a:cs typeface="Intel Clear"/>
              </a:rPr>
              <a:t> </a:t>
            </a:r>
            <a:r>
              <a:rPr lang="de-DE" sz="1000" b="1" i="1" kern="1200" dirty="0">
                <a:solidFill>
                  <a:srgbClr val="999999"/>
                </a:solidFill>
                <a:latin typeface="Intel Clear"/>
                <a:ea typeface="+mn-ea"/>
                <a:cs typeface="Intel Clear"/>
              </a:rPr>
              <a:t>has a complete </a:t>
            </a:r>
            <a:r>
              <a:rPr lang="de-DE" sz="1000" b="1" i="1" kern="1200" dirty="0" smtClean="0">
                <a:solidFill>
                  <a:srgbClr val="999999"/>
                </a:solidFill>
                <a:latin typeface="Intel Clear"/>
                <a:ea typeface="+mn-ea"/>
                <a:cs typeface="Intel Clear"/>
              </a:rPr>
              <a:t>dashboard, </a:t>
            </a:r>
            <a:r>
              <a:rPr lang="de-DE" sz="1000" b="1" i="1" kern="1200" dirty="0">
                <a:solidFill>
                  <a:srgbClr val="999999"/>
                </a:solidFill>
                <a:latin typeface="Intel Clear"/>
                <a:ea typeface="+mn-ea"/>
                <a:cs typeface="Intel Clear"/>
              </a:rPr>
              <a:t>it shows </a:t>
            </a:r>
            <a:r>
              <a:rPr lang="de-DE" sz="1000" b="1" i="1" kern="1200" dirty="0" smtClean="0">
                <a:solidFill>
                  <a:srgbClr val="999999"/>
                </a:solidFill>
                <a:latin typeface="Intel Clear"/>
                <a:ea typeface="+mn-ea"/>
                <a:cs typeface="Intel Clear"/>
              </a:rPr>
              <a:t>alerts, </a:t>
            </a:r>
            <a:r>
              <a:rPr lang="de-DE" sz="1000" b="1" i="1" kern="1200" dirty="0">
                <a:solidFill>
                  <a:srgbClr val="999999"/>
                </a:solidFill>
                <a:latin typeface="Intel Clear"/>
                <a:ea typeface="+mn-ea"/>
                <a:cs typeface="Intel Clear"/>
              </a:rPr>
              <a:t>agents installed </a:t>
            </a:r>
            <a:r>
              <a:rPr lang="de-DE" sz="1000" b="1" i="1" kern="1200" dirty="0" smtClean="0">
                <a:solidFill>
                  <a:srgbClr val="999999"/>
                </a:solidFill>
                <a:latin typeface="Intel Clear"/>
                <a:ea typeface="+mn-ea"/>
                <a:cs typeface="Intel Clear"/>
              </a:rPr>
              <a:t>and </a:t>
            </a:r>
            <a:r>
              <a:rPr lang="de-DE" sz="1000" b="1" i="1" kern="1200" dirty="0">
                <a:solidFill>
                  <a:srgbClr val="999999"/>
                </a:solidFill>
                <a:latin typeface="Intel Clear"/>
                <a:ea typeface="+mn-ea"/>
                <a:cs typeface="Intel Clear"/>
              </a:rPr>
              <a:t>an activity log. Very easy to understand</a:t>
            </a:r>
            <a:r>
              <a:rPr lang="de-DE" sz="1000" b="1" i="1" kern="1200" dirty="0" smtClean="0">
                <a:solidFill>
                  <a:srgbClr val="999999"/>
                </a:solidFill>
                <a:latin typeface="Intel Clear"/>
                <a:ea typeface="+mn-ea"/>
                <a:cs typeface="Intel Clear"/>
              </a:rPr>
              <a:t>.” </a:t>
            </a:r>
            <a:r>
              <a:rPr lang="de-DE" sz="1000" kern="1200" dirty="0" smtClean="0">
                <a:solidFill>
                  <a:srgbClr val="999999"/>
                </a:solidFill>
                <a:latin typeface="Intel Clear"/>
                <a:ea typeface="+mn-ea"/>
                <a:cs typeface="Intel Clear"/>
              </a:rPr>
              <a:t>– Angel about </a:t>
            </a:r>
            <a:r>
              <a:rPr lang="de-DE" sz="1000" kern="1200" dirty="0">
                <a:solidFill>
                  <a:srgbClr val="999999"/>
                </a:solidFill>
                <a:latin typeface="Intel Clear"/>
                <a:ea typeface="+mn-ea"/>
                <a:cs typeface="Intel Clear"/>
              </a:rPr>
              <a:t>Rackspace Intelligence</a:t>
            </a:r>
          </a:p>
        </p:txBody>
      </p:sp>
      <p:grpSp>
        <p:nvGrpSpPr>
          <p:cNvPr id="18" name="Group 17"/>
          <p:cNvGrpSpPr/>
          <p:nvPr/>
        </p:nvGrpSpPr>
        <p:grpSpPr>
          <a:xfrm>
            <a:off x="455613" y="4408724"/>
            <a:ext cx="2797451" cy="246221"/>
            <a:chOff x="455613" y="4281489"/>
            <a:chExt cx="2797451" cy="246221"/>
          </a:xfrm>
        </p:grpSpPr>
        <p:sp>
          <p:nvSpPr>
            <p:cNvPr id="19" name="Rounded Rectangle 18"/>
            <p:cNvSpPr>
              <a:spLocks noChangeAspect="1"/>
            </p:cNvSpPr>
            <p:nvPr/>
          </p:nvSpPr>
          <p:spPr>
            <a:xfrm>
              <a:off x="455613" y="4349736"/>
              <a:ext cx="109728" cy="109728"/>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0" name="Rectangle 19"/>
            <p:cNvSpPr/>
            <p:nvPr/>
          </p:nvSpPr>
          <p:spPr>
            <a:xfrm>
              <a:off x="565341" y="4281489"/>
              <a:ext cx="98755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Critical issues</a:t>
              </a:r>
            </a:p>
          </p:txBody>
        </p:sp>
        <p:sp>
          <p:nvSpPr>
            <p:cNvPr id="21" name="Rectangle 20"/>
            <p:cNvSpPr/>
            <p:nvPr/>
          </p:nvSpPr>
          <p:spPr>
            <a:xfrm>
              <a:off x="1660842" y="4281489"/>
              <a:ext cx="99034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Gaps</a:t>
              </a:r>
            </a:p>
          </p:txBody>
        </p:sp>
        <p:sp>
          <p:nvSpPr>
            <p:cNvPr id="22" name="Rectangle 21"/>
            <p:cNvSpPr/>
            <p:nvPr/>
          </p:nvSpPr>
          <p:spPr>
            <a:xfrm>
              <a:off x="2265202" y="4281489"/>
              <a:ext cx="987862" cy="246221"/>
            </a:xfrm>
            <a:prstGeom prst="rect">
              <a:avLst/>
            </a:prstGeom>
          </p:spPr>
          <p:txBody>
            <a:bodyPr wrap="square">
              <a:spAutoFit/>
            </a:bodyPr>
            <a:lstStyle/>
            <a:p>
              <a:pPr marL="0" marR="0" lvl="0" indent="0" defTabSz="45720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rgbClr val="0071C5"/>
                  </a:solidFill>
                  <a:effectLst/>
                  <a:uLnTx/>
                  <a:uFillTx/>
                  <a:latin typeface="Intel Clear Pro" panose="020B0804020202060201" pitchFamily="34" charset="0"/>
                  <a:ea typeface="Intel Clear"/>
                  <a:cs typeface="Intel Clear Pro" panose="020B0804020202060201" pitchFamily="34" charset="0"/>
                </a:rPr>
                <a:t>Best practices</a:t>
              </a:r>
            </a:p>
          </p:txBody>
        </p:sp>
        <p:sp>
          <p:nvSpPr>
            <p:cNvPr id="23" name="Rounded Rectangle 22"/>
            <p:cNvSpPr>
              <a:spLocks noChangeAspect="1"/>
            </p:cNvSpPr>
            <p:nvPr/>
          </p:nvSpPr>
          <p:spPr>
            <a:xfrm>
              <a:off x="1551114" y="4349735"/>
              <a:ext cx="109728" cy="109728"/>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24" name="Rounded Rectangle 23"/>
            <p:cNvSpPr>
              <a:spLocks noChangeAspect="1"/>
            </p:cNvSpPr>
            <p:nvPr/>
          </p:nvSpPr>
          <p:spPr>
            <a:xfrm>
              <a:off x="2156013" y="4349735"/>
              <a:ext cx="109728" cy="109728"/>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grpSp>
      <p:sp>
        <p:nvSpPr>
          <p:cNvPr id="25" name="TextBox 24"/>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
        <p:nvSpPr>
          <p:cNvPr id="26" name="Title 4"/>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Monitoring and clean</a:t>
            </a:r>
            <a:r>
              <a:rPr kumimoji="0" lang="en-US" sz="2800" b="0" i="0" u="none" strike="noStrike" kern="1200" cap="none" spc="0" normalizeH="0" noProof="0" dirty="0" smtClean="0">
                <a:ln>
                  <a:noFill/>
                </a:ln>
                <a:solidFill>
                  <a:srgbClr val="C00000"/>
                </a:solidFill>
                <a:effectLst/>
                <a:uLnTx/>
                <a:uFillTx/>
                <a:latin typeface="Intel Clear"/>
              </a:rPr>
              <a:t> up</a:t>
            </a:r>
            <a:endParaRPr kumimoji="0" lang="en-US" sz="2800" b="0" i="0" u="none" strike="noStrike" kern="1200" cap="none" spc="0" normalizeH="0" baseline="0" noProof="0" dirty="0">
              <a:ln>
                <a:noFill/>
              </a:ln>
              <a:solidFill>
                <a:srgbClr val="C00000"/>
              </a:solidFill>
              <a:effectLst/>
              <a:uLnTx/>
              <a:uFillTx/>
              <a:latin typeface="Intel Clear"/>
            </a:endParaRPr>
          </a:p>
        </p:txBody>
      </p:sp>
    </p:spTree>
    <p:extLst>
      <p:ext uri="{BB962C8B-B14F-4D97-AF65-F5344CB8AC3E}">
        <p14:creationId xmlns:p14="http://schemas.microsoft.com/office/powerpoint/2010/main" val="1805711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Experience satisfaction rate per provider (results)</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3" name="Shape 1028"/>
          <p:cNvSpPr txBox="1"/>
          <p:nvPr/>
        </p:nvSpPr>
        <p:spPr>
          <a:xfrm>
            <a:off x="4145130" y="813740"/>
            <a:ext cx="777583" cy="342465"/>
          </a:xfrm>
          <a:prstGeom prst="rect">
            <a:avLst/>
          </a:prstGeom>
          <a:noFill/>
          <a:ln>
            <a:noFill/>
          </a:ln>
        </p:spPr>
        <p:txBody>
          <a:bodyPr lIns="91425" tIns="91425" rIns="91425" bIns="91425" anchor="ctr" anchorCtr="0">
            <a:noAutofit/>
          </a:bodyPr>
          <a:lstStyle/>
          <a:p>
            <a:pPr algn="ctr" defTabSz="457200">
              <a:buClr>
                <a:srgbClr val="0071C5"/>
              </a:buClr>
              <a:buSzPct val="25000"/>
              <a:buFont typeface="Arial"/>
              <a:buNone/>
            </a:pPr>
            <a:r>
              <a:rPr lang="en" sz="1100" b="1" kern="1200" dirty="0">
                <a:solidFill>
                  <a:schemeClr val="tx1">
                    <a:lumMod val="65000"/>
                    <a:lumOff val="35000"/>
                  </a:schemeClr>
                </a:solidFill>
                <a:latin typeface="Intel Clear"/>
              </a:rPr>
              <a:t>Sign </a:t>
            </a:r>
            <a:r>
              <a:rPr lang="en-US" sz="1100" b="1" kern="1200" dirty="0">
                <a:solidFill>
                  <a:schemeClr val="tx1">
                    <a:lumMod val="65000"/>
                    <a:lumOff val="35000"/>
                  </a:schemeClr>
                </a:solidFill>
                <a:latin typeface="Intel Clear"/>
              </a:rPr>
              <a:t>u</a:t>
            </a:r>
            <a:r>
              <a:rPr lang="en" sz="1100" b="1" kern="1200" dirty="0" smtClean="0">
                <a:solidFill>
                  <a:schemeClr val="tx1">
                    <a:lumMod val="65000"/>
                    <a:lumOff val="35000"/>
                  </a:schemeClr>
                </a:solidFill>
                <a:latin typeface="Intel Clear"/>
              </a:rPr>
              <a:t>p</a:t>
            </a:r>
            <a:endParaRPr lang="en" sz="1100" b="1" kern="1200" dirty="0">
              <a:solidFill>
                <a:schemeClr val="tx1">
                  <a:lumMod val="65000"/>
                  <a:lumOff val="35000"/>
                </a:schemeClr>
              </a:solidFill>
              <a:latin typeface="Intel Clear"/>
            </a:endParaRPr>
          </a:p>
        </p:txBody>
      </p:sp>
      <p:sp>
        <p:nvSpPr>
          <p:cNvPr id="4" name="Shape 1029"/>
          <p:cNvSpPr txBox="1"/>
          <p:nvPr/>
        </p:nvSpPr>
        <p:spPr>
          <a:xfrm>
            <a:off x="2290825" y="1336696"/>
            <a:ext cx="928010" cy="342465"/>
          </a:xfrm>
          <a:prstGeom prst="rect">
            <a:avLst/>
          </a:prstGeom>
          <a:noFill/>
          <a:ln>
            <a:noFill/>
          </a:ln>
        </p:spPr>
        <p:txBody>
          <a:bodyPr lIns="91425" tIns="91425" rIns="91425" bIns="91425" anchor="ctr" anchorCtr="0">
            <a:noAutofit/>
          </a:bodyPr>
          <a:lstStyle/>
          <a:p>
            <a:pPr algn="r" defTabSz="457200">
              <a:buClr>
                <a:srgbClr val="0071C5"/>
              </a:buClr>
              <a:buSzPct val="25000"/>
              <a:buFont typeface="Arial"/>
              <a:buNone/>
            </a:pPr>
            <a:r>
              <a:rPr lang="en" sz="1100" b="1" kern="1200" dirty="0">
                <a:solidFill>
                  <a:schemeClr val="tx1">
                    <a:lumMod val="65000"/>
                    <a:lumOff val="35000"/>
                  </a:schemeClr>
                </a:solidFill>
                <a:latin typeface="Intel Clear"/>
              </a:rPr>
              <a:t>Clean </a:t>
            </a:r>
            <a:r>
              <a:rPr lang="en-US" sz="1100" b="1" kern="1200" dirty="0" smtClean="0">
                <a:solidFill>
                  <a:schemeClr val="tx1">
                    <a:lumMod val="65000"/>
                    <a:lumOff val="35000"/>
                  </a:schemeClr>
                </a:solidFill>
                <a:latin typeface="Intel Clear"/>
              </a:rPr>
              <a:t>u</a:t>
            </a:r>
            <a:r>
              <a:rPr lang="en" sz="1100" b="1" kern="1200" dirty="0" smtClean="0">
                <a:solidFill>
                  <a:schemeClr val="tx1">
                    <a:lumMod val="65000"/>
                    <a:lumOff val="35000"/>
                  </a:schemeClr>
                </a:solidFill>
                <a:latin typeface="Intel Clear"/>
              </a:rPr>
              <a:t>p</a:t>
            </a:r>
            <a:endParaRPr lang="en" sz="1100" b="1" kern="1200" dirty="0">
              <a:solidFill>
                <a:schemeClr val="tx1">
                  <a:lumMod val="65000"/>
                  <a:lumOff val="35000"/>
                </a:schemeClr>
              </a:solidFill>
              <a:latin typeface="Intel Clear"/>
            </a:endParaRPr>
          </a:p>
        </p:txBody>
      </p:sp>
      <p:sp>
        <p:nvSpPr>
          <p:cNvPr id="5" name="Shape 1030"/>
          <p:cNvSpPr txBox="1"/>
          <p:nvPr/>
        </p:nvSpPr>
        <p:spPr>
          <a:xfrm>
            <a:off x="5852591" y="1390063"/>
            <a:ext cx="1534340" cy="342465"/>
          </a:xfrm>
          <a:prstGeom prst="rect">
            <a:avLst/>
          </a:prstGeom>
          <a:noFill/>
          <a:ln>
            <a:noFill/>
          </a:ln>
        </p:spPr>
        <p:txBody>
          <a:bodyPr lIns="91425" tIns="91425" rIns="91425" bIns="91425" anchor="ctr" anchorCtr="0">
            <a:noAutofit/>
          </a:bodyPr>
          <a:lstStyle/>
          <a:p>
            <a:pPr defTabSz="457200">
              <a:buClr>
                <a:srgbClr val="0071C5"/>
              </a:buClr>
              <a:buSzPct val="25000"/>
              <a:buFont typeface="Arial"/>
              <a:buNone/>
            </a:pPr>
            <a:r>
              <a:rPr lang="en" sz="1100" b="1" kern="1200" dirty="0">
                <a:solidFill>
                  <a:schemeClr val="tx1">
                    <a:lumMod val="65000"/>
                    <a:lumOff val="35000"/>
                  </a:schemeClr>
                </a:solidFill>
                <a:latin typeface="Intel Clear"/>
              </a:rPr>
              <a:t>Welcome </a:t>
            </a:r>
            <a:r>
              <a:rPr lang="en-US" sz="1100" b="1" kern="1200" dirty="0">
                <a:solidFill>
                  <a:schemeClr val="tx1">
                    <a:lumMod val="65000"/>
                    <a:lumOff val="35000"/>
                  </a:schemeClr>
                </a:solidFill>
                <a:latin typeface="Intel Clear"/>
              </a:rPr>
              <a:t>p</a:t>
            </a:r>
            <a:r>
              <a:rPr lang="en" sz="1100" b="1" kern="1200" dirty="0" err="1" smtClean="0">
                <a:solidFill>
                  <a:schemeClr val="tx1">
                    <a:lumMod val="65000"/>
                    <a:lumOff val="35000"/>
                  </a:schemeClr>
                </a:solidFill>
                <a:latin typeface="Intel Clear"/>
              </a:rPr>
              <a:t>ack</a:t>
            </a:r>
            <a:endParaRPr lang="en" sz="1100" b="1" kern="1200" dirty="0">
              <a:solidFill>
                <a:schemeClr val="tx1">
                  <a:lumMod val="65000"/>
                  <a:lumOff val="35000"/>
                </a:schemeClr>
              </a:solidFill>
              <a:latin typeface="Intel Clear"/>
            </a:endParaRPr>
          </a:p>
        </p:txBody>
      </p:sp>
      <p:sp>
        <p:nvSpPr>
          <p:cNvPr id="6" name="Shape 1032"/>
          <p:cNvSpPr txBox="1"/>
          <p:nvPr/>
        </p:nvSpPr>
        <p:spPr>
          <a:xfrm>
            <a:off x="873563" y="3654001"/>
            <a:ext cx="1991403" cy="342465"/>
          </a:xfrm>
          <a:prstGeom prst="rect">
            <a:avLst/>
          </a:prstGeom>
          <a:noFill/>
          <a:ln>
            <a:noFill/>
          </a:ln>
        </p:spPr>
        <p:txBody>
          <a:bodyPr lIns="91425" tIns="91425" rIns="91425" bIns="91425" anchor="ctr" anchorCtr="0">
            <a:noAutofit/>
          </a:bodyPr>
          <a:lstStyle/>
          <a:p>
            <a:pPr algn="r" defTabSz="457200">
              <a:buClr>
                <a:srgbClr val="0071C5"/>
              </a:buClr>
              <a:buSzPct val="25000"/>
              <a:buFont typeface="Arial"/>
              <a:buNone/>
            </a:pPr>
            <a:r>
              <a:rPr lang="en" sz="1100" b="1" kern="1200" dirty="0">
                <a:solidFill>
                  <a:schemeClr val="tx1">
                    <a:lumMod val="65000"/>
                    <a:lumOff val="35000"/>
                  </a:schemeClr>
                </a:solidFill>
                <a:latin typeface="Intel Clear"/>
              </a:rPr>
              <a:t>Updates </a:t>
            </a:r>
            <a:r>
              <a:rPr lang="en-US" sz="1100" b="1" kern="1200" dirty="0" smtClean="0">
                <a:solidFill>
                  <a:schemeClr val="tx1">
                    <a:lumMod val="65000"/>
                    <a:lumOff val="35000"/>
                  </a:schemeClr>
                </a:solidFill>
                <a:latin typeface="Intel Clear"/>
              </a:rPr>
              <a:t>and</a:t>
            </a:r>
            <a:r>
              <a:rPr lang="en" sz="1100" b="1" kern="1200" dirty="0" smtClean="0">
                <a:solidFill>
                  <a:schemeClr val="tx1">
                    <a:lumMod val="65000"/>
                    <a:lumOff val="35000"/>
                  </a:schemeClr>
                </a:solidFill>
                <a:latin typeface="Intel Clear"/>
              </a:rPr>
              <a:t> </a:t>
            </a:r>
            <a:r>
              <a:rPr lang="en-US" sz="1100" b="1" kern="1200" dirty="0">
                <a:solidFill>
                  <a:schemeClr val="tx1">
                    <a:lumMod val="65000"/>
                    <a:lumOff val="35000"/>
                  </a:schemeClr>
                </a:solidFill>
                <a:latin typeface="Intel Clear"/>
              </a:rPr>
              <a:t>r</a:t>
            </a:r>
            <a:r>
              <a:rPr lang="en" sz="1100" b="1" kern="1200" dirty="0" err="1" smtClean="0">
                <a:solidFill>
                  <a:schemeClr val="tx1">
                    <a:lumMod val="65000"/>
                    <a:lumOff val="35000"/>
                  </a:schemeClr>
                </a:solidFill>
                <a:latin typeface="Intel Clear"/>
              </a:rPr>
              <a:t>edeployment</a:t>
            </a:r>
            <a:endParaRPr lang="en" sz="1100" b="1" kern="1200" dirty="0">
              <a:solidFill>
                <a:schemeClr val="tx1">
                  <a:lumMod val="65000"/>
                  <a:lumOff val="35000"/>
                </a:schemeClr>
              </a:solidFill>
              <a:latin typeface="Intel Clear"/>
            </a:endParaRPr>
          </a:p>
        </p:txBody>
      </p:sp>
      <p:sp>
        <p:nvSpPr>
          <p:cNvPr id="7" name="Shape 1033"/>
          <p:cNvSpPr txBox="1"/>
          <p:nvPr/>
        </p:nvSpPr>
        <p:spPr>
          <a:xfrm>
            <a:off x="2488772" y="4381152"/>
            <a:ext cx="1162036" cy="342465"/>
          </a:xfrm>
          <a:prstGeom prst="rect">
            <a:avLst/>
          </a:prstGeom>
          <a:noFill/>
          <a:ln>
            <a:noFill/>
          </a:ln>
        </p:spPr>
        <p:txBody>
          <a:bodyPr lIns="91425" tIns="91425" rIns="91425" bIns="91425" anchor="ctr" anchorCtr="0">
            <a:noAutofit/>
          </a:bodyPr>
          <a:lstStyle/>
          <a:p>
            <a:pPr algn="r" defTabSz="457200">
              <a:buClr>
                <a:srgbClr val="0071C5"/>
              </a:buClr>
              <a:buSzPct val="25000"/>
              <a:buFont typeface="Arial"/>
              <a:buNone/>
            </a:pPr>
            <a:r>
              <a:rPr lang="en" sz="1100" b="1" kern="1200" dirty="0">
                <a:solidFill>
                  <a:schemeClr val="tx1">
                    <a:lumMod val="65000"/>
                    <a:lumOff val="35000"/>
                  </a:schemeClr>
                </a:solidFill>
                <a:latin typeface="Intel Clear"/>
              </a:rPr>
              <a:t>Deployment</a:t>
            </a:r>
          </a:p>
        </p:txBody>
      </p:sp>
      <p:sp>
        <p:nvSpPr>
          <p:cNvPr id="8" name="Shape 1035"/>
          <p:cNvSpPr txBox="1"/>
          <p:nvPr/>
        </p:nvSpPr>
        <p:spPr>
          <a:xfrm>
            <a:off x="6200715" y="3654002"/>
            <a:ext cx="1425571" cy="342465"/>
          </a:xfrm>
          <a:prstGeom prst="rect">
            <a:avLst/>
          </a:prstGeom>
          <a:noFill/>
          <a:ln>
            <a:noFill/>
          </a:ln>
        </p:spPr>
        <p:txBody>
          <a:bodyPr lIns="91425" tIns="91425" rIns="91425" bIns="91425" anchor="ctr" anchorCtr="0">
            <a:noAutofit/>
          </a:bodyPr>
          <a:lstStyle/>
          <a:p>
            <a:pPr defTabSz="457200">
              <a:buClr>
                <a:srgbClr val="0071C5"/>
              </a:buClr>
              <a:buSzPct val="25000"/>
              <a:buFont typeface="Arial"/>
              <a:buNone/>
            </a:pPr>
            <a:r>
              <a:rPr lang="en" sz="1100" b="1" kern="1200" dirty="0">
                <a:solidFill>
                  <a:schemeClr val="tx1">
                    <a:lumMod val="65000"/>
                    <a:lumOff val="35000"/>
                  </a:schemeClr>
                </a:solidFill>
                <a:latin typeface="Intel Clear"/>
              </a:rPr>
              <a:t>Infrastructure</a:t>
            </a:r>
          </a:p>
        </p:txBody>
      </p:sp>
      <p:sp>
        <p:nvSpPr>
          <p:cNvPr id="9" name="Shape 1036"/>
          <p:cNvSpPr txBox="1"/>
          <p:nvPr/>
        </p:nvSpPr>
        <p:spPr>
          <a:xfrm>
            <a:off x="5265767" y="4379195"/>
            <a:ext cx="1425571" cy="342465"/>
          </a:xfrm>
          <a:prstGeom prst="rect">
            <a:avLst/>
          </a:prstGeom>
          <a:noFill/>
          <a:ln>
            <a:noFill/>
          </a:ln>
        </p:spPr>
        <p:txBody>
          <a:bodyPr lIns="91425" tIns="91425" rIns="91425" bIns="91425" anchor="ctr" anchorCtr="0">
            <a:noAutofit/>
          </a:bodyPr>
          <a:lstStyle/>
          <a:p>
            <a:pPr defTabSz="457200">
              <a:buClr>
                <a:srgbClr val="0071C5"/>
              </a:buClr>
              <a:buSzPct val="25000"/>
              <a:buFont typeface="Arial"/>
              <a:buNone/>
            </a:pPr>
            <a:r>
              <a:rPr lang="en" sz="1100" b="1" kern="1200" dirty="0">
                <a:solidFill>
                  <a:schemeClr val="tx1">
                    <a:lumMod val="65000"/>
                    <a:lumOff val="35000"/>
                  </a:schemeClr>
                </a:solidFill>
                <a:latin typeface="Intel Clear"/>
              </a:rPr>
              <a:t>Development</a:t>
            </a:r>
          </a:p>
        </p:txBody>
      </p:sp>
      <p:sp>
        <p:nvSpPr>
          <p:cNvPr id="10" name="Shape 1038"/>
          <p:cNvSpPr/>
          <p:nvPr/>
        </p:nvSpPr>
        <p:spPr>
          <a:xfrm>
            <a:off x="2711072" y="1520976"/>
            <a:ext cx="3564534" cy="3043381"/>
          </a:xfrm>
          <a:custGeom>
            <a:avLst/>
            <a:gdLst>
              <a:gd name="connsiteX0" fmla="*/ 59994 w 120000"/>
              <a:gd name="connsiteY0" fmla="*/ 176 h 117827"/>
              <a:gd name="connsiteX1" fmla="*/ 100327 w 120000"/>
              <a:gd name="connsiteY1" fmla="*/ 2240 h 117827"/>
              <a:gd name="connsiteX2" fmla="*/ 120000 w 120000"/>
              <a:gd name="connsiteY2" fmla="*/ 44564 h 117827"/>
              <a:gd name="connsiteX3" fmla="*/ 112262 w 120000"/>
              <a:gd name="connsiteY3" fmla="*/ 90273 h 117827"/>
              <a:gd name="connsiteX4" fmla="*/ 78906 w 120000"/>
              <a:gd name="connsiteY4" fmla="*/ 117827 h 117827"/>
              <a:gd name="connsiteX5" fmla="*/ 43059 w 120000"/>
              <a:gd name="connsiteY5" fmla="*/ 105062 h 117827"/>
              <a:gd name="connsiteX6" fmla="*/ 6659 w 120000"/>
              <a:gd name="connsiteY6" fmla="*/ 88925 h 117827"/>
              <a:gd name="connsiteX7" fmla="*/ 0 w 120000"/>
              <a:gd name="connsiteY7" fmla="*/ 41826 h 117827"/>
              <a:gd name="connsiteX8" fmla="*/ 21639 w 120000"/>
              <a:gd name="connsiteY8" fmla="*/ 0 h 117827"/>
              <a:gd name="connsiteX9" fmla="*/ 59994 w 120000"/>
              <a:gd name="connsiteY9" fmla="*/ 176 h 117827"/>
              <a:gd name="connsiteX0" fmla="*/ 59994 w 120000"/>
              <a:gd name="connsiteY0" fmla="*/ 176 h 117827"/>
              <a:gd name="connsiteX1" fmla="*/ 100327 w 120000"/>
              <a:gd name="connsiteY1" fmla="*/ 2240 h 117827"/>
              <a:gd name="connsiteX2" fmla="*/ 120000 w 120000"/>
              <a:gd name="connsiteY2" fmla="*/ 44564 h 117827"/>
              <a:gd name="connsiteX3" fmla="*/ 111835 w 120000"/>
              <a:gd name="connsiteY3" fmla="*/ 88434 h 117827"/>
              <a:gd name="connsiteX4" fmla="*/ 78906 w 120000"/>
              <a:gd name="connsiteY4" fmla="*/ 117827 h 117827"/>
              <a:gd name="connsiteX5" fmla="*/ 43059 w 120000"/>
              <a:gd name="connsiteY5" fmla="*/ 105062 h 117827"/>
              <a:gd name="connsiteX6" fmla="*/ 6659 w 120000"/>
              <a:gd name="connsiteY6" fmla="*/ 88925 h 117827"/>
              <a:gd name="connsiteX7" fmla="*/ 0 w 120000"/>
              <a:gd name="connsiteY7" fmla="*/ 41826 h 117827"/>
              <a:gd name="connsiteX8" fmla="*/ 21639 w 120000"/>
              <a:gd name="connsiteY8" fmla="*/ 0 h 117827"/>
              <a:gd name="connsiteX9" fmla="*/ 59994 w 120000"/>
              <a:gd name="connsiteY9" fmla="*/ 176 h 117827"/>
              <a:gd name="connsiteX0" fmla="*/ 59994 w 119715"/>
              <a:gd name="connsiteY0" fmla="*/ 176 h 117827"/>
              <a:gd name="connsiteX1" fmla="*/ 100327 w 119715"/>
              <a:gd name="connsiteY1" fmla="*/ 2240 h 117827"/>
              <a:gd name="connsiteX2" fmla="*/ 119715 w 119715"/>
              <a:gd name="connsiteY2" fmla="*/ 41890 h 117827"/>
              <a:gd name="connsiteX3" fmla="*/ 111835 w 119715"/>
              <a:gd name="connsiteY3" fmla="*/ 88434 h 117827"/>
              <a:gd name="connsiteX4" fmla="*/ 78906 w 119715"/>
              <a:gd name="connsiteY4" fmla="*/ 117827 h 117827"/>
              <a:gd name="connsiteX5" fmla="*/ 43059 w 119715"/>
              <a:gd name="connsiteY5" fmla="*/ 105062 h 117827"/>
              <a:gd name="connsiteX6" fmla="*/ 6659 w 119715"/>
              <a:gd name="connsiteY6" fmla="*/ 88925 h 117827"/>
              <a:gd name="connsiteX7" fmla="*/ 0 w 119715"/>
              <a:gd name="connsiteY7" fmla="*/ 41826 h 117827"/>
              <a:gd name="connsiteX8" fmla="*/ 21639 w 119715"/>
              <a:gd name="connsiteY8" fmla="*/ 0 h 117827"/>
              <a:gd name="connsiteX9" fmla="*/ 59994 w 119715"/>
              <a:gd name="connsiteY9" fmla="*/ 176 h 117827"/>
              <a:gd name="connsiteX0" fmla="*/ 59994 w 119715"/>
              <a:gd name="connsiteY0" fmla="*/ 176 h 117827"/>
              <a:gd name="connsiteX1" fmla="*/ 100469 w 119715"/>
              <a:gd name="connsiteY1" fmla="*/ 401 h 117827"/>
              <a:gd name="connsiteX2" fmla="*/ 119715 w 119715"/>
              <a:gd name="connsiteY2" fmla="*/ 41890 h 117827"/>
              <a:gd name="connsiteX3" fmla="*/ 111835 w 119715"/>
              <a:gd name="connsiteY3" fmla="*/ 88434 h 117827"/>
              <a:gd name="connsiteX4" fmla="*/ 78906 w 119715"/>
              <a:gd name="connsiteY4" fmla="*/ 117827 h 117827"/>
              <a:gd name="connsiteX5" fmla="*/ 43059 w 119715"/>
              <a:gd name="connsiteY5" fmla="*/ 105062 h 117827"/>
              <a:gd name="connsiteX6" fmla="*/ 6659 w 119715"/>
              <a:gd name="connsiteY6" fmla="*/ 88925 h 117827"/>
              <a:gd name="connsiteX7" fmla="*/ 0 w 119715"/>
              <a:gd name="connsiteY7" fmla="*/ 41826 h 117827"/>
              <a:gd name="connsiteX8" fmla="*/ 21639 w 119715"/>
              <a:gd name="connsiteY8" fmla="*/ 0 h 117827"/>
              <a:gd name="connsiteX9" fmla="*/ 59994 w 119715"/>
              <a:gd name="connsiteY9" fmla="*/ 176 h 117827"/>
              <a:gd name="connsiteX0" fmla="*/ 59994 w 119715"/>
              <a:gd name="connsiteY0" fmla="*/ 2516 h 120167"/>
              <a:gd name="connsiteX1" fmla="*/ 100469 w 119715"/>
              <a:gd name="connsiteY1" fmla="*/ 2741 h 120167"/>
              <a:gd name="connsiteX2" fmla="*/ 119715 w 119715"/>
              <a:gd name="connsiteY2" fmla="*/ 44230 h 120167"/>
              <a:gd name="connsiteX3" fmla="*/ 111835 w 119715"/>
              <a:gd name="connsiteY3" fmla="*/ 90774 h 120167"/>
              <a:gd name="connsiteX4" fmla="*/ 78906 w 119715"/>
              <a:gd name="connsiteY4" fmla="*/ 120167 h 120167"/>
              <a:gd name="connsiteX5" fmla="*/ 43059 w 119715"/>
              <a:gd name="connsiteY5" fmla="*/ 107402 h 120167"/>
              <a:gd name="connsiteX6" fmla="*/ 6659 w 119715"/>
              <a:gd name="connsiteY6" fmla="*/ 91265 h 120167"/>
              <a:gd name="connsiteX7" fmla="*/ 0 w 119715"/>
              <a:gd name="connsiteY7" fmla="*/ 44166 h 120167"/>
              <a:gd name="connsiteX8" fmla="*/ 21212 w 119715"/>
              <a:gd name="connsiteY8" fmla="*/ 0 h 120167"/>
              <a:gd name="connsiteX9" fmla="*/ 59994 w 119715"/>
              <a:gd name="connsiteY9" fmla="*/ 2516 h 120167"/>
              <a:gd name="connsiteX0" fmla="*/ 60421 w 120142"/>
              <a:gd name="connsiteY0" fmla="*/ 2516 h 120167"/>
              <a:gd name="connsiteX1" fmla="*/ 100896 w 120142"/>
              <a:gd name="connsiteY1" fmla="*/ 2741 h 120167"/>
              <a:gd name="connsiteX2" fmla="*/ 120142 w 120142"/>
              <a:gd name="connsiteY2" fmla="*/ 44230 h 120167"/>
              <a:gd name="connsiteX3" fmla="*/ 112262 w 120142"/>
              <a:gd name="connsiteY3" fmla="*/ 90774 h 120167"/>
              <a:gd name="connsiteX4" fmla="*/ 79333 w 120142"/>
              <a:gd name="connsiteY4" fmla="*/ 120167 h 120167"/>
              <a:gd name="connsiteX5" fmla="*/ 43486 w 120142"/>
              <a:gd name="connsiteY5" fmla="*/ 107402 h 120167"/>
              <a:gd name="connsiteX6" fmla="*/ 7086 w 120142"/>
              <a:gd name="connsiteY6" fmla="*/ 91265 h 120167"/>
              <a:gd name="connsiteX7" fmla="*/ 0 w 120142"/>
              <a:gd name="connsiteY7" fmla="*/ 41157 h 120167"/>
              <a:gd name="connsiteX8" fmla="*/ 21639 w 120142"/>
              <a:gd name="connsiteY8" fmla="*/ 0 h 120167"/>
              <a:gd name="connsiteX9" fmla="*/ 60421 w 120142"/>
              <a:gd name="connsiteY9" fmla="*/ 2516 h 120167"/>
              <a:gd name="connsiteX0" fmla="*/ 60101 w 119822"/>
              <a:gd name="connsiteY0" fmla="*/ 2516 h 120167"/>
              <a:gd name="connsiteX1" fmla="*/ 100576 w 119822"/>
              <a:gd name="connsiteY1" fmla="*/ 2741 h 120167"/>
              <a:gd name="connsiteX2" fmla="*/ 119822 w 119822"/>
              <a:gd name="connsiteY2" fmla="*/ 44230 h 120167"/>
              <a:gd name="connsiteX3" fmla="*/ 111942 w 119822"/>
              <a:gd name="connsiteY3" fmla="*/ 90774 h 120167"/>
              <a:gd name="connsiteX4" fmla="*/ 79013 w 119822"/>
              <a:gd name="connsiteY4" fmla="*/ 120167 h 120167"/>
              <a:gd name="connsiteX5" fmla="*/ 43166 w 119822"/>
              <a:gd name="connsiteY5" fmla="*/ 107402 h 120167"/>
              <a:gd name="connsiteX6" fmla="*/ 6766 w 119822"/>
              <a:gd name="connsiteY6" fmla="*/ 91265 h 120167"/>
              <a:gd name="connsiteX7" fmla="*/ 0 w 119822"/>
              <a:gd name="connsiteY7" fmla="*/ 41157 h 120167"/>
              <a:gd name="connsiteX8" fmla="*/ 21319 w 119822"/>
              <a:gd name="connsiteY8" fmla="*/ 0 h 120167"/>
              <a:gd name="connsiteX9" fmla="*/ 60101 w 119822"/>
              <a:gd name="connsiteY9" fmla="*/ 2516 h 120167"/>
              <a:gd name="connsiteX0" fmla="*/ 60528 w 119822"/>
              <a:gd name="connsiteY0" fmla="*/ 9 h 120167"/>
              <a:gd name="connsiteX1" fmla="*/ 100576 w 119822"/>
              <a:gd name="connsiteY1" fmla="*/ 2741 h 120167"/>
              <a:gd name="connsiteX2" fmla="*/ 119822 w 119822"/>
              <a:gd name="connsiteY2" fmla="*/ 44230 h 120167"/>
              <a:gd name="connsiteX3" fmla="*/ 111942 w 119822"/>
              <a:gd name="connsiteY3" fmla="*/ 90774 h 120167"/>
              <a:gd name="connsiteX4" fmla="*/ 79013 w 119822"/>
              <a:gd name="connsiteY4" fmla="*/ 120167 h 120167"/>
              <a:gd name="connsiteX5" fmla="*/ 43166 w 119822"/>
              <a:gd name="connsiteY5" fmla="*/ 107402 h 120167"/>
              <a:gd name="connsiteX6" fmla="*/ 6766 w 119822"/>
              <a:gd name="connsiteY6" fmla="*/ 91265 h 120167"/>
              <a:gd name="connsiteX7" fmla="*/ 0 w 119822"/>
              <a:gd name="connsiteY7" fmla="*/ 41157 h 120167"/>
              <a:gd name="connsiteX8" fmla="*/ 21319 w 119822"/>
              <a:gd name="connsiteY8" fmla="*/ 0 h 120167"/>
              <a:gd name="connsiteX9" fmla="*/ 60528 w 119822"/>
              <a:gd name="connsiteY9" fmla="*/ 9 h 120167"/>
              <a:gd name="connsiteX0" fmla="*/ 60528 w 119822"/>
              <a:gd name="connsiteY0" fmla="*/ 9 h 120167"/>
              <a:gd name="connsiteX1" fmla="*/ 100576 w 119822"/>
              <a:gd name="connsiteY1" fmla="*/ 2741 h 120167"/>
              <a:gd name="connsiteX2" fmla="*/ 119822 w 119822"/>
              <a:gd name="connsiteY2" fmla="*/ 44230 h 120167"/>
              <a:gd name="connsiteX3" fmla="*/ 111942 w 119822"/>
              <a:gd name="connsiteY3" fmla="*/ 90774 h 120167"/>
              <a:gd name="connsiteX4" fmla="*/ 79013 w 119822"/>
              <a:gd name="connsiteY4" fmla="*/ 120167 h 120167"/>
              <a:gd name="connsiteX5" fmla="*/ 43166 w 119822"/>
              <a:gd name="connsiteY5" fmla="*/ 107402 h 120167"/>
              <a:gd name="connsiteX6" fmla="*/ 6659 w 119822"/>
              <a:gd name="connsiteY6" fmla="*/ 89008 h 120167"/>
              <a:gd name="connsiteX7" fmla="*/ 0 w 119822"/>
              <a:gd name="connsiteY7" fmla="*/ 41157 h 120167"/>
              <a:gd name="connsiteX8" fmla="*/ 21319 w 119822"/>
              <a:gd name="connsiteY8" fmla="*/ 0 h 120167"/>
              <a:gd name="connsiteX9" fmla="*/ 60528 w 119822"/>
              <a:gd name="connsiteY9" fmla="*/ 9 h 1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822" h="120167" extrusionOk="0">
                <a:moveTo>
                  <a:pt x="60528" y="9"/>
                </a:moveTo>
                <a:lnTo>
                  <a:pt x="100576" y="2741"/>
                </a:lnTo>
                <a:lnTo>
                  <a:pt x="119822" y="44230"/>
                </a:lnTo>
                <a:lnTo>
                  <a:pt x="111942" y="90774"/>
                </a:lnTo>
                <a:lnTo>
                  <a:pt x="79013" y="120167"/>
                </a:lnTo>
                <a:lnTo>
                  <a:pt x="43166" y="107402"/>
                </a:lnTo>
                <a:lnTo>
                  <a:pt x="6659" y="89008"/>
                </a:lnTo>
                <a:lnTo>
                  <a:pt x="0" y="41157"/>
                </a:lnTo>
                <a:lnTo>
                  <a:pt x="21319" y="0"/>
                </a:lnTo>
                <a:lnTo>
                  <a:pt x="60528" y="9"/>
                </a:lnTo>
                <a:close/>
              </a:path>
            </a:pathLst>
          </a:custGeom>
          <a:solidFill>
            <a:srgbClr val="F8D44C">
              <a:alpha val="15000"/>
            </a:srgbClr>
          </a:solidFill>
          <a:ln w="19050" cap="flat" cmpd="sng">
            <a:solidFill>
              <a:srgbClr val="F8D44C"/>
            </a:solidFill>
            <a:prstDash val="solid"/>
            <a:round/>
            <a:headEnd type="none" w="med" len="med"/>
            <a:tailEnd type="none" w="med" len="med"/>
          </a:ln>
        </p:spPr>
      </p:sp>
      <p:sp>
        <p:nvSpPr>
          <p:cNvPr id="11" name="Shape 1039"/>
          <p:cNvSpPr/>
          <p:nvPr/>
        </p:nvSpPr>
        <p:spPr>
          <a:xfrm>
            <a:off x="2723319" y="1515485"/>
            <a:ext cx="3338752" cy="3039254"/>
          </a:xfrm>
          <a:custGeom>
            <a:avLst/>
            <a:gdLst>
              <a:gd name="connsiteX0" fmla="*/ 65111 w 119999"/>
              <a:gd name="connsiteY0" fmla="*/ 0 h 120000"/>
              <a:gd name="connsiteX1" fmla="*/ 107473 w 119999"/>
              <a:gd name="connsiteY1" fmla="*/ 2067 h 120000"/>
              <a:gd name="connsiteX2" fmla="*/ 113396 w 119999"/>
              <a:gd name="connsiteY2" fmla="*/ 44108 h 120000"/>
              <a:gd name="connsiteX3" fmla="*/ 119999 w 119999"/>
              <a:gd name="connsiteY3" fmla="*/ 90103 h 120000"/>
              <a:gd name="connsiteX4" fmla="*/ 80412 w 119999"/>
              <a:gd name="connsiteY4" fmla="*/ 105423 h 120000"/>
              <a:gd name="connsiteX5" fmla="*/ 41334 w 119999"/>
              <a:gd name="connsiteY5" fmla="*/ 120000 h 120000"/>
              <a:gd name="connsiteX6" fmla="*/ 7088 w 119999"/>
              <a:gd name="connsiteY6" fmla="*/ 88762 h 120000"/>
              <a:gd name="connsiteX7" fmla="*/ 0 w 119999"/>
              <a:gd name="connsiteY7" fmla="*/ 41495 h 120000"/>
              <a:gd name="connsiteX8" fmla="*/ 22871 w 119999"/>
              <a:gd name="connsiteY8" fmla="*/ 321 h 120000"/>
              <a:gd name="connsiteX9" fmla="*/ 65111 w 119999"/>
              <a:gd name="connsiteY9" fmla="*/ 0 h 120000"/>
              <a:gd name="connsiteX0" fmla="*/ 65111 w 119999"/>
              <a:gd name="connsiteY0" fmla="*/ 0 h 120000"/>
              <a:gd name="connsiteX1" fmla="*/ 107473 w 119999"/>
              <a:gd name="connsiteY1" fmla="*/ 2067 h 120000"/>
              <a:gd name="connsiteX2" fmla="*/ 113396 w 119999"/>
              <a:gd name="connsiteY2" fmla="*/ 44108 h 120000"/>
              <a:gd name="connsiteX3" fmla="*/ 119999 w 119999"/>
              <a:gd name="connsiteY3" fmla="*/ 88262 h 120000"/>
              <a:gd name="connsiteX4" fmla="*/ 80412 w 119999"/>
              <a:gd name="connsiteY4" fmla="*/ 105423 h 120000"/>
              <a:gd name="connsiteX5" fmla="*/ 41334 w 119999"/>
              <a:gd name="connsiteY5" fmla="*/ 120000 h 120000"/>
              <a:gd name="connsiteX6" fmla="*/ 7088 w 119999"/>
              <a:gd name="connsiteY6" fmla="*/ 88762 h 120000"/>
              <a:gd name="connsiteX7" fmla="*/ 0 w 119999"/>
              <a:gd name="connsiteY7" fmla="*/ 41495 h 120000"/>
              <a:gd name="connsiteX8" fmla="*/ 22871 w 119999"/>
              <a:gd name="connsiteY8" fmla="*/ 321 h 120000"/>
              <a:gd name="connsiteX9" fmla="*/ 65111 w 119999"/>
              <a:gd name="connsiteY9" fmla="*/ 0 h 120000"/>
              <a:gd name="connsiteX0" fmla="*/ 65111 w 119999"/>
              <a:gd name="connsiteY0" fmla="*/ 0 h 120000"/>
              <a:gd name="connsiteX1" fmla="*/ 107473 w 119999"/>
              <a:gd name="connsiteY1" fmla="*/ 2067 h 120000"/>
              <a:gd name="connsiteX2" fmla="*/ 113396 w 119999"/>
              <a:gd name="connsiteY2" fmla="*/ 44108 h 120000"/>
              <a:gd name="connsiteX3" fmla="*/ 119999 w 119999"/>
              <a:gd name="connsiteY3" fmla="*/ 88262 h 120000"/>
              <a:gd name="connsiteX4" fmla="*/ 79499 w 119999"/>
              <a:gd name="connsiteY4" fmla="*/ 102912 h 120000"/>
              <a:gd name="connsiteX5" fmla="*/ 41334 w 119999"/>
              <a:gd name="connsiteY5" fmla="*/ 120000 h 120000"/>
              <a:gd name="connsiteX6" fmla="*/ 7088 w 119999"/>
              <a:gd name="connsiteY6" fmla="*/ 88762 h 120000"/>
              <a:gd name="connsiteX7" fmla="*/ 0 w 119999"/>
              <a:gd name="connsiteY7" fmla="*/ 41495 h 120000"/>
              <a:gd name="connsiteX8" fmla="*/ 22871 w 119999"/>
              <a:gd name="connsiteY8" fmla="*/ 321 h 120000"/>
              <a:gd name="connsiteX9" fmla="*/ 65111 w 119999"/>
              <a:gd name="connsiteY9" fmla="*/ 0 h 120000"/>
              <a:gd name="connsiteX0" fmla="*/ 65111 w 119999"/>
              <a:gd name="connsiteY0" fmla="*/ 0 h 118159"/>
              <a:gd name="connsiteX1" fmla="*/ 107473 w 119999"/>
              <a:gd name="connsiteY1" fmla="*/ 2067 h 118159"/>
              <a:gd name="connsiteX2" fmla="*/ 113396 w 119999"/>
              <a:gd name="connsiteY2" fmla="*/ 44108 h 118159"/>
              <a:gd name="connsiteX3" fmla="*/ 119999 w 119999"/>
              <a:gd name="connsiteY3" fmla="*/ 88262 h 118159"/>
              <a:gd name="connsiteX4" fmla="*/ 79499 w 119999"/>
              <a:gd name="connsiteY4" fmla="*/ 102912 h 118159"/>
              <a:gd name="connsiteX5" fmla="*/ 40878 w 119999"/>
              <a:gd name="connsiteY5" fmla="*/ 118159 h 118159"/>
              <a:gd name="connsiteX6" fmla="*/ 7088 w 119999"/>
              <a:gd name="connsiteY6" fmla="*/ 88762 h 118159"/>
              <a:gd name="connsiteX7" fmla="*/ 0 w 119999"/>
              <a:gd name="connsiteY7" fmla="*/ 41495 h 118159"/>
              <a:gd name="connsiteX8" fmla="*/ 22871 w 119999"/>
              <a:gd name="connsiteY8" fmla="*/ 321 h 118159"/>
              <a:gd name="connsiteX9" fmla="*/ 65111 w 119999"/>
              <a:gd name="connsiteY9" fmla="*/ 0 h 118159"/>
              <a:gd name="connsiteX0" fmla="*/ 65111 w 119999"/>
              <a:gd name="connsiteY0" fmla="*/ 0 h 118159"/>
              <a:gd name="connsiteX1" fmla="*/ 107473 w 119999"/>
              <a:gd name="connsiteY1" fmla="*/ 2067 h 118159"/>
              <a:gd name="connsiteX2" fmla="*/ 113396 w 119999"/>
              <a:gd name="connsiteY2" fmla="*/ 44108 h 118159"/>
              <a:gd name="connsiteX3" fmla="*/ 119999 w 119999"/>
              <a:gd name="connsiteY3" fmla="*/ 88262 h 118159"/>
              <a:gd name="connsiteX4" fmla="*/ 79499 w 119999"/>
              <a:gd name="connsiteY4" fmla="*/ 102912 h 118159"/>
              <a:gd name="connsiteX5" fmla="*/ 40878 w 119999"/>
              <a:gd name="connsiteY5" fmla="*/ 118159 h 118159"/>
              <a:gd name="connsiteX6" fmla="*/ 8001 w 119999"/>
              <a:gd name="connsiteY6" fmla="*/ 87590 h 118159"/>
              <a:gd name="connsiteX7" fmla="*/ 0 w 119999"/>
              <a:gd name="connsiteY7" fmla="*/ 41495 h 118159"/>
              <a:gd name="connsiteX8" fmla="*/ 22871 w 119999"/>
              <a:gd name="connsiteY8" fmla="*/ 321 h 118159"/>
              <a:gd name="connsiteX9" fmla="*/ 65111 w 119999"/>
              <a:gd name="connsiteY9" fmla="*/ 0 h 118159"/>
              <a:gd name="connsiteX0" fmla="*/ 65111 w 119999"/>
              <a:gd name="connsiteY0" fmla="*/ 0 h 118159"/>
              <a:gd name="connsiteX1" fmla="*/ 107473 w 119999"/>
              <a:gd name="connsiteY1" fmla="*/ 2067 h 118159"/>
              <a:gd name="connsiteX2" fmla="*/ 113396 w 119999"/>
              <a:gd name="connsiteY2" fmla="*/ 44108 h 118159"/>
              <a:gd name="connsiteX3" fmla="*/ 119999 w 119999"/>
              <a:gd name="connsiteY3" fmla="*/ 88262 h 118159"/>
              <a:gd name="connsiteX4" fmla="*/ 79499 w 119999"/>
              <a:gd name="connsiteY4" fmla="*/ 102912 h 118159"/>
              <a:gd name="connsiteX5" fmla="*/ 40878 w 119999"/>
              <a:gd name="connsiteY5" fmla="*/ 118159 h 118159"/>
              <a:gd name="connsiteX6" fmla="*/ 6936 w 119999"/>
              <a:gd name="connsiteY6" fmla="*/ 86920 h 118159"/>
              <a:gd name="connsiteX7" fmla="*/ 0 w 119999"/>
              <a:gd name="connsiteY7" fmla="*/ 41495 h 118159"/>
              <a:gd name="connsiteX8" fmla="*/ 22871 w 119999"/>
              <a:gd name="connsiteY8" fmla="*/ 321 h 118159"/>
              <a:gd name="connsiteX9" fmla="*/ 65111 w 119999"/>
              <a:gd name="connsiteY9" fmla="*/ 0 h 118159"/>
              <a:gd name="connsiteX0" fmla="*/ 65111 w 119999"/>
              <a:gd name="connsiteY0" fmla="*/ 0 h 118159"/>
              <a:gd name="connsiteX1" fmla="*/ 107473 w 119999"/>
              <a:gd name="connsiteY1" fmla="*/ 2067 h 118159"/>
              <a:gd name="connsiteX2" fmla="*/ 113396 w 119999"/>
              <a:gd name="connsiteY2" fmla="*/ 44108 h 118159"/>
              <a:gd name="connsiteX3" fmla="*/ 119999 w 119999"/>
              <a:gd name="connsiteY3" fmla="*/ 88262 h 118159"/>
              <a:gd name="connsiteX4" fmla="*/ 79499 w 119999"/>
              <a:gd name="connsiteY4" fmla="*/ 102912 h 118159"/>
              <a:gd name="connsiteX5" fmla="*/ 40878 w 119999"/>
              <a:gd name="connsiteY5" fmla="*/ 118159 h 118159"/>
              <a:gd name="connsiteX6" fmla="*/ 7545 w 119999"/>
              <a:gd name="connsiteY6" fmla="*/ 87087 h 118159"/>
              <a:gd name="connsiteX7" fmla="*/ 0 w 119999"/>
              <a:gd name="connsiteY7" fmla="*/ 41495 h 118159"/>
              <a:gd name="connsiteX8" fmla="*/ 22871 w 119999"/>
              <a:gd name="connsiteY8" fmla="*/ 321 h 118159"/>
              <a:gd name="connsiteX9" fmla="*/ 65111 w 119999"/>
              <a:gd name="connsiteY9" fmla="*/ 0 h 118159"/>
              <a:gd name="connsiteX0" fmla="*/ 65111 w 119999"/>
              <a:gd name="connsiteY0" fmla="*/ 0 h 118159"/>
              <a:gd name="connsiteX1" fmla="*/ 107473 w 119999"/>
              <a:gd name="connsiteY1" fmla="*/ 2067 h 118159"/>
              <a:gd name="connsiteX2" fmla="*/ 113396 w 119999"/>
              <a:gd name="connsiteY2" fmla="*/ 44108 h 118159"/>
              <a:gd name="connsiteX3" fmla="*/ 119999 w 119999"/>
              <a:gd name="connsiteY3" fmla="*/ 88262 h 118159"/>
              <a:gd name="connsiteX4" fmla="*/ 79499 w 119999"/>
              <a:gd name="connsiteY4" fmla="*/ 102912 h 118159"/>
              <a:gd name="connsiteX5" fmla="*/ 40878 w 119999"/>
              <a:gd name="connsiteY5" fmla="*/ 118159 h 118159"/>
              <a:gd name="connsiteX6" fmla="*/ 7545 w 119999"/>
              <a:gd name="connsiteY6" fmla="*/ 87087 h 118159"/>
              <a:gd name="connsiteX7" fmla="*/ 0 w 119999"/>
              <a:gd name="connsiteY7" fmla="*/ 38314 h 118159"/>
              <a:gd name="connsiteX8" fmla="*/ 22871 w 119999"/>
              <a:gd name="connsiteY8" fmla="*/ 321 h 118159"/>
              <a:gd name="connsiteX9" fmla="*/ 65111 w 119999"/>
              <a:gd name="connsiteY9" fmla="*/ 0 h 118159"/>
              <a:gd name="connsiteX0" fmla="*/ 65111 w 119999"/>
              <a:gd name="connsiteY0" fmla="*/ 1520 h 119679"/>
              <a:gd name="connsiteX1" fmla="*/ 107473 w 119999"/>
              <a:gd name="connsiteY1" fmla="*/ 3587 h 119679"/>
              <a:gd name="connsiteX2" fmla="*/ 113396 w 119999"/>
              <a:gd name="connsiteY2" fmla="*/ 45628 h 119679"/>
              <a:gd name="connsiteX3" fmla="*/ 119999 w 119999"/>
              <a:gd name="connsiteY3" fmla="*/ 89782 h 119679"/>
              <a:gd name="connsiteX4" fmla="*/ 79499 w 119999"/>
              <a:gd name="connsiteY4" fmla="*/ 104432 h 119679"/>
              <a:gd name="connsiteX5" fmla="*/ 40878 w 119999"/>
              <a:gd name="connsiteY5" fmla="*/ 119679 h 119679"/>
              <a:gd name="connsiteX6" fmla="*/ 7545 w 119999"/>
              <a:gd name="connsiteY6" fmla="*/ 88607 h 119679"/>
              <a:gd name="connsiteX7" fmla="*/ 0 w 119999"/>
              <a:gd name="connsiteY7" fmla="*/ 39834 h 119679"/>
              <a:gd name="connsiteX8" fmla="*/ 22719 w 119999"/>
              <a:gd name="connsiteY8" fmla="*/ 0 h 119679"/>
              <a:gd name="connsiteX9" fmla="*/ 65111 w 119999"/>
              <a:gd name="connsiteY9" fmla="*/ 1520 h 119679"/>
              <a:gd name="connsiteX0" fmla="*/ 65111 w 119999"/>
              <a:gd name="connsiteY0" fmla="*/ 1520 h 119679"/>
              <a:gd name="connsiteX1" fmla="*/ 107473 w 119999"/>
              <a:gd name="connsiteY1" fmla="*/ 2080 h 119679"/>
              <a:gd name="connsiteX2" fmla="*/ 113396 w 119999"/>
              <a:gd name="connsiteY2" fmla="*/ 45628 h 119679"/>
              <a:gd name="connsiteX3" fmla="*/ 119999 w 119999"/>
              <a:gd name="connsiteY3" fmla="*/ 89782 h 119679"/>
              <a:gd name="connsiteX4" fmla="*/ 79499 w 119999"/>
              <a:gd name="connsiteY4" fmla="*/ 104432 h 119679"/>
              <a:gd name="connsiteX5" fmla="*/ 40878 w 119999"/>
              <a:gd name="connsiteY5" fmla="*/ 119679 h 119679"/>
              <a:gd name="connsiteX6" fmla="*/ 7545 w 119999"/>
              <a:gd name="connsiteY6" fmla="*/ 88607 h 119679"/>
              <a:gd name="connsiteX7" fmla="*/ 0 w 119999"/>
              <a:gd name="connsiteY7" fmla="*/ 39834 h 119679"/>
              <a:gd name="connsiteX8" fmla="*/ 22719 w 119999"/>
              <a:gd name="connsiteY8" fmla="*/ 0 h 119679"/>
              <a:gd name="connsiteX9" fmla="*/ 65111 w 119999"/>
              <a:gd name="connsiteY9" fmla="*/ 1520 h 119679"/>
              <a:gd name="connsiteX0" fmla="*/ 65111 w 119999"/>
              <a:gd name="connsiteY0" fmla="*/ 1520 h 119679"/>
              <a:gd name="connsiteX1" fmla="*/ 107473 w 119999"/>
              <a:gd name="connsiteY1" fmla="*/ 2080 h 119679"/>
              <a:gd name="connsiteX2" fmla="*/ 113396 w 119999"/>
              <a:gd name="connsiteY2" fmla="*/ 45628 h 119679"/>
              <a:gd name="connsiteX3" fmla="*/ 119999 w 119999"/>
              <a:gd name="connsiteY3" fmla="*/ 89782 h 119679"/>
              <a:gd name="connsiteX4" fmla="*/ 79499 w 119999"/>
              <a:gd name="connsiteY4" fmla="*/ 104432 h 119679"/>
              <a:gd name="connsiteX5" fmla="*/ 40878 w 119999"/>
              <a:gd name="connsiteY5" fmla="*/ 119679 h 119679"/>
              <a:gd name="connsiteX6" fmla="*/ 7089 w 119999"/>
              <a:gd name="connsiteY6" fmla="*/ 88481 h 119679"/>
              <a:gd name="connsiteX7" fmla="*/ 0 w 119999"/>
              <a:gd name="connsiteY7" fmla="*/ 39834 h 119679"/>
              <a:gd name="connsiteX8" fmla="*/ 22719 w 119999"/>
              <a:gd name="connsiteY8" fmla="*/ 0 h 119679"/>
              <a:gd name="connsiteX9" fmla="*/ 65111 w 119999"/>
              <a:gd name="connsiteY9" fmla="*/ 1520 h 119679"/>
              <a:gd name="connsiteX0" fmla="*/ 64883 w 119999"/>
              <a:gd name="connsiteY0" fmla="*/ 0 h 120293"/>
              <a:gd name="connsiteX1" fmla="*/ 107473 w 119999"/>
              <a:gd name="connsiteY1" fmla="*/ 2694 h 120293"/>
              <a:gd name="connsiteX2" fmla="*/ 113396 w 119999"/>
              <a:gd name="connsiteY2" fmla="*/ 46242 h 120293"/>
              <a:gd name="connsiteX3" fmla="*/ 119999 w 119999"/>
              <a:gd name="connsiteY3" fmla="*/ 90396 h 120293"/>
              <a:gd name="connsiteX4" fmla="*/ 79499 w 119999"/>
              <a:gd name="connsiteY4" fmla="*/ 105046 h 120293"/>
              <a:gd name="connsiteX5" fmla="*/ 40878 w 119999"/>
              <a:gd name="connsiteY5" fmla="*/ 120293 h 120293"/>
              <a:gd name="connsiteX6" fmla="*/ 7089 w 119999"/>
              <a:gd name="connsiteY6" fmla="*/ 89095 h 120293"/>
              <a:gd name="connsiteX7" fmla="*/ 0 w 119999"/>
              <a:gd name="connsiteY7" fmla="*/ 40448 h 120293"/>
              <a:gd name="connsiteX8" fmla="*/ 22719 w 119999"/>
              <a:gd name="connsiteY8" fmla="*/ 614 h 120293"/>
              <a:gd name="connsiteX9" fmla="*/ 64883 w 119999"/>
              <a:gd name="connsiteY9" fmla="*/ 0 h 120293"/>
              <a:gd name="connsiteX0" fmla="*/ 64883 w 119999"/>
              <a:gd name="connsiteY0" fmla="*/ 265 h 120558"/>
              <a:gd name="connsiteX1" fmla="*/ 107473 w 119999"/>
              <a:gd name="connsiteY1" fmla="*/ 2959 h 120558"/>
              <a:gd name="connsiteX2" fmla="*/ 113396 w 119999"/>
              <a:gd name="connsiteY2" fmla="*/ 46507 h 120558"/>
              <a:gd name="connsiteX3" fmla="*/ 119999 w 119999"/>
              <a:gd name="connsiteY3" fmla="*/ 90661 h 120558"/>
              <a:gd name="connsiteX4" fmla="*/ 79499 w 119999"/>
              <a:gd name="connsiteY4" fmla="*/ 105311 h 120558"/>
              <a:gd name="connsiteX5" fmla="*/ 40878 w 119999"/>
              <a:gd name="connsiteY5" fmla="*/ 120558 h 120558"/>
              <a:gd name="connsiteX6" fmla="*/ 7089 w 119999"/>
              <a:gd name="connsiteY6" fmla="*/ 89360 h 120558"/>
              <a:gd name="connsiteX7" fmla="*/ 0 w 119999"/>
              <a:gd name="connsiteY7" fmla="*/ 40713 h 120558"/>
              <a:gd name="connsiteX8" fmla="*/ 22605 w 119999"/>
              <a:gd name="connsiteY8" fmla="*/ 0 h 120558"/>
              <a:gd name="connsiteX9" fmla="*/ 64883 w 119999"/>
              <a:gd name="connsiteY9" fmla="*/ 265 h 120558"/>
              <a:gd name="connsiteX0" fmla="*/ 64883 w 119999"/>
              <a:gd name="connsiteY0" fmla="*/ 265 h 120181"/>
              <a:gd name="connsiteX1" fmla="*/ 107473 w 119999"/>
              <a:gd name="connsiteY1" fmla="*/ 2959 h 120181"/>
              <a:gd name="connsiteX2" fmla="*/ 113396 w 119999"/>
              <a:gd name="connsiteY2" fmla="*/ 46507 h 120181"/>
              <a:gd name="connsiteX3" fmla="*/ 119999 w 119999"/>
              <a:gd name="connsiteY3" fmla="*/ 90661 h 120181"/>
              <a:gd name="connsiteX4" fmla="*/ 79499 w 119999"/>
              <a:gd name="connsiteY4" fmla="*/ 105311 h 120181"/>
              <a:gd name="connsiteX5" fmla="*/ 40878 w 119999"/>
              <a:gd name="connsiteY5" fmla="*/ 120181 h 120181"/>
              <a:gd name="connsiteX6" fmla="*/ 7089 w 119999"/>
              <a:gd name="connsiteY6" fmla="*/ 89360 h 120181"/>
              <a:gd name="connsiteX7" fmla="*/ 0 w 119999"/>
              <a:gd name="connsiteY7" fmla="*/ 40713 h 120181"/>
              <a:gd name="connsiteX8" fmla="*/ 22605 w 119999"/>
              <a:gd name="connsiteY8" fmla="*/ 0 h 120181"/>
              <a:gd name="connsiteX9" fmla="*/ 64883 w 119999"/>
              <a:gd name="connsiteY9" fmla="*/ 265 h 12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999" h="120181" extrusionOk="0">
                <a:moveTo>
                  <a:pt x="64883" y="265"/>
                </a:moveTo>
                <a:lnTo>
                  <a:pt x="107473" y="2959"/>
                </a:lnTo>
                <a:lnTo>
                  <a:pt x="113396" y="46507"/>
                </a:lnTo>
                <a:lnTo>
                  <a:pt x="119999" y="90661"/>
                </a:lnTo>
                <a:lnTo>
                  <a:pt x="79499" y="105311"/>
                </a:lnTo>
                <a:lnTo>
                  <a:pt x="40878" y="120181"/>
                </a:lnTo>
                <a:lnTo>
                  <a:pt x="7089" y="89360"/>
                </a:lnTo>
                <a:lnTo>
                  <a:pt x="0" y="40713"/>
                </a:lnTo>
                <a:lnTo>
                  <a:pt x="22605" y="0"/>
                </a:lnTo>
                <a:lnTo>
                  <a:pt x="64883" y="265"/>
                </a:lnTo>
                <a:close/>
              </a:path>
            </a:pathLst>
          </a:custGeom>
          <a:solidFill>
            <a:srgbClr val="B7D108">
              <a:alpha val="20000"/>
            </a:srgbClr>
          </a:solidFill>
          <a:ln w="19050" cap="flat" cmpd="sng">
            <a:solidFill>
              <a:srgbClr val="B7D108"/>
            </a:solidFill>
            <a:prstDash val="solid"/>
            <a:round/>
            <a:headEnd type="none" w="med" len="med"/>
            <a:tailEnd type="none" w="med" len="med"/>
          </a:ln>
        </p:spPr>
      </p:sp>
      <p:sp>
        <p:nvSpPr>
          <p:cNvPr id="12" name="Shape 1040"/>
          <p:cNvSpPr/>
          <p:nvPr/>
        </p:nvSpPr>
        <p:spPr>
          <a:xfrm>
            <a:off x="2917706" y="1517924"/>
            <a:ext cx="2809437" cy="3039220"/>
          </a:xfrm>
          <a:custGeom>
            <a:avLst/>
            <a:gdLst>
              <a:gd name="connsiteX0" fmla="*/ 69673 w 119814"/>
              <a:gd name="connsiteY0" fmla="*/ 0 h 120000"/>
              <a:gd name="connsiteX1" fmla="*/ 119456 w 119814"/>
              <a:gd name="connsiteY1" fmla="*/ 630 h 120000"/>
              <a:gd name="connsiteX2" fmla="*/ 109664 w 119814"/>
              <a:gd name="connsiteY2" fmla="*/ 47641 h 120000"/>
              <a:gd name="connsiteX3" fmla="*/ 119814 w 119814"/>
              <a:gd name="connsiteY3" fmla="*/ 81494 h 120000"/>
              <a:gd name="connsiteX4" fmla="*/ 87230 w 119814"/>
              <a:gd name="connsiteY4" fmla="*/ 105281 h 120000"/>
              <a:gd name="connsiteX5" fmla="*/ 40968 w 119814"/>
              <a:gd name="connsiteY5" fmla="*/ 120000 h 120000"/>
              <a:gd name="connsiteX6" fmla="*/ 0 w 119814"/>
              <a:gd name="connsiteY6" fmla="*/ 88624 h 120000"/>
              <a:gd name="connsiteX7" fmla="*/ 8361 w 119814"/>
              <a:gd name="connsiteY7" fmla="*/ 44407 h 120000"/>
              <a:gd name="connsiteX8" fmla="*/ 18952 w 119814"/>
              <a:gd name="connsiteY8" fmla="*/ 0 h 120000"/>
              <a:gd name="connsiteX9" fmla="*/ 69673 w 119814"/>
              <a:gd name="connsiteY9" fmla="*/ 0 h 120000"/>
              <a:gd name="connsiteX0" fmla="*/ 69673 w 119814"/>
              <a:gd name="connsiteY0" fmla="*/ 0 h 120000"/>
              <a:gd name="connsiteX1" fmla="*/ 119456 w 119814"/>
              <a:gd name="connsiteY1" fmla="*/ 630 h 120000"/>
              <a:gd name="connsiteX2" fmla="*/ 108757 w 119814"/>
              <a:gd name="connsiteY2" fmla="*/ 46971 h 120000"/>
              <a:gd name="connsiteX3" fmla="*/ 119814 w 119814"/>
              <a:gd name="connsiteY3" fmla="*/ 81494 h 120000"/>
              <a:gd name="connsiteX4" fmla="*/ 87230 w 119814"/>
              <a:gd name="connsiteY4" fmla="*/ 105281 h 120000"/>
              <a:gd name="connsiteX5" fmla="*/ 40968 w 119814"/>
              <a:gd name="connsiteY5" fmla="*/ 120000 h 120000"/>
              <a:gd name="connsiteX6" fmla="*/ 0 w 119814"/>
              <a:gd name="connsiteY6" fmla="*/ 88624 h 120000"/>
              <a:gd name="connsiteX7" fmla="*/ 8361 w 119814"/>
              <a:gd name="connsiteY7" fmla="*/ 44407 h 120000"/>
              <a:gd name="connsiteX8" fmla="*/ 18952 w 119814"/>
              <a:gd name="connsiteY8" fmla="*/ 0 h 120000"/>
              <a:gd name="connsiteX9" fmla="*/ 69673 w 119814"/>
              <a:gd name="connsiteY9" fmla="*/ 0 h 120000"/>
              <a:gd name="connsiteX0" fmla="*/ 69673 w 119814"/>
              <a:gd name="connsiteY0" fmla="*/ 0 h 118116"/>
              <a:gd name="connsiteX1" fmla="*/ 119456 w 119814"/>
              <a:gd name="connsiteY1" fmla="*/ 630 h 118116"/>
              <a:gd name="connsiteX2" fmla="*/ 108757 w 119814"/>
              <a:gd name="connsiteY2" fmla="*/ 46971 h 118116"/>
              <a:gd name="connsiteX3" fmla="*/ 119814 w 119814"/>
              <a:gd name="connsiteY3" fmla="*/ 81494 h 118116"/>
              <a:gd name="connsiteX4" fmla="*/ 87230 w 119814"/>
              <a:gd name="connsiteY4" fmla="*/ 105281 h 118116"/>
              <a:gd name="connsiteX5" fmla="*/ 39743 w 119814"/>
              <a:gd name="connsiteY5" fmla="*/ 118116 h 118116"/>
              <a:gd name="connsiteX6" fmla="*/ 0 w 119814"/>
              <a:gd name="connsiteY6" fmla="*/ 88624 h 118116"/>
              <a:gd name="connsiteX7" fmla="*/ 8361 w 119814"/>
              <a:gd name="connsiteY7" fmla="*/ 44407 h 118116"/>
              <a:gd name="connsiteX8" fmla="*/ 18952 w 119814"/>
              <a:gd name="connsiteY8" fmla="*/ 0 h 118116"/>
              <a:gd name="connsiteX9" fmla="*/ 69673 w 119814"/>
              <a:gd name="connsiteY9" fmla="*/ 0 h 118116"/>
              <a:gd name="connsiteX0" fmla="*/ 69673 w 119814"/>
              <a:gd name="connsiteY0" fmla="*/ 0 h 118116"/>
              <a:gd name="connsiteX1" fmla="*/ 119456 w 119814"/>
              <a:gd name="connsiteY1" fmla="*/ 630 h 118116"/>
              <a:gd name="connsiteX2" fmla="*/ 108757 w 119814"/>
              <a:gd name="connsiteY2" fmla="*/ 46971 h 118116"/>
              <a:gd name="connsiteX3" fmla="*/ 119814 w 119814"/>
              <a:gd name="connsiteY3" fmla="*/ 81494 h 118116"/>
              <a:gd name="connsiteX4" fmla="*/ 85461 w 119814"/>
              <a:gd name="connsiteY4" fmla="*/ 102643 h 118116"/>
              <a:gd name="connsiteX5" fmla="*/ 39743 w 119814"/>
              <a:gd name="connsiteY5" fmla="*/ 118116 h 118116"/>
              <a:gd name="connsiteX6" fmla="*/ 0 w 119814"/>
              <a:gd name="connsiteY6" fmla="*/ 88624 h 118116"/>
              <a:gd name="connsiteX7" fmla="*/ 8361 w 119814"/>
              <a:gd name="connsiteY7" fmla="*/ 44407 h 118116"/>
              <a:gd name="connsiteX8" fmla="*/ 18952 w 119814"/>
              <a:gd name="connsiteY8" fmla="*/ 0 h 118116"/>
              <a:gd name="connsiteX9" fmla="*/ 69673 w 119814"/>
              <a:gd name="connsiteY9" fmla="*/ 0 h 118116"/>
              <a:gd name="connsiteX0" fmla="*/ 69673 w 119456"/>
              <a:gd name="connsiteY0" fmla="*/ 0 h 118116"/>
              <a:gd name="connsiteX1" fmla="*/ 119456 w 119456"/>
              <a:gd name="connsiteY1" fmla="*/ 630 h 118116"/>
              <a:gd name="connsiteX2" fmla="*/ 108757 w 119456"/>
              <a:gd name="connsiteY2" fmla="*/ 46971 h 118116"/>
              <a:gd name="connsiteX3" fmla="*/ 118861 w 119456"/>
              <a:gd name="connsiteY3" fmla="*/ 79233 h 118116"/>
              <a:gd name="connsiteX4" fmla="*/ 85461 w 119456"/>
              <a:gd name="connsiteY4" fmla="*/ 102643 h 118116"/>
              <a:gd name="connsiteX5" fmla="*/ 39743 w 119456"/>
              <a:gd name="connsiteY5" fmla="*/ 118116 h 118116"/>
              <a:gd name="connsiteX6" fmla="*/ 0 w 119456"/>
              <a:gd name="connsiteY6" fmla="*/ 88624 h 118116"/>
              <a:gd name="connsiteX7" fmla="*/ 8361 w 119456"/>
              <a:gd name="connsiteY7" fmla="*/ 44407 h 118116"/>
              <a:gd name="connsiteX8" fmla="*/ 18952 w 119456"/>
              <a:gd name="connsiteY8" fmla="*/ 0 h 118116"/>
              <a:gd name="connsiteX9" fmla="*/ 69673 w 119456"/>
              <a:gd name="connsiteY9" fmla="*/ 0 h 118116"/>
              <a:gd name="connsiteX0" fmla="*/ 70626 w 120409"/>
              <a:gd name="connsiteY0" fmla="*/ 0 h 118116"/>
              <a:gd name="connsiteX1" fmla="*/ 120409 w 120409"/>
              <a:gd name="connsiteY1" fmla="*/ 630 h 118116"/>
              <a:gd name="connsiteX2" fmla="*/ 109710 w 120409"/>
              <a:gd name="connsiteY2" fmla="*/ 46971 h 118116"/>
              <a:gd name="connsiteX3" fmla="*/ 119814 w 120409"/>
              <a:gd name="connsiteY3" fmla="*/ 79233 h 118116"/>
              <a:gd name="connsiteX4" fmla="*/ 86414 w 120409"/>
              <a:gd name="connsiteY4" fmla="*/ 102643 h 118116"/>
              <a:gd name="connsiteX5" fmla="*/ 40696 w 120409"/>
              <a:gd name="connsiteY5" fmla="*/ 118116 h 118116"/>
              <a:gd name="connsiteX6" fmla="*/ 0 w 120409"/>
              <a:gd name="connsiteY6" fmla="*/ 86614 h 118116"/>
              <a:gd name="connsiteX7" fmla="*/ 9314 w 120409"/>
              <a:gd name="connsiteY7" fmla="*/ 44407 h 118116"/>
              <a:gd name="connsiteX8" fmla="*/ 19905 w 120409"/>
              <a:gd name="connsiteY8" fmla="*/ 0 h 118116"/>
              <a:gd name="connsiteX9" fmla="*/ 70626 w 120409"/>
              <a:gd name="connsiteY9" fmla="*/ 0 h 118116"/>
              <a:gd name="connsiteX0" fmla="*/ 70626 w 120409"/>
              <a:gd name="connsiteY0" fmla="*/ 0 h 118116"/>
              <a:gd name="connsiteX1" fmla="*/ 120409 w 120409"/>
              <a:gd name="connsiteY1" fmla="*/ 630 h 118116"/>
              <a:gd name="connsiteX2" fmla="*/ 109710 w 120409"/>
              <a:gd name="connsiteY2" fmla="*/ 46971 h 118116"/>
              <a:gd name="connsiteX3" fmla="*/ 119814 w 120409"/>
              <a:gd name="connsiteY3" fmla="*/ 79233 h 118116"/>
              <a:gd name="connsiteX4" fmla="*/ 86414 w 120409"/>
              <a:gd name="connsiteY4" fmla="*/ 102643 h 118116"/>
              <a:gd name="connsiteX5" fmla="*/ 40696 w 120409"/>
              <a:gd name="connsiteY5" fmla="*/ 118116 h 118116"/>
              <a:gd name="connsiteX6" fmla="*/ 0 w 120409"/>
              <a:gd name="connsiteY6" fmla="*/ 86614 h 118116"/>
              <a:gd name="connsiteX7" fmla="*/ 8361 w 120409"/>
              <a:gd name="connsiteY7" fmla="*/ 41518 h 118116"/>
              <a:gd name="connsiteX8" fmla="*/ 19905 w 120409"/>
              <a:gd name="connsiteY8" fmla="*/ 0 h 118116"/>
              <a:gd name="connsiteX9" fmla="*/ 70626 w 120409"/>
              <a:gd name="connsiteY9" fmla="*/ 0 h 118116"/>
              <a:gd name="connsiteX0" fmla="*/ 70626 w 120409"/>
              <a:gd name="connsiteY0" fmla="*/ 2764 h 120880"/>
              <a:gd name="connsiteX1" fmla="*/ 120409 w 120409"/>
              <a:gd name="connsiteY1" fmla="*/ 3394 h 120880"/>
              <a:gd name="connsiteX2" fmla="*/ 109710 w 120409"/>
              <a:gd name="connsiteY2" fmla="*/ 49735 h 120880"/>
              <a:gd name="connsiteX3" fmla="*/ 119814 w 120409"/>
              <a:gd name="connsiteY3" fmla="*/ 81997 h 120880"/>
              <a:gd name="connsiteX4" fmla="*/ 86414 w 120409"/>
              <a:gd name="connsiteY4" fmla="*/ 105407 h 120880"/>
              <a:gd name="connsiteX5" fmla="*/ 40696 w 120409"/>
              <a:gd name="connsiteY5" fmla="*/ 120880 h 120880"/>
              <a:gd name="connsiteX6" fmla="*/ 0 w 120409"/>
              <a:gd name="connsiteY6" fmla="*/ 89378 h 120880"/>
              <a:gd name="connsiteX7" fmla="*/ 8361 w 120409"/>
              <a:gd name="connsiteY7" fmla="*/ 44282 h 120880"/>
              <a:gd name="connsiteX8" fmla="*/ 18816 w 120409"/>
              <a:gd name="connsiteY8" fmla="*/ 0 h 120880"/>
              <a:gd name="connsiteX9" fmla="*/ 70626 w 120409"/>
              <a:gd name="connsiteY9" fmla="*/ 2764 h 120880"/>
              <a:gd name="connsiteX0" fmla="*/ 69673 w 120409"/>
              <a:gd name="connsiteY0" fmla="*/ 503 h 120880"/>
              <a:gd name="connsiteX1" fmla="*/ 120409 w 120409"/>
              <a:gd name="connsiteY1" fmla="*/ 3394 h 120880"/>
              <a:gd name="connsiteX2" fmla="*/ 109710 w 120409"/>
              <a:gd name="connsiteY2" fmla="*/ 49735 h 120880"/>
              <a:gd name="connsiteX3" fmla="*/ 119814 w 120409"/>
              <a:gd name="connsiteY3" fmla="*/ 81997 h 120880"/>
              <a:gd name="connsiteX4" fmla="*/ 86414 w 120409"/>
              <a:gd name="connsiteY4" fmla="*/ 105407 h 120880"/>
              <a:gd name="connsiteX5" fmla="*/ 40696 w 120409"/>
              <a:gd name="connsiteY5" fmla="*/ 120880 h 120880"/>
              <a:gd name="connsiteX6" fmla="*/ 0 w 120409"/>
              <a:gd name="connsiteY6" fmla="*/ 89378 h 120880"/>
              <a:gd name="connsiteX7" fmla="*/ 8361 w 120409"/>
              <a:gd name="connsiteY7" fmla="*/ 44282 h 120880"/>
              <a:gd name="connsiteX8" fmla="*/ 18816 w 120409"/>
              <a:gd name="connsiteY8" fmla="*/ 0 h 120880"/>
              <a:gd name="connsiteX9" fmla="*/ 69673 w 120409"/>
              <a:gd name="connsiteY9" fmla="*/ 503 h 120880"/>
              <a:gd name="connsiteX0" fmla="*/ 69673 w 120409"/>
              <a:gd name="connsiteY0" fmla="*/ 503 h 120629"/>
              <a:gd name="connsiteX1" fmla="*/ 120409 w 120409"/>
              <a:gd name="connsiteY1" fmla="*/ 3394 h 120629"/>
              <a:gd name="connsiteX2" fmla="*/ 109710 w 120409"/>
              <a:gd name="connsiteY2" fmla="*/ 49735 h 120629"/>
              <a:gd name="connsiteX3" fmla="*/ 119814 w 120409"/>
              <a:gd name="connsiteY3" fmla="*/ 81997 h 120629"/>
              <a:gd name="connsiteX4" fmla="*/ 86414 w 120409"/>
              <a:gd name="connsiteY4" fmla="*/ 105407 h 120629"/>
              <a:gd name="connsiteX5" fmla="*/ 40152 w 120409"/>
              <a:gd name="connsiteY5" fmla="*/ 120629 h 120629"/>
              <a:gd name="connsiteX6" fmla="*/ 0 w 120409"/>
              <a:gd name="connsiteY6" fmla="*/ 89378 h 120629"/>
              <a:gd name="connsiteX7" fmla="*/ 8361 w 120409"/>
              <a:gd name="connsiteY7" fmla="*/ 44282 h 120629"/>
              <a:gd name="connsiteX8" fmla="*/ 18816 w 120409"/>
              <a:gd name="connsiteY8" fmla="*/ 0 h 120629"/>
              <a:gd name="connsiteX9" fmla="*/ 69673 w 120409"/>
              <a:gd name="connsiteY9" fmla="*/ 503 h 120629"/>
              <a:gd name="connsiteX0" fmla="*/ 69673 w 120409"/>
              <a:gd name="connsiteY0" fmla="*/ 126 h 120252"/>
              <a:gd name="connsiteX1" fmla="*/ 120409 w 120409"/>
              <a:gd name="connsiteY1" fmla="*/ 3017 h 120252"/>
              <a:gd name="connsiteX2" fmla="*/ 109710 w 120409"/>
              <a:gd name="connsiteY2" fmla="*/ 49358 h 120252"/>
              <a:gd name="connsiteX3" fmla="*/ 119814 w 120409"/>
              <a:gd name="connsiteY3" fmla="*/ 81620 h 120252"/>
              <a:gd name="connsiteX4" fmla="*/ 86414 w 120409"/>
              <a:gd name="connsiteY4" fmla="*/ 105030 h 120252"/>
              <a:gd name="connsiteX5" fmla="*/ 40152 w 120409"/>
              <a:gd name="connsiteY5" fmla="*/ 120252 h 120252"/>
              <a:gd name="connsiteX6" fmla="*/ 0 w 120409"/>
              <a:gd name="connsiteY6" fmla="*/ 89001 h 120252"/>
              <a:gd name="connsiteX7" fmla="*/ 8361 w 120409"/>
              <a:gd name="connsiteY7" fmla="*/ 43905 h 120252"/>
              <a:gd name="connsiteX8" fmla="*/ 18544 w 120409"/>
              <a:gd name="connsiteY8" fmla="*/ 0 h 120252"/>
              <a:gd name="connsiteX9" fmla="*/ 69673 w 120409"/>
              <a:gd name="connsiteY9" fmla="*/ 126 h 12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09" h="120252" extrusionOk="0">
                <a:moveTo>
                  <a:pt x="69673" y="126"/>
                </a:moveTo>
                <a:lnTo>
                  <a:pt x="120409" y="3017"/>
                </a:lnTo>
                <a:lnTo>
                  <a:pt x="109710" y="49358"/>
                </a:lnTo>
                <a:lnTo>
                  <a:pt x="119814" y="81620"/>
                </a:lnTo>
                <a:lnTo>
                  <a:pt x="86414" y="105030"/>
                </a:lnTo>
                <a:lnTo>
                  <a:pt x="40152" y="120252"/>
                </a:lnTo>
                <a:lnTo>
                  <a:pt x="0" y="89001"/>
                </a:lnTo>
                <a:lnTo>
                  <a:pt x="8361" y="43905"/>
                </a:lnTo>
                <a:lnTo>
                  <a:pt x="18544" y="0"/>
                </a:lnTo>
                <a:lnTo>
                  <a:pt x="69673" y="126"/>
                </a:lnTo>
                <a:close/>
              </a:path>
            </a:pathLst>
          </a:custGeom>
          <a:solidFill>
            <a:srgbClr val="009CDA">
              <a:alpha val="15000"/>
            </a:srgbClr>
          </a:solidFill>
          <a:ln w="19050" cap="flat" cmpd="sng">
            <a:solidFill>
              <a:srgbClr val="009CDA"/>
            </a:solidFill>
            <a:prstDash val="solid"/>
            <a:round/>
            <a:headEnd type="none" w="med" len="med"/>
            <a:tailEnd type="none" w="med" len="med"/>
          </a:ln>
        </p:spPr>
      </p:sp>
      <p:sp>
        <p:nvSpPr>
          <p:cNvPr id="13" name="Shape 1041"/>
          <p:cNvSpPr/>
          <p:nvPr/>
        </p:nvSpPr>
        <p:spPr>
          <a:xfrm>
            <a:off x="2719047" y="1131946"/>
            <a:ext cx="3563116" cy="3042723"/>
          </a:xfrm>
          <a:custGeom>
            <a:avLst/>
            <a:gdLst>
              <a:gd name="connsiteX0" fmla="*/ 68863 w 120000"/>
              <a:gd name="connsiteY0" fmla="*/ 0 h 119999"/>
              <a:gd name="connsiteX1" fmla="*/ 103199 w 120000"/>
              <a:gd name="connsiteY1" fmla="*/ 38525 h 119999"/>
              <a:gd name="connsiteX2" fmla="*/ 120000 w 120000"/>
              <a:gd name="connsiteY2" fmla="*/ 81319 h 119999"/>
              <a:gd name="connsiteX3" fmla="*/ 87064 w 120000"/>
              <a:gd name="connsiteY3" fmla="*/ 107082 h 119999"/>
              <a:gd name="connsiteX4" fmla="*/ 74579 w 120000"/>
              <a:gd name="connsiteY4" fmla="*/ 119999 h 119999"/>
              <a:gd name="connsiteX5" fmla="*/ 59177 w 120000"/>
              <a:gd name="connsiteY5" fmla="*/ 119844 h 119999"/>
              <a:gd name="connsiteX6" fmla="*/ 47510 w 120000"/>
              <a:gd name="connsiteY6" fmla="*/ 106143 h 119999"/>
              <a:gd name="connsiteX7" fmla="*/ 0 w 120000"/>
              <a:gd name="connsiteY7" fmla="*/ 74687 h 119999"/>
              <a:gd name="connsiteX8" fmla="*/ 24269 w 120000"/>
              <a:gd name="connsiteY8" fmla="*/ 20393 h 119999"/>
              <a:gd name="connsiteX9" fmla="*/ 68863 w 120000"/>
              <a:gd name="connsiteY9" fmla="*/ 0 h 119999"/>
              <a:gd name="connsiteX0" fmla="*/ 68863 w 120000"/>
              <a:gd name="connsiteY0" fmla="*/ 0 h 119999"/>
              <a:gd name="connsiteX1" fmla="*/ 92861 w 120000"/>
              <a:gd name="connsiteY1" fmla="*/ 53164 h 119999"/>
              <a:gd name="connsiteX2" fmla="*/ 120000 w 120000"/>
              <a:gd name="connsiteY2" fmla="*/ 81319 h 119999"/>
              <a:gd name="connsiteX3" fmla="*/ 87064 w 120000"/>
              <a:gd name="connsiteY3" fmla="*/ 107082 h 119999"/>
              <a:gd name="connsiteX4" fmla="*/ 74579 w 120000"/>
              <a:gd name="connsiteY4" fmla="*/ 119999 h 119999"/>
              <a:gd name="connsiteX5" fmla="*/ 59177 w 120000"/>
              <a:gd name="connsiteY5" fmla="*/ 119844 h 119999"/>
              <a:gd name="connsiteX6" fmla="*/ 47510 w 120000"/>
              <a:gd name="connsiteY6" fmla="*/ 106143 h 119999"/>
              <a:gd name="connsiteX7" fmla="*/ 0 w 120000"/>
              <a:gd name="connsiteY7" fmla="*/ 74687 h 119999"/>
              <a:gd name="connsiteX8" fmla="*/ 24269 w 120000"/>
              <a:gd name="connsiteY8" fmla="*/ 20393 h 119999"/>
              <a:gd name="connsiteX9" fmla="*/ 68863 w 120000"/>
              <a:gd name="connsiteY9" fmla="*/ 0 h 119999"/>
              <a:gd name="connsiteX0" fmla="*/ 68863 w 134906"/>
              <a:gd name="connsiteY0" fmla="*/ 0 h 119999"/>
              <a:gd name="connsiteX1" fmla="*/ 92861 w 134906"/>
              <a:gd name="connsiteY1" fmla="*/ 53164 h 119999"/>
              <a:gd name="connsiteX2" fmla="*/ 134906 w 134906"/>
              <a:gd name="connsiteY2" fmla="*/ 79156 h 119999"/>
              <a:gd name="connsiteX3" fmla="*/ 87064 w 134906"/>
              <a:gd name="connsiteY3" fmla="*/ 107082 h 119999"/>
              <a:gd name="connsiteX4" fmla="*/ 74579 w 134906"/>
              <a:gd name="connsiteY4" fmla="*/ 119999 h 119999"/>
              <a:gd name="connsiteX5" fmla="*/ 59177 w 134906"/>
              <a:gd name="connsiteY5" fmla="*/ 119844 h 119999"/>
              <a:gd name="connsiteX6" fmla="*/ 47510 w 134906"/>
              <a:gd name="connsiteY6" fmla="*/ 106143 h 119999"/>
              <a:gd name="connsiteX7" fmla="*/ 0 w 134906"/>
              <a:gd name="connsiteY7" fmla="*/ 74687 h 119999"/>
              <a:gd name="connsiteX8" fmla="*/ 24269 w 134906"/>
              <a:gd name="connsiteY8" fmla="*/ 20393 h 119999"/>
              <a:gd name="connsiteX9" fmla="*/ 68863 w 134906"/>
              <a:gd name="connsiteY9" fmla="*/ 0 h 119999"/>
              <a:gd name="connsiteX0" fmla="*/ 68863 w 134906"/>
              <a:gd name="connsiteY0" fmla="*/ 0 h 128542"/>
              <a:gd name="connsiteX1" fmla="*/ 92861 w 134906"/>
              <a:gd name="connsiteY1" fmla="*/ 53164 h 128542"/>
              <a:gd name="connsiteX2" fmla="*/ 134906 w 134906"/>
              <a:gd name="connsiteY2" fmla="*/ 79156 h 128542"/>
              <a:gd name="connsiteX3" fmla="*/ 113030 w 134906"/>
              <a:gd name="connsiteY3" fmla="*/ 128542 h 128542"/>
              <a:gd name="connsiteX4" fmla="*/ 74579 w 134906"/>
              <a:gd name="connsiteY4" fmla="*/ 119999 h 128542"/>
              <a:gd name="connsiteX5" fmla="*/ 59177 w 134906"/>
              <a:gd name="connsiteY5" fmla="*/ 119844 h 128542"/>
              <a:gd name="connsiteX6" fmla="*/ 47510 w 134906"/>
              <a:gd name="connsiteY6" fmla="*/ 106143 h 128542"/>
              <a:gd name="connsiteX7" fmla="*/ 0 w 134906"/>
              <a:gd name="connsiteY7" fmla="*/ 74687 h 128542"/>
              <a:gd name="connsiteX8" fmla="*/ 24269 w 134906"/>
              <a:gd name="connsiteY8" fmla="*/ 20393 h 128542"/>
              <a:gd name="connsiteX9" fmla="*/ 68863 w 134906"/>
              <a:gd name="connsiteY9" fmla="*/ 0 h 128542"/>
              <a:gd name="connsiteX0" fmla="*/ 68863 w 134906"/>
              <a:gd name="connsiteY0" fmla="*/ 0 h 159425"/>
              <a:gd name="connsiteX1" fmla="*/ 92861 w 134906"/>
              <a:gd name="connsiteY1" fmla="*/ 53164 h 159425"/>
              <a:gd name="connsiteX2" fmla="*/ 134906 w 134906"/>
              <a:gd name="connsiteY2" fmla="*/ 79156 h 159425"/>
              <a:gd name="connsiteX3" fmla="*/ 113030 w 134906"/>
              <a:gd name="connsiteY3" fmla="*/ 128542 h 159425"/>
              <a:gd name="connsiteX4" fmla="*/ 84076 w 134906"/>
              <a:gd name="connsiteY4" fmla="*/ 159425 h 159425"/>
              <a:gd name="connsiteX5" fmla="*/ 59177 w 134906"/>
              <a:gd name="connsiteY5" fmla="*/ 119844 h 159425"/>
              <a:gd name="connsiteX6" fmla="*/ 47510 w 134906"/>
              <a:gd name="connsiteY6" fmla="*/ 106143 h 159425"/>
              <a:gd name="connsiteX7" fmla="*/ 0 w 134906"/>
              <a:gd name="connsiteY7" fmla="*/ 74687 h 159425"/>
              <a:gd name="connsiteX8" fmla="*/ 24269 w 134906"/>
              <a:gd name="connsiteY8" fmla="*/ 20393 h 159425"/>
              <a:gd name="connsiteX9" fmla="*/ 68863 w 134906"/>
              <a:gd name="connsiteY9" fmla="*/ 0 h 159425"/>
              <a:gd name="connsiteX0" fmla="*/ 68863 w 134906"/>
              <a:gd name="connsiteY0" fmla="*/ 0 h 159425"/>
              <a:gd name="connsiteX1" fmla="*/ 92861 w 134906"/>
              <a:gd name="connsiteY1" fmla="*/ 53164 h 159425"/>
              <a:gd name="connsiteX2" fmla="*/ 134906 w 134906"/>
              <a:gd name="connsiteY2" fmla="*/ 79156 h 159425"/>
              <a:gd name="connsiteX3" fmla="*/ 113030 w 134906"/>
              <a:gd name="connsiteY3" fmla="*/ 128542 h 159425"/>
              <a:gd name="connsiteX4" fmla="*/ 84076 w 134906"/>
              <a:gd name="connsiteY4" fmla="*/ 159425 h 159425"/>
              <a:gd name="connsiteX5" fmla="*/ 48959 w 134906"/>
              <a:gd name="connsiteY5" fmla="*/ 159270 h 159425"/>
              <a:gd name="connsiteX6" fmla="*/ 47510 w 134906"/>
              <a:gd name="connsiteY6" fmla="*/ 106143 h 159425"/>
              <a:gd name="connsiteX7" fmla="*/ 0 w 134906"/>
              <a:gd name="connsiteY7" fmla="*/ 74687 h 159425"/>
              <a:gd name="connsiteX8" fmla="*/ 24269 w 134906"/>
              <a:gd name="connsiteY8" fmla="*/ 20393 h 159425"/>
              <a:gd name="connsiteX9" fmla="*/ 68863 w 134906"/>
              <a:gd name="connsiteY9" fmla="*/ 0 h 159425"/>
              <a:gd name="connsiteX0" fmla="*/ 68863 w 134906"/>
              <a:gd name="connsiteY0" fmla="*/ 0 h 159425"/>
              <a:gd name="connsiteX1" fmla="*/ 92861 w 134906"/>
              <a:gd name="connsiteY1" fmla="*/ 53164 h 159425"/>
              <a:gd name="connsiteX2" fmla="*/ 134906 w 134906"/>
              <a:gd name="connsiteY2" fmla="*/ 79156 h 159425"/>
              <a:gd name="connsiteX3" fmla="*/ 113030 w 134906"/>
              <a:gd name="connsiteY3" fmla="*/ 128542 h 159425"/>
              <a:gd name="connsiteX4" fmla="*/ 84076 w 134906"/>
              <a:gd name="connsiteY4" fmla="*/ 159425 h 159425"/>
              <a:gd name="connsiteX5" fmla="*/ 48959 w 134906"/>
              <a:gd name="connsiteY5" fmla="*/ 159270 h 159425"/>
              <a:gd name="connsiteX6" fmla="*/ 21064 w 134906"/>
              <a:gd name="connsiteY6" fmla="*/ 126605 h 159425"/>
              <a:gd name="connsiteX7" fmla="*/ 0 w 134906"/>
              <a:gd name="connsiteY7" fmla="*/ 74687 h 159425"/>
              <a:gd name="connsiteX8" fmla="*/ 24269 w 134906"/>
              <a:gd name="connsiteY8" fmla="*/ 20393 h 159425"/>
              <a:gd name="connsiteX9" fmla="*/ 68863 w 134906"/>
              <a:gd name="connsiteY9" fmla="*/ 0 h 15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06" h="159425" extrusionOk="0">
                <a:moveTo>
                  <a:pt x="68863" y="0"/>
                </a:moveTo>
                <a:lnTo>
                  <a:pt x="92861" y="53164"/>
                </a:lnTo>
                <a:lnTo>
                  <a:pt x="134906" y="79156"/>
                </a:lnTo>
                <a:lnTo>
                  <a:pt x="113030" y="128542"/>
                </a:lnTo>
                <a:lnTo>
                  <a:pt x="84076" y="159425"/>
                </a:lnTo>
                <a:lnTo>
                  <a:pt x="48959" y="159270"/>
                </a:lnTo>
                <a:lnTo>
                  <a:pt x="21064" y="126605"/>
                </a:lnTo>
                <a:lnTo>
                  <a:pt x="0" y="74687"/>
                </a:lnTo>
                <a:lnTo>
                  <a:pt x="24269" y="20393"/>
                </a:lnTo>
                <a:lnTo>
                  <a:pt x="68863" y="0"/>
                </a:lnTo>
                <a:close/>
              </a:path>
            </a:pathLst>
          </a:custGeom>
          <a:solidFill>
            <a:srgbClr val="7030A0">
              <a:alpha val="15000"/>
            </a:srgbClr>
          </a:solidFill>
          <a:ln w="19050" cap="flat" cmpd="sng" algn="ctr">
            <a:solidFill>
              <a:srgbClr val="7030A0"/>
            </a:solidFill>
            <a:prstDash val="solid"/>
          </a:ln>
          <a:effectLst/>
        </p:spPr>
      </p:sp>
      <p:sp>
        <p:nvSpPr>
          <p:cNvPr id="14" name="Shape 1098"/>
          <p:cNvSpPr txBox="1"/>
          <p:nvPr/>
        </p:nvSpPr>
        <p:spPr>
          <a:xfrm>
            <a:off x="4375005" y="2594322"/>
            <a:ext cx="243130" cy="309836"/>
          </a:xfrm>
          <a:prstGeom prst="rect">
            <a:avLst/>
          </a:prstGeom>
          <a:noFill/>
          <a:ln>
            <a:noFill/>
          </a:ln>
        </p:spPr>
        <p:txBody>
          <a:bodyPr lIns="91425" tIns="91425" rIns="91425" bIns="91425" anchor="b" anchorCtr="0">
            <a:noAutofit/>
          </a:bodyPr>
          <a:lstStyle/>
          <a:p>
            <a:pPr defTabSz="457200">
              <a:buClr>
                <a:srgbClr val="434343"/>
              </a:buClr>
              <a:buSzPct val="25000"/>
              <a:buFont typeface="Arial"/>
              <a:buNone/>
            </a:pPr>
            <a:r>
              <a:rPr lang="en" sz="1100" kern="1200" dirty="0">
                <a:solidFill>
                  <a:srgbClr val="40474F"/>
                </a:solidFill>
                <a:latin typeface="Intel Clear"/>
              </a:rPr>
              <a:t>1</a:t>
            </a:r>
          </a:p>
        </p:txBody>
      </p:sp>
      <p:sp>
        <p:nvSpPr>
          <p:cNvPr id="15" name="Shape 1099"/>
          <p:cNvSpPr txBox="1"/>
          <p:nvPr/>
        </p:nvSpPr>
        <p:spPr>
          <a:xfrm>
            <a:off x="4381197" y="2361423"/>
            <a:ext cx="227486" cy="238061"/>
          </a:xfrm>
          <a:prstGeom prst="rect">
            <a:avLst/>
          </a:prstGeom>
          <a:noFill/>
          <a:ln>
            <a:noFill/>
          </a:ln>
        </p:spPr>
        <p:txBody>
          <a:bodyPr lIns="91425" tIns="91425" rIns="91425" bIns="91425" anchor="b" anchorCtr="0">
            <a:noAutofit/>
          </a:bodyPr>
          <a:lstStyle/>
          <a:p>
            <a:pPr defTabSz="457200">
              <a:lnSpc>
                <a:spcPct val="200000"/>
              </a:lnSpc>
              <a:buClr>
                <a:srgbClr val="434343"/>
              </a:buClr>
              <a:buSzPct val="25000"/>
              <a:buFont typeface="Arial"/>
              <a:buNone/>
            </a:pPr>
            <a:r>
              <a:rPr lang="en" sz="1100" kern="1200" dirty="0">
                <a:solidFill>
                  <a:srgbClr val="40474F"/>
                </a:solidFill>
                <a:latin typeface="Intel Clear"/>
              </a:rPr>
              <a:t>2</a:t>
            </a:r>
          </a:p>
        </p:txBody>
      </p:sp>
      <p:sp>
        <p:nvSpPr>
          <p:cNvPr id="16" name="Shape 1100"/>
          <p:cNvSpPr txBox="1"/>
          <p:nvPr/>
        </p:nvSpPr>
        <p:spPr>
          <a:xfrm>
            <a:off x="4381197" y="2000787"/>
            <a:ext cx="227486" cy="238061"/>
          </a:xfrm>
          <a:prstGeom prst="rect">
            <a:avLst/>
          </a:prstGeom>
          <a:noFill/>
          <a:ln>
            <a:noFill/>
          </a:ln>
        </p:spPr>
        <p:txBody>
          <a:bodyPr lIns="91425" tIns="91425" rIns="91425" bIns="91425" anchor="b" anchorCtr="0">
            <a:noAutofit/>
          </a:bodyPr>
          <a:lstStyle/>
          <a:p>
            <a:pPr defTabSz="457200">
              <a:lnSpc>
                <a:spcPct val="200000"/>
              </a:lnSpc>
              <a:buClr>
                <a:srgbClr val="434343"/>
              </a:buClr>
              <a:buSzPct val="25000"/>
              <a:buFont typeface="Arial"/>
              <a:buNone/>
            </a:pPr>
            <a:r>
              <a:rPr lang="en" sz="1100" kern="1200" dirty="0">
                <a:solidFill>
                  <a:srgbClr val="40474F"/>
                </a:solidFill>
                <a:latin typeface="Intel Clear"/>
              </a:rPr>
              <a:t>3</a:t>
            </a:r>
          </a:p>
        </p:txBody>
      </p:sp>
      <p:sp>
        <p:nvSpPr>
          <p:cNvPr id="17" name="Shape 1101"/>
          <p:cNvSpPr txBox="1"/>
          <p:nvPr/>
        </p:nvSpPr>
        <p:spPr>
          <a:xfrm>
            <a:off x="4385055" y="1610062"/>
            <a:ext cx="227486" cy="238061"/>
          </a:xfrm>
          <a:prstGeom prst="rect">
            <a:avLst/>
          </a:prstGeom>
          <a:noFill/>
          <a:ln>
            <a:noFill/>
          </a:ln>
        </p:spPr>
        <p:txBody>
          <a:bodyPr lIns="91425" tIns="91425" rIns="91425" bIns="91425" anchor="b" anchorCtr="0">
            <a:noAutofit/>
          </a:bodyPr>
          <a:lstStyle/>
          <a:p>
            <a:pPr defTabSz="457200">
              <a:lnSpc>
                <a:spcPct val="200000"/>
              </a:lnSpc>
              <a:buClr>
                <a:srgbClr val="434343"/>
              </a:buClr>
              <a:buSzPct val="25000"/>
              <a:buFont typeface="Arial"/>
              <a:buNone/>
            </a:pPr>
            <a:r>
              <a:rPr lang="en" sz="1100" kern="1200" dirty="0">
                <a:solidFill>
                  <a:srgbClr val="40474F"/>
                </a:solidFill>
                <a:latin typeface="Intel Clear"/>
              </a:rPr>
              <a:t>4</a:t>
            </a:r>
          </a:p>
        </p:txBody>
      </p:sp>
      <p:sp>
        <p:nvSpPr>
          <p:cNvPr id="18" name="Shape 1102"/>
          <p:cNvSpPr txBox="1"/>
          <p:nvPr/>
        </p:nvSpPr>
        <p:spPr>
          <a:xfrm>
            <a:off x="4405742" y="1161605"/>
            <a:ext cx="227486" cy="238061"/>
          </a:xfrm>
          <a:prstGeom prst="rect">
            <a:avLst/>
          </a:prstGeom>
          <a:noFill/>
          <a:ln>
            <a:noFill/>
          </a:ln>
        </p:spPr>
        <p:txBody>
          <a:bodyPr lIns="91425" tIns="91425" rIns="91425" bIns="91425" anchor="ctr" anchorCtr="0">
            <a:noAutofit/>
          </a:bodyPr>
          <a:lstStyle/>
          <a:p>
            <a:pPr defTabSz="457200">
              <a:buClr>
                <a:srgbClr val="434343"/>
              </a:buClr>
              <a:buSzPct val="25000"/>
              <a:buFont typeface="Arial"/>
              <a:buNone/>
            </a:pPr>
            <a:r>
              <a:rPr lang="en" sz="1100" kern="1200" dirty="0">
                <a:solidFill>
                  <a:srgbClr val="40474F"/>
                </a:solidFill>
                <a:latin typeface="Intel Clear"/>
              </a:rPr>
              <a:t>5</a:t>
            </a:r>
          </a:p>
        </p:txBody>
      </p:sp>
      <p:sp>
        <p:nvSpPr>
          <p:cNvPr id="19" name="TextBox 18"/>
          <p:cNvSpPr txBox="1"/>
          <p:nvPr/>
        </p:nvSpPr>
        <p:spPr>
          <a:xfrm>
            <a:off x="469010" y="917503"/>
            <a:ext cx="1902445" cy="923330"/>
          </a:xfrm>
          <a:prstGeom prst="rect">
            <a:avLst/>
          </a:prstGeom>
          <a:noFill/>
        </p:spPr>
        <p:txBody>
          <a:bodyPr wrap="square" lIns="0" tIns="0" rIns="0" bIns="0" rtlCol="0">
            <a:spAutoFit/>
          </a:bodyPr>
          <a:lstStyle/>
          <a:p>
            <a:pPr defTabSz="457200"/>
            <a:r>
              <a:rPr lang="de-DE" sz="1000" b="1" kern="1200" dirty="0" smtClean="0">
                <a:solidFill>
                  <a:schemeClr val="tx1">
                    <a:lumMod val="65000"/>
                    <a:lumOff val="35000"/>
                  </a:schemeClr>
                </a:solidFill>
                <a:latin typeface="Intel Clear"/>
                <a:ea typeface="+mn-ea"/>
                <a:cs typeface="Intel Clear"/>
              </a:rPr>
              <a:t>From </a:t>
            </a:r>
            <a:r>
              <a:rPr lang="de-DE" sz="1000" b="1" kern="1200" dirty="0">
                <a:solidFill>
                  <a:schemeClr val="tx1">
                    <a:lumMod val="65000"/>
                    <a:lumOff val="35000"/>
                  </a:schemeClr>
                </a:solidFill>
                <a:latin typeface="Intel Clear"/>
                <a:ea typeface="+mn-ea"/>
                <a:cs typeface="Intel Clear"/>
              </a:rPr>
              <a:t>1 to 5, 5 being </a:t>
            </a:r>
            <a:r>
              <a:rPr lang="de-DE" sz="1000" b="1" kern="1200" dirty="0" err="1">
                <a:solidFill>
                  <a:schemeClr val="tx1">
                    <a:lumMod val="65000"/>
                    <a:lumOff val="35000"/>
                  </a:schemeClr>
                </a:solidFill>
                <a:latin typeface="Intel Clear"/>
                <a:ea typeface="+mn-ea"/>
                <a:cs typeface="Intel Clear"/>
              </a:rPr>
              <a:t>very</a:t>
            </a:r>
            <a:r>
              <a:rPr lang="de-DE" sz="1000" b="1" kern="1200" dirty="0">
                <a:solidFill>
                  <a:schemeClr val="tx1">
                    <a:lumMod val="65000"/>
                    <a:lumOff val="35000"/>
                  </a:schemeClr>
                </a:solidFill>
                <a:latin typeface="Intel Clear"/>
                <a:ea typeface="+mn-ea"/>
                <a:cs typeface="Intel Clear"/>
              </a:rPr>
              <a:t> satisfied</a:t>
            </a:r>
            <a:r>
              <a:rPr lang="de-DE" sz="1000" b="1" kern="1200" dirty="0" smtClean="0">
                <a:solidFill>
                  <a:schemeClr val="tx1">
                    <a:lumMod val="65000"/>
                    <a:lumOff val="35000"/>
                  </a:schemeClr>
                </a:solidFill>
                <a:latin typeface="Intel Clear"/>
                <a:ea typeface="+mn-ea"/>
                <a:cs typeface="Intel Clear"/>
              </a:rPr>
              <a:t>.</a:t>
            </a:r>
          </a:p>
          <a:p>
            <a:pPr defTabSz="457200"/>
            <a:endParaRPr lang="de-DE" sz="1000" kern="1200" dirty="0" smtClean="0">
              <a:solidFill>
                <a:schemeClr val="tx1">
                  <a:lumMod val="65000"/>
                  <a:lumOff val="35000"/>
                </a:schemeClr>
              </a:solidFill>
              <a:latin typeface="Intel Clear"/>
              <a:ea typeface="+mn-ea"/>
              <a:cs typeface="Intel Clear"/>
            </a:endParaRPr>
          </a:p>
          <a:p>
            <a:pPr defTabSz="457200"/>
            <a:r>
              <a:rPr lang="de-DE" sz="1000" kern="1200" dirty="0">
                <a:solidFill>
                  <a:schemeClr val="tx1">
                    <a:lumMod val="65000"/>
                    <a:lumOff val="35000"/>
                  </a:schemeClr>
                </a:solidFill>
                <a:latin typeface="Intel Clear"/>
                <a:ea typeface="+mn-ea"/>
                <a:cs typeface="Intel Clear"/>
              </a:rPr>
              <a:t>Our </a:t>
            </a:r>
            <a:r>
              <a:rPr lang="de-DE" sz="1000" kern="1200" dirty="0" smtClean="0">
                <a:solidFill>
                  <a:schemeClr val="tx1">
                    <a:lumMod val="65000"/>
                    <a:lumOff val="35000"/>
                  </a:schemeClr>
                </a:solidFill>
                <a:latin typeface="Intel Clear"/>
                <a:ea typeface="+mn-ea"/>
                <a:cs typeface="Intel Clear"/>
              </a:rPr>
              <a:t>developers </a:t>
            </a:r>
            <a:r>
              <a:rPr lang="de-DE" sz="1000" kern="1200" dirty="0">
                <a:solidFill>
                  <a:schemeClr val="tx1">
                    <a:lumMod val="65000"/>
                    <a:lumOff val="35000"/>
                  </a:schemeClr>
                </a:solidFill>
                <a:latin typeface="Intel Clear"/>
                <a:ea typeface="+mn-ea"/>
                <a:cs typeface="Intel Clear"/>
              </a:rPr>
              <a:t>graded their experience on </a:t>
            </a:r>
            <a:r>
              <a:rPr lang="de-DE" sz="1000" kern="1200" dirty="0" err="1">
                <a:solidFill>
                  <a:schemeClr val="tx1">
                    <a:lumMod val="65000"/>
                    <a:lumOff val="35000"/>
                  </a:schemeClr>
                </a:solidFill>
                <a:latin typeface="Intel Clear"/>
                <a:ea typeface="+mn-ea"/>
                <a:cs typeface="Intel Clear"/>
              </a:rPr>
              <a:t>every</a:t>
            </a:r>
            <a:r>
              <a:rPr lang="de-DE" sz="1000" kern="1200" dirty="0">
                <a:solidFill>
                  <a:schemeClr val="tx1">
                    <a:lumMod val="65000"/>
                    <a:lumOff val="35000"/>
                  </a:schemeClr>
                </a:solidFill>
                <a:latin typeface="Intel Clear"/>
                <a:ea typeface="+mn-ea"/>
                <a:cs typeface="Intel Clear"/>
              </a:rPr>
              <a:t> </a:t>
            </a:r>
            <a:r>
              <a:rPr lang="de-DE" sz="1000" kern="1200" dirty="0" err="1" smtClean="0">
                <a:solidFill>
                  <a:schemeClr val="tx1">
                    <a:lumMod val="65000"/>
                    <a:lumOff val="35000"/>
                  </a:schemeClr>
                </a:solidFill>
                <a:latin typeface="Intel Clear"/>
                <a:ea typeface="+mn-ea"/>
                <a:cs typeface="Intel Clear"/>
              </a:rPr>
              <a:t>stage</a:t>
            </a:r>
            <a:r>
              <a:rPr lang="de-DE" sz="1000" kern="1200" dirty="0" smtClean="0">
                <a:solidFill>
                  <a:schemeClr val="tx1">
                    <a:lumMod val="65000"/>
                    <a:lumOff val="35000"/>
                  </a:schemeClr>
                </a:solidFill>
                <a:latin typeface="Intel Clear"/>
                <a:ea typeface="+mn-ea"/>
                <a:cs typeface="Intel Clear"/>
              </a:rPr>
              <a:t>. The </a:t>
            </a:r>
            <a:r>
              <a:rPr lang="de-DE" sz="1000" kern="1200" dirty="0">
                <a:solidFill>
                  <a:schemeClr val="tx1">
                    <a:lumMod val="65000"/>
                    <a:lumOff val="35000"/>
                  </a:schemeClr>
                </a:solidFill>
                <a:latin typeface="Intel Clear"/>
                <a:ea typeface="+mn-ea"/>
                <a:cs typeface="Intel Clear"/>
              </a:rPr>
              <a:t>chart shows the average grade</a:t>
            </a:r>
            <a:r>
              <a:rPr lang="de-DE" sz="1000" kern="1200" dirty="0" smtClean="0">
                <a:solidFill>
                  <a:schemeClr val="tx1">
                    <a:lumMod val="65000"/>
                    <a:lumOff val="35000"/>
                  </a:schemeClr>
                </a:solidFill>
                <a:latin typeface="Intel Clear"/>
                <a:ea typeface="+mn-ea"/>
                <a:cs typeface="Intel Clear"/>
              </a:rPr>
              <a:t>.</a:t>
            </a:r>
            <a:endParaRPr lang="de-DE" sz="1000" kern="1200" dirty="0">
              <a:solidFill>
                <a:schemeClr val="tx1">
                  <a:lumMod val="65000"/>
                  <a:lumOff val="35000"/>
                </a:schemeClr>
              </a:solidFill>
              <a:latin typeface="Intel Clear"/>
              <a:ea typeface="+mn-ea"/>
              <a:cs typeface="Intel Clear"/>
            </a:endParaRPr>
          </a:p>
        </p:txBody>
      </p:sp>
      <p:grpSp>
        <p:nvGrpSpPr>
          <p:cNvPr id="20" name="Shape 1048"/>
          <p:cNvGrpSpPr/>
          <p:nvPr/>
        </p:nvGrpSpPr>
        <p:grpSpPr>
          <a:xfrm>
            <a:off x="2711157" y="1129068"/>
            <a:ext cx="3574307" cy="3428180"/>
            <a:chOff x="2510000" y="870624"/>
            <a:chExt cx="3329799" cy="3293499"/>
          </a:xfrm>
        </p:grpSpPr>
        <p:cxnSp>
          <p:nvCxnSpPr>
            <p:cNvPr id="21" name="Shape 1049"/>
            <p:cNvCxnSpPr/>
            <p:nvPr/>
          </p:nvCxnSpPr>
          <p:spPr>
            <a:xfrm>
              <a:off x="4226775" y="878225"/>
              <a:ext cx="1062000" cy="413100"/>
            </a:xfrm>
            <a:prstGeom prst="straightConnector1">
              <a:avLst/>
            </a:prstGeom>
            <a:noFill/>
            <a:ln w="9525" cap="flat" cmpd="sng">
              <a:solidFill>
                <a:srgbClr val="40474F"/>
              </a:solidFill>
              <a:prstDash val="dot"/>
              <a:round/>
              <a:headEnd type="none" w="med" len="med"/>
              <a:tailEnd type="none" w="med" len="med"/>
            </a:ln>
          </p:spPr>
        </p:cxnSp>
        <p:cxnSp>
          <p:nvCxnSpPr>
            <p:cNvPr id="22" name="Shape 1050"/>
            <p:cNvCxnSpPr/>
            <p:nvPr/>
          </p:nvCxnSpPr>
          <p:spPr>
            <a:xfrm>
              <a:off x="5303100" y="1291325"/>
              <a:ext cx="536700" cy="1022998"/>
            </a:xfrm>
            <a:prstGeom prst="straightConnector1">
              <a:avLst/>
            </a:prstGeom>
            <a:noFill/>
            <a:ln w="9525" cap="flat" cmpd="sng">
              <a:solidFill>
                <a:srgbClr val="40474F"/>
              </a:solidFill>
              <a:prstDash val="dot"/>
              <a:round/>
              <a:headEnd type="none" w="med" len="med"/>
              <a:tailEnd type="none" w="med" len="med"/>
            </a:ln>
          </p:spPr>
        </p:cxnSp>
        <p:cxnSp>
          <p:nvCxnSpPr>
            <p:cNvPr id="23" name="Shape 1051"/>
            <p:cNvCxnSpPr/>
            <p:nvPr/>
          </p:nvCxnSpPr>
          <p:spPr>
            <a:xfrm flipH="1">
              <a:off x="5629373" y="2336800"/>
              <a:ext cx="204900" cy="1101900"/>
            </a:xfrm>
            <a:prstGeom prst="straightConnector1">
              <a:avLst/>
            </a:prstGeom>
            <a:noFill/>
            <a:ln w="9525" cap="flat" cmpd="sng">
              <a:solidFill>
                <a:srgbClr val="40474F"/>
              </a:solidFill>
              <a:prstDash val="dot"/>
              <a:round/>
              <a:headEnd type="none" w="med" len="med"/>
              <a:tailEnd type="none" w="med" len="med"/>
            </a:ln>
          </p:spPr>
        </p:cxnSp>
        <p:cxnSp>
          <p:nvCxnSpPr>
            <p:cNvPr id="24" name="Shape 1052"/>
            <p:cNvCxnSpPr/>
            <p:nvPr/>
          </p:nvCxnSpPr>
          <p:spPr>
            <a:xfrm flipH="1">
              <a:off x="4730049" y="3445925"/>
              <a:ext cx="884998" cy="703798"/>
            </a:xfrm>
            <a:prstGeom prst="straightConnector1">
              <a:avLst/>
            </a:prstGeom>
            <a:noFill/>
            <a:ln w="9525" cap="flat" cmpd="sng">
              <a:solidFill>
                <a:srgbClr val="40474F"/>
              </a:solidFill>
              <a:prstDash val="dot"/>
              <a:round/>
              <a:headEnd type="none" w="med" len="med"/>
              <a:tailEnd type="none" w="med" len="med"/>
            </a:ln>
          </p:spPr>
        </p:cxnSp>
        <p:cxnSp>
          <p:nvCxnSpPr>
            <p:cNvPr id="25" name="Shape 1053"/>
            <p:cNvCxnSpPr/>
            <p:nvPr/>
          </p:nvCxnSpPr>
          <p:spPr>
            <a:xfrm rot="10800000">
              <a:off x="3589824" y="4159924"/>
              <a:ext cx="1118398" cy="4198"/>
            </a:xfrm>
            <a:prstGeom prst="straightConnector1">
              <a:avLst/>
            </a:prstGeom>
            <a:noFill/>
            <a:ln w="9525" cap="flat" cmpd="sng">
              <a:solidFill>
                <a:srgbClr val="40474F"/>
              </a:solidFill>
              <a:prstDash val="dot"/>
              <a:round/>
              <a:headEnd type="none" w="med" len="med"/>
              <a:tailEnd type="none" w="med" len="med"/>
            </a:ln>
          </p:spPr>
        </p:cxnSp>
        <p:cxnSp>
          <p:nvCxnSpPr>
            <p:cNvPr id="26" name="Shape 1054"/>
            <p:cNvCxnSpPr/>
            <p:nvPr/>
          </p:nvCxnSpPr>
          <p:spPr>
            <a:xfrm rot="10800000">
              <a:off x="2698698" y="3395174"/>
              <a:ext cx="877800" cy="761698"/>
            </a:xfrm>
            <a:prstGeom prst="straightConnector1">
              <a:avLst/>
            </a:prstGeom>
            <a:noFill/>
            <a:ln w="9525" cap="flat" cmpd="sng">
              <a:solidFill>
                <a:srgbClr val="40474F"/>
              </a:solidFill>
              <a:prstDash val="dot"/>
              <a:round/>
              <a:headEnd type="none" w="med" len="med"/>
              <a:tailEnd type="none" w="med" len="med"/>
            </a:ln>
          </p:spPr>
        </p:cxnSp>
        <p:cxnSp>
          <p:nvCxnSpPr>
            <p:cNvPr id="27" name="Shape 1055"/>
            <p:cNvCxnSpPr/>
            <p:nvPr/>
          </p:nvCxnSpPr>
          <p:spPr>
            <a:xfrm rot="10800000">
              <a:off x="2510000" y="2227198"/>
              <a:ext cx="188698" cy="1160700"/>
            </a:xfrm>
            <a:prstGeom prst="straightConnector1">
              <a:avLst/>
            </a:prstGeom>
            <a:noFill/>
            <a:ln w="9525" cap="flat" cmpd="sng">
              <a:solidFill>
                <a:srgbClr val="40474F"/>
              </a:solidFill>
              <a:prstDash val="dot"/>
              <a:round/>
              <a:headEnd type="none" w="med" len="med"/>
              <a:tailEnd type="none" w="med" len="med"/>
            </a:ln>
          </p:spPr>
        </p:cxnSp>
        <p:cxnSp>
          <p:nvCxnSpPr>
            <p:cNvPr id="28" name="Shape 1056"/>
            <p:cNvCxnSpPr/>
            <p:nvPr/>
          </p:nvCxnSpPr>
          <p:spPr>
            <a:xfrm rot="10800000" flipH="1">
              <a:off x="2517350" y="1247698"/>
              <a:ext cx="594900" cy="986700"/>
            </a:xfrm>
            <a:prstGeom prst="straightConnector1">
              <a:avLst/>
            </a:prstGeom>
            <a:noFill/>
            <a:ln w="9525" cap="flat" cmpd="sng">
              <a:solidFill>
                <a:srgbClr val="40474F"/>
              </a:solidFill>
              <a:prstDash val="dot"/>
              <a:round/>
              <a:headEnd type="none" w="med" len="med"/>
              <a:tailEnd type="none" w="med" len="med"/>
            </a:ln>
          </p:spPr>
        </p:cxnSp>
        <p:cxnSp>
          <p:nvCxnSpPr>
            <p:cNvPr id="29" name="Shape 1057"/>
            <p:cNvCxnSpPr/>
            <p:nvPr/>
          </p:nvCxnSpPr>
          <p:spPr>
            <a:xfrm rot="10800000" flipH="1">
              <a:off x="3119475" y="870624"/>
              <a:ext cx="1095600" cy="369900"/>
            </a:xfrm>
            <a:prstGeom prst="straightConnector1">
              <a:avLst/>
            </a:prstGeom>
            <a:noFill/>
            <a:ln w="9525" cap="flat" cmpd="sng">
              <a:solidFill>
                <a:srgbClr val="40474F"/>
              </a:solidFill>
              <a:prstDash val="dot"/>
              <a:round/>
              <a:headEnd type="none" w="med" len="med"/>
              <a:tailEnd type="none" w="med" len="med"/>
            </a:ln>
          </p:spPr>
        </p:cxnSp>
      </p:grpSp>
      <p:grpSp>
        <p:nvGrpSpPr>
          <p:cNvPr id="30" name="Shape 1058"/>
          <p:cNvGrpSpPr/>
          <p:nvPr/>
        </p:nvGrpSpPr>
        <p:grpSpPr>
          <a:xfrm>
            <a:off x="3111467" y="1513082"/>
            <a:ext cx="2773305" cy="2659924"/>
            <a:chOff x="2510000" y="870624"/>
            <a:chExt cx="3329799" cy="3293499"/>
          </a:xfrm>
        </p:grpSpPr>
        <p:cxnSp>
          <p:nvCxnSpPr>
            <p:cNvPr id="31" name="Shape 1059"/>
            <p:cNvCxnSpPr/>
            <p:nvPr/>
          </p:nvCxnSpPr>
          <p:spPr>
            <a:xfrm>
              <a:off x="4226775" y="878225"/>
              <a:ext cx="1062000" cy="413100"/>
            </a:xfrm>
            <a:prstGeom prst="straightConnector1">
              <a:avLst/>
            </a:prstGeom>
            <a:noFill/>
            <a:ln w="9525" cap="flat" cmpd="sng">
              <a:solidFill>
                <a:srgbClr val="40474F"/>
              </a:solidFill>
              <a:prstDash val="dot"/>
              <a:round/>
              <a:headEnd type="none" w="med" len="med"/>
              <a:tailEnd type="none" w="med" len="med"/>
            </a:ln>
          </p:spPr>
        </p:cxnSp>
        <p:cxnSp>
          <p:nvCxnSpPr>
            <p:cNvPr id="32" name="Shape 1060"/>
            <p:cNvCxnSpPr/>
            <p:nvPr/>
          </p:nvCxnSpPr>
          <p:spPr>
            <a:xfrm>
              <a:off x="5303100" y="1291325"/>
              <a:ext cx="536700" cy="1022998"/>
            </a:xfrm>
            <a:prstGeom prst="straightConnector1">
              <a:avLst/>
            </a:prstGeom>
            <a:noFill/>
            <a:ln w="9525" cap="flat" cmpd="sng">
              <a:solidFill>
                <a:srgbClr val="40474F"/>
              </a:solidFill>
              <a:prstDash val="dot"/>
              <a:round/>
              <a:headEnd type="none" w="med" len="med"/>
              <a:tailEnd type="none" w="med" len="med"/>
            </a:ln>
          </p:spPr>
        </p:cxnSp>
        <p:cxnSp>
          <p:nvCxnSpPr>
            <p:cNvPr id="33" name="Shape 1061"/>
            <p:cNvCxnSpPr/>
            <p:nvPr/>
          </p:nvCxnSpPr>
          <p:spPr>
            <a:xfrm flipH="1">
              <a:off x="5629373" y="2336800"/>
              <a:ext cx="204900" cy="1101900"/>
            </a:xfrm>
            <a:prstGeom prst="straightConnector1">
              <a:avLst/>
            </a:prstGeom>
            <a:noFill/>
            <a:ln w="9525" cap="flat" cmpd="sng">
              <a:solidFill>
                <a:srgbClr val="40474F"/>
              </a:solidFill>
              <a:prstDash val="dot"/>
              <a:round/>
              <a:headEnd type="none" w="med" len="med"/>
              <a:tailEnd type="none" w="med" len="med"/>
            </a:ln>
          </p:spPr>
        </p:cxnSp>
        <p:cxnSp>
          <p:nvCxnSpPr>
            <p:cNvPr id="34" name="Shape 1062"/>
            <p:cNvCxnSpPr/>
            <p:nvPr/>
          </p:nvCxnSpPr>
          <p:spPr>
            <a:xfrm flipH="1">
              <a:off x="4730049" y="3445925"/>
              <a:ext cx="884998" cy="703798"/>
            </a:xfrm>
            <a:prstGeom prst="straightConnector1">
              <a:avLst/>
            </a:prstGeom>
            <a:noFill/>
            <a:ln w="9525" cap="flat" cmpd="sng">
              <a:solidFill>
                <a:srgbClr val="40474F"/>
              </a:solidFill>
              <a:prstDash val="dot"/>
              <a:round/>
              <a:headEnd type="none" w="med" len="med"/>
              <a:tailEnd type="none" w="med" len="med"/>
            </a:ln>
          </p:spPr>
        </p:cxnSp>
        <p:cxnSp>
          <p:nvCxnSpPr>
            <p:cNvPr id="35" name="Shape 1063"/>
            <p:cNvCxnSpPr/>
            <p:nvPr/>
          </p:nvCxnSpPr>
          <p:spPr>
            <a:xfrm rot="10800000">
              <a:off x="3589824" y="4159924"/>
              <a:ext cx="1118398" cy="4198"/>
            </a:xfrm>
            <a:prstGeom prst="straightConnector1">
              <a:avLst/>
            </a:prstGeom>
            <a:noFill/>
            <a:ln w="9525" cap="flat" cmpd="sng">
              <a:solidFill>
                <a:srgbClr val="40474F"/>
              </a:solidFill>
              <a:prstDash val="dot"/>
              <a:round/>
              <a:headEnd type="none" w="med" len="med"/>
              <a:tailEnd type="none" w="med" len="med"/>
            </a:ln>
          </p:spPr>
        </p:cxnSp>
        <p:cxnSp>
          <p:nvCxnSpPr>
            <p:cNvPr id="36" name="Shape 1064"/>
            <p:cNvCxnSpPr/>
            <p:nvPr/>
          </p:nvCxnSpPr>
          <p:spPr>
            <a:xfrm rot="10800000">
              <a:off x="2698698" y="3395174"/>
              <a:ext cx="877800" cy="761698"/>
            </a:xfrm>
            <a:prstGeom prst="straightConnector1">
              <a:avLst/>
            </a:prstGeom>
            <a:noFill/>
            <a:ln w="9525" cap="flat" cmpd="sng">
              <a:solidFill>
                <a:srgbClr val="40474F"/>
              </a:solidFill>
              <a:prstDash val="dot"/>
              <a:round/>
              <a:headEnd type="none" w="med" len="med"/>
              <a:tailEnd type="none" w="med" len="med"/>
            </a:ln>
          </p:spPr>
        </p:cxnSp>
        <p:cxnSp>
          <p:nvCxnSpPr>
            <p:cNvPr id="37" name="Shape 1065"/>
            <p:cNvCxnSpPr/>
            <p:nvPr/>
          </p:nvCxnSpPr>
          <p:spPr>
            <a:xfrm rot="10800000">
              <a:off x="2510000" y="2227198"/>
              <a:ext cx="188698" cy="1160700"/>
            </a:xfrm>
            <a:prstGeom prst="straightConnector1">
              <a:avLst/>
            </a:prstGeom>
            <a:noFill/>
            <a:ln w="9525" cap="flat" cmpd="sng">
              <a:solidFill>
                <a:srgbClr val="40474F"/>
              </a:solidFill>
              <a:prstDash val="dot"/>
              <a:round/>
              <a:headEnd type="none" w="med" len="med"/>
              <a:tailEnd type="none" w="med" len="med"/>
            </a:ln>
          </p:spPr>
        </p:cxnSp>
        <p:cxnSp>
          <p:nvCxnSpPr>
            <p:cNvPr id="38" name="Shape 1066"/>
            <p:cNvCxnSpPr/>
            <p:nvPr/>
          </p:nvCxnSpPr>
          <p:spPr>
            <a:xfrm rot="10800000" flipH="1">
              <a:off x="2517350" y="1247698"/>
              <a:ext cx="594900" cy="986700"/>
            </a:xfrm>
            <a:prstGeom prst="straightConnector1">
              <a:avLst/>
            </a:prstGeom>
            <a:noFill/>
            <a:ln w="9525" cap="flat" cmpd="sng">
              <a:solidFill>
                <a:srgbClr val="40474F"/>
              </a:solidFill>
              <a:prstDash val="dot"/>
              <a:round/>
              <a:headEnd type="none" w="med" len="med"/>
              <a:tailEnd type="none" w="med" len="med"/>
            </a:ln>
          </p:spPr>
        </p:cxnSp>
        <p:cxnSp>
          <p:nvCxnSpPr>
            <p:cNvPr id="39" name="Shape 1067"/>
            <p:cNvCxnSpPr/>
            <p:nvPr/>
          </p:nvCxnSpPr>
          <p:spPr>
            <a:xfrm rot="10800000" flipH="1">
              <a:off x="3119475" y="870624"/>
              <a:ext cx="1095600" cy="369900"/>
            </a:xfrm>
            <a:prstGeom prst="straightConnector1">
              <a:avLst/>
            </a:prstGeom>
            <a:noFill/>
            <a:ln w="9525" cap="flat" cmpd="sng">
              <a:solidFill>
                <a:srgbClr val="40474F"/>
              </a:solidFill>
              <a:prstDash val="dot"/>
              <a:round/>
              <a:headEnd type="none" w="med" len="med"/>
              <a:tailEnd type="none" w="med" len="med"/>
            </a:ln>
          </p:spPr>
        </p:cxnSp>
      </p:grpSp>
      <p:grpSp>
        <p:nvGrpSpPr>
          <p:cNvPr id="40" name="Shape 1068"/>
          <p:cNvGrpSpPr/>
          <p:nvPr/>
        </p:nvGrpSpPr>
        <p:grpSpPr>
          <a:xfrm>
            <a:off x="3517365" y="1902229"/>
            <a:ext cx="1962295" cy="1882072"/>
            <a:chOff x="2510000" y="870624"/>
            <a:chExt cx="3329799" cy="3293499"/>
          </a:xfrm>
        </p:grpSpPr>
        <p:cxnSp>
          <p:nvCxnSpPr>
            <p:cNvPr id="41" name="Shape 1069"/>
            <p:cNvCxnSpPr/>
            <p:nvPr/>
          </p:nvCxnSpPr>
          <p:spPr>
            <a:xfrm>
              <a:off x="4226775" y="878225"/>
              <a:ext cx="1062000" cy="413100"/>
            </a:xfrm>
            <a:prstGeom prst="straightConnector1">
              <a:avLst/>
            </a:prstGeom>
            <a:noFill/>
            <a:ln w="9525" cap="flat" cmpd="sng">
              <a:solidFill>
                <a:srgbClr val="40474F"/>
              </a:solidFill>
              <a:prstDash val="dot"/>
              <a:round/>
              <a:headEnd type="none" w="med" len="med"/>
              <a:tailEnd type="none" w="med" len="med"/>
            </a:ln>
          </p:spPr>
        </p:cxnSp>
        <p:cxnSp>
          <p:nvCxnSpPr>
            <p:cNvPr id="42" name="Shape 1070"/>
            <p:cNvCxnSpPr/>
            <p:nvPr/>
          </p:nvCxnSpPr>
          <p:spPr>
            <a:xfrm>
              <a:off x="5303100" y="1291325"/>
              <a:ext cx="536700" cy="1022998"/>
            </a:xfrm>
            <a:prstGeom prst="straightConnector1">
              <a:avLst/>
            </a:prstGeom>
            <a:noFill/>
            <a:ln w="9525" cap="flat" cmpd="sng">
              <a:solidFill>
                <a:srgbClr val="40474F"/>
              </a:solidFill>
              <a:prstDash val="dot"/>
              <a:round/>
              <a:headEnd type="none" w="med" len="med"/>
              <a:tailEnd type="none" w="med" len="med"/>
            </a:ln>
          </p:spPr>
        </p:cxnSp>
        <p:cxnSp>
          <p:nvCxnSpPr>
            <p:cNvPr id="43" name="Shape 1071"/>
            <p:cNvCxnSpPr/>
            <p:nvPr/>
          </p:nvCxnSpPr>
          <p:spPr>
            <a:xfrm flipH="1">
              <a:off x="5629373" y="2336800"/>
              <a:ext cx="204900" cy="1101900"/>
            </a:xfrm>
            <a:prstGeom prst="straightConnector1">
              <a:avLst/>
            </a:prstGeom>
            <a:noFill/>
            <a:ln w="9525" cap="flat" cmpd="sng">
              <a:solidFill>
                <a:srgbClr val="40474F"/>
              </a:solidFill>
              <a:prstDash val="dot"/>
              <a:round/>
              <a:headEnd type="none" w="med" len="med"/>
              <a:tailEnd type="none" w="med" len="med"/>
            </a:ln>
          </p:spPr>
        </p:cxnSp>
        <p:cxnSp>
          <p:nvCxnSpPr>
            <p:cNvPr id="44" name="Shape 1072"/>
            <p:cNvCxnSpPr/>
            <p:nvPr/>
          </p:nvCxnSpPr>
          <p:spPr>
            <a:xfrm flipH="1">
              <a:off x="4730049" y="3445925"/>
              <a:ext cx="884998" cy="703798"/>
            </a:xfrm>
            <a:prstGeom prst="straightConnector1">
              <a:avLst/>
            </a:prstGeom>
            <a:noFill/>
            <a:ln w="9525" cap="flat" cmpd="sng">
              <a:solidFill>
                <a:srgbClr val="40474F"/>
              </a:solidFill>
              <a:prstDash val="dot"/>
              <a:round/>
              <a:headEnd type="none" w="med" len="med"/>
              <a:tailEnd type="none" w="med" len="med"/>
            </a:ln>
          </p:spPr>
        </p:cxnSp>
        <p:cxnSp>
          <p:nvCxnSpPr>
            <p:cNvPr id="45" name="Shape 1073"/>
            <p:cNvCxnSpPr/>
            <p:nvPr/>
          </p:nvCxnSpPr>
          <p:spPr>
            <a:xfrm rot="10800000">
              <a:off x="3589824" y="4159924"/>
              <a:ext cx="1118398" cy="4198"/>
            </a:xfrm>
            <a:prstGeom prst="straightConnector1">
              <a:avLst/>
            </a:prstGeom>
            <a:noFill/>
            <a:ln w="9525" cap="flat" cmpd="sng">
              <a:solidFill>
                <a:srgbClr val="40474F"/>
              </a:solidFill>
              <a:prstDash val="dot"/>
              <a:round/>
              <a:headEnd type="none" w="med" len="med"/>
              <a:tailEnd type="none" w="med" len="med"/>
            </a:ln>
          </p:spPr>
        </p:cxnSp>
        <p:cxnSp>
          <p:nvCxnSpPr>
            <p:cNvPr id="46" name="Shape 1074"/>
            <p:cNvCxnSpPr/>
            <p:nvPr/>
          </p:nvCxnSpPr>
          <p:spPr>
            <a:xfrm rot="10800000">
              <a:off x="2698698" y="3395174"/>
              <a:ext cx="877800" cy="761698"/>
            </a:xfrm>
            <a:prstGeom prst="straightConnector1">
              <a:avLst/>
            </a:prstGeom>
            <a:noFill/>
            <a:ln w="9525" cap="flat" cmpd="sng">
              <a:solidFill>
                <a:srgbClr val="40474F"/>
              </a:solidFill>
              <a:prstDash val="dot"/>
              <a:round/>
              <a:headEnd type="none" w="med" len="med"/>
              <a:tailEnd type="none" w="med" len="med"/>
            </a:ln>
          </p:spPr>
        </p:cxnSp>
        <p:cxnSp>
          <p:nvCxnSpPr>
            <p:cNvPr id="47" name="Shape 1075"/>
            <p:cNvCxnSpPr/>
            <p:nvPr/>
          </p:nvCxnSpPr>
          <p:spPr>
            <a:xfrm rot="10800000">
              <a:off x="2510000" y="2227198"/>
              <a:ext cx="188698" cy="1160700"/>
            </a:xfrm>
            <a:prstGeom prst="straightConnector1">
              <a:avLst/>
            </a:prstGeom>
            <a:noFill/>
            <a:ln w="9525" cap="flat" cmpd="sng">
              <a:solidFill>
                <a:srgbClr val="40474F"/>
              </a:solidFill>
              <a:prstDash val="dot"/>
              <a:round/>
              <a:headEnd type="none" w="med" len="med"/>
              <a:tailEnd type="none" w="med" len="med"/>
            </a:ln>
          </p:spPr>
        </p:cxnSp>
        <p:cxnSp>
          <p:nvCxnSpPr>
            <p:cNvPr id="48" name="Shape 1076"/>
            <p:cNvCxnSpPr/>
            <p:nvPr/>
          </p:nvCxnSpPr>
          <p:spPr>
            <a:xfrm rot="10800000" flipH="1">
              <a:off x="2517350" y="1247698"/>
              <a:ext cx="594900" cy="986700"/>
            </a:xfrm>
            <a:prstGeom prst="straightConnector1">
              <a:avLst/>
            </a:prstGeom>
            <a:noFill/>
            <a:ln w="9525" cap="flat" cmpd="sng">
              <a:solidFill>
                <a:srgbClr val="40474F"/>
              </a:solidFill>
              <a:prstDash val="dot"/>
              <a:round/>
              <a:headEnd type="none" w="med" len="med"/>
              <a:tailEnd type="none" w="med" len="med"/>
            </a:ln>
          </p:spPr>
        </p:cxnSp>
        <p:cxnSp>
          <p:nvCxnSpPr>
            <p:cNvPr id="49" name="Shape 1077"/>
            <p:cNvCxnSpPr/>
            <p:nvPr/>
          </p:nvCxnSpPr>
          <p:spPr>
            <a:xfrm rot="10800000" flipH="1">
              <a:off x="3119475" y="870624"/>
              <a:ext cx="1095600" cy="369900"/>
            </a:xfrm>
            <a:prstGeom prst="straightConnector1">
              <a:avLst/>
            </a:prstGeom>
            <a:noFill/>
            <a:ln w="9525" cap="flat" cmpd="sng">
              <a:solidFill>
                <a:srgbClr val="40474F"/>
              </a:solidFill>
              <a:prstDash val="dot"/>
              <a:round/>
              <a:headEnd type="none" w="med" len="med"/>
              <a:tailEnd type="none" w="med" len="med"/>
            </a:ln>
          </p:spPr>
        </p:cxnSp>
      </p:grpSp>
      <p:grpSp>
        <p:nvGrpSpPr>
          <p:cNvPr id="50" name="Shape 1078"/>
          <p:cNvGrpSpPr/>
          <p:nvPr/>
        </p:nvGrpSpPr>
        <p:grpSpPr>
          <a:xfrm>
            <a:off x="3894643" y="2264163"/>
            <a:ext cx="1207401" cy="1158038"/>
            <a:chOff x="2510000" y="870624"/>
            <a:chExt cx="3329799" cy="3293499"/>
          </a:xfrm>
        </p:grpSpPr>
        <p:cxnSp>
          <p:nvCxnSpPr>
            <p:cNvPr id="51" name="Shape 1079"/>
            <p:cNvCxnSpPr/>
            <p:nvPr/>
          </p:nvCxnSpPr>
          <p:spPr>
            <a:xfrm>
              <a:off x="4226775" y="878225"/>
              <a:ext cx="1062000" cy="413100"/>
            </a:xfrm>
            <a:prstGeom prst="straightConnector1">
              <a:avLst/>
            </a:prstGeom>
            <a:noFill/>
            <a:ln w="9525" cap="flat" cmpd="sng">
              <a:solidFill>
                <a:srgbClr val="40474F"/>
              </a:solidFill>
              <a:prstDash val="dot"/>
              <a:round/>
              <a:headEnd type="none" w="med" len="med"/>
              <a:tailEnd type="none" w="med" len="med"/>
            </a:ln>
          </p:spPr>
        </p:cxnSp>
        <p:cxnSp>
          <p:nvCxnSpPr>
            <p:cNvPr id="52" name="Shape 1080"/>
            <p:cNvCxnSpPr/>
            <p:nvPr/>
          </p:nvCxnSpPr>
          <p:spPr>
            <a:xfrm>
              <a:off x="5303100" y="1291325"/>
              <a:ext cx="536700" cy="1022998"/>
            </a:xfrm>
            <a:prstGeom prst="straightConnector1">
              <a:avLst/>
            </a:prstGeom>
            <a:noFill/>
            <a:ln w="9525" cap="flat" cmpd="sng">
              <a:solidFill>
                <a:srgbClr val="40474F"/>
              </a:solidFill>
              <a:prstDash val="dot"/>
              <a:round/>
              <a:headEnd type="none" w="med" len="med"/>
              <a:tailEnd type="none" w="med" len="med"/>
            </a:ln>
          </p:spPr>
        </p:cxnSp>
        <p:cxnSp>
          <p:nvCxnSpPr>
            <p:cNvPr id="53" name="Shape 1081"/>
            <p:cNvCxnSpPr/>
            <p:nvPr/>
          </p:nvCxnSpPr>
          <p:spPr>
            <a:xfrm flipH="1">
              <a:off x="5629373" y="2336800"/>
              <a:ext cx="204900" cy="1101900"/>
            </a:xfrm>
            <a:prstGeom prst="straightConnector1">
              <a:avLst/>
            </a:prstGeom>
            <a:noFill/>
            <a:ln w="9525" cap="flat" cmpd="sng">
              <a:solidFill>
                <a:srgbClr val="40474F"/>
              </a:solidFill>
              <a:prstDash val="dot"/>
              <a:round/>
              <a:headEnd type="none" w="med" len="med"/>
              <a:tailEnd type="none" w="med" len="med"/>
            </a:ln>
          </p:spPr>
        </p:cxnSp>
        <p:cxnSp>
          <p:nvCxnSpPr>
            <p:cNvPr id="54" name="Shape 1082"/>
            <p:cNvCxnSpPr/>
            <p:nvPr/>
          </p:nvCxnSpPr>
          <p:spPr>
            <a:xfrm flipH="1">
              <a:off x="4730049" y="3445925"/>
              <a:ext cx="884998" cy="703798"/>
            </a:xfrm>
            <a:prstGeom prst="straightConnector1">
              <a:avLst/>
            </a:prstGeom>
            <a:noFill/>
            <a:ln w="9525" cap="flat" cmpd="sng">
              <a:solidFill>
                <a:srgbClr val="40474F"/>
              </a:solidFill>
              <a:prstDash val="dot"/>
              <a:round/>
              <a:headEnd type="none" w="med" len="med"/>
              <a:tailEnd type="none" w="med" len="med"/>
            </a:ln>
          </p:spPr>
        </p:cxnSp>
        <p:cxnSp>
          <p:nvCxnSpPr>
            <p:cNvPr id="55" name="Shape 1083"/>
            <p:cNvCxnSpPr/>
            <p:nvPr/>
          </p:nvCxnSpPr>
          <p:spPr>
            <a:xfrm rot="10800000">
              <a:off x="3589824" y="4159924"/>
              <a:ext cx="1118398" cy="4198"/>
            </a:xfrm>
            <a:prstGeom prst="straightConnector1">
              <a:avLst/>
            </a:prstGeom>
            <a:noFill/>
            <a:ln w="9525" cap="flat" cmpd="sng">
              <a:solidFill>
                <a:srgbClr val="40474F"/>
              </a:solidFill>
              <a:prstDash val="dot"/>
              <a:round/>
              <a:headEnd type="none" w="med" len="med"/>
              <a:tailEnd type="none" w="med" len="med"/>
            </a:ln>
          </p:spPr>
        </p:cxnSp>
        <p:cxnSp>
          <p:nvCxnSpPr>
            <p:cNvPr id="56" name="Shape 1084"/>
            <p:cNvCxnSpPr/>
            <p:nvPr/>
          </p:nvCxnSpPr>
          <p:spPr>
            <a:xfrm rot="10800000">
              <a:off x="2698698" y="3395174"/>
              <a:ext cx="877800" cy="761698"/>
            </a:xfrm>
            <a:prstGeom prst="straightConnector1">
              <a:avLst/>
            </a:prstGeom>
            <a:noFill/>
            <a:ln w="9525" cap="flat" cmpd="sng">
              <a:solidFill>
                <a:srgbClr val="40474F"/>
              </a:solidFill>
              <a:prstDash val="dot"/>
              <a:round/>
              <a:headEnd type="none" w="med" len="med"/>
              <a:tailEnd type="none" w="med" len="med"/>
            </a:ln>
          </p:spPr>
        </p:cxnSp>
        <p:cxnSp>
          <p:nvCxnSpPr>
            <p:cNvPr id="57" name="Shape 1085"/>
            <p:cNvCxnSpPr/>
            <p:nvPr/>
          </p:nvCxnSpPr>
          <p:spPr>
            <a:xfrm rot="10800000">
              <a:off x="2510000" y="2227198"/>
              <a:ext cx="188698" cy="1160700"/>
            </a:xfrm>
            <a:prstGeom prst="straightConnector1">
              <a:avLst/>
            </a:prstGeom>
            <a:noFill/>
            <a:ln w="9525" cap="flat" cmpd="sng">
              <a:solidFill>
                <a:srgbClr val="40474F"/>
              </a:solidFill>
              <a:prstDash val="dot"/>
              <a:round/>
              <a:headEnd type="none" w="med" len="med"/>
              <a:tailEnd type="none" w="med" len="med"/>
            </a:ln>
          </p:spPr>
        </p:cxnSp>
        <p:cxnSp>
          <p:nvCxnSpPr>
            <p:cNvPr id="58" name="Shape 1086"/>
            <p:cNvCxnSpPr/>
            <p:nvPr/>
          </p:nvCxnSpPr>
          <p:spPr>
            <a:xfrm rot="10800000" flipH="1">
              <a:off x="2517350" y="1247698"/>
              <a:ext cx="594900" cy="986700"/>
            </a:xfrm>
            <a:prstGeom prst="straightConnector1">
              <a:avLst/>
            </a:prstGeom>
            <a:noFill/>
            <a:ln w="9525" cap="flat" cmpd="sng">
              <a:solidFill>
                <a:srgbClr val="40474F"/>
              </a:solidFill>
              <a:prstDash val="dot"/>
              <a:round/>
              <a:headEnd type="none" w="med" len="med"/>
              <a:tailEnd type="none" w="med" len="med"/>
            </a:ln>
          </p:spPr>
        </p:cxnSp>
        <p:cxnSp>
          <p:nvCxnSpPr>
            <p:cNvPr id="59" name="Shape 1087"/>
            <p:cNvCxnSpPr/>
            <p:nvPr/>
          </p:nvCxnSpPr>
          <p:spPr>
            <a:xfrm rot="10800000" flipH="1">
              <a:off x="3119475" y="870624"/>
              <a:ext cx="1095600" cy="369900"/>
            </a:xfrm>
            <a:prstGeom prst="straightConnector1">
              <a:avLst/>
            </a:prstGeom>
            <a:noFill/>
            <a:ln w="9525" cap="flat" cmpd="sng">
              <a:solidFill>
                <a:srgbClr val="40474F"/>
              </a:solidFill>
              <a:prstDash val="dot"/>
              <a:round/>
              <a:headEnd type="none" w="med" len="med"/>
              <a:tailEnd type="none" w="med" len="med"/>
            </a:ln>
          </p:spPr>
        </p:cxnSp>
      </p:grpSp>
      <p:grpSp>
        <p:nvGrpSpPr>
          <p:cNvPr id="60" name="Shape 1088"/>
          <p:cNvGrpSpPr/>
          <p:nvPr/>
        </p:nvGrpSpPr>
        <p:grpSpPr>
          <a:xfrm>
            <a:off x="4244165" y="2599552"/>
            <a:ext cx="507551" cy="486801"/>
            <a:chOff x="2510000" y="870624"/>
            <a:chExt cx="3329799" cy="3293499"/>
          </a:xfrm>
        </p:grpSpPr>
        <p:cxnSp>
          <p:nvCxnSpPr>
            <p:cNvPr id="61" name="Shape 1089"/>
            <p:cNvCxnSpPr/>
            <p:nvPr/>
          </p:nvCxnSpPr>
          <p:spPr>
            <a:xfrm>
              <a:off x="4226775" y="878225"/>
              <a:ext cx="1062000" cy="413100"/>
            </a:xfrm>
            <a:prstGeom prst="straightConnector1">
              <a:avLst/>
            </a:prstGeom>
            <a:noFill/>
            <a:ln w="9525" cap="flat" cmpd="sng">
              <a:solidFill>
                <a:srgbClr val="40474F"/>
              </a:solidFill>
              <a:prstDash val="dot"/>
              <a:round/>
              <a:headEnd type="none" w="med" len="med"/>
              <a:tailEnd type="none" w="med" len="med"/>
            </a:ln>
          </p:spPr>
        </p:cxnSp>
        <p:cxnSp>
          <p:nvCxnSpPr>
            <p:cNvPr id="62" name="Shape 1090"/>
            <p:cNvCxnSpPr/>
            <p:nvPr/>
          </p:nvCxnSpPr>
          <p:spPr>
            <a:xfrm>
              <a:off x="5303100" y="1291325"/>
              <a:ext cx="536700" cy="1022998"/>
            </a:xfrm>
            <a:prstGeom prst="straightConnector1">
              <a:avLst/>
            </a:prstGeom>
            <a:noFill/>
            <a:ln w="9525" cap="flat" cmpd="sng">
              <a:solidFill>
                <a:srgbClr val="40474F"/>
              </a:solidFill>
              <a:prstDash val="dot"/>
              <a:round/>
              <a:headEnd type="none" w="med" len="med"/>
              <a:tailEnd type="none" w="med" len="med"/>
            </a:ln>
          </p:spPr>
        </p:cxnSp>
        <p:cxnSp>
          <p:nvCxnSpPr>
            <p:cNvPr id="63" name="Shape 1091"/>
            <p:cNvCxnSpPr/>
            <p:nvPr/>
          </p:nvCxnSpPr>
          <p:spPr>
            <a:xfrm flipH="1">
              <a:off x="5629373" y="2336800"/>
              <a:ext cx="204900" cy="1101900"/>
            </a:xfrm>
            <a:prstGeom prst="straightConnector1">
              <a:avLst/>
            </a:prstGeom>
            <a:noFill/>
            <a:ln w="9525" cap="flat" cmpd="sng">
              <a:solidFill>
                <a:srgbClr val="40474F"/>
              </a:solidFill>
              <a:prstDash val="dot"/>
              <a:round/>
              <a:headEnd type="none" w="med" len="med"/>
              <a:tailEnd type="none" w="med" len="med"/>
            </a:ln>
          </p:spPr>
        </p:cxnSp>
        <p:cxnSp>
          <p:nvCxnSpPr>
            <p:cNvPr id="64" name="Shape 1092"/>
            <p:cNvCxnSpPr/>
            <p:nvPr/>
          </p:nvCxnSpPr>
          <p:spPr>
            <a:xfrm flipH="1">
              <a:off x="4730049" y="3445925"/>
              <a:ext cx="884998" cy="703798"/>
            </a:xfrm>
            <a:prstGeom prst="straightConnector1">
              <a:avLst/>
            </a:prstGeom>
            <a:noFill/>
            <a:ln w="9525" cap="flat" cmpd="sng">
              <a:solidFill>
                <a:srgbClr val="40474F"/>
              </a:solidFill>
              <a:prstDash val="dot"/>
              <a:round/>
              <a:headEnd type="none" w="med" len="med"/>
              <a:tailEnd type="none" w="med" len="med"/>
            </a:ln>
          </p:spPr>
        </p:cxnSp>
        <p:cxnSp>
          <p:nvCxnSpPr>
            <p:cNvPr id="65" name="Shape 1093"/>
            <p:cNvCxnSpPr/>
            <p:nvPr/>
          </p:nvCxnSpPr>
          <p:spPr>
            <a:xfrm rot="10800000">
              <a:off x="3589824" y="4159924"/>
              <a:ext cx="1118398" cy="4198"/>
            </a:xfrm>
            <a:prstGeom prst="straightConnector1">
              <a:avLst/>
            </a:prstGeom>
            <a:noFill/>
            <a:ln w="9525" cap="flat" cmpd="sng">
              <a:solidFill>
                <a:srgbClr val="40474F"/>
              </a:solidFill>
              <a:prstDash val="dot"/>
              <a:round/>
              <a:headEnd type="none" w="med" len="med"/>
              <a:tailEnd type="none" w="med" len="med"/>
            </a:ln>
          </p:spPr>
        </p:cxnSp>
        <p:cxnSp>
          <p:nvCxnSpPr>
            <p:cNvPr id="66" name="Shape 1094"/>
            <p:cNvCxnSpPr/>
            <p:nvPr/>
          </p:nvCxnSpPr>
          <p:spPr>
            <a:xfrm rot="10800000">
              <a:off x="2698698" y="3395174"/>
              <a:ext cx="877800" cy="761698"/>
            </a:xfrm>
            <a:prstGeom prst="straightConnector1">
              <a:avLst/>
            </a:prstGeom>
            <a:noFill/>
            <a:ln w="9525" cap="flat" cmpd="sng">
              <a:solidFill>
                <a:srgbClr val="40474F"/>
              </a:solidFill>
              <a:prstDash val="dot"/>
              <a:round/>
              <a:headEnd type="none" w="med" len="med"/>
              <a:tailEnd type="none" w="med" len="med"/>
            </a:ln>
          </p:spPr>
        </p:cxnSp>
        <p:cxnSp>
          <p:nvCxnSpPr>
            <p:cNvPr id="67" name="Shape 1095"/>
            <p:cNvCxnSpPr/>
            <p:nvPr/>
          </p:nvCxnSpPr>
          <p:spPr>
            <a:xfrm rot="10800000">
              <a:off x="2510000" y="2227198"/>
              <a:ext cx="188698" cy="1160700"/>
            </a:xfrm>
            <a:prstGeom prst="straightConnector1">
              <a:avLst/>
            </a:prstGeom>
            <a:noFill/>
            <a:ln w="9525" cap="flat" cmpd="sng">
              <a:solidFill>
                <a:srgbClr val="40474F"/>
              </a:solidFill>
              <a:prstDash val="dot"/>
              <a:round/>
              <a:headEnd type="none" w="med" len="med"/>
              <a:tailEnd type="none" w="med" len="med"/>
            </a:ln>
          </p:spPr>
        </p:cxnSp>
        <p:cxnSp>
          <p:nvCxnSpPr>
            <p:cNvPr id="68" name="Shape 1096"/>
            <p:cNvCxnSpPr/>
            <p:nvPr/>
          </p:nvCxnSpPr>
          <p:spPr>
            <a:xfrm rot="10800000" flipH="1">
              <a:off x="2517350" y="1247698"/>
              <a:ext cx="594900" cy="986700"/>
            </a:xfrm>
            <a:prstGeom prst="straightConnector1">
              <a:avLst/>
            </a:prstGeom>
            <a:noFill/>
            <a:ln w="9525" cap="flat" cmpd="sng">
              <a:solidFill>
                <a:srgbClr val="40474F"/>
              </a:solidFill>
              <a:prstDash val="dot"/>
              <a:round/>
              <a:headEnd type="none" w="med" len="med"/>
              <a:tailEnd type="none" w="med" len="med"/>
            </a:ln>
          </p:spPr>
        </p:cxnSp>
        <p:cxnSp>
          <p:nvCxnSpPr>
            <p:cNvPr id="69" name="Shape 1097"/>
            <p:cNvCxnSpPr/>
            <p:nvPr/>
          </p:nvCxnSpPr>
          <p:spPr>
            <a:xfrm rot="10800000" flipH="1">
              <a:off x="3119475" y="870624"/>
              <a:ext cx="1095600" cy="369900"/>
            </a:xfrm>
            <a:prstGeom prst="straightConnector1">
              <a:avLst/>
            </a:prstGeom>
            <a:noFill/>
            <a:ln w="9525" cap="flat" cmpd="sng">
              <a:solidFill>
                <a:srgbClr val="40474F"/>
              </a:solidFill>
              <a:prstDash val="dot"/>
              <a:round/>
              <a:headEnd type="none" w="med" len="med"/>
              <a:tailEnd type="none" w="med" len="med"/>
            </a:ln>
          </p:spPr>
        </p:cxnSp>
      </p:grpSp>
      <p:sp>
        <p:nvSpPr>
          <p:cNvPr id="70" name="Shape 1031"/>
          <p:cNvSpPr txBox="1"/>
          <p:nvPr/>
        </p:nvSpPr>
        <p:spPr>
          <a:xfrm>
            <a:off x="1288850" y="2397372"/>
            <a:ext cx="1321141" cy="342465"/>
          </a:xfrm>
          <a:prstGeom prst="rect">
            <a:avLst/>
          </a:prstGeom>
          <a:noFill/>
          <a:ln>
            <a:noFill/>
          </a:ln>
        </p:spPr>
        <p:txBody>
          <a:bodyPr lIns="91425" tIns="91425" rIns="91425" bIns="91425" anchor="ctr" anchorCtr="0">
            <a:noAutofit/>
          </a:bodyPr>
          <a:lstStyle/>
          <a:p>
            <a:pPr algn="r" defTabSz="457200">
              <a:buClr>
                <a:srgbClr val="0071C5"/>
              </a:buClr>
              <a:buSzPct val="25000"/>
              <a:buFont typeface="Arial"/>
              <a:buNone/>
            </a:pPr>
            <a:r>
              <a:rPr lang="en" sz="1100" b="1" kern="1200" dirty="0" smtClean="0">
                <a:solidFill>
                  <a:schemeClr val="tx1">
                    <a:lumMod val="65000"/>
                    <a:lumOff val="35000"/>
                  </a:schemeClr>
                </a:solidFill>
                <a:latin typeface="Intel Clear"/>
              </a:rPr>
              <a:t>Monitoring</a:t>
            </a:r>
            <a:endParaRPr lang="en" sz="1100" b="1" kern="1200" dirty="0">
              <a:solidFill>
                <a:schemeClr val="tx1">
                  <a:lumMod val="65000"/>
                  <a:lumOff val="35000"/>
                </a:schemeClr>
              </a:solidFill>
              <a:latin typeface="Intel Clear"/>
            </a:endParaRPr>
          </a:p>
        </p:txBody>
      </p:sp>
      <p:sp>
        <p:nvSpPr>
          <p:cNvPr id="71" name="Shape 1034"/>
          <p:cNvSpPr txBox="1"/>
          <p:nvPr/>
        </p:nvSpPr>
        <p:spPr>
          <a:xfrm>
            <a:off x="6443872" y="2490497"/>
            <a:ext cx="1425571" cy="342465"/>
          </a:xfrm>
          <a:prstGeom prst="rect">
            <a:avLst/>
          </a:prstGeom>
          <a:noFill/>
          <a:ln>
            <a:noFill/>
          </a:ln>
        </p:spPr>
        <p:txBody>
          <a:bodyPr lIns="91425" tIns="91425" rIns="91425" bIns="91425" anchor="ctr" anchorCtr="0">
            <a:noAutofit/>
          </a:bodyPr>
          <a:lstStyle/>
          <a:p>
            <a:pPr defTabSz="457200">
              <a:buClr>
                <a:srgbClr val="0071C5"/>
              </a:buClr>
              <a:buSzPct val="25000"/>
              <a:buFont typeface="Arial"/>
              <a:buNone/>
            </a:pPr>
            <a:r>
              <a:rPr lang="en" sz="1100" b="1" kern="1200" dirty="0">
                <a:solidFill>
                  <a:schemeClr val="tx1">
                    <a:lumMod val="65000"/>
                    <a:lumOff val="35000"/>
                  </a:schemeClr>
                </a:solidFill>
                <a:latin typeface="Intel Clear"/>
              </a:rPr>
              <a:t>Billing</a:t>
            </a:r>
          </a:p>
        </p:txBody>
      </p:sp>
      <p:sp>
        <p:nvSpPr>
          <p:cNvPr id="83" name="Shape 1041"/>
          <p:cNvSpPr/>
          <p:nvPr/>
        </p:nvSpPr>
        <p:spPr>
          <a:xfrm>
            <a:off x="2715796" y="1133479"/>
            <a:ext cx="3169421" cy="2290254"/>
          </a:xfrm>
          <a:custGeom>
            <a:avLst/>
            <a:gdLst>
              <a:gd name="connsiteX0" fmla="*/ 68863 w 120000"/>
              <a:gd name="connsiteY0" fmla="*/ 0 h 119999"/>
              <a:gd name="connsiteX1" fmla="*/ 103199 w 120000"/>
              <a:gd name="connsiteY1" fmla="*/ 38525 h 119999"/>
              <a:gd name="connsiteX2" fmla="*/ 120000 w 120000"/>
              <a:gd name="connsiteY2" fmla="*/ 81319 h 119999"/>
              <a:gd name="connsiteX3" fmla="*/ 87064 w 120000"/>
              <a:gd name="connsiteY3" fmla="*/ 107082 h 119999"/>
              <a:gd name="connsiteX4" fmla="*/ 74579 w 120000"/>
              <a:gd name="connsiteY4" fmla="*/ 119999 h 119999"/>
              <a:gd name="connsiteX5" fmla="*/ 59177 w 120000"/>
              <a:gd name="connsiteY5" fmla="*/ 119844 h 119999"/>
              <a:gd name="connsiteX6" fmla="*/ 47510 w 120000"/>
              <a:gd name="connsiteY6" fmla="*/ 106143 h 119999"/>
              <a:gd name="connsiteX7" fmla="*/ 0 w 120000"/>
              <a:gd name="connsiteY7" fmla="*/ 74687 h 119999"/>
              <a:gd name="connsiteX8" fmla="*/ 24269 w 120000"/>
              <a:gd name="connsiteY8" fmla="*/ 20393 h 119999"/>
              <a:gd name="connsiteX9" fmla="*/ 68863 w 120000"/>
              <a:gd name="connsiteY9" fmla="*/ 0 h 1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00" h="119999" extrusionOk="0">
                <a:moveTo>
                  <a:pt x="68863" y="0"/>
                </a:moveTo>
                <a:lnTo>
                  <a:pt x="103199" y="38525"/>
                </a:lnTo>
                <a:lnTo>
                  <a:pt x="120000" y="81319"/>
                </a:lnTo>
                <a:lnTo>
                  <a:pt x="87064" y="107082"/>
                </a:lnTo>
                <a:lnTo>
                  <a:pt x="74579" y="119999"/>
                </a:lnTo>
                <a:lnTo>
                  <a:pt x="59177" y="119844"/>
                </a:lnTo>
                <a:lnTo>
                  <a:pt x="47510" y="106143"/>
                </a:lnTo>
                <a:lnTo>
                  <a:pt x="0" y="74687"/>
                </a:lnTo>
                <a:lnTo>
                  <a:pt x="24269" y="20393"/>
                </a:lnTo>
                <a:lnTo>
                  <a:pt x="68863" y="0"/>
                </a:lnTo>
                <a:close/>
              </a:path>
            </a:pathLst>
          </a:custGeom>
          <a:solidFill>
            <a:srgbClr val="FF4E00">
              <a:alpha val="15000"/>
            </a:srgbClr>
          </a:solidFill>
          <a:ln w="19050" cap="flat" cmpd="sng">
            <a:solidFill>
              <a:srgbClr val="FF4E00"/>
            </a:solidFill>
            <a:prstDash val="solid"/>
            <a:round/>
            <a:headEnd type="none" w="med" len="med"/>
            <a:tailEnd type="none" w="med" len="med"/>
          </a:ln>
        </p:spPr>
      </p:sp>
      <p:grpSp>
        <p:nvGrpSpPr>
          <p:cNvPr id="95" name="Group 94"/>
          <p:cNvGrpSpPr/>
          <p:nvPr/>
        </p:nvGrpSpPr>
        <p:grpSpPr>
          <a:xfrm>
            <a:off x="7869443" y="2278606"/>
            <a:ext cx="1093841" cy="1206926"/>
            <a:chOff x="7295486" y="2430842"/>
            <a:chExt cx="1093841" cy="1206926"/>
          </a:xfrm>
        </p:grpSpPr>
        <p:sp>
          <p:nvSpPr>
            <p:cNvPr id="96" name="Rounded Rectangle 95"/>
            <p:cNvSpPr/>
            <p:nvPr/>
          </p:nvSpPr>
          <p:spPr>
            <a:xfrm>
              <a:off x="7295486" y="2447919"/>
              <a:ext cx="115504" cy="115503"/>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
                <a:cs typeface=""/>
              </a:endParaRPr>
            </a:p>
          </p:txBody>
        </p:sp>
        <p:sp>
          <p:nvSpPr>
            <p:cNvPr id="97" name="TextBox 96"/>
            <p:cNvSpPr txBox="1"/>
            <p:nvPr/>
          </p:nvSpPr>
          <p:spPr>
            <a:xfrm>
              <a:off x="7470309" y="2430842"/>
              <a:ext cx="914400" cy="159118"/>
            </a:xfrm>
            <a:prstGeom prst="rect">
              <a:avLst/>
            </a:prstGeom>
            <a:noFill/>
          </p:spPr>
          <p:txBody>
            <a:bodyPr vert="horz" wrap="none" lIns="0" tIns="0" rIns="0" bIns="0"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smtClean="0">
                  <a:ln>
                    <a:noFill/>
                  </a:ln>
                  <a:solidFill>
                    <a:srgbClr val="0071C5"/>
                  </a:solidFill>
                  <a:effectLst/>
                  <a:uLnTx/>
                  <a:uFillTx/>
                  <a:latin typeface="Intel Clear"/>
                  <a:ea typeface=""/>
                  <a:cs typeface=""/>
                </a:rPr>
                <a:t>Rackspace</a:t>
              </a:r>
            </a:p>
          </p:txBody>
        </p:sp>
        <p:sp>
          <p:nvSpPr>
            <p:cNvPr id="98" name="Rounded Rectangle 97"/>
            <p:cNvSpPr/>
            <p:nvPr/>
          </p:nvSpPr>
          <p:spPr>
            <a:xfrm>
              <a:off x="7295486" y="2726047"/>
              <a:ext cx="115504" cy="115503"/>
            </a:xfrm>
            <a:prstGeom prst="roundRect">
              <a:avLst/>
            </a:prstGeom>
            <a:solidFill>
              <a:srgbClr val="7030A0">
                <a:alpha val="8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
                <a:cs typeface=""/>
              </a:endParaRPr>
            </a:p>
          </p:txBody>
        </p:sp>
        <p:sp>
          <p:nvSpPr>
            <p:cNvPr id="99" name="TextBox 98"/>
            <p:cNvSpPr txBox="1"/>
            <p:nvPr/>
          </p:nvSpPr>
          <p:spPr>
            <a:xfrm>
              <a:off x="7470309" y="2701258"/>
              <a:ext cx="914400" cy="144379"/>
            </a:xfrm>
            <a:prstGeom prst="rect">
              <a:avLst/>
            </a:prstGeom>
            <a:noFill/>
          </p:spPr>
          <p:txBody>
            <a:bodyPr vert="horz" wrap="none" lIns="0" tIns="0" rIns="0" bIns="0" rtlCol="0">
              <a:noAutofit/>
            </a:bodyPr>
            <a:lstStyle>
              <a:defPPr>
                <a:defRPr lang="en-US"/>
              </a:defPPr>
              <a:lvl1pPr>
                <a:defRPr sz="900">
                  <a:solidFill>
                    <a:srgbClr val="003C71"/>
                  </a:solidFill>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smtClean="0">
                  <a:ln>
                    <a:noFill/>
                  </a:ln>
                  <a:solidFill>
                    <a:srgbClr val="0071C5"/>
                  </a:solidFill>
                  <a:effectLst/>
                  <a:uLnTx/>
                  <a:uFillTx/>
                  <a:latin typeface="Intel Clear"/>
                  <a:ea typeface=""/>
                  <a:cs typeface=""/>
                </a:rPr>
                <a:t>OVH</a:t>
              </a:r>
              <a:endParaRPr kumimoji="0" lang="en-US" sz="900" i="0" u="none" strike="noStrike" kern="1200" cap="none" spc="0" normalizeH="0" baseline="0" noProof="0" dirty="0">
                <a:ln>
                  <a:noFill/>
                </a:ln>
                <a:solidFill>
                  <a:srgbClr val="0071C5"/>
                </a:solidFill>
                <a:effectLst/>
                <a:uLnTx/>
                <a:uFillTx/>
                <a:latin typeface="Intel Clear"/>
                <a:ea typeface=""/>
                <a:cs typeface=""/>
              </a:endParaRPr>
            </a:p>
          </p:txBody>
        </p:sp>
        <p:sp>
          <p:nvSpPr>
            <p:cNvPr id="100" name="Rounded Rectangle 99"/>
            <p:cNvSpPr/>
            <p:nvPr/>
          </p:nvSpPr>
          <p:spPr>
            <a:xfrm>
              <a:off x="7295486" y="2987697"/>
              <a:ext cx="115504" cy="115503"/>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
                <a:cs typeface=""/>
              </a:endParaRPr>
            </a:p>
          </p:txBody>
        </p:sp>
        <p:sp>
          <p:nvSpPr>
            <p:cNvPr id="101" name="TextBox 100"/>
            <p:cNvSpPr txBox="1"/>
            <p:nvPr/>
          </p:nvSpPr>
          <p:spPr>
            <a:xfrm>
              <a:off x="7470309" y="2973510"/>
              <a:ext cx="914400" cy="159118"/>
            </a:xfrm>
            <a:prstGeom prst="rect">
              <a:avLst/>
            </a:prstGeom>
            <a:noFill/>
          </p:spPr>
          <p:txBody>
            <a:bodyPr vert="horz" wrap="none" lIns="0" tIns="0" rIns="0" bIns="0"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smtClean="0">
                  <a:ln>
                    <a:noFill/>
                  </a:ln>
                  <a:solidFill>
                    <a:srgbClr val="0071C5"/>
                  </a:solidFill>
                  <a:effectLst/>
                  <a:uLnTx/>
                  <a:uFillTx/>
                  <a:latin typeface="Intel Clear"/>
                  <a:ea typeface=""/>
                  <a:cs typeface=""/>
                </a:rPr>
                <a:t>AWS</a:t>
              </a:r>
            </a:p>
          </p:txBody>
        </p:sp>
        <p:sp>
          <p:nvSpPr>
            <p:cNvPr id="102" name="Rounded Rectangle 101"/>
            <p:cNvSpPr/>
            <p:nvPr/>
          </p:nvSpPr>
          <p:spPr>
            <a:xfrm>
              <a:off x="7295486" y="3253832"/>
              <a:ext cx="115504" cy="115503"/>
            </a:xfrm>
            <a:prstGeom prst="roundRect">
              <a:avLst/>
            </a:prstGeom>
            <a:solidFill>
              <a:srgbClr val="009CDA"/>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
                <a:cs typeface=""/>
              </a:endParaRPr>
            </a:p>
          </p:txBody>
        </p:sp>
        <p:sp>
          <p:nvSpPr>
            <p:cNvPr id="103" name="TextBox 102"/>
            <p:cNvSpPr txBox="1"/>
            <p:nvPr/>
          </p:nvSpPr>
          <p:spPr>
            <a:xfrm>
              <a:off x="7470309" y="3239393"/>
              <a:ext cx="914400" cy="144379"/>
            </a:xfrm>
            <a:prstGeom prst="rect">
              <a:avLst/>
            </a:prstGeom>
            <a:noFill/>
          </p:spPr>
          <p:txBody>
            <a:bodyPr vert="horz" wrap="none" lIns="0" tIns="0" rIns="0" bIns="0" rtlCol="0">
              <a:noAutofit/>
            </a:bodyPr>
            <a:lstStyle>
              <a:defPPr>
                <a:defRPr lang="en-US"/>
              </a:defPPr>
              <a:lvl1pPr>
                <a:defRPr sz="900">
                  <a:solidFill>
                    <a:srgbClr val="003C71"/>
                  </a:solidFill>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smtClean="0">
                  <a:ln>
                    <a:noFill/>
                  </a:ln>
                  <a:solidFill>
                    <a:srgbClr val="0071C5"/>
                  </a:solidFill>
                  <a:effectLst/>
                  <a:uLnTx/>
                  <a:uFillTx/>
                  <a:latin typeface="Intel Clear"/>
                  <a:ea typeface=""/>
                  <a:cs typeface=""/>
                </a:rPr>
                <a:t>Azure</a:t>
              </a:r>
              <a:endParaRPr kumimoji="0" lang="en-US" sz="900" i="0" u="none" strike="noStrike" kern="1200" cap="none" spc="0" normalizeH="0" baseline="0" noProof="0" dirty="0">
                <a:ln>
                  <a:noFill/>
                </a:ln>
                <a:solidFill>
                  <a:srgbClr val="0071C5"/>
                </a:solidFill>
                <a:effectLst/>
                <a:uLnTx/>
                <a:uFillTx/>
                <a:latin typeface="Intel Clear"/>
                <a:ea typeface=""/>
                <a:cs typeface=""/>
              </a:endParaRPr>
            </a:p>
          </p:txBody>
        </p:sp>
        <p:sp>
          <p:nvSpPr>
            <p:cNvPr id="104" name="Rounded Rectangle 103"/>
            <p:cNvSpPr/>
            <p:nvPr/>
          </p:nvSpPr>
          <p:spPr>
            <a:xfrm>
              <a:off x="7300104" y="3507828"/>
              <a:ext cx="115504" cy="115503"/>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
                <a:cs typeface=""/>
              </a:endParaRPr>
            </a:p>
          </p:txBody>
        </p:sp>
        <p:sp>
          <p:nvSpPr>
            <p:cNvPr id="105" name="TextBox 104"/>
            <p:cNvSpPr txBox="1"/>
            <p:nvPr/>
          </p:nvSpPr>
          <p:spPr>
            <a:xfrm>
              <a:off x="7474927" y="3493389"/>
              <a:ext cx="914400" cy="144379"/>
            </a:xfrm>
            <a:prstGeom prst="rect">
              <a:avLst/>
            </a:prstGeom>
            <a:noFill/>
          </p:spPr>
          <p:txBody>
            <a:bodyPr vert="horz" wrap="none" lIns="0" tIns="0" rIns="0" bIns="0" rtlCol="0">
              <a:noAutofit/>
            </a:bodyPr>
            <a:lstStyle>
              <a:defPPr>
                <a:defRPr lang="en-US"/>
              </a:defPPr>
              <a:lvl1pPr>
                <a:defRPr sz="900">
                  <a:solidFill>
                    <a:srgbClr val="003C71"/>
                  </a:solidFill>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smtClean="0">
                  <a:ln>
                    <a:noFill/>
                  </a:ln>
                  <a:solidFill>
                    <a:srgbClr val="0071C5"/>
                  </a:solidFill>
                  <a:effectLst/>
                  <a:uLnTx/>
                  <a:uFillTx/>
                  <a:latin typeface="Intel Clear"/>
                  <a:ea typeface=""/>
                  <a:cs typeface=""/>
                </a:rPr>
                <a:t>GCP</a:t>
              </a:r>
              <a:endParaRPr kumimoji="0" lang="en-US" sz="900" i="0" u="none" strike="noStrike" kern="1200" cap="none" spc="0" normalizeH="0" baseline="0" noProof="0" dirty="0">
                <a:ln>
                  <a:noFill/>
                </a:ln>
                <a:solidFill>
                  <a:srgbClr val="0071C5"/>
                </a:solidFill>
                <a:effectLst/>
                <a:uLnTx/>
                <a:uFillTx/>
                <a:latin typeface="Intel Clear"/>
                <a:ea typeface=""/>
                <a:cs typeface=""/>
              </a:endParaRPr>
            </a:p>
          </p:txBody>
        </p:sp>
      </p:grpSp>
    </p:spTree>
    <p:extLst>
      <p:ext uri="{BB962C8B-B14F-4D97-AF65-F5344CB8AC3E}">
        <p14:creationId xmlns:p14="http://schemas.microsoft.com/office/powerpoint/2010/main" val="146956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412" y="1377940"/>
            <a:ext cx="2232660" cy="2232660"/>
          </a:xfrm>
          <a:prstGeom prst="rect">
            <a:avLst/>
          </a:prstGeom>
        </p:spPr>
      </p:pic>
      <p:sp>
        <p:nvSpPr>
          <p:cNvPr id="4" name="TextBox 3"/>
          <p:cNvSpPr txBox="1"/>
          <p:nvPr/>
        </p:nvSpPr>
        <p:spPr>
          <a:xfrm>
            <a:off x="552450" y="1247775"/>
            <a:ext cx="4038600" cy="2492990"/>
          </a:xfrm>
          <a:prstGeom prst="rect">
            <a:avLst/>
          </a:prstGeom>
          <a:noFill/>
        </p:spPr>
        <p:txBody>
          <a:bodyPr wrap="square" rtlCol="0">
            <a:spAutoFit/>
          </a:bodyPr>
          <a:lstStyle/>
          <a:p>
            <a:r>
              <a:rPr lang="en-US" sz="3200" dirty="0">
                <a:solidFill>
                  <a:srgbClr val="C00000"/>
                </a:solidFill>
                <a:latin typeface="Intel Clear" charset="0"/>
                <a:ea typeface="Intel Clear" charset="0"/>
                <a:cs typeface="Intel Clear" charset="0"/>
              </a:rPr>
              <a:t>Marcela Bonell</a:t>
            </a:r>
          </a:p>
          <a:p>
            <a:endParaRPr lang="en-US" sz="2400" dirty="0">
              <a:solidFill>
                <a:schemeClr val="tx1">
                  <a:lumMod val="75000"/>
                  <a:lumOff val="25000"/>
                </a:schemeClr>
              </a:solidFill>
              <a:latin typeface="Intel Clear" charset="0"/>
              <a:ea typeface="Intel Clear" charset="0"/>
              <a:cs typeface="Intel Clear" charset="0"/>
            </a:endParaRPr>
          </a:p>
          <a:p>
            <a:r>
              <a:rPr lang="en-US" sz="2000" b="1" dirty="0">
                <a:solidFill>
                  <a:schemeClr val="tx1">
                    <a:lumMod val="65000"/>
                    <a:lumOff val="35000"/>
                  </a:schemeClr>
                </a:solidFill>
                <a:latin typeface="Intel Clear" charset="0"/>
                <a:ea typeface="Intel Clear" charset="0"/>
                <a:cs typeface="Intel Clear" charset="0"/>
              </a:rPr>
              <a:t>Cloud Software </a:t>
            </a:r>
            <a:r>
              <a:rPr lang="en-US" sz="2000" b="1" dirty="0" smtClean="0">
                <a:solidFill>
                  <a:schemeClr val="tx1">
                    <a:lumMod val="65000"/>
                    <a:lumOff val="35000"/>
                  </a:schemeClr>
                </a:solidFill>
                <a:latin typeface="Intel Clear" charset="0"/>
                <a:ea typeface="Intel Clear" charset="0"/>
                <a:cs typeface="Intel Clear" charset="0"/>
              </a:rPr>
              <a:t>Engineer - Intel</a:t>
            </a:r>
            <a:endParaRPr lang="en-US" sz="2000" b="1" dirty="0">
              <a:solidFill>
                <a:schemeClr val="tx1">
                  <a:lumMod val="65000"/>
                  <a:lumOff val="35000"/>
                </a:schemeClr>
              </a:solidFill>
              <a:latin typeface="Intel Clear" charset="0"/>
              <a:ea typeface="Intel Clear" charset="0"/>
              <a:cs typeface="Intel Clear" charset="0"/>
            </a:endParaRPr>
          </a:p>
          <a:p>
            <a:r>
              <a:rPr lang="en-US" sz="2000" dirty="0">
                <a:solidFill>
                  <a:schemeClr val="tx1">
                    <a:lumMod val="65000"/>
                    <a:lumOff val="35000"/>
                  </a:schemeClr>
                </a:solidFill>
                <a:latin typeface="Intel Clear" charset="0"/>
                <a:ea typeface="Intel Clear" charset="0"/>
                <a:cs typeface="Intel Clear" charset="0"/>
              </a:rPr>
              <a:t>OTC Data Center DX Engineering</a:t>
            </a:r>
          </a:p>
          <a:p>
            <a:r>
              <a:rPr lang="en-US" sz="2000" dirty="0" err="1" smtClean="0">
                <a:solidFill>
                  <a:schemeClr val="tx1">
                    <a:lumMod val="65000"/>
                    <a:lumOff val="35000"/>
                  </a:schemeClr>
                </a:solidFill>
                <a:latin typeface="Intel Clear" charset="0"/>
                <a:ea typeface="Intel Clear" charset="0"/>
                <a:cs typeface="Intel Clear" charset="0"/>
              </a:rPr>
              <a:t>OpenStack</a:t>
            </a:r>
            <a:r>
              <a:rPr lang="en-US" sz="2000" dirty="0" smtClean="0">
                <a:solidFill>
                  <a:schemeClr val="tx1">
                    <a:lumMod val="65000"/>
                    <a:lumOff val="35000"/>
                  </a:schemeClr>
                </a:solidFill>
                <a:latin typeface="Intel Clear" charset="0"/>
                <a:ea typeface="Intel Clear" charset="0"/>
                <a:cs typeface="Intel Clear" charset="0"/>
              </a:rPr>
              <a:t>* </a:t>
            </a:r>
            <a:r>
              <a:rPr lang="en-US" sz="2000" dirty="0">
                <a:solidFill>
                  <a:schemeClr val="tx1">
                    <a:lumMod val="65000"/>
                    <a:lumOff val="35000"/>
                  </a:schemeClr>
                </a:solidFill>
                <a:latin typeface="Intel Clear" charset="0"/>
                <a:ea typeface="Intel Clear" charset="0"/>
                <a:cs typeface="Intel Clear" charset="0"/>
              </a:rPr>
              <a:t>contributor</a:t>
            </a:r>
          </a:p>
          <a:p>
            <a:endParaRPr lang="en-US" sz="2400" dirty="0">
              <a:solidFill>
                <a:schemeClr val="tx1">
                  <a:lumMod val="65000"/>
                  <a:lumOff val="35000"/>
                </a:schemeClr>
              </a:solidFill>
              <a:latin typeface="Intel Clear" charset="0"/>
              <a:ea typeface="Intel Clear" charset="0"/>
              <a:cs typeface="Intel Clear" charset="0"/>
            </a:endParaRPr>
          </a:p>
          <a:p>
            <a:r>
              <a:rPr lang="en-US" sz="1600" dirty="0">
                <a:solidFill>
                  <a:schemeClr val="tx1">
                    <a:lumMod val="65000"/>
                    <a:lumOff val="35000"/>
                  </a:schemeClr>
                </a:solidFill>
                <a:latin typeface="Intel Clear" charset="0"/>
                <a:ea typeface="Intel Clear" charset="0"/>
                <a:cs typeface="Intel Clear" charset="0"/>
              </a:rPr>
              <a:t>@</a:t>
            </a:r>
            <a:r>
              <a:rPr lang="en-US" sz="1600" dirty="0" err="1">
                <a:solidFill>
                  <a:schemeClr val="tx1">
                    <a:lumMod val="65000"/>
                    <a:lumOff val="35000"/>
                  </a:schemeClr>
                </a:solidFill>
                <a:latin typeface="Intel Clear" charset="0"/>
                <a:ea typeface="Intel Clear" charset="0"/>
                <a:cs typeface="Intel Clear" charset="0"/>
              </a:rPr>
              <a:t>mbonell</a:t>
            </a:r>
            <a:endParaRPr lang="en-US" sz="1600" dirty="0">
              <a:solidFill>
                <a:schemeClr val="tx1">
                  <a:lumMod val="65000"/>
                  <a:lumOff val="35000"/>
                </a:schemeClr>
              </a:solidFill>
              <a:latin typeface="Intel Clear" charset="0"/>
              <a:ea typeface="Intel Clear" charset="0"/>
              <a:cs typeface="Intel Clear" charset="0"/>
            </a:endParaRPr>
          </a:p>
        </p:txBody>
      </p:sp>
      <p:sp>
        <p:nvSpPr>
          <p:cNvPr id="5" name="TextBox 4"/>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2342409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Recommendations</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3" name="Content Placeholder 2"/>
          <p:cNvSpPr txBox="1">
            <a:spLocks/>
          </p:cNvSpPr>
          <p:nvPr/>
        </p:nvSpPr>
        <p:spPr>
          <a:xfrm>
            <a:off x="455613" y="1203325"/>
            <a:ext cx="8122779"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To ensure </a:t>
            </a:r>
            <a:r>
              <a:rPr kumimoji="0" lang="en-US" sz="1800" b="1"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 increases its adoption rate, it’s important to improve its development experience through:</a:t>
            </a:r>
          </a:p>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Delivering a better developer portal.</a:t>
            </a:r>
          </a:p>
          <a:p>
            <a:pPr lvl="1">
              <a:defRPr/>
            </a:pPr>
            <a:r>
              <a:rPr lang="en-US" sz="1600">
                <a:solidFill>
                  <a:schemeClr val="tx1">
                    <a:lumMod val="65000"/>
                    <a:lumOff val="35000"/>
                  </a:schemeClr>
                </a:solidFill>
                <a:latin typeface="Intel Clear"/>
              </a:rPr>
              <a:t>Driving the development/enhancement on its SDKs</a:t>
            </a:r>
            <a:r>
              <a:rPr lang="en-US" sz="1600" smtClean="0">
                <a:solidFill>
                  <a:schemeClr val="tx1">
                    <a:lumMod val="65000"/>
                    <a:lumOff val="35000"/>
                  </a:schemeClr>
                </a:solidFill>
                <a:latin typeface="Intel Clear"/>
              </a:rPr>
              <a:t>.</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endParaRPr>
          </a:p>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Promoting </a:t>
            </a:r>
            <a:r>
              <a:rPr kumimoji="0" lang="en-US" sz="16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hackathons</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/training sessions for app developers.</a:t>
            </a:r>
          </a:p>
        </p:txBody>
      </p:sp>
      <p:sp>
        <p:nvSpPr>
          <p:cNvPr id="5" name="TextBox 4"/>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3989401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smtClean="0">
                <a:latin typeface="Intel Clear" charset="0"/>
                <a:ea typeface="Intel Clear" charset="0"/>
                <a:cs typeface="Intel Clear" charset="0"/>
              </a:rPr>
              <a:t>Call to action</a:t>
            </a:r>
            <a:endParaRPr lang="en-US" sz="3800" dirty="0">
              <a:latin typeface="Intel Clear" charset="0"/>
              <a:ea typeface="Intel Clear" charset="0"/>
              <a:cs typeface="Intel Clear" charset="0"/>
            </a:endParaRPr>
          </a:p>
        </p:txBody>
      </p:sp>
    </p:spTree>
    <p:extLst>
      <p:ext uri="{BB962C8B-B14F-4D97-AF65-F5344CB8AC3E}">
        <p14:creationId xmlns:p14="http://schemas.microsoft.com/office/powerpoint/2010/main" val="2931491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tab pos="5829300" algn="l"/>
              </a:tabLst>
              <a:defRPr/>
            </a:pPr>
            <a:r>
              <a:rPr kumimoji="0" lang="en-US" sz="2800" b="0" i="0" u="none" strike="noStrike" kern="1200" cap="none" spc="0" normalizeH="0" baseline="0" noProof="0" dirty="0" smtClean="0">
                <a:ln>
                  <a:noFill/>
                </a:ln>
                <a:solidFill>
                  <a:srgbClr val="C00000"/>
                </a:solidFill>
                <a:effectLst/>
                <a:uLnTx/>
                <a:uFillTx/>
                <a:latin typeface="Intel Clear"/>
              </a:rPr>
              <a:t>SDKs improvement</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3" name="Content Placeholder 2"/>
          <p:cNvSpPr txBox="1">
            <a:spLocks/>
          </p:cNvSpPr>
          <p:nvPr/>
        </p:nvSpPr>
        <p:spPr>
          <a:xfrm>
            <a:off x="455613" y="929006"/>
            <a:ext cx="8228012" cy="504768"/>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i="0" u="none" strike="noStrike" kern="1200" cap="none" spc="0" normalizeH="0" baseline="0" noProof="0" dirty="0" smtClean="0">
                <a:ln>
                  <a:noFill/>
                </a:ln>
                <a:solidFill>
                  <a:schemeClr val="tx1">
                    <a:lumMod val="65000"/>
                    <a:lumOff val="35000"/>
                  </a:schemeClr>
                </a:solidFill>
                <a:effectLst/>
                <a:uLnTx/>
                <a:uFillTx/>
                <a:latin typeface="Intel Clear"/>
                <a:ea typeface="+mn-ea"/>
              </a:rPr>
              <a:t>There is a desperate need of functional SDKs</a:t>
            </a:r>
            <a:r>
              <a:rPr kumimoji="0" lang="is-IS" sz="1800" i="0" u="none" strike="noStrike" kern="1200" cap="none" spc="0" normalizeH="0" baseline="0" noProof="0" dirty="0" smtClean="0">
                <a:ln>
                  <a:noFill/>
                </a:ln>
                <a:solidFill>
                  <a:schemeClr val="tx1">
                    <a:lumMod val="65000"/>
                    <a:lumOff val="35000"/>
                  </a:schemeClr>
                </a:solidFill>
                <a:effectLst/>
                <a:uLnTx/>
                <a:uFillTx/>
                <a:latin typeface="Intel Clear"/>
                <a:ea typeface="+mn-ea"/>
              </a:rPr>
              <a:t>…</a:t>
            </a:r>
            <a:r>
              <a:rPr kumimoji="0" lang="en-US" sz="1800" i="0" u="none" strike="noStrike" kern="1200" cap="none" spc="0" normalizeH="0" baseline="0" noProof="0" dirty="0" smtClean="0">
                <a:ln>
                  <a:noFill/>
                </a:ln>
                <a:solidFill>
                  <a:schemeClr val="tx1">
                    <a:lumMod val="65000"/>
                    <a:lumOff val="35000"/>
                  </a:schemeClr>
                </a:solidFill>
                <a:effectLst/>
                <a:uLnTx/>
                <a:uFillTx/>
                <a:latin typeface="Intel Clear"/>
                <a:ea typeface="+mn-ea"/>
              </a:rPr>
              <a:t> Join us to change it!</a:t>
            </a:r>
          </a:p>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endParaRPr kumimoji="0" lang="en-US" sz="1800" b="0" i="0" u="none" strike="noStrike" kern="1200" cap="none" spc="0" normalizeH="0" baseline="0" noProof="0" dirty="0" smtClean="0">
              <a:ln>
                <a:noFill/>
              </a:ln>
              <a:solidFill>
                <a:srgbClr val="C00000"/>
              </a:solidFill>
              <a:effectLst/>
              <a:uLnTx/>
              <a:uFillTx/>
              <a:latin typeface="Intel Clear"/>
              <a:ea typeface="+mn-ea"/>
            </a:endParaRP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rgbClr val="C00000"/>
              </a:solidFill>
              <a:effectLst/>
              <a:uLnTx/>
              <a:uFillTx/>
              <a:latin typeface="Intel Clear"/>
              <a:ea typeface="+mn-ea"/>
            </a:endParaRPr>
          </a:p>
        </p:txBody>
      </p:sp>
      <p:sp>
        <p:nvSpPr>
          <p:cNvPr id="4" name="TextBox 3"/>
          <p:cNvSpPr txBox="1"/>
          <p:nvPr/>
        </p:nvSpPr>
        <p:spPr>
          <a:xfrm>
            <a:off x="455613" y="4602724"/>
            <a:ext cx="2190435" cy="258842"/>
          </a:xfrm>
          <a:prstGeom prst="rect">
            <a:avLst/>
          </a:prstGeom>
          <a:noFill/>
        </p:spPr>
        <p:txBody>
          <a:bodyPr vert="horz" wrap="none" lIns="0" tIns="0" rIns="0" bIns="0" rtlCol="0">
            <a:noAutofit/>
          </a:bodyPr>
          <a:lstStyle/>
          <a:p>
            <a:pPr lvl="1" indent="-3175" defTabSz="457200">
              <a:lnSpc>
                <a:spcPct val="150000"/>
              </a:lnSpc>
            </a:pPr>
            <a:r>
              <a:rPr lang="en-US" sz="1000" b="1" kern="1200" dirty="0">
                <a:solidFill>
                  <a:schemeClr val="tx1">
                    <a:lumMod val="65000"/>
                    <a:lumOff val="35000"/>
                  </a:schemeClr>
                </a:solidFill>
                <a:latin typeface="Intel Clear"/>
                <a:ea typeface="+mn-ea"/>
                <a:cs typeface="Intel Clear" panose="020B0604020203020204" pitchFamily="34" charset="0"/>
              </a:rPr>
              <a:t>Source</a:t>
            </a:r>
            <a:r>
              <a:rPr lang="en-US" sz="1000" kern="1200" dirty="0">
                <a:solidFill>
                  <a:srgbClr val="003C71"/>
                </a:solidFill>
                <a:latin typeface="Intel Clear"/>
                <a:ea typeface="+mn-ea"/>
                <a:cs typeface="Intel Clear" panose="020B0604020203020204" pitchFamily="34" charset="0"/>
              </a:rPr>
              <a:t>: </a:t>
            </a:r>
            <a:r>
              <a:rPr lang="en-US" sz="1000" kern="1200" dirty="0" smtClean="0">
                <a:solidFill>
                  <a:srgbClr val="B7D108"/>
                </a:solidFill>
                <a:latin typeface="Intel Clear"/>
                <a:ea typeface="+mn-ea"/>
                <a:cs typeface="+mn-cs"/>
                <a:hlinkClick r:id="rId3"/>
              </a:rPr>
              <a:t>http</a:t>
            </a:r>
            <a:r>
              <a:rPr lang="en-US" sz="1000" kern="1200" dirty="0">
                <a:solidFill>
                  <a:srgbClr val="B7D108"/>
                </a:solidFill>
                <a:latin typeface="Intel Clear"/>
                <a:ea typeface="+mn-ea"/>
                <a:cs typeface="+mn-cs"/>
                <a:hlinkClick r:id="rId3"/>
              </a:rPr>
              <a:t>://</a:t>
            </a:r>
            <a:r>
              <a:rPr lang="en-US" sz="1000" kern="1200" dirty="0" smtClean="0">
                <a:solidFill>
                  <a:srgbClr val="B7D108"/>
                </a:solidFill>
                <a:latin typeface="Intel Clear"/>
                <a:ea typeface="+mn-ea"/>
                <a:cs typeface="+mn-cs"/>
                <a:hlinkClick r:id="rId3"/>
              </a:rPr>
              <a:t>tiny.cc/sdks-status</a:t>
            </a:r>
            <a:r>
              <a:rPr lang="en-US" sz="1000" kern="1200" dirty="0" smtClean="0">
                <a:solidFill>
                  <a:srgbClr val="B7D108"/>
                </a:solidFill>
                <a:latin typeface="Intel Clear"/>
                <a:ea typeface="+mn-ea"/>
                <a:cs typeface="+mn-cs"/>
              </a:rPr>
              <a:t> </a:t>
            </a:r>
            <a:endParaRPr lang="en-US" sz="1000" kern="1200" dirty="0">
              <a:solidFill>
                <a:srgbClr val="B7D108"/>
              </a:solidFill>
              <a:latin typeface="Intel Clear"/>
              <a:ea typeface="+mn-ea"/>
              <a:cs typeface="+mn-cs"/>
            </a:endParaRPr>
          </a:p>
        </p:txBody>
      </p:sp>
      <p:graphicFrame>
        <p:nvGraphicFramePr>
          <p:cNvPr id="5" name="Chart 4"/>
          <p:cNvGraphicFramePr/>
          <p:nvPr>
            <p:extLst>
              <p:ext uri="{D42A27DB-BD31-4B8C-83A1-F6EECF244321}">
                <p14:modId xmlns:p14="http://schemas.microsoft.com/office/powerpoint/2010/main" val="428903682"/>
              </p:ext>
            </p:extLst>
          </p:nvPr>
        </p:nvGraphicFramePr>
        <p:xfrm>
          <a:off x="4259890" y="1078205"/>
          <a:ext cx="4774382" cy="31737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noChangeAspect="1"/>
          </p:cNvGraphicFramePr>
          <p:nvPr>
            <p:extLst>
              <p:ext uri="{D42A27DB-BD31-4B8C-83A1-F6EECF244321}">
                <p14:modId xmlns:p14="http://schemas.microsoft.com/office/powerpoint/2010/main" val="1751378130"/>
              </p:ext>
            </p:extLst>
          </p:nvPr>
        </p:nvGraphicFramePr>
        <p:xfrm>
          <a:off x="455613" y="1562822"/>
          <a:ext cx="3538275" cy="29108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015875" y="1421354"/>
            <a:ext cx="2681232" cy="153888"/>
          </a:xfrm>
          <a:prstGeom prst="rect">
            <a:avLst/>
          </a:prstGeom>
          <a:noFill/>
        </p:spPr>
        <p:txBody>
          <a:bodyPr wrap="square" lIns="0" tIns="0" rIns="0" bIns="0" rtlCol="0">
            <a:spAutoFit/>
          </a:bodyPr>
          <a:lstStyle/>
          <a:p>
            <a:pPr defTabSz="457200"/>
            <a:r>
              <a:rPr lang="de-DE" sz="1000" b="1" kern="1200" dirty="0" err="1" smtClean="0">
                <a:solidFill>
                  <a:srgbClr val="999999"/>
                </a:solidFill>
                <a:latin typeface="Intel Clear"/>
                <a:cs typeface="Intel Clear"/>
              </a:rPr>
              <a:t>Number</a:t>
            </a:r>
            <a:r>
              <a:rPr lang="de-DE" sz="1000" b="1" kern="1200" dirty="0" smtClean="0">
                <a:solidFill>
                  <a:srgbClr val="999999"/>
                </a:solidFill>
                <a:latin typeface="Intel Clear"/>
                <a:cs typeface="Intel Clear"/>
              </a:rPr>
              <a:t> </a:t>
            </a:r>
            <a:r>
              <a:rPr lang="de-DE" sz="1000" b="1" kern="1200" dirty="0" err="1" smtClean="0">
                <a:solidFill>
                  <a:srgbClr val="999999"/>
                </a:solidFill>
                <a:latin typeface="Intel Clear"/>
                <a:cs typeface="Intel Clear"/>
              </a:rPr>
              <a:t>of</a:t>
            </a:r>
            <a:r>
              <a:rPr lang="de-DE" sz="1000" b="1" kern="1200" dirty="0" smtClean="0">
                <a:solidFill>
                  <a:srgbClr val="999999"/>
                </a:solidFill>
                <a:latin typeface="Intel Clear"/>
                <a:cs typeface="Intel Clear"/>
              </a:rPr>
              <a:t> SDKs per </a:t>
            </a:r>
            <a:r>
              <a:rPr lang="de-DE" sz="1000" b="1" kern="1200" dirty="0" err="1" smtClean="0">
                <a:solidFill>
                  <a:srgbClr val="999999"/>
                </a:solidFill>
                <a:latin typeface="Intel Clear"/>
                <a:cs typeface="Intel Clear"/>
              </a:rPr>
              <a:t>programming</a:t>
            </a:r>
            <a:r>
              <a:rPr lang="de-DE" sz="1000" b="1" kern="1200" dirty="0" smtClean="0">
                <a:solidFill>
                  <a:srgbClr val="999999"/>
                </a:solidFill>
                <a:latin typeface="Intel Clear"/>
                <a:cs typeface="Intel Clear"/>
              </a:rPr>
              <a:t> </a:t>
            </a:r>
            <a:r>
              <a:rPr lang="de-DE" sz="1000" b="1" kern="1200" dirty="0" err="1" smtClean="0">
                <a:solidFill>
                  <a:srgbClr val="999999"/>
                </a:solidFill>
                <a:latin typeface="Intel Clear"/>
                <a:cs typeface="Intel Clear"/>
              </a:rPr>
              <a:t>language</a:t>
            </a:r>
            <a:endParaRPr lang="de-DE" sz="1000" kern="1200" dirty="0">
              <a:solidFill>
                <a:srgbClr val="999999"/>
              </a:solidFill>
              <a:latin typeface="Intel Clear"/>
              <a:ea typeface="+mn-ea"/>
              <a:cs typeface="Intel Clear"/>
            </a:endParaRPr>
          </a:p>
        </p:txBody>
      </p:sp>
      <p:sp>
        <p:nvSpPr>
          <p:cNvPr id="10" name="TextBox 9"/>
          <p:cNvSpPr txBox="1"/>
          <p:nvPr/>
        </p:nvSpPr>
        <p:spPr>
          <a:xfrm>
            <a:off x="5331843" y="4098072"/>
            <a:ext cx="1881757" cy="153888"/>
          </a:xfrm>
          <a:prstGeom prst="rect">
            <a:avLst/>
          </a:prstGeom>
          <a:noFill/>
        </p:spPr>
        <p:txBody>
          <a:bodyPr wrap="square" lIns="0" tIns="0" rIns="0" bIns="0" rtlCol="0">
            <a:spAutoFit/>
          </a:bodyPr>
          <a:lstStyle/>
          <a:p>
            <a:pPr defTabSz="457200"/>
            <a:r>
              <a:rPr lang="de-DE" sz="1000" b="1" kern="1200" dirty="0" smtClean="0">
                <a:solidFill>
                  <a:srgbClr val="999999"/>
                </a:solidFill>
                <a:latin typeface="Intel Clear"/>
                <a:cs typeface="Intel Clear"/>
              </a:rPr>
              <a:t>Status </a:t>
            </a:r>
            <a:r>
              <a:rPr lang="de-DE" sz="1000" b="1" kern="1200" dirty="0" err="1" smtClean="0">
                <a:solidFill>
                  <a:srgbClr val="999999"/>
                </a:solidFill>
                <a:latin typeface="Intel Clear"/>
                <a:cs typeface="Intel Clear"/>
              </a:rPr>
              <a:t>of</a:t>
            </a:r>
            <a:r>
              <a:rPr lang="de-DE" sz="1000" b="1" kern="1200" dirty="0" smtClean="0">
                <a:solidFill>
                  <a:srgbClr val="999999"/>
                </a:solidFill>
                <a:latin typeface="Intel Clear"/>
                <a:cs typeface="Intel Clear"/>
              </a:rPr>
              <a:t> </a:t>
            </a:r>
            <a:r>
              <a:rPr lang="de-DE" sz="1000" b="1" kern="1200" dirty="0" err="1" smtClean="0">
                <a:solidFill>
                  <a:srgbClr val="999999"/>
                </a:solidFill>
                <a:latin typeface="Intel Clear"/>
                <a:cs typeface="Intel Clear"/>
              </a:rPr>
              <a:t>the</a:t>
            </a:r>
            <a:r>
              <a:rPr lang="de-DE" sz="1000" b="1" kern="1200" dirty="0" smtClean="0">
                <a:solidFill>
                  <a:srgbClr val="999999"/>
                </a:solidFill>
                <a:latin typeface="Intel Clear"/>
                <a:cs typeface="Intel Clear"/>
              </a:rPr>
              <a:t> </a:t>
            </a:r>
            <a:r>
              <a:rPr lang="de-DE" sz="1000" b="1" kern="1200" dirty="0" err="1" smtClean="0">
                <a:solidFill>
                  <a:srgbClr val="999999"/>
                </a:solidFill>
                <a:latin typeface="Intel Clear"/>
                <a:cs typeface="Intel Clear"/>
              </a:rPr>
              <a:t>available</a:t>
            </a:r>
            <a:r>
              <a:rPr lang="de-DE" sz="1000" b="1" kern="1200" dirty="0" smtClean="0">
                <a:solidFill>
                  <a:srgbClr val="999999"/>
                </a:solidFill>
                <a:latin typeface="Intel Clear"/>
                <a:cs typeface="Intel Clear"/>
              </a:rPr>
              <a:t> SDKs</a:t>
            </a:r>
            <a:endParaRPr lang="de-DE" sz="1000" kern="1200" dirty="0">
              <a:solidFill>
                <a:srgbClr val="999999"/>
              </a:solidFill>
              <a:latin typeface="Intel Clear"/>
              <a:ea typeface="+mn-ea"/>
              <a:cs typeface="Intel Clear"/>
            </a:endParaRPr>
          </a:p>
        </p:txBody>
      </p:sp>
    </p:spTree>
    <p:extLst>
      <p:ext uri="{BB962C8B-B14F-4D97-AF65-F5344CB8AC3E}">
        <p14:creationId xmlns:p14="http://schemas.microsoft.com/office/powerpoint/2010/main" val="1867043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First app completion</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3" name="Content Placeholder 2"/>
          <p:cNvSpPr txBox="1">
            <a:spLocks/>
          </p:cNvSpPr>
          <p:nvPr/>
        </p:nvSpPr>
        <p:spPr>
          <a:xfrm>
            <a:off x="455613" y="935481"/>
            <a:ext cx="8228012" cy="317467"/>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We need volunteers to complete the First App tutorial for each SDK!</a:t>
            </a:r>
          </a:p>
        </p:txBody>
      </p:sp>
      <p:graphicFrame>
        <p:nvGraphicFramePr>
          <p:cNvPr id="4" name="Content Placeholder 4"/>
          <p:cNvGraphicFramePr>
            <a:graphicFrameLocks/>
          </p:cNvGraphicFramePr>
          <p:nvPr>
            <p:extLst>
              <p:ext uri="{D42A27DB-BD31-4B8C-83A1-F6EECF244321}">
                <p14:modId xmlns:p14="http://schemas.microsoft.com/office/powerpoint/2010/main" val="995097051"/>
              </p:ext>
            </p:extLst>
          </p:nvPr>
        </p:nvGraphicFramePr>
        <p:xfrm>
          <a:off x="563417" y="1619585"/>
          <a:ext cx="6424548" cy="2560322"/>
        </p:xfrm>
        <a:graphic>
          <a:graphicData uri="http://schemas.openxmlformats.org/drawingml/2006/table">
            <a:tbl>
              <a:tblPr firstRow="1" bandRow="1"/>
              <a:tblGrid>
                <a:gridCol w="1145310"/>
                <a:gridCol w="798678"/>
                <a:gridCol w="896112"/>
                <a:gridCol w="896112"/>
                <a:gridCol w="896112"/>
                <a:gridCol w="896112"/>
                <a:gridCol w="896112"/>
              </a:tblGrid>
              <a:tr h="360882">
                <a:tc>
                  <a:txBody>
                    <a:bodyPr/>
                    <a:lstStyle>
                      <a:lvl1pPr marR="0" algn="l" rtl="0">
                        <a:lnSpc>
                          <a:spcPct val="100000"/>
                        </a:lnSpc>
                        <a:spcBef>
                          <a:spcPts val="0"/>
                        </a:spcBef>
                        <a:spcAft>
                          <a:spcPts val="0"/>
                        </a:spcAft>
                        <a:buNone/>
                        <a:defRPr sz="1400" b="1" i="0" u="none" strike="noStrike" cap="none">
                          <a:solidFill>
                            <a:schemeClr val="lt1"/>
                          </a:solidFill>
                          <a:latin typeface="Intel Clear"/>
                          <a:sym typeface="Arial"/>
                        </a:defRPr>
                      </a:lvl1pPr>
                      <a:lvl2pPr marR="0" algn="l" rtl="0">
                        <a:lnSpc>
                          <a:spcPct val="100000"/>
                        </a:lnSpc>
                        <a:spcBef>
                          <a:spcPts val="0"/>
                        </a:spcBef>
                        <a:spcAft>
                          <a:spcPts val="0"/>
                        </a:spcAft>
                        <a:buNone/>
                        <a:defRPr sz="1400" b="1" i="0" u="none" strike="noStrike" cap="none">
                          <a:solidFill>
                            <a:schemeClr val="lt1"/>
                          </a:solidFill>
                          <a:latin typeface="Intel Clear"/>
                          <a:sym typeface="Arial"/>
                        </a:defRPr>
                      </a:lvl2pPr>
                      <a:lvl3pPr marR="0" algn="l" rtl="0">
                        <a:lnSpc>
                          <a:spcPct val="100000"/>
                        </a:lnSpc>
                        <a:spcBef>
                          <a:spcPts val="0"/>
                        </a:spcBef>
                        <a:spcAft>
                          <a:spcPts val="0"/>
                        </a:spcAft>
                        <a:buNone/>
                        <a:defRPr sz="1400" b="1" i="0" u="none" strike="noStrike" cap="none">
                          <a:solidFill>
                            <a:schemeClr val="lt1"/>
                          </a:solidFill>
                          <a:latin typeface="Intel Clear"/>
                          <a:sym typeface="Arial"/>
                        </a:defRPr>
                      </a:lvl3pPr>
                      <a:lvl4pPr marR="0" algn="l" rtl="0">
                        <a:lnSpc>
                          <a:spcPct val="100000"/>
                        </a:lnSpc>
                        <a:spcBef>
                          <a:spcPts val="0"/>
                        </a:spcBef>
                        <a:spcAft>
                          <a:spcPts val="0"/>
                        </a:spcAft>
                        <a:buNone/>
                        <a:defRPr sz="1400" b="1" i="0" u="none" strike="noStrike" cap="none">
                          <a:solidFill>
                            <a:schemeClr val="lt1"/>
                          </a:solidFill>
                          <a:latin typeface="Intel Clear"/>
                          <a:sym typeface="Arial"/>
                        </a:defRPr>
                      </a:lvl4pPr>
                      <a:lvl5pPr marR="0" algn="l" rtl="0">
                        <a:lnSpc>
                          <a:spcPct val="100000"/>
                        </a:lnSpc>
                        <a:spcBef>
                          <a:spcPts val="0"/>
                        </a:spcBef>
                        <a:spcAft>
                          <a:spcPts val="0"/>
                        </a:spcAft>
                        <a:buNone/>
                        <a:defRPr sz="1400" b="1" i="0" u="none" strike="noStrike" cap="none">
                          <a:solidFill>
                            <a:schemeClr val="lt1"/>
                          </a:solidFill>
                          <a:latin typeface="Intel Clear"/>
                          <a:sym typeface="Arial"/>
                        </a:defRPr>
                      </a:lvl5pPr>
                      <a:lvl6pPr marR="0" algn="l" rtl="0">
                        <a:lnSpc>
                          <a:spcPct val="100000"/>
                        </a:lnSpc>
                        <a:spcBef>
                          <a:spcPts val="0"/>
                        </a:spcBef>
                        <a:spcAft>
                          <a:spcPts val="0"/>
                        </a:spcAft>
                        <a:buNone/>
                        <a:defRPr sz="1400" b="1" i="0" u="none" strike="noStrike" cap="none">
                          <a:solidFill>
                            <a:schemeClr val="lt1"/>
                          </a:solidFill>
                          <a:latin typeface="Intel Clear"/>
                          <a:sym typeface="Arial"/>
                        </a:defRPr>
                      </a:lvl6pPr>
                      <a:lvl7pPr marR="0" algn="l" rtl="0">
                        <a:lnSpc>
                          <a:spcPct val="100000"/>
                        </a:lnSpc>
                        <a:spcBef>
                          <a:spcPts val="0"/>
                        </a:spcBef>
                        <a:spcAft>
                          <a:spcPts val="0"/>
                        </a:spcAft>
                        <a:buNone/>
                        <a:defRPr sz="1400" b="1" i="0" u="none" strike="noStrike" cap="none">
                          <a:solidFill>
                            <a:schemeClr val="lt1"/>
                          </a:solidFill>
                          <a:latin typeface="Intel Clear"/>
                          <a:sym typeface="Arial"/>
                        </a:defRPr>
                      </a:lvl7pPr>
                      <a:lvl8pPr marR="0" algn="l" rtl="0">
                        <a:lnSpc>
                          <a:spcPct val="100000"/>
                        </a:lnSpc>
                        <a:spcBef>
                          <a:spcPts val="0"/>
                        </a:spcBef>
                        <a:spcAft>
                          <a:spcPts val="0"/>
                        </a:spcAft>
                        <a:buNone/>
                        <a:defRPr sz="1400" b="1" i="0" u="none" strike="noStrike" cap="none">
                          <a:solidFill>
                            <a:schemeClr val="lt1"/>
                          </a:solidFill>
                          <a:latin typeface="Intel Clear"/>
                          <a:sym typeface="Arial"/>
                        </a:defRPr>
                      </a:lvl8pPr>
                      <a:lvl9pPr marR="0" algn="l" rtl="0">
                        <a:lnSpc>
                          <a:spcPct val="100000"/>
                        </a:lnSpc>
                        <a:spcBef>
                          <a:spcPts val="0"/>
                        </a:spcBef>
                        <a:spcAft>
                          <a:spcPts val="0"/>
                        </a:spcAft>
                        <a:buNone/>
                        <a:defRPr sz="1400" b="1" i="0" u="none" strike="noStrike" cap="none">
                          <a:solidFill>
                            <a:schemeClr val="lt1"/>
                          </a:solidFill>
                          <a:latin typeface="Intel Clear"/>
                          <a:sym typeface="Arial"/>
                        </a:defRPr>
                      </a:lvl9pPr>
                    </a:lstStyle>
                    <a:p>
                      <a:pPr algn="l"/>
                      <a:r>
                        <a:rPr lang="en-US" sz="900" b="0" i="0" dirty="0" smtClean="0">
                          <a:solidFill>
                            <a:schemeClr val="bg1"/>
                          </a:solidFill>
                          <a:latin typeface="Intel Clear" panose="020B0604020203020204" pitchFamily="34" charset="0"/>
                          <a:cs typeface="Intel Clear"/>
                        </a:rPr>
                        <a:t>SDK</a:t>
                      </a:r>
                      <a:endParaRPr lang="en-US" sz="900" b="0" i="0" dirty="0">
                        <a:solidFill>
                          <a:schemeClr val="bg1"/>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003C71"/>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Intel Clear"/>
                          <a:sym typeface="Arial"/>
                        </a:defRPr>
                      </a:lvl1pPr>
                      <a:lvl2pPr marR="0" algn="l" rtl="0">
                        <a:lnSpc>
                          <a:spcPct val="100000"/>
                        </a:lnSpc>
                        <a:spcBef>
                          <a:spcPts val="0"/>
                        </a:spcBef>
                        <a:spcAft>
                          <a:spcPts val="0"/>
                        </a:spcAft>
                        <a:buNone/>
                        <a:defRPr sz="1400" b="1" i="0" u="none" strike="noStrike" cap="none">
                          <a:solidFill>
                            <a:schemeClr val="lt1"/>
                          </a:solidFill>
                          <a:latin typeface="Intel Clear"/>
                          <a:sym typeface="Arial"/>
                        </a:defRPr>
                      </a:lvl2pPr>
                      <a:lvl3pPr marR="0" algn="l" rtl="0">
                        <a:lnSpc>
                          <a:spcPct val="100000"/>
                        </a:lnSpc>
                        <a:spcBef>
                          <a:spcPts val="0"/>
                        </a:spcBef>
                        <a:spcAft>
                          <a:spcPts val="0"/>
                        </a:spcAft>
                        <a:buNone/>
                        <a:defRPr sz="1400" b="1" i="0" u="none" strike="noStrike" cap="none">
                          <a:solidFill>
                            <a:schemeClr val="lt1"/>
                          </a:solidFill>
                          <a:latin typeface="Intel Clear"/>
                          <a:sym typeface="Arial"/>
                        </a:defRPr>
                      </a:lvl3pPr>
                      <a:lvl4pPr marR="0" algn="l" rtl="0">
                        <a:lnSpc>
                          <a:spcPct val="100000"/>
                        </a:lnSpc>
                        <a:spcBef>
                          <a:spcPts val="0"/>
                        </a:spcBef>
                        <a:spcAft>
                          <a:spcPts val="0"/>
                        </a:spcAft>
                        <a:buNone/>
                        <a:defRPr sz="1400" b="1" i="0" u="none" strike="noStrike" cap="none">
                          <a:solidFill>
                            <a:schemeClr val="lt1"/>
                          </a:solidFill>
                          <a:latin typeface="Intel Clear"/>
                          <a:sym typeface="Arial"/>
                        </a:defRPr>
                      </a:lvl4pPr>
                      <a:lvl5pPr marR="0" algn="l" rtl="0">
                        <a:lnSpc>
                          <a:spcPct val="100000"/>
                        </a:lnSpc>
                        <a:spcBef>
                          <a:spcPts val="0"/>
                        </a:spcBef>
                        <a:spcAft>
                          <a:spcPts val="0"/>
                        </a:spcAft>
                        <a:buNone/>
                        <a:defRPr sz="1400" b="1" i="0" u="none" strike="noStrike" cap="none">
                          <a:solidFill>
                            <a:schemeClr val="lt1"/>
                          </a:solidFill>
                          <a:latin typeface="Intel Clear"/>
                          <a:sym typeface="Arial"/>
                        </a:defRPr>
                      </a:lvl5pPr>
                      <a:lvl6pPr marR="0" algn="l" rtl="0">
                        <a:lnSpc>
                          <a:spcPct val="100000"/>
                        </a:lnSpc>
                        <a:spcBef>
                          <a:spcPts val="0"/>
                        </a:spcBef>
                        <a:spcAft>
                          <a:spcPts val="0"/>
                        </a:spcAft>
                        <a:buNone/>
                        <a:defRPr sz="1400" b="1" i="0" u="none" strike="noStrike" cap="none">
                          <a:solidFill>
                            <a:schemeClr val="lt1"/>
                          </a:solidFill>
                          <a:latin typeface="Intel Clear"/>
                          <a:sym typeface="Arial"/>
                        </a:defRPr>
                      </a:lvl6pPr>
                      <a:lvl7pPr marR="0" algn="l" rtl="0">
                        <a:lnSpc>
                          <a:spcPct val="100000"/>
                        </a:lnSpc>
                        <a:spcBef>
                          <a:spcPts val="0"/>
                        </a:spcBef>
                        <a:spcAft>
                          <a:spcPts val="0"/>
                        </a:spcAft>
                        <a:buNone/>
                        <a:defRPr sz="1400" b="1" i="0" u="none" strike="noStrike" cap="none">
                          <a:solidFill>
                            <a:schemeClr val="lt1"/>
                          </a:solidFill>
                          <a:latin typeface="Intel Clear"/>
                          <a:sym typeface="Arial"/>
                        </a:defRPr>
                      </a:lvl7pPr>
                      <a:lvl8pPr marR="0" algn="l" rtl="0">
                        <a:lnSpc>
                          <a:spcPct val="100000"/>
                        </a:lnSpc>
                        <a:spcBef>
                          <a:spcPts val="0"/>
                        </a:spcBef>
                        <a:spcAft>
                          <a:spcPts val="0"/>
                        </a:spcAft>
                        <a:buNone/>
                        <a:defRPr sz="1400" b="1" i="0" u="none" strike="noStrike" cap="none">
                          <a:solidFill>
                            <a:schemeClr val="lt1"/>
                          </a:solidFill>
                          <a:latin typeface="Intel Clear"/>
                          <a:sym typeface="Arial"/>
                        </a:defRPr>
                      </a:lvl8pPr>
                      <a:lvl9pPr marR="0" algn="l" rtl="0">
                        <a:lnSpc>
                          <a:spcPct val="100000"/>
                        </a:lnSpc>
                        <a:spcBef>
                          <a:spcPts val="0"/>
                        </a:spcBef>
                        <a:spcAft>
                          <a:spcPts val="0"/>
                        </a:spcAft>
                        <a:buNone/>
                        <a:defRPr sz="1400" b="1" i="0" u="none" strike="noStrike" cap="none">
                          <a:solidFill>
                            <a:schemeClr val="lt1"/>
                          </a:solidFill>
                          <a:latin typeface="Intel Clear"/>
                          <a:sym typeface="Arial"/>
                        </a:defRPr>
                      </a:lvl9pPr>
                    </a:lstStyle>
                    <a:p>
                      <a:pPr algn="ctr"/>
                      <a:r>
                        <a:rPr lang="en-US" sz="900" b="0" i="0" dirty="0" smtClean="0">
                          <a:solidFill>
                            <a:schemeClr val="bg1"/>
                          </a:solidFill>
                          <a:latin typeface="Intel Clear" panose="020B0604020203020204" pitchFamily="34" charset="0"/>
                          <a:cs typeface="Intel Clear"/>
                        </a:rPr>
                        <a:t>Language</a:t>
                      </a:r>
                      <a:endParaRPr lang="en-US" sz="900" b="0" i="0" dirty="0">
                        <a:solidFill>
                          <a:schemeClr val="bg1"/>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003C71"/>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Intel Clear"/>
                          <a:sym typeface="Arial"/>
                        </a:defRPr>
                      </a:lvl1pPr>
                      <a:lvl2pPr marR="0" algn="l" rtl="0">
                        <a:lnSpc>
                          <a:spcPct val="100000"/>
                        </a:lnSpc>
                        <a:spcBef>
                          <a:spcPts val="0"/>
                        </a:spcBef>
                        <a:spcAft>
                          <a:spcPts val="0"/>
                        </a:spcAft>
                        <a:buNone/>
                        <a:defRPr sz="1400" b="1" i="0" u="none" strike="noStrike" cap="none">
                          <a:solidFill>
                            <a:schemeClr val="lt1"/>
                          </a:solidFill>
                          <a:latin typeface="Intel Clear"/>
                          <a:sym typeface="Arial"/>
                        </a:defRPr>
                      </a:lvl2pPr>
                      <a:lvl3pPr marR="0" algn="l" rtl="0">
                        <a:lnSpc>
                          <a:spcPct val="100000"/>
                        </a:lnSpc>
                        <a:spcBef>
                          <a:spcPts val="0"/>
                        </a:spcBef>
                        <a:spcAft>
                          <a:spcPts val="0"/>
                        </a:spcAft>
                        <a:buNone/>
                        <a:defRPr sz="1400" b="1" i="0" u="none" strike="noStrike" cap="none">
                          <a:solidFill>
                            <a:schemeClr val="lt1"/>
                          </a:solidFill>
                          <a:latin typeface="Intel Clear"/>
                          <a:sym typeface="Arial"/>
                        </a:defRPr>
                      </a:lvl3pPr>
                      <a:lvl4pPr marR="0" algn="l" rtl="0">
                        <a:lnSpc>
                          <a:spcPct val="100000"/>
                        </a:lnSpc>
                        <a:spcBef>
                          <a:spcPts val="0"/>
                        </a:spcBef>
                        <a:spcAft>
                          <a:spcPts val="0"/>
                        </a:spcAft>
                        <a:buNone/>
                        <a:defRPr sz="1400" b="1" i="0" u="none" strike="noStrike" cap="none">
                          <a:solidFill>
                            <a:schemeClr val="lt1"/>
                          </a:solidFill>
                          <a:latin typeface="Intel Clear"/>
                          <a:sym typeface="Arial"/>
                        </a:defRPr>
                      </a:lvl4pPr>
                      <a:lvl5pPr marR="0" algn="l" rtl="0">
                        <a:lnSpc>
                          <a:spcPct val="100000"/>
                        </a:lnSpc>
                        <a:spcBef>
                          <a:spcPts val="0"/>
                        </a:spcBef>
                        <a:spcAft>
                          <a:spcPts val="0"/>
                        </a:spcAft>
                        <a:buNone/>
                        <a:defRPr sz="1400" b="1" i="0" u="none" strike="noStrike" cap="none">
                          <a:solidFill>
                            <a:schemeClr val="lt1"/>
                          </a:solidFill>
                          <a:latin typeface="Intel Clear"/>
                          <a:sym typeface="Arial"/>
                        </a:defRPr>
                      </a:lvl5pPr>
                      <a:lvl6pPr marR="0" algn="l" rtl="0">
                        <a:lnSpc>
                          <a:spcPct val="100000"/>
                        </a:lnSpc>
                        <a:spcBef>
                          <a:spcPts val="0"/>
                        </a:spcBef>
                        <a:spcAft>
                          <a:spcPts val="0"/>
                        </a:spcAft>
                        <a:buNone/>
                        <a:defRPr sz="1400" b="1" i="0" u="none" strike="noStrike" cap="none">
                          <a:solidFill>
                            <a:schemeClr val="lt1"/>
                          </a:solidFill>
                          <a:latin typeface="Intel Clear"/>
                          <a:sym typeface="Arial"/>
                        </a:defRPr>
                      </a:lvl6pPr>
                      <a:lvl7pPr marR="0" algn="l" rtl="0">
                        <a:lnSpc>
                          <a:spcPct val="100000"/>
                        </a:lnSpc>
                        <a:spcBef>
                          <a:spcPts val="0"/>
                        </a:spcBef>
                        <a:spcAft>
                          <a:spcPts val="0"/>
                        </a:spcAft>
                        <a:buNone/>
                        <a:defRPr sz="1400" b="1" i="0" u="none" strike="noStrike" cap="none">
                          <a:solidFill>
                            <a:schemeClr val="lt1"/>
                          </a:solidFill>
                          <a:latin typeface="Intel Clear"/>
                          <a:sym typeface="Arial"/>
                        </a:defRPr>
                      </a:lvl7pPr>
                      <a:lvl8pPr marR="0" algn="l" rtl="0">
                        <a:lnSpc>
                          <a:spcPct val="100000"/>
                        </a:lnSpc>
                        <a:spcBef>
                          <a:spcPts val="0"/>
                        </a:spcBef>
                        <a:spcAft>
                          <a:spcPts val="0"/>
                        </a:spcAft>
                        <a:buNone/>
                        <a:defRPr sz="1400" b="1" i="0" u="none" strike="noStrike" cap="none">
                          <a:solidFill>
                            <a:schemeClr val="lt1"/>
                          </a:solidFill>
                          <a:latin typeface="Intel Clear"/>
                          <a:sym typeface="Arial"/>
                        </a:defRPr>
                      </a:lvl8pPr>
                      <a:lvl9pPr marR="0" algn="l" rtl="0">
                        <a:lnSpc>
                          <a:spcPct val="100000"/>
                        </a:lnSpc>
                        <a:spcBef>
                          <a:spcPts val="0"/>
                        </a:spcBef>
                        <a:spcAft>
                          <a:spcPts val="0"/>
                        </a:spcAft>
                        <a:buNone/>
                        <a:defRPr sz="1400" b="1" i="0" u="none" strike="noStrike" cap="none">
                          <a:solidFill>
                            <a:schemeClr val="lt1"/>
                          </a:solidFill>
                          <a:latin typeface="Intel Clear"/>
                          <a:sym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i="0" dirty="0" smtClean="0">
                          <a:solidFill>
                            <a:schemeClr val="bg1"/>
                          </a:solidFill>
                          <a:latin typeface="Intel Clear" panose="020B0604020203020204" pitchFamily="34" charset="0"/>
                          <a:cs typeface="Intel Clear"/>
                        </a:rPr>
                        <a:t>Getting started</a:t>
                      </a: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003C71"/>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Intel Clear"/>
                          <a:sym typeface="Arial"/>
                        </a:defRPr>
                      </a:lvl1pPr>
                      <a:lvl2pPr marR="0" algn="l" rtl="0">
                        <a:lnSpc>
                          <a:spcPct val="100000"/>
                        </a:lnSpc>
                        <a:spcBef>
                          <a:spcPts val="0"/>
                        </a:spcBef>
                        <a:spcAft>
                          <a:spcPts val="0"/>
                        </a:spcAft>
                        <a:buNone/>
                        <a:defRPr sz="1400" b="1" i="0" u="none" strike="noStrike" cap="none">
                          <a:solidFill>
                            <a:schemeClr val="lt1"/>
                          </a:solidFill>
                          <a:latin typeface="Intel Clear"/>
                          <a:sym typeface="Arial"/>
                        </a:defRPr>
                      </a:lvl2pPr>
                      <a:lvl3pPr marR="0" algn="l" rtl="0">
                        <a:lnSpc>
                          <a:spcPct val="100000"/>
                        </a:lnSpc>
                        <a:spcBef>
                          <a:spcPts val="0"/>
                        </a:spcBef>
                        <a:spcAft>
                          <a:spcPts val="0"/>
                        </a:spcAft>
                        <a:buNone/>
                        <a:defRPr sz="1400" b="1" i="0" u="none" strike="noStrike" cap="none">
                          <a:solidFill>
                            <a:schemeClr val="lt1"/>
                          </a:solidFill>
                          <a:latin typeface="Intel Clear"/>
                          <a:sym typeface="Arial"/>
                        </a:defRPr>
                      </a:lvl3pPr>
                      <a:lvl4pPr marR="0" algn="l" rtl="0">
                        <a:lnSpc>
                          <a:spcPct val="100000"/>
                        </a:lnSpc>
                        <a:spcBef>
                          <a:spcPts val="0"/>
                        </a:spcBef>
                        <a:spcAft>
                          <a:spcPts val="0"/>
                        </a:spcAft>
                        <a:buNone/>
                        <a:defRPr sz="1400" b="1" i="0" u="none" strike="noStrike" cap="none">
                          <a:solidFill>
                            <a:schemeClr val="lt1"/>
                          </a:solidFill>
                          <a:latin typeface="Intel Clear"/>
                          <a:sym typeface="Arial"/>
                        </a:defRPr>
                      </a:lvl4pPr>
                      <a:lvl5pPr marR="0" algn="l" rtl="0">
                        <a:lnSpc>
                          <a:spcPct val="100000"/>
                        </a:lnSpc>
                        <a:spcBef>
                          <a:spcPts val="0"/>
                        </a:spcBef>
                        <a:spcAft>
                          <a:spcPts val="0"/>
                        </a:spcAft>
                        <a:buNone/>
                        <a:defRPr sz="1400" b="1" i="0" u="none" strike="noStrike" cap="none">
                          <a:solidFill>
                            <a:schemeClr val="lt1"/>
                          </a:solidFill>
                          <a:latin typeface="Intel Clear"/>
                          <a:sym typeface="Arial"/>
                        </a:defRPr>
                      </a:lvl5pPr>
                      <a:lvl6pPr marR="0" algn="l" rtl="0">
                        <a:lnSpc>
                          <a:spcPct val="100000"/>
                        </a:lnSpc>
                        <a:spcBef>
                          <a:spcPts val="0"/>
                        </a:spcBef>
                        <a:spcAft>
                          <a:spcPts val="0"/>
                        </a:spcAft>
                        <a:buNone/>
                        <a:defRPr sz="1400" b="1" i="0" u="none" strike="noStrike" cap="none">
                          <a:solidFill>
                            <a:schemeClr val="lt1"/>
                          </a:solidFill>
                          <a:latin typeface="Intel Clear"/>
                          <a:sym typeface="Arial"/>
                        </a:defRPr>
                      </a:lvl6pPr>
                      <a:lvl7pPr marR="0" algn="l" rtl="0">
                        <a:lnSpc>
                          <a:spcPct val="100000"/>
                        </a:lnSpc>
                        <a:spcBef>
                          <a:spcPts val="0"/>
                        </a:spcBef>
                        <a:spcAft>
                          <a:spcPts val="0"/>
                        </a:spcAft>
                        <a:buNone/>
                        <a:defRPr sz="1400" b="1" i="0" u="none" strike="noStrike" cap="none">
                          <a:solidFill>
                            <a:schemeClr val="lt1"/>
                          </a:solidFill>
                          <a:latin typeface="Intel Clear"/>
                          <a:sym typeface="Arial"/>
                        </a:defRPr>
                      </a:lvl7pPr>
                      <a:lvl8pPr marR="0" algn="l" rtl="0">
                        <a:lnSpc>
                          <a:spcPct val="100000"/>
                        </a:lnSpc>
                        <a:spcBef>
                          <a:spcPts val="0"/>
                        </a:spcBef>
                        <a:spcAft>
                          <a:spcPts val="0"/>
                        </a:spcAft>
                        <a:buNone/>
                        <a:defRPr sz="1400" b="1" i="0" u="none" strike="noStrike" cap="none">
                          <a:solidFill>
                            <a:schemeClr val="lt1"/>
                          </a:solidFill>
                          <a:latin typeface="Intel Clear"/>
                          <a:sym typeface="Arial"/>
                        </a:defRPr>
                      </a:lvl8pPr>
                      <a:lvl9pPr marR="0" algn="l" rtl="0">
                        <a:lnSpc>
                          <a:spcPct val="100000"/>
                        </a:lnSpc>
                        <a:spcBef>
                          <a:spcPts val="0"/>
                        </a:spcBef>
                        <a:spcAft>
                          <a:spcPts val="0"/>
                        </a:spcAft>
                        <a:buNone/>
                        <a:defRPr sz="1400" b="1" i="0" u="none" strike="noStrike" cap="none">
                          <a:solidFill>
                            <a:schemeClr val="lt1"/>
                          </a:solidFill>
                          <a:latin typeface="Intel Clear"/>
                          <a:sym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i="0" dirty="0" smtClean="0">
                          <a:solidFill>
                            <a:schemeClr val="bg1"/>
                          </a:solidFill>
                          <a:latin typeface="Intel Clear" panose="020B0604020203020204" pitchFamily="34" charset="0"/>
                          <a:cs typeface="Intel Clear"/>
                        </a:rPr>
                        <a:t>Introduction</a:t>
                      </a: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003C71"/>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Intel Clear"/>
                          <a:sym typeface="Arial"/>
                        </a:defRPr>
                      </a:lvl1pPr>
                      <a:lvl2pPr marR="0" algn="l" rtl="0">
                        <a:lnSpc>
                          <a:spcPct val="100000"/>
                        </a:lnSpc>
                        <a:spcBef>
                          <a:spcPts val="0"/>
                        </a:spcBef>
                        <a:spcAft>
                          <a:spcPts val="0"/>
                        </a:spcAft>
                        <a:buNone/>
                        <a:defRPr sz="1400" b="1" i="0" u="none" strike="noStrike" cap="none">
                          <a:solidFill>
                            <a:schemeClr val="lt1"/>
                          </a:solidFill>
                          <a:latin typeface="Intel Clear"/>
                          <a:sym typeface="Arial"/>
                        </a:defRPr>
                      </a:lvl2pPr>
                      <a:lvl3pPr marR="0" algn="l" rtl="0">
                        <a:lnSpc>
                          <a:spcPct val="100000"/>
                        </a:lnSpc>
                        <a:spcBef>
                          <a:spcPts val="0"/>
                        </a:spcBef>
                        <a:spcAft>
                          <a:spcPts val="0"/>
                        </a:spcAft>
                        <a:buNone/>
                        <a:defRPr sz="1400" b="1" i="0" u="none" strike="noStrike" cap="none">
                          <a:solidFill>
                            <a:schemeClr val="lt1"/>
                          </a:solidFill>
                          <a:latin typeface="Intel Clear"/>
                          <a:sym typeface="Arial"/>
                        </a:defRPr>
                      </a:lvl3pPr>
                      <a:lvl4pPr marR="0" algn="l" rtl="0">
                        <a:lnSpc>
                          <a:spcPct val="100000"/>
                        </a:lnSpc>
                        <a:spcBef>
                          <a:spcPts val="0"/>
                        </a:spcBef>
                        <a:spcAft>
                          <a:spcPts val="0"/>
                        </a:spcAft>
                        <a:buNone/>
                        <a:defRPr sz="1400" b="1" i="0" u="none" strike="noStrike" cap="none">
                          <a:solidFill>
                            <a:schemeClr val="lt1"/>
                          </a:solidFill>
                          <a:latin typeface="Intel Clear"/>
                          <a:sym typeface="Arial"/>
                        </a:defRPr>
                      </a:lvl4pPr>
                      <a:lvl5pPr marR="0" algn="l" rtl="0">
                        <a:lnSpc>
                          <a:spcPct val="100000"/>
                        </a:lnSpc>
                        <a:spcBef>
                          <a:spcPts val="0"/>
                        </a:spcBef>
                        <a:spcAft>
                          <a:spcPts val="0"/>
                        </a:spcAft>
                        <a:buNone/>
                        <a:defRPr sz="1400" b="1" i="0" u="none" strike="noStrike" cap="none">
                          <a:solidFill>
                            <a:schemeClr val="lt1"/>
                          </a:solidFill>
                          <a:latin typeface="Intel Clear"/>
                          <a:sym typeface="Arial"/>
                        </a:defRPr>
                      </a:lvl5pPr>
                      <a:lvl6pPr marR="0" algn="l" rtl="0">
                        <a:lnSpc>
                          <a:spcPct val="100000"/>
                        </a:lnSpc>
                        <a:spcBef>
                          <a:spcPts val="0"/>
                        </a:spcBef>
                        <a:spcAft>
                          <a:spcPts val="0"/>
                        </a:spcAft>
                        <a:buNone/>
                        <a:defRPr sz="1400" b="1" i="0" u="none" strike="noStrike" cap="none">
                          <a:solidFill>
                            <a:schemeClr val="lt1"/>
                          </a:solidFill>
                          <a:latin typeface="Intel Clear"/>
                          <a:sym typeface="Arial"/>
                        </a:defRPr>
                      </a:lvl6pPr>
                      <a:lvl7pPr marR="0" algn="l" rtl="0">
                        <a:lnSpc>
                          <a:spcPct val="100000"/>
                        </a:lnSpc>
                        <a:spcBef>
                          <a:spcPts val="0"/>
                        </a:spcBef>
                        <a:spcAft>
                          <a:spcPts val="0"/>
                        </a:spcAft>
                        <a:buNone/>
                        <a:defRPr sz="1400" b="1" i="0" u="none" strike="noStrike" cap="none">
                          <a:solidFill>
                            <a:schemeClr val="lt1"/>
                          </a:solidFill>
                          <a:latin typeface="Intel Clear"/>
                          <a:sym typeface="Arial"/>
                        </a:defRPr>
                      </a:lvl7pPr>
                      <a:lvl8pPr marR="0" algn="l" rtl="0">
                        <a:lnSpc>
                          <a:spcPct val="100000"/>
                        </a:lnSpc>
                        <a:spcBef>
                          <a:spcPts val="0"/>
                        </a:spcBef>
                        <a:spcAft>
                          <a:spcPts val="0"/>
                        </a:spcAft>
                        <a:buNone/>
                        <a:defRPr sz="1400" b="1" i="0" u="none" strike="noStrike" cap="none">
                          <a:solidFill>
                            <a:schemeClr val="lt1"/>
                          </a:solidFill>
                          <a:latin typeface="Intel Clear"/>
                          <a:sym typeface="Arial"/>
                        </a:defRPr>
                      </a:lvl8pPr>
                      <a:lvl9pPr marR="0" algn="l" rtl="0">
                        <a:lnSpc>
                          <a:spcPct val="100000"/>
                        </a:lnSpc>
                        <a:spcBef>
                          <a:spcPts val="0"/>
                        </a:spcBef>
                        <a:spcAft>
                          <a:spcPts val="0"/>
                        </a:spcAft>
                        <a:buNone/>
                        <a:defRPr sz="1400" b="1" i="0" u="none" strike="noStrike" cap="none">
                          <a:solidFill>
                            <a:schemeClr val="lt1"/>
                          </a:solidFill>
                          <a:latin typeface="Intel Clear"/>
                          <a:sym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i="0" dirty="0" smtClean="0">
                          <a:solidFill>
                            <a:schemeClr val="bg1"/>
                          </a:solidFill>
                          <a:latin typeface="Intel Clear" panose="020B0604020203020204" pitchFamily="34" charset="0"/>
                          <a:cs typeface="Intel Clear"/>
                        </a:rPr>
                        <a:t>Scaling out</a:t>
                      </a: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003C71"/>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Intel Clear"/>
                          <a:sym typeface="Arial"/>
                        </a:defRPr>
                      </a:lvl1pPr>
                      <a:lvl2pPr marR="0" algn="l" rtl="0">
                        <a:lnSpc>
                          <a:spcPct val="100000"/>
                        </a:lnSpc>
                        <a:spcBef>
                          <a:spcPts val="0"/>
                        </a:spcBef>
                        <a:spcAft>
                          <a:spcPts val="0"/>
                        </a:spcAft>
                        <a:buNone/>
                        <a:defRPr sz="1400" b="1" i="0" u="none" strike="noStrike" cap="none">
                          <a:solidFill>
                            <a:schemeClr val="lt1"/>
                          </a:solidFill>
                          <a:latin typeface="Intel Clear"/>
                          <a:sym typeface="Arial"/>
                        </a:defRPr>
                      </a:lvl2pPr>
                      <a:lvl3pPr marR="0" algn="l" rtl="0">
                        <a:lnSpc>
                          <a:spcPct val="100000"/>
                        </a:lnSpc>
                        <a:spcBef>
                          <a:spcPts val="0"/>
                        </a:spcBef>
                        <a:spcAft>
                          <a:spcPts val="0"/>
                        </a:spcAft>
                        <a:buNone/>
                        <a:defRPr sz="1400" b="1" i="0" u="none" strike="noStrike" cap="none">
                          <a:solidFill>
                            <a:schemeClr val="lt1"/>
                          </a:solidFill>
                          <a:latin typeface="Intel Clear"/>
                          <a:sym typeface="Arial"/>
                        </a:defRPr>
                      </a:lvl3pPr>
                      <a:lvl4pPr marR="0" algn="l" rtl="0">
                        <a:lnSpc>
                          <a:spcPct val="100000"/>
                        </a:lnSpc>
                        <a:spcBef>
                          <a:spcPts val="0"/>
                        </a:spcBef>
                        <a:spcAft>
                          <a:spcPts val="0"/>
                        </a:spcAft>
                        <a:buNone/>
                        <a:defRPr sz="1400" b="1" i="0" u="none" strike="noStrike" cap="none">
                          <a:solidFill>
                            <a:schemeClr val="lt1"/>
                          </a:solidFill>
                          <a:latin typeface="Intel Clear"/>
                          <a:sym typeface="Arial"/>
                        </a:defRPr>
                      </a:lvl4pPr>
                      <a:lvl5pPr marR="0" algn="l" rtl="0">
                        <a:lnSpc>
                          <a:spcPct val="100000"/>
                        </a:lnSpc>
                        <a:spcBef>
                          <a:spcPts val="0"/>
                        </a:spcBef>
                        <a:spcAft>
                          <a:spcPts val="0"/>
                        </a:spcAft>
                        <a:buNone/>
                        <a:defRPr sz="1400" b="1" i="0" u="none" strike="noStrike" cap="none">
                          <a:solidFill>
                            <a:schemeClr val="lt1"/>
                          </a:solidFill>
                          <a:latin typeface="Intel Clear"/>
                          <a:sym typeface="Arial"/>
                        </a:defRPr>
                      </a:lvl5pPr>
                      <a:lvl6pPr marR="0" algn="l" rtl="0">
                        <a:lnSpc>
                          <a:spcPct val="100000"/>
                        </a:lnSpc>
                        <a:spcBef>
                          <a:spcPts val="0"/>
                        </a:spcBef>
                        <a:spcAft>
                          <a:spcPts val="0"/>
                        </a:spcAft>
                        <a:buNone/>
                        <a:defRPr sz="1400" b="1" i="0" u="none" strike="noStrike" cap="none">
                          <a:solidFill>
                            <a:schemeClr val="lt1"/>
                          </a:solidFill>
                          <a:latin typeface="Intel Clear"/>
                          <a:sym typeface="Arial"/>
                        </a:defRPr>
                      </a:lvl6pPr>
                      <a:lvl7pPr marR="0" algn="l" rtl="0">
                        <a:lnSpc>
                          <a:spcPct val="100000"/>
                        </a:lnSpc>
                        <a:spcBef>
                          <a:spcPts val="0"/>
                        </a:spcBef>
                        <a:spcAft>
                          <a:spcPts val="0"/>
                        </a:spcAft>
                        <a:buNone/>
                        <a:defRPr sz="1400" b="1" i="0" u="none" strike="noStrike" cap="none">
                          <a:solidFill>
                            <a:schemeClr val="lt1"/>
                          </a:solidFill>
                          <a:latin typeface="Intel Clear"/>
                          <a:sym typeface="Arial"/>
                        </a:defRPr>
                      </a:lvl7pPr>
                      <a:lvl8pPr marR="0" algn="l" rtl="0">
                        <a:lnSpc>
                          <a:spcPct val="100000"/>
                        </a:lnSpc>
                        <a:spcBef>
                          <a:spcPts val="0"/>
                        </a:spcBef>
                        <a:spcAft>
                          <a:spcPts val="0"/>
                        </a:spcAft>
                        <a:buNone/>
                        <a:defRPr sz="1400" b="1" i="0" u="none" strike="noStrike" cap="none">
                          <a:solidFill>
                            <a:schemeClr val="lt1"/>
                          </a:solidFill>
                          <a:latin typeface="Intel Clear"/>
                          <a:sym typeface="Arial"/>
                        </a:defRPr>
                      </a:lvl8pPr>
                      <a:lvl9pPr marR="0" algn="l" rtl="0">
                        <a:lnSpc>
                          <a:spcPct val="100000"/>
                        </a:lnSpc>
                        <a:spcBef>
                          <a:spcPts val="0"/>
                        </a:spcBef>
                        <a:spcAft>
                          <a:spcPts val="0"/>
                        </a:spcAft>
                        <a:buNone/>
                        <a:defRPr sz="1400" b="1" i="0" u="none" strike="noStrike" cap="none">
                          <a:solidFill>
                            <a:schemeClr val="lt1"/>
                          </a:solidFill>
                          <a:latin typeface="Intel Clear"/>
                          <a:sym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i="0" dirty="0" smtClean="0">
                          <a:solidFill>
                            <a:schemeClr val="bg1"/>
                          </a:solidFill>
                          <a:latin typeface="Intel Clear" panose="020B0604020203020204" pitchFamily="34" charset="0"/>
                          <a:cs typeface="Intel Clear"/>
                        </a:rPr>
                        <a:t>Make it durable</a:t>
                      </a: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003C71"/>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Intel Clear"/>
                          <a:sym typeface="Arial"/>
                        </a:defRPr>
                      </a:lvl1pPr>
                      <a:lvl2pPr marR="0" algn="l" rtl="0">
                        <a:lnSpc>
                          <a:spcPct val="100000"/>
                        </a:lnSpc>
                        <a:spcBef>
                          <a:spcPts val="0"/>
                        </a:spcBef>
                        <a:spcAft>
                          <a:spcPts val="0"/>
                        </a:spcAft>
                        <a:buNone/>
                        <a:defRPr sz="1400" b="1" i="0" u="none" strike="noStrike" cap="none">
                          <a:solidFill>
                            <a:schemeClr val="lt1"/>
                          </a:solidFill>
                          <a:latin typeface="Intel Clear"/>
                          <a:sym typeface="Arial"/>
                        </a:defRPr>
                      </a:lvl2pPr>
                      <a:lvl3pPr marR="0" algn="l" rtl="0">
                        <a:lnSpc>
                          <a:spcPct val="100000"/>
                        </a:lnSpc>
                        <a:spcBef>
                          <a:spcPts val="0"/>
                        </a:spcBef>
                        <a:spcAft>
                          <a:spcPts val="0"/>
                        </a:spcAft>
                        <a:buNone/>
                        <a:defRPr sz="1400" b="1" i="0" u="none" strike="noStrike" cap="none">
                          <a:solidFill>
                            <a:schemeClr val="lt1"/>
                          </a:solidFill>
                          <a:latin typeface="Intel Clear"/>
                          <a:sym typeface="Arial"/>
                        </a:defRPr>
                      </a:lvl3pPr>
                      <a:lvl4pPr marR="0" algn="l" rtl="0">
                        <a:lnSpc>
                          <a:spcPct val="100000"/>
                        </a:lnSpc>
                        <a:spcBef>
                          <a:spcPts val="0"/>
                        </a:spcBef>
                        <a:spcAft>
                          <a:spcPts val="0"/>
                        </a:spcAft>
                        <a:buNone/>
                        <a:defRPr sz="1400" b="1" i="0" u="none" strike="noStrike" cap="none">
                          <a:solidFill>
                            <a:schemeClr val="lt1"/>
                          </a:solidFill>
                          <a:latin typeface="Intel Clear"/>
                          <a:sym typeface="Arial"/>
                        </a:defRPr>
                      </a:lvl4pPr>
                      <a:lvl5pPr marR="0" algn="l" rtl="0">
                        <a:lnSpc>
                          <a:spcPct val="100000"/>
                        </a:lnSpc>
                        <a:spcBef>
                          <a:spcPts val="0"/>
                        </a:spcBef>
                        <a:spcAft>
                          <a:spcPts val="0"/>
                        </a:spcAft>
                        <a:buNone/>
                        <a:defRPr sz="1400" b="1" i="0" u="none" strike="noStrike" cap="none">
                          <a:solidFill>
                            <a:schemeClr val="lt1"/>
                          </a:solidFill>
                          <a:latin typeface="Intel Clear"/>
                          <a:sym typeface="Arial"/>
                        </a:defRPr>
                      </a:lvl5pPr>
                      <a:lvl6pPr marR="0" algn="l" rtl="0">
                        <a:lnSpc>
                          <a:spcPct val="100000"/>
                        </a:lnSpc>
                        <a:spcBef>
                          <a:spcPts val="0"/>
                        </a:spcBef>
                        <a:spcAft>
                          <a:spcPts val="0"/>
                        </a:spcAft>
                        <a:buNone/>
                        <a:defRPr sz="1400" b="1" i="0" u="none" strike="noStrike" cap="none">
                          <a:solidFill>
                            <a:schemeClr val="lt1"/>
                          </a:solidFill>
                          <a:latin typeface="Intel Clear"/>
                          <a:sym typeface="Arial"/>
                        </a:defRPr>
                      </a:lvl6pPr>
                      <a:lvl7pPr marR="0" algn="l" rtl="0">
                        <a:lnSpc>
                          <a:spcPct val="100000"/>
                        </a:lnSpc>
                        <a:spcBef>
                          <a:spcPts val="0"/>
                        </a:spcBef>
                        <a:spcAft>
                          <a:spcPts val="0"/>
                        </a:spcAft>
                        <a:buNone/>
                        <a:defRPr sz="1400" b="1" i="0" u="none" strike="noStrike" cap="none">
                          <a:solidFill>
                            <a:schemeClr val="lt1"/>
                          </a:solidFill>
                          <a:latin typeface="Intel Clear"/>
                          <a:sym typeface="Arial"/>
                        </a:defRPr>
                      </a:lvl7pPr>
                      <a:lvl8pPr marR="0" algn="l" rtl="0">
                        <a:lnSpc>
                          <a:spcPct val="100000"/>
                        </a:lnSpc>
                        <a:spcBef>
                          <a:spcPts val="0"/>
                        </a:spcBef>
                        <a:spcAft>
                          <a:spcPts val="0"/>
                        </a:spcAft>
                        <a:buNone/>
                        <a:defRPr sz="1400" b="1" i="0" u="none" strike="noStrike" cap="none">
                          <a:solidFill>
                            <a:schemeClr val="lt1"/>
                          </a:solidFill>
                          <a:latin typeface="Intel Clear"/>
                          <a:sym typeface="Arial"/>
                        </a:defRPr>
                      </a:lvl8pPr>
                      <a:lvl9pPr marR="0" algn="l" rtl="0">
                        <a:lnSpc>
                          <a:spcPct val="100000"/>
                        </a:lnSpc>
                        <a:spcBef>
                          <a:spcPts val="0"/>
                        </a:spcBef>
                        <a:spcAft>
                          <a:spcPts val="0"/>
                        </a:spcAft>
                        <a:buNone/>
                        <a:defRPr sz="1400" b="1" i="0" u="none" strike="noStrike" cap="none">
                          <a:solidFill>
                            <a:schemeClr val="lt1"/>
                          </a:solidFill>
                          <a:latin typeface="Intel Clear"/>
                          <a:sym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i="0" dirty="0" smtClean="0">
                          <a:solidFill>
                            <a:schemeClr val="bg1"/>
                          </a:solidFill>
                          <a:latin typeface="Intel Clear" panose="020B0604020203020204" pitchFamily="34" charset="0"/>
                          <a:cs typeface="Intel Clear"/>
                        </a:rPr>
                        <a:t>Block Storage</a:t>
                      </a: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003C71"/>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4280"/>
                          </a:solidFill>
                          <a:latin typeface="Intel Clear" panose="020B0604020203020204" pitchFamily="34" charset="0"/>
                          <a:cs typeface="Intel Clear"/>
                        </a:rPr>
                        <a:t>libcloud</a:t>
                      </a:r>
                      <a:endParaRPr lang="en-US" sz="1000" dirty="0">
                        <a:solidFill>
                          <a:srgbClr val="004280"/>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Python</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B7D108"/>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B7D108"/>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B7D108"/>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B7D108"/>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B7D108"/>
                    </a:solidFill>
                  </a:tcPr>
                </a:tc>
              </a:tr>
              <a:tr h="274728">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r>
                        <a:rPr lang="en-US" sz="1000" dirty="0" err="1" smtClean="0">
                          <a:solidFill>
                            <a:srgbClr val="004280"/>
                          </a:solidFill>
                          <a:latin typeface="Intel Clear" panose="020B0604020203020204" pitchFamily="34" charset="0"/>
                          <a:cs typeface="Intel Clear"/>
                        </a:rPr>
                        <a:t>OpenStack</a:t>
                      </a:r>
                      <a:r>
                        <a:rPr lang="en-US" sz="1000" dirty="0" smtClean="0">
                          <a:solidFill>
                            <a:srgbClr val="004280"/>
                          </a:solidFill>
                          <a:latin typeface="Intel Clear" panose="020B0604020203020204" pitchFamily="34" charset="0"/>
                          <a:cs typeface="Intel Clear"/>
                        </a:rPr>
                        <a:t>*</a:t>
                      </a:r>
                      <a:r>
                        <a:rPr lang="en-US" sz="1000" baseline="0" dirty="0" smtClean="0">
                          <a:solidFill>
                            <a:srgbClr val="004280"/>
                          </a:solidFill>
                          <a:latin typeface="Intel Clear" panose="020B0604020203020204" pitchFamily="34" charset="0"/>
                          <a:cs typeface="Intel Clear"/>
                        </a:rPr>
                        <a:t> SDK</a:t>
                      </a:r>
                      <a:endParaRPr lang="en-US" sz="1000" dirty="0">
                        <a:solidFill>
                          <a:srgbClr val="004280"/>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Python</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A4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r>
                        <a:rPr lang="en-US" sz="1000" b="0" dirty="0" smtClean="0">
                          <a:solidFill>
                            <a:srgbClr val="004280"/>
                          </a:solidFill>
                          <a:latin typeface="Intel Clear" panose="020B0604020203020204" pitchFamily="34" charset="0"/>
                          <a:cs typeface="Intel Clear"/>
                        </a:rPr>
                        <a:t>shade</a:t>
                      </a: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Python</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A4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r>
                        <a:rPr lang="en-US" sz="1000" dirty="0" smtClean="0">
                          <a:solidFill>
                            <a:srgbClr val="004280"/>
                          </a:solidFill>
                          <a:latin typeface="Intel Clear" panose="020B0604020203020204" pitchFamily="34" charset="0"/>
                          <a:cs typeface="Intel Clear"/>
                        </a:rPr>
                        <a:t>jclouds</a:t>
                      </a:r>
                      <a:endParaRPr lang="en-US" sz="1000" dirty="0">
                        <a:solidFill>
                          <a:srgbClr val="004280"/>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Java</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A4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A4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r>
                        <a:rPr lang="en-US" sz="1000" dirty="0" smtClean="0">
                          <a:solidFill>
                            <a:srgbClr val="004280"/>
                          </a:solidFill>
                          <a:latin typeface="Intel Clear" panose="020B0604020203020204" pitchFamily="34" charset="0"/>
                          <a:cs typeface="Intel Clear"/>
                        </a:rPr>
                        <a:t>fog</a:t>
                      </a:r>
                      <a:endParaRPr lang="en-US" sz="1000" dirty="0">
                        <a:solidFill>
                          <a:srgbClr val="004280"/>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Ruby</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A4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4280"/>
                          </a:solidFill>
                          <a:latin typeface="Intel Clear" panose="020B0604020203020204" pitchFamily="34" charset="0"/>
                          <a:cs typeface="Intel Clear"/>
                        </a:rPr>
                        <a:t>pkgcloud</a:t>
                      </a:r>
                      <a:endParaRPr lang="en-US" sz="1000" dirty="0">
                        <a:solidFill>
                          <a:srgbClr val="004280"/>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Node.js</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r>
                        <a:rPr lang="en-US" sz="1000" dirty="0" smtClean="0">
                          <a:solidFill>
                            <a:srgbClr val="004280"/>
                          </a:solidFill>
                          <a:latin typeface="Intel Clear" panose="020B0604020203020204" pitchFamily="34" charset="0"/>
                          <a:cs typeface="Intel Clear"/>
                        </a:rPr>
                        <a:t>php-opencloud</a:t>
                      </a:r>
                      <a:endParaRPr lang="en-US" sz="1000" dirty="0">
                        <a:solidFill>
                          <a:srgbClr val="004280"/>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PHP</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A4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rgbClr val="004280"/>
                          </a:solidFill>
                          <a:latin typeface="Intel Clear" panose="020B0604020203020204" pitchFamily="34" charset="0"/>
                          <a:ea typeface="+mn-ea"/>
                          <a:cs typeface="Intel Clear"/>
                        </a:rPr>
                        <a:t>OpenStack.NET</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.NET</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r>
              <a:tr h="240589">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r>
                        <a:rPr lang="en-US" sz="1000" b="0" i="0" dirty="0" smtClean="0">
                          <a:solidFill>
                            <a:srgbClr val="004280"/>
                          </a:solidFill>
                          <a:latin typeface="Intel Clear" panose="020B0604020203020204" pitchFamily="34" charset="0"/>
                          <a:cs typeface="Intel Clear"/>
                        </a:rPr>
                        <a:t>gophercloud</a:t>
                      </a:r>
                      <a:endParaRPr lang="en-US" sz="1000" dirty="0">
                        <a:solidFill>
                          <a:srgbClr val="004280"/>
                        </a:solidFill>
                        <a:latin typeface="Intel Clear" panose="020B0604020203020204" pitchFamily="34" charset="0"/>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r>
                        <a:rPr lang="en-US" sz="1000" kern="1200" dirty="0" smtClean="0">
                          <a:solidFill>
                            <a:srgbClr val="004280"/>
                          </a:solidFill>
                          <a:latin typeface="Intel Clear" panose="020B0604020203020204" pitchFamily="34" charset="0"/>
                          <a:ea typeface="+mn-ea"/>
                          <a:cs typeface="Intel Clear"/>
                        </a:rPr>
                        <a:t>Go</a:t>
                      </a:r>
                      <a:endParaRPr lang="en-US" sz="10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8D44C"/>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nchor="ctr">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c>
                  <a:txBody>
                    <a:bodyPr/>
                    <a:lstStyle>
                      <a:lvl1pPr marR="0" algn="l" rtl="0">
                        <a:lnSpc>
                          <a:spcPct val="100000"/>
                        </a:lnSpc>
                        <a:spcBef>
                          <a:spcPts val="0"/>
                        </a:spcBef>
                        <a:spcAft>
                          <a:spcPts val="0"/>
                        </a:spcAft>
                        <a:buNone/>
                        <a:defRPr sz="1400" b="0" i="0" u="none" strike="noStrike" cap="none">
                          <a:solidFill>
                            <a:schemeClr val="dk1"/>
                          </a:solidFill>
                          <a:latin typeface="Intel Clear"/>
                          <a:sym typeface="Arial"/>
                        </a:defRPr>
                      </a:lvl1pPr>
                      <a:lvl2pPr marR="0" algn="l" rtl="0">
                        <a:lnSpc>
                          <a:spcPct val="100000"/>
                        </a:lnSpc>
                        <a:spcBef>
                          <a:spcPts val="0"/>
                        </a:spcBef>
                        <a:spcAft>
                          <a:spcPts val="0"/>
                        </a:spcAft>
                        <a:buNone/>
                        <a:defRPr sz="1400" b="0" i="0" u="none" strike="noStrike" cap="none">
                          <a:solidFill>
                            <a:schemeClr val="dk1"/>
                          </a:solidFill>
                          <a:latin typeface="Intel Clear"/>
                          <a:sym typeface="Arial"/>
                        </a:defRPr>
                      </a:lvl2pPr>
                      <a:lvl3pPr marR="0" algn="l" rtl="0">
                        <a:lnSpc>
                          <a:spcPct val="100000"/>
                        </a:lnSpc>
                        <a:spcBef>
                          <a:spcPts val="0"/>
                        </a:spcBef>
                        <a:spcAft>
                          <a:spcPts val="0"/>
                        </a:spcAft>
                        <a:buNone/>
                        <a:defRPr sz="1400" b="0" i="0" u="none" strike="noStrike" cap="none">
                          <a:solidFill>
                            <a:schemeClr val="dk1"/>
                          </a:solidFill>
                          <a:latin typeface="Intel Clear"/>
                          <a:sym typeface="Arial"/>
                        </a:defRPr>
                      </a:lvl3pPr>
                      <a:lvl4pPr marR="0" algn="l" rtl="0">
                        <a:lnSpc>
                          <a:spcPct val="100000"/>
                        </a:lnSpc>
                        <a:spcBef>
                          <a:spcPts val="0"/>
                        </a:spcBef>
                        <a:spcAft>
                          <a:spcPts val="0"/>
                        </a:spcAft>
                        <a:buNone/>
                        <a:defRPr sz="1400" b="0" i="0" u="none" strike="noStrike" cap="none">
                          <a:solidFill>
                            <a:schemeClr val="dk1"/>
                          </a:solidFill>
                          <a:latin typeface="Intel Clear"/>
                          <a:sym typeface="Arial"/>
                        </a:defRPr>
                      </a:lvl4pPr>
                      <a:lvl5pPr marR="0" algn="l" rtl="0">
                        <a:lnSpc>
                          <a:spcPct val="100000"/>
                        </a:lnSpc>
                        <a:spcBef>
                          <a:spcPts val="0"/>
                        </a:spcBef>
                        <a:spcAft>
                          <a:spcPts val="0"/>
                        </a:spcAft>
                        <a:buNone/>
                        <a:defRPr sz="1400" b="0" i="0" u="none" strike="noStrike" cap="none">
                          <a:solidFill>
                            <a:schemeClr val="dk1"/>
                          </a:solidFill>
                          <a:latin typeface="Intel Clear"/>
                          <a:sym typeface="Arial"/>
                        </a:defRPr>
                      </a:lvl5pPr>
                      <a:lvl6pPr marR="0" algn="l" rtl="0">
                        <a:lnSpc>
                          <a:spcPct val="100000"/>
                        </a:lnSpc>
                        <a:spcBef>
                          <a:spcPts val="0"/>
                        </a:spcBef>
                        <a:spcAft>
                          <a:spcPts val="0"/>
                        </a:spcAft>
                        <a:buNone/>
                        <a:defRPr sz="1400" b="0" i="0" u="none" strike="noStrike" cap="none">
                          <a:solidFill>
                            <a:schemeClr val="dk1"/>
                          </a:solidFill>
                          <a:latin typeface="Intel Clear"/>
                          <a:sym typeface="Arial"/>
                        </a:defRPr>
                      </a:lvl6pPr>
                      <a:lvl7pPr marR="0" algn="l" rtl="0">
                        <a:lnSpc>
                          <a:spcPct val="100000"/>
                        </a:lnSpc>
                        <a:spcBef>
                          <a:spcPts val="0"/>
                        </a:spcBef>
                        <a:spcAft>
                          <a:spcPts val="0"/>
                        </a:spcAft>
                        <a:buNone/>
                        <a:defRPr sz="1400" b="0" i="0" u="none" strike="noStrike" cap="none">
                          <a:solidFill>
                            <a:schemeClr val="dk1"/>
                          </a:solidFill>
                          <a:latin typeface="Intel Clear"/>
                          <a:sym typeface="Arial"/>
                        </a:defRPr>
                      </a:lvl7pPr>
                      <a:lvl8pPr marR="0" algn="l" rtl="0">
                        <a:lnSpc>
                          <a:spcPct val="100000"/>
                        </a:lnSpc>
                        <a:spcBef>
                          <a:spcPts val="0"/>
                        </a:spcBef>
                        <a:spcAft>
                          <a:spcPts val="0"/>
                        </a:spcAft>
                        <a:buNone/>
                        <a:defRPr sz="1400" b="0" i="0" u="none" strike="noStrike" cap="none">
                          <a:solidFill>
                            <a:schemeClr val="dk1"/>
                          </a:solidFill>
                          <a:latin typeface="Intel Clear"/>
                          <a:sym typeface="Arial"/>
                        </a:defRPr>
                      </a:lvl8pPr>
                      <a:lvl9pPr marR="0" algn="l" rtl="0">
                        <a:lnSpc>
                          <a:spcPct val="100000"/>
                        </a:lnSpc>
                        <a:spcBef>
                          <a:spcPts val="0"/>
                        </a:spcBef>
                        <a:spcAft>
                          <a:spcPts val="0"/>
                        </a:spcAft>
                        <a:buNone/>
                        <a:defRPr sz="1400" b="0" i="0" u="none" strike="noStrike" cap="none">
                          <a:solidFill>
                            <a:schemeClr val="dk1"/>
                          </a:solidFill>
                          <a:latin typeface="Intel Clear"/>
                          <a:sym typeface="Arial"/>
                        </a:defRPr>
                      </a:lvl9pPr>
                    </a:lstStyle>
                    <a:p>
                      <a:pPr algn="ctr"/>
                      <a:endParaRPr lang="en-US" sz="900" kern="1200" dirty="0">
                        <a:solidFill>
                          <a:srgbClr val="004280"/>
                        </a:solidFill>
                        <a:latin typeface="Intel Clear" panose="020B0604020203020204" pitchFamily="34" charset="0"/>
                        <a:ea typeface="+mn-ea"/>
                        <a:cs typeface="Intel Clear"/>
                      </a:endParaRPr>
                    </a:p>
                  </a:txBody>
                  <a:tcPr marT="34290" marB="34290">
                    <a:lnL w="6350" cap="flat" cmpd="sng" algn="ctr">
                      <a:solidFill>
                        <a:srgbClr val="B1BABF"/>
                      </a:solidFill>
                      <a:prstDash val="solid"/>
                      <a:round/>
                      <a:headEnd type="none" w="med" len="med"/>
                      <a:tailEnd type="none" w="med" len="med"/>
                    </a:lnL>
                    <a:lnR w="6350" cap="flat" cmpd="sng" algn="ctr">
                      <a:solidFill>
                        <a:srgbClr val="B1BABF"/>
                      </a:solidFill>
                      <a:prstDash val="solid"/>
                      <a:round/>
                      <a:headEnd type="none" w="med" len="med"/>
                      <a:tailEnd type="none" w="med" len="med"/>
                    </a:lnR>
                    <a:lnT w="6350" cap="flat" cmpd="sng" algn="ctr">
                      <a:solidFill>
                        <a:srgbClr val="B1BABF"/>
                      </a:solidFill>
                      <a:prstDash val="solid"/>
                      <a:round/>
                      <a:headEnd type="none" w="med" len="med"/>
                      <a:tailEnd type="none" w="med" len="med"/>
                    </a:lnT>
                    <a:lnB w="6350" cap="flat" cmpd="sng" algn="ctr">
                      <a:solidFill>
                        <a:srgbClr val="B1BABF"/>
                      </a:solidFill>
                      <a:prstDash val="solid"/>
                      <a:round/>
                      <a:headEnd type="none" w="med" len="med"/>
                      <a:tailEnd type="none" w="med" len="med"/>
                    </a:lnB>
                    <a:lnTlToBr w="12700" cmpd="sng">
                      <a:noFill/>
                      <a:prstDash val="solid"/>
                    </a:lnTlToBr>
                    <a:lnBlToTr w="12700" cmpd="sng">
                      <a:noFill/>
                      <a:prstDash val="solid"/>
                    </a:lnBlToTr>
                    <a:solidFill>
                      <a:srgbClr val="FF4E00"/>
                    </a:solidFill>
                  </a:tcPr>
                </a:tc>
              </a:tr>
            </a:tbl>
          </a:graphicData>
        </a:graphic>
      </p:graphicFrame>
      <p:grpSp>
        <p:nvGrpSpPr>
          <p:cNvPr id="5" name="Group 4"/>
          <p:cNvGrpSpPr/>
          <p:nvPr/>
        </p:nvGrpSpPr>
        <p:grpSpPr>
          <a:xfrm>
            <a:off x="7415559" y="2253638"/>
            <a:ext cx="1516005" cy="1320174"/>
            <a:chOff x="7315148" y="2476724"/>
            <a:chExt cx="1089223" cy="953690"/>
          </a:xfrm>
        </p:grpSpPr>
        <p:sp>
          <p:nvSpPr>
            <p:cNvPr id="6" name="Rounded Rectangle 5"/>
            <p:cNvSpPr/>
            <p:nvPr/>
          </p:nvSpPr>
          <p:spPr>
            <a:xfrm>
              <a:off x="7315148" y="2480122"/>
              <a:ext cx="115504" cy="115503"/>
            </a:xfrm>
            <a:prstGeom prst="roundRect">
              <a:avLst/>
            </a:prstGeom>
            <a:solidFill>
              <a:srgbClr val="B7D10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7" name="TextBox 6"/>
            <p:cNvSpPr txBox="1"/>
            <p:nvPr/>
          </p:nvSpPr>
          <p:spPr>
            <a:xfrm>
              <a:off x="7489971" y="2476724"/>
              <a:ext cx="914400" cy="159118"/>
            </a:xfrm>
            <a:prstGeom prst="rect">
              <a:avLst/>
            </a:prstGeom>
            <a:noFill/>
          </p:spPr>
          <p:txBody>
            <a:bodyPr vert="horz" wrap="none" lIns="0" tIns="0" rIns="0" bIns="0"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C71"/>
                  </a:solidFill>
                  <a:effectLst/>
                  <a:uLnTx/>
                  <a:uFillTx/>
                  <a:latin typeface="Intel Clear"/>
                  <a:ea typeface="+mn-ea"/>
                  <a:cs typeface="+mn-cs"/>
                </a:rPr>
                <a:t>Published</a:t>
              </a:r>
              <a:endParaRPr kumimoji="0" lang="en-US" sz="900" b="0" i="0" u="none" strike="noStrike" kern="1200" cap="none" spc="0" normalizeH="0" baseline="0" noProof="0" dirty="0" smtClean="0">
                <a:ln>
                  <a:noFill/>
                </a:ln>
                <a:solidFill>
                  <a:srgbClr val="003C71"/>
                </a:solidFill>
                <a:effectLst/>
                <a:uLnTx/>
                <a:uFillTx/>
                <a:latin typeface="Intel Clear"/>
                <a:ea typeface="+mn-ea"/>
                <a:cs typeface="+mn-cs"/>
              </a:endParaRPr>
            </a:p>
          </p:txBody>
        </p:sp>
        <p:sp>
          <p:nvSpPr>
            <p:cNvPr id="8" name="Rounded Rectangle 7"/>
            <p:cNvSpPr/>
            <p:nvPr/>
          </p:nvSpPr>
          <p:spPr>
            <a:xfrm>
              <a:off x="7315148" y="2758250"/>
              <a:ext cx="115504" cy="115503"/>
            </a:xfrm>
            <a:prstGeom prst="roundRect">
              <a:avLst/>
            </a:prstGeom>
            <a:solidFill>
              <a:srgbClr val="F8D44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9" name="TextBox 8"/>
            <p:cNvSpPr txBox="1"/>
            <p:nvPr/>
          </p:nvSpPr>
          <p:spPr>
            <a:xfrm>
              <a:off x="7489971" y="2754568"/>
              <a:ext cx="914400" cy="144379"/>
            </a:xfrm>
            <a:prstGeom prst="rect">
              <a:avLst/>
            </a:prstGeom>
            <a:noFill/>
          </p:spPr>
          <p:txBody>
            <a:bodyPr vert="horz" wrap="none" lIns="0" tIns="0" rIns="0" bIns="0" rtlCol="0">
              <a:noAutofit/>
            </a:bodyPr>
            <a:lstStyle>
              <a:defPPr marR="0" lvl="0" algn="l" rtl="0">
                <a:lnSpc>
                  <a:spcPct val="100000"/>
                </a:lnSpc>
                <a:spcBef>
                  <a:spcPts val="0"/>
                </a:spcBef>
                <a:spcAft>
                  <a:spcPts val="0"/>
                </a:spcAft>
              </a:defPPr>
              <a:lvl1pPr marL="0" indent="0" defTabSz="457200" eaLnBrk="1" fontAlgn="auto" latinLnBrk="0" hangingPunct="1">
                <a:buClrTx/>
                <a:buSzTx/>
                <a:buFontTx/>
                <a:tabLst/>
                <a:defRPr kumimoji="0" sz="1100" kern="1200" spc="0" normalizeH="0" baseline="0">
                  <a:ln>
                    <a:noFill/>
                  </a:ln>
                  <a:solidFill>
                    <a:srgbClr val="003C71"/>
                  </a:solidFill>
                  <a:effectLst/>
                  <a:uLnTx/>
                  <a:uFillTx/>
                  <a:latin typeface="Intel Clear"/>
                  <a:ea typeface="+mn-ea"/>
                  <a:cs typeface="+mn-cs"/>
                </a:defRPr>
              </a:lvl1pPr>
            </a:lstStyle>
            <a:p>
              <a:r>
                <a:rPr lang="en-US" dirty="0"/>
                <a:t>Ready for test</a:t>
              </a:r>
            </a:p>
          </p:txBody>
        </p:sp>
        <p:sp>
          <p:nvSpPr>
            <p:cNvPr id="10" name="Rounded Rectangle 9"/>
            <p:cNvSpPr/>
            <p:nvPr/>
          </p:nvSpPr>
          <p:spPr>
            <a:xfrm>
              <a:off x="7315148" y="3019900"/>
              <a:ext cx="115504" cy="115503"/>
            </a:xfrm>
            <a:prstGeom prst="roundRect">
              <a:avLst/>
            </a:prstGeom>
            <a:solidFill>
              <a:srgbClr val="FFA4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1" name="TextBox 10"/>
            <p:cNvSpPr txBox="1"/>
            <p:nvPr/>
          </p:nvSpPr>
          <p:spPr>
            <a:xfrm>
              <a:off x="7489971" y="3017673"/>
              <a:ext cx="914400" cy="159118"/>
            </a:xfrm>
            <a:prstGeom prst="rect">
              <a:avLst/>
            </a:prstGeom>
            <a:noFill/>
          </p:spPr>
          <p:txBody>
            <a:bodyPr vert="horz" wrap="none" lIns="0" tIns="0" rIns="0" bIns="0"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C71"/>
                  </a:solidFill>
                  <a:effectLst/>
                  <a:uLnTx/>
                  <a:uFillTx/>
                  <a:latin typeface="Intel Clear"/>
                  <a:ea typeface="+mn-ea"/>
                  <a:cs typeface="+mn-cs"/>
                </a:rPr>
                <a:t>In </a:t>
              </a:r>
              <a:r>
                <a:rPr lang="en-US" sz="1100" kern="1200" dirty="0">
                  <a:solidFill>
                    <a:srgbClr val="003C71"/>
                  </a:solidFill>
                  <a:latin typeface="Intel Clear"/>
                  <a:ea typeface="+mn-ea"/>
                  <a:cs typeface="+mn-cs"/>
                </a:rPr>
                <a:t>progress</a:t>
              </a:r>
            </a:p>
          </p:txBody>
        </p:sp>
        <p:sp>
          <p:nvSpPr>
            <p:cNvPr id="12" name="Rounded Rectangle 11"/>
            <p:cNvSpPr/>
            <p:nvPr/>
          </p:nvSpPr>
          <p:spPr>
            <a:xfrm>
              <a:off x="7315148" y="3286035"/>
              <a:ext cx="115504" cy="115503"/>
            </a:xfrm>
            <a:prstGeom prst="roundRect">
              <a:avLst/>
            </a:prstGeom>
            <a:solidFill>
              <a:srgbClr val="FF4E0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Intel Clear"/>
                <a:ea typeface="+mn-ea"/>
                <a:cs typeface="+mn-cs"/>
              </a:endParaRPr>
            </a:p>
          </p:txBody>
        </p:sp>
        <p:sp>
          <p:nvSpPr>
            <p:cNvPr id="13" name="TextBox 12"/>
            <p:cNvSpPr txBox="1"/>
            <p:nvPr/>
          </p:nvSpPr>
          <p:spPr>
            <a:xfrm>
              <a:off x="7489971" y="3286035"/>
              <a:ext cx="914400" cy="144379"/>
            </a:xfrm>
            <a:prstGeom prst="rect">
              <a:avLst/>
            </a:prstGeom>
            <a:noFill/>
          </p:spPr>
          <p:txBody>
            <a:bodyPr vert="horz" wrap="none" lIns="0" tIns="0" rIns="0" bIns="0" rtlCol="0">
              <a:noAutofit/>
            </a:bodyPr>
            <a:lstStyle>
              <a:defPPr>
                <a:defRPr lang="en-US"/>
              </a:defPPr>
              <a:lvl1pPr>
                <a:defRPr sz="900">
                  <a:solidFill>
                    <a:srgbClr val="003C71"/>
                  </a:solidFill>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C71"/>
                  </a:solidFill>
                  <a:effectLst/>
                  <a:uLnTx/>
                  <a:uFillTx/>
                  <a:latin typeface="Intel Clear"/>
                  <a:ea typeface="+mn-ea"/>
                  <a:cs typeface="+mn-cs"/>
                </a:rPr>
                <a:t>Not done</a:t>
              </a:r>
              <a:endParaRPr kumimoji="0" lang="en-US" sz="1100" b="0" i="0" u="none" strike="noStrike" kern="1200" cap="none" spc="0" normalizeH="0" baseline="0" noProof="0" dirty="0">
                <a:ln>
                  <a:noFill/>
                </a:ln>
                <a:solidFill>
                  <a:srgbClr val="003C71"/>
                </a:solidFill>
                <a:effectLst/>
                <a:uLnTx/>
                <a:uFillTx/>
                <a:latin typeface="Intel Clear"/>
                <a:ea typeface="+mn-ea"/>
                <a:cs typeface="+mn-cs"/>
              </a:endParaRPr>
            </a:p>
          </p:txBody>
        </p:sp>
      </p:grpSp>
      <p:sp>
        <p:nvSpPr>
          <p:cNvPr id="14" name="TextBox 13"/>
          <p:cNvSpPr txBox="1"/>
          <p:nvPr/>
        </p:nvSpPr>
        <p:spPr>
          <a:xfrm>
            <a:off x="455613" y="4417123"/>
            <a:ext cx="2190435" cy="258842"/>
          </a:xfrm>
          <a:prstGeom prst="rect">
            <a:avLst/>
          </a:prstGeom>
          <a:noFill/>
        </p:spPr>
        <p:txBody>
          <a:bodyPr vert="horz" wrap="none" lIns="0" tIns="0" rIns="0" bIns="0" rtlCol="0">
            <a:noAutofit/>
          </a:bodyPr>
          <a:lstStyle/>
          <a:p>
            <a:pPr lvl="1" indent="-3175" defTabSz="457200">
              <a:lnSpc>
                <a:spcPct val="150000"/>
              </a:lnSpc>
            </a:pPr>
            <a:r>
              <a:rPr lang="en-US" sz="1000" b="1" kern="1200" dirty="0">
                <a:solidFill>
                  <a:schemeClr val="tx1">
                    <a:lumMod val="65000"/>
                    <a:lumOff val="35000"/>
                  </a:schemeClr>
                </a:solidFill>
                <a:latin typeface="Intel Clear"/>
                <a:ea typeface="+mn-ea"/>
                <a:cs typeface="Intel Clear" panose="020B0604020203020204" pitchFamily="34" charset="0"/>
              </a:rPr>
              <a:t>Source:</a:t>
            </a:r>
            <a:r>
              <a:rPr lang="en-US" sz="1000" kern="1200" dirty="0">
                <a:solidFill>
                  <a:srgbClr val="003C71"/>
                </a:solidFill>
                <a:latin typeface="Intel Clear"/>
                <a:ea typeface="+mn-ea"/>
                <a:cs typeface="Intel Clear" panose="020B0604020203020204" pitchFamily="34" charset="0"/>
              </a:rPr>
              <a:t> </a:t>
            </a:r>
            <a:r>
              <a:rPr lang="en-US" sz="1000" kern="1200" dirty="0" smtClean="0">
                <a:solidFill>
                  <a:srgbClr val="B7D108"/>
                </a:solidFill>
                <a:latin typeface="Intel Clear"/>
                <a:ea typeface="+mn-ea"/>
                <a:cs typeface="+mn-cs"/>
                <a:hlinkClick r:id="rId3"/>
              </a:rPr>
              <a:t>http</a:t>
            </a:r>
            <a:r>
              <a:rPr lang="en-US" sz="1000" kern="1200" dirty="0">
                <a:solidFill>
                  <a:srgbClr val="B7D108"/>
                </a:solidFill>
                <a:latin typeface="Intel Clear"/>
                <a:ea typeface="+mn-ea"/>
                <a:cs typeface="+mn-cs"/>
                <a:hlinkClick r:id="rId3"/>
              </a:rPr>
              <a:t>://</a:t>
            </a:r>
            <a:r>
              <a:rPr lang="en-US" sz="1000" kern="1200" dirty="0" smtClean="0">
                <a:solidFill>
                  <a:srgbClr val="B7D108"/>
                </a:solidFill>
                <a:latin typeface="Intel Clear"/>
                <a:ea typeface="+mn-ea"/>
                <a:cs typeface="+mn-cs"/>
                <a:hlinkClick r:id="rId3"/>
              </a:rPr>
              <a:t>tiny.cc/firstapp-status</a:t>
            </a:r>
            <a:r>
              <a:rPr lang="en-US" sz="1000" kern="1200" dirty="0" smtClean="0">
                <a:solidFill>
                  <a:srgbClr val="B7D108"/>
                </a:solidFill>
                <a:latin typeface="Intel Clear"/>
                <a:ea typeface="+mn-ea"/>
                <a:cs typeface="+mn-cs"/>
              </a:rPr>
              <a:t> </a:t>
            </a:r>
            <a:endParaRPr lang="en-US" sz="1000" kern="1200" dirty="0">
              <a:solidFill>
                <a:srgbClr val="B7D108"/>
              </a:solidFill>
              <a:latin typeface="Intel Clear"/>
              <a:ea typeface="+mn-ea"/>
              <a:cs typeface="+mn-cs"/>
            </a:endParaRPr>
          </a:p>
        </p:txBody>
      </p:sp>
      <p:sp>
        <p:nvSpPr>
          <p:cNvPr id="16" name="TextBox 15"/>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1260381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solidFill>
                  <a:prstClr val="white"/>
                </a:solidFill>
                <a:latin typeface="Intel Clear"/>
              </a:rPr>
              <a:pPr/>
              <a:t>24</a:t>
            </a:fld>
            <a:endParaRPr lang="en-US" dirty="0">
              <a:solidFill>
                <a:prstClr val="white"/>
              </a:solidFill>
              <a:latin typeface="Intel Clear"/>
            </a:endParaRPr>
          </a:p>
        </p:txBody>
      </p:sp>
      <p:sp>
        <p:nvSpPr>
          <p:cNvPr id="3"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Conduct your own cloud comparison</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4" name="Content Placeholder 2"/>
          <p:cNvSpPr txBox="1">
            <a:spLocks/>
          </p:cNvSpPr>
          <p:nvPr/>
        </p:nvSpPr>
        <p:spPr>
          <a:xfrm>
            <a:off x="455613" y="1203325"/>
            <a:ext cx="8228012"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Share with the community your developer experience using your clouds and helping us to improve </a:t>
            </a:r>
            <a:r>
              <a:rPr kumimoji="0" lang="en-US" sz="1800" b="1"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t>
            </a:r>
          </a:p>
          <a:p>
            <a:pPr marL="285750" marR="0" lvl="1" indent="-285750"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Script to reproduce this study</a:t>
            </a:r>
          </a:p>
          <a:p>
            <a:pPr marL="631825" marR="0" lvl="2" indent="-28575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hlinkClick r:id="rId2"/>
              </a:rPr>
              <a:t>http://tiny.cc/cloud-comparison</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t>
            </a:r>
          </a:p>
          <a:p>
            <a:pPr marL="285750" marR="0" lvl="1" indent="-285750"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Application Ecosystem Working Group</a:t>
            </a:r>
          </a:p>
          <a:p>
            <a:pPr marL="631825" marR="0" lvl="2" indent="-28575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hlinkClick r:id="rId3"/>
              </a:rPr>
              <a:t>user-committee@lists.openstack.org</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prefix the subject line with [app]</a:t>
            </a:r>
            <a:endParaRPr kumimoji="0" lang="en-US" sz="1600" b="0" i="0" u="none" strike="noStrike" kern="1200" cap="none" spc="0" normalizeH="0" baseline="0" noProof="0" dirty="0">
              <a:ln>
                <a:noFill/>
              </a:ln>
              <a:solidFill>
                <a:schemeClr val="tx1">
                  <a:lumMod val="65000"/>
                  <a:lumOff val="35000"/>
                </a:schemeClr>
              </a:solidFill>
              <a:effectLst/>
              <a:uLnTx/>
              <a:uFillTx/>
              <a:latin typeface="Intel Clear"/>
              <a:ea typeface="+mn-ea"/>
            </a:endParaRPr>
          </a:p>
        </p:txBody>
      </p:sp>
      <p:sp>
        <p:nvSpPr>
          <p:cNvPr id="6" name="TextBox 5"/>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1202556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5613" y="308848"/>
            <a:ext cx="400685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App Ecosystem WG</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3" name="Content Placeholder 4"/>
          <p:cNvSpPr txBox="1">
            <a:spLocks/>
          </p:cNvSpPr>
          <p:nvPr/>
        </p:nvSpPr>
        <p:spPr>
          <a:xfrm>
            <a:off x="455614" y="1325244"/>
            <a:ext cx="4264168"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Intel Clear"/>
                <a:ea typeface="+mn-ea"/>
              </a:rPr>
              <a:t>Working session!</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Please come join us to review progress in past cycle and define Newton priorities and goals.</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smtClean="0">
                <a:ln>
                  <a:noFill/>
                </a:ln>
                <a:solidFill>
                  <a:schemeClr val="tx1">
                    <a:lumMod val="65000"/>
                    <a:lumOff val="35000"/>
                  </a:schemeClr>
                </a:solidFill>
                <a:effectLst/>
                <a:uLnTx/>
                <a:uFillTx/>
                <a:latin typeface="Intel Clear"/>
                <a:ea typeface="+mn-ea"/>
              </a:rPr>
              <a:t>When: </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Today, 4:30 pm – 6:00 pm</a:t>
            </a:r>
          </a:p>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smtClean="0">
                <a:ln>
                  <a:noFill/>
                </a:ln>
                <a:solidFill>
                  <a:schemeClr val="tx1">
                    <a:lumMod val="65000"/>
                    <a:lumOff val="35000"/>
                  </a:schemeClr>
                </a:solidFill>
                <a:effectLst/>
                <a:uLnTx/>
                <a:uFillTx/>
                <a:latin typeface="Intel Clear"/>
                <a:ea typeface="+mn-ea"/>
              </a:rPr>
              <a:t>Where: </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Hilton Austin - Level 6 - Salon F</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t>
            </a:r>
          </a:p>
          <a:p>
            <a:pPr lvl="0">
              <a:defRPr/>
            </a:pPr>
            <a:endParaRPr lang="en-US" sz="1400" dirty="0" smtClean="0">
              <a:solidFill>
                <a:schemeClr val="tx1">
                  <a:lumMod val="65000"/>
                  <a:lumOff val="35000"/>
                </a:schemeClr>
              </a:solidFill>
              <a:latin typeface="Intel Clear"/>
            </a:endParaRPr>
          </a:p>
          <a:p>
            <a:pPr lvl="0">
              <a:defRPr/>
            </a:pPr>
            <a:endParaRPr lang="en-US" sz="1200" b="1" dirty="0" smtClean="0">
              <a:solidFill>
                <a:schemeClr val="tx1">
                  <a:lumMod val="65000"/>
                  <a:lumOff val="35000"/>
                </a:schemeClr>
              </a:solidFill>
              <a:latin typeface="Intel Clear"/>
            </a:endParaRPr>
          </a:p>
          <a:p>
            <a:pPr lvl="0">
              <a:defRPr/>
            </a:pPr>
            <a:r>
              <a:rPr lang="en-US" sz="1200" b="1" dirty="0" smtClean="0">
                <a:solidFill>
                  <a:schemeClr val="tx1">
                    <a:lumMod val="65000"/>
                    <a:lumOff val="35000"/>
                  </a:schemeClr>
                </a:solidFill>
                <a:latin typeface="Intel Clear"/>
              </a:rPr>
              <a:t>Join us: </a:t>
            </a:r>
            <a:r>
              <a:rPr lang="en-US" sz="1200" dirty="0" smtClean="0">
                <a:solidFill>
                  <a:schemeClr val="tx1">
                    <a:lumMod val="65000"/>
                    <a:lumOff val="35000"/>
                  </a:schemeClr>
                </a:solidFill>
                <a:latin typeface="Intel Clear"/>
                <a:hlinkClick r:id="rId2"/>
              </a:rPr>
              <a:t>https</a:t>
            </a:r>
            <a:r>
              <a:rPr lang="en-US" sz="1200" dirty="0">
                <a:solidFill>
                  <a:schemeClr val="tx1">
                    <a:lumMod val="65000"/>
                    <a:lumOff val="35000"/>
                  </a:schemeClr>
                </a:solidFill>
                <a:latin typeface="Intel Clear"/>
                <a:hlinkClick r:id="rId2"/>
              </a:rPr>
              <a:t>://</a:t>
            </a:r>
            <a:r>
              <a:rPr lang="en-US" sz="1200" dirty="0" smtClean="0">
                <a:solidFill>
                  <a:schemeClr val="tx1">
                    <a:lumMod val="65000"/>
                    <a:lumOff val="35000"/>
                  </a:schemeClr>
                </a:solidFill>
                <a:latin typeface="Intel Clear"/>
                <a:hlinkClick r:id="rId2"/>
              </a:rPr>
              <a:t>wiki.openstack.org/wiki/Application_Ecosystem_Working_Group</a:t>
            </a:r>
            <a:r>
              <a:rPr lang="en-US" sz="1200" dirty="0" smtClean="0">
                <a:solidFill>
                  <a:schemeClr val="tx1">
                    <a:lumMod val="65000"/>
                    <a:lumOff val="35000"/>
                  </a:schemeClr>
                </a:solidFill>
                <a:latin typeface="Intel Clear"/>
              </a:rPr>
              <a:t> </a:t>
            </a:r>
            <a:endParaRPr kumimoji="0" lang="en-US" sz="1200" b="0" i="0" u="none" strike="noStrike" kern="1200" cap="none" spc="0" normalizeH="0" baseline="0" noProof="0" dirty="0">
              <a:ln>
                <a:noFill/>
              </a:ln>
              <a:solidFill>
                <a:schemeClr val="tx1">
                  <a:lumMod val="65000"/>
                  <a:lumOff val="35000"/>
                </a:schemeClr>
              </a:solidFill>
              <a:effectLst/>
              <a:uLnTx/>
              <a:uFillTx/>
              <a:latin typeface="Intel Clear"/>
            </a:endParaRPr>
          </a:p>
        </p:txBody>
      </p:sp>
      <p:pic>
        <p:nvPicPr>
          <p:cNvPr id="4" name="Picture 3"/>
          <p:cNvPicPr>
            <a:picLocks noChangeAspect="1"/>
          </p:cNvPicPr>
          <p:nvPr/>
        </p:nvPicPr>
        <p:blipFill>
          <a:blip r:embed="rId3"/>
          <a:stretch>
            <a:fillRect/>
          </a:stretch>
        </p:blipFill>
        <p:spPr>
          <a:xfrm>
            <a:off x="5433267" y="1177528"/>
            <a:ext cx="2878170" cy="2878170"/>
          </a:xfrm>
          <a:prstGeom prst="rect">
            <a:avLst/>
          </a:prstGeom>
        </p:spPr>
      </p:pic>
    </p:spTree>
    <p:extLst>
      <p:ext uri="{BB962C8B-B14F-4D97-AF65-F5344CB8AC3E}">
        <p14:creationId xmlns:p14="http://schemas.microsoft.com/office/powerpoint/2010/main" val="2814471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379410" y="1533766"/>
            <a:ext cx="8383588" cy="1191846"/>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buClr>
                <a:srgbClr val="545357"/>
              </a:buClr>
              <a:buSzPct val="25000"/>
              <a:buFont typeface="Arial"/>
              <a:buNone/>
            </a:pPr>
            <a:r>
              <a:rPr lang="en-US" sz="3800" u="none" strike="noStrike" cap="none" dirty="0">
                <a:solidFill>
                  <a:schemeClr val="lt1"/>
                </a:solidFill>
                <a:latin typeface="Intel Clear" charset="0"/>
                <a:ea typeface="Intel Clear" charset="0"/>
                <a:cs typeface="Intel Clear" charset="0"/>
                <a:sym typeface="Helvetica Neue"/>
              </a:rPr>
              <a:t>Q&amp;A</a:t>
            </a:r>
          </a:p>
        </p:txBody>
      </p:sp>
      <p:sp>
        <p:nvSpPr>
          <p:cNvPr id="3" name="Text Placeholder 2"/>
          <p:cNvSpPr txBox="1">
            <a:spLocks/>
          </p:cNvSpPr>
          <p:nvPr/>
        </p:nvSpPr>
        <p:spPr>
          <a:xfrm>
            <a:off x="379410" y="2964925"/>
            <a:ext cx="7772400" cy="1125140"/>
          </a:xfrm>
          <a:prstGeom prst="rect">
            <a:avLst/>
          </a:prstGeom>
        </p:spPr>
        <p:txBody>
          <a:bodyPr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1600" b="0" i="0" u="none" strike="noStrike" cap="none" baseline="0">
                <a:solidFill>
                  <a:srgbClr val="F3D54E"/>
                </a:solidFill>
                <a:latin typeface="Intel Clear"/>
                <a:ea typeface="Arial"/>
                <a:cs typeface="Intel Clear"/>
                <a:sym typeface="Arial"/>
              </a:defRPr>
            </a:lvl1pPr>
            <a:lvl2pPr marL="457200" marR="0" lvl="1" indent="0" algn="l" rtl="0">
              <a:lnSpc>
                <a:spcPct val="100000"/>
              </a:lnSpc>
              <a:spcBef>
                <a:spcPts val="0"/>
              </a:spcBef>
              <a:spcAft>
                <a:spcPts val="0"/>
              </a:spcAft>
              <a:buNone/>
              <a:defRPr sz="1800" b="0" i="0" u="none" strike="noStrike" cap="none">
                <a:solidFill>
                  <a:schemeClr val="tx1">
                    <a:tint val="75000"/>
                  </a:schemeClr>
                </a:solidFill>
                <a:latin typeface="Arial"/>
                <a:ea typeface="Arial"/>
                <a:cs typeface="Arial"/>
                <a:sym typeface="Arial"/>
              </a:defRPr>
            </a:lvl2pPr>
            <a:lvl3pPr marL="914400" marR="0" lvl="2" indent="0" algn="l" rtl="0">
              <a:lnSpc>
                <a:spcPct val="100000"/>
              </a:lnSpc>
              <a:spcBef>
                <a:spcPts val="0"/>
              </a:spcBef>
              <a:spcAft>
                <a:spcPts val="0"/>
              </a:spcAft>
              <a:buNone/>
              <a:defRPr sz="1600" b="0" i="0" u="none" strike="noStrike" cap="none">
                <a:solidFill>
                  <a:schemeClr val="tx1">
                    <a:tint val="75000"/>
                  </a:schemeClr>
                </a:solidFill>
                <a:latin typeface="Arial"/>
                <a:ea typeface="Arial"/>
                <a:cs typeface="Arial"/>
                <a:sym typeface="Arial"/>
              </a:defRPr>
            </a:lvl3pPr>
            <a:lvl4pPr marL="1371600" marR="0" lvl="3" indent="0" algn="l" rtl="0">
              <a:lnSpc>
                <a:spcPct val="100000"/>
              </a:lnSpc>
              <a:spcBef>
                <a:spcPts val="0"/>
              </a:spcBef>
              <a:spcAft>
                <a:spcPts val="0"/>
              </a:spcAft>
              <a:buNone/>
              <a:defRPr sz="1400" b="0" i="0" u="none" strike="noStrike" cap="none">
                <a:solidFill>
                  <a:schemeClr val="tx1">
                    <a:tint val="75000"/>
                  </a:schemeClr>
                </a:solidFill>
                <a:latin typeface="Arial"/>
                <a:ea typeface="Arial"/>
                <a:cs typeface="Arial"/>
                <a:sym typeface="Arial"/>
              </a:defRPr>
            </a:lvl4pPr>
            <a:lvl5pPr marL="1828800" marR="0" lvl="4" indent="0" algn="l" rtl="0">
              <a:lnSpc>
                <a:spcPct val="100000"/>
              </a:lnSpc>
              <a:spcBef>
                <a:spcPts val="0"/>
              </a:spcBef>
              <a:spcAft>
                <a:spcPts val="0"/>
              </a:spcAft>
              <a:buNone/>
              <a:defRPr sz="1400" b="0" i="0" u="none" strike="noStrike" cap="none">
                <a:solidFill>
                  <a:schemeClr val="tx1">
                    <a:tint val="75000"/>
                  </a:schemeClr>
                </a:solidFill>
                <a:latin typeface="Arial"/>
                <a:ea typeface="Arial"/>
                <a:cs typeface="Arial"/>
                <a:sym typeface="Arial"/>
              </a:defRPr>
            </a:lvl5pPr>
            <a:lvl6pPr marL="2286000" marR="0" lvl="5" indent="0" algn="l" rtl="0">
              <a:lnSpc>
                <a:spcPct val="100000"/>
              </a:lnSpc>
              <a:spcBef>
                <a:spcPts val="0"/>
              </a:spcBef>
              <a:spcAft>
                <a:spcPts val="0"/>
              </a:spcAft>
              <a:buNone/>
              <a:defRPr sz="1400" b="0" i="0" u="none" strike="noStrike" cap="none">
                <a:solidFill>
                  <a:schemeClr val="tx1">
                    <a:tint val="75000"/>
                  </a:schemeClr>
                </a:solidFill>
                <a:latin typeface="Arial"/>
                <a:ea typeface="Arial"/>
                <a:cs typeface="Arial"/>
                <a:sym typeface="Arial"/>
              </a:defRPr>
            </a:lvl6pPr>
            <a:lvl7pPr marL="2743200" marR="0" lvl="6" indent="0" algn="l" rtl="0">
              <a:lnSpc>
                <a:spcPct val="100000"/>
              </a:lnSpc>
              <a:spcBef>
                <a:spcPts val="0"/>
              </a:spcBef>
              <a:spcAft>
                <a:spcPts val="0"/>
              </a:spcAft>
              <a:buNone/>
              <a:defRPr sz="1400" b="0" i="0" u="none" strike="noStrike" cap="none">
                <a:solidFill>
                  <a:schemeClr val="tx1">
                    <a:tint val="75000"/>
                  </a:schemeClr>
                </a:solidFill>
                <a:latin typeface="Arial"/>
                <a:ea typeface="Arial"/>
                <a:cs typeface="Arial"/>
                <a:sym typeface="Arial"/>
              </a:defRPr>
            </a:lvl7pPr>
            <a:lvl8pPr marL="3200400" marR="0" lvl="7" indent="0" algn="l" rtl="0">
              <a:lnSpc>
                <a:spcPct val="100000"/>
              </a:lnSpc>
              <a:spcBef>
                <a:spcPts val="0"/>
              </a:spcBef>
              <a:spcAft>
                <a:spcPts val="0"/>
              </a:spcAft>
              <a:buNone/>
              <a:defRPr sz="1400" b="0" i="0" u="none" strike="noStrike" cap="none">
                <a:solidFill>
                  <a:schemeClr val="tx1">
                    <a:tint val="75000"/>
                  </a:schemeClr>
                </a:solidFill>
                <a:latin typeface="Arial"/>
                <a:ea typeface="Arial"/>
                <a:cs typeface="Arial"/>
                <a:sym typeface="Arial"/>
              </a:defRPr>
            </a:lvl8pPr>
            <a:lvl9pPr marL="3657600" marR="0" lvl="8" indent="0" algn="l" rtl="0">
              <a:lnSpc>
                <a:spcPct val="100000"/>
              </a:lnSpc>
              <a:spcBef>
                <a:spcPts val="0"/>
              </a:spcBef>
              <a:spcAft>
                <a:spcPts val="0"/>
              </a:spcAft>
              <a:buNone/>
              <a:defRPr sz="1400" b="0" i="0" u="none" strike="noStrike" cap="none">
                <a:solidFill>
                  <a:schemeClr val="tx1">
                    <a:tint val="75000"/>
                  </a:schemeClr>
                </a:solidFill>
                <a:latin typeface="Arial"/>
                <a:ea typeface="Arial"/>
                <a:cs typeface="Arial"/>
                <a:sym typeface="Arial"/>
              </a:defRPr>
            </a:lvl9pPr>
          </a:lstStyle>
          <a:p>
            <a:r>
              <a:rPr lang="en-US" b="1" dirty="0" smtClean="0">
                <a:solidFill>
                  <a:schemeClr val="tx1">
                    <a:lumMod val="65000"/>
                    <a:lumOff val="35000"/>
                  </a:schemeClr>
                </a:solidFill>
              </a:rPr>
              <a:t>Thank you!</a:t>
            </a:r>
            <a:endParaRPr lang="en-US" b="1" dirty="0">
              <a:solidFill>
                <a:schemeClr val="tx1">
                  <a:lumMod val="65000"/>
                  <a:lumOff val="35000"/>
                </a:schemeClr>
              </a:solidFil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6872352"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solidFill>
                  <a:prstClr val="white"/>
                </a:solidFill>
                <a:latin typeface="Intel Clear"/>
              </a:rPr>
              <a:pPr/>
              <a:t>3</a:t>
            </a:fld>
            <a:endParaRPr lang="en-US" dirty="0">
              <a:solidFill>
                <a:prstClr val="white"/>
              </a:solidFill>
              <a:latin typeface="Intel Clear"/>
            </a:endParaRPr>
          </a:p>
        </p:txBody>
      </p:sp>
      <p:sp>
        <p:nvSpPr>
          <p:cNvPr id="7"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Agenda</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8" name="Content Placeholder 2"/>
          <p:cNvSpPr txBox="1">
            <a:spLocks/>
          </p:cNvSpPr>
          <p:nvPr/>
        </p:nvSpPr>
        <p:spPr>
          <a:xfrm>
            <a:off x="455613" y="1203325"/>
            <a:ext cx="8228012"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Where is OpenStack* in terms of developer experience?</a:t>
            </a:r>
          </a:p>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Cloud comparison</a:t>
            </a:r>
          </a:p>
          <a:p>
            <a:pPr marL="571500" marR="0" lvl="2" indent="-22860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Process</a:t>
            </a:r>
          </a:p>
          <a:p>
            <a:pPr marL="571500" marR="0" lvl="2" indent="-22860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Providers</a:t>
            </a:r>
          </a:p>
          <a:p>
            <a:pPr marL="571500" marR="0" lvl="2" indent="-22860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Findings</a:t>
            </a:r>
          </a:p>
          <a:p>
            <a:pPr marL="571500" marR="0" lvl="2" indent="-22860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Results</a:t>
            </a:r>
          </a:p>
          <a:p>
            <a:pPr marL="571500" marR="0" lvl="2" indent="-22860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Recommendations</a:t>
            </a:r>
          </a:p>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Call to action</a:t>
            </a:r>
          </a:p>
        </p:txBody>
      </p:sp>
      <p:sp>
        <p:nvSpPr>
          <p:cNvPr id="9" name="TextBox 8"/>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425119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a:latin typeface="Intel Clear" charset="0"/>
                <a:ea typeface="Intel Clear" charset="0"/>
                <a:cs typeface="Intel Clear" charset="0"/>
              </a:rPr>
              <a:t>Where is </a:t>
            </a:r>
            <a:r>
              <a:rPr lang="en-US" sz="3800" dirty="0" err="1" smtClean="0">
                <a:latin typeface="Intel Clear" charset="0"/>
                <a:ea typeface="Intel Clear" charset="0"/>
                <a:cs typeface="Intel Clear" charset="0"/>
              </a:rPr>
              <a:t>OpenStack</a:t>
            </a:r>
            <a:r>
              <a:rPr lang="en-US" sz="3800" dirty="0" smtClean="0">
                <a:latin typeface="Intel Clear" charset="0"/>
                <a:ea typeface="Intel Clear" charset="0"/>
                <a:cs typeface="Intel Clear" charset="0"/>
              </a:rPr>
              <a:t>* </a:t>
            </a:r>
            <a:r>
              <a:rPr lang="en-US" sz="3800" dirty="0">
                <a:latin typeface="Intel Clear" charset="0"/>
                <a:ea typeface="Intel Clear" charset="0"/>
                <a:cs typeface="Intel Clear" charset="0"/>
              </a:rPr>
              <a:t>in terms of developer experience?</a:t>
            </a:r>
          </a:p>
        </p:txBody>
      </p:sp>
      <p:sp>
        <p:nvSpPr>
          <p:cNvPr id="5" name="TextBox 4"/>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504947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OpenStack* User </a:t>
            </a:r>
            <a:r>
              <a:rPr lang="en-US" dirty="0">
                <a:solidFill>
                  <a:srgbClr val="C00000"/>
                </a:solidFill>
              </a:rPr>
              <a:t>S</a:t>
            </a:r>
            <a:r>
              <a:rPr kumimoji="0" lang="en-US" sz="2800" b="0" i="0" u="none" strike="noStrike" kern="1200" cap="none" spc="0" normalizeH="0" baseline="0" noProof="0" dirty="0" err="1" smtClean="0">
                <a:ln>
                  <a:noFill/>
                </a:ln>
                <a:solidFill>
                  <a:srgbClr val="C00000"/>
                </a:solidFill>
                <a:effectLst/>
                <a:uLnTx/>
                <a:uFillTx/>
                <a:latin typeface="Intel Clear"/>
              </a:rPr>
              <a:t>urvey</a:t>
            </a:r>
            <a:r>
              <a:rPr kumimoji="0" lang="en-US" sz="2800" b="0" i="0" u="none" strike="noStrike" kern="1200" cap="none" spc="0" normalizeH="0" baseline="0" noProof="0" dirty="0" smtClean="0">
                <a:ln>
                  <a:noFill/>
                </a:ln>
                <a:solidFill>
                  <a:srgbClr val="C00000"/>
                </a:solidFill>
                <a:effectLst/>
                <a:uLnTx/>
                <a:uFillTx/>
                <a:latin typeface="Intel Clear"/>
              </a:rPr>
              <a:t> </a:t>
            </a:r>
            <a:r>
              <a:rPr kumimoji="0" lang="it-IT" sz="2800" b="0" i="0" u="none" strike="noStrike" kern="1200" cap="none" spc="0" normalizeH="0" baseline="0" noProof="0" dirty="0" smtClean="0">
                <a:ln>
                  <a:noFill/>
                </a:ln>
                <a:solidFill>
                  <a:srgbClr val="C00000"/>
                </a:solidFill>
                <a:effectLst/>
                <a:uLnTx/>
                <a:uFillTx/>
                <a:latin typeface="Intel Clear"/>
              </a:rPr>
              <a:t>2016 Q1</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4" name="Content Placeholder 2"/>
          <p:cNvSpPr txBox="1">
            <a:spLocks/>
          </p:cNvSpPr>
          <p:nvPr/>
        </p:nvSpPr>
        <p:spPr>
          <a:xfrm>
            <a:off x="455613" y="1203325"/>
            <a:ext cx="4051264" cy="3380997"/>
          </a:xfrm>
          <a:prstGeom prst="rect">
            <a:avLst/>
          </a:prstGeom>
        </p:spPr>
        <p:txBody>
          <a:bodyPr vert="horz" lIns="0" tIns="0" rIns="0" bIns="0" rtlCol="0" anchor="t">
            <a:normAutofit lnSpcReduction="10000"/>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smtClean="0">
                <a:ln>
                  <a:noFill/>
                </a:ln>
                <a:solidFill>
                  <a:schemeClr val="tx1">
                    <a:lumMod val="65000"/>
                    <a:lumOff val="35000"/>
                  </a:schemeClr>
                </a:solidFill>
                <a:effectLst/>
                <a:uLnTx/>
                <a:uFillTx/>
                <a:latin typeface="Intel Clear"/>
                <a:ea typeface="+mn-ea"/>
              </a:rPr>
              <a:t>Application Development section:</a:t>
            </a:r>
          </a:p>
          <a:p>
            <a:pPr marL="225425" marR="0" lvl="1" indent="-225425" algn="l" defTabSz="457200" rtl="0" eaLnBrk="1" fontAlgn="auto" latinLnBrk="0" hangingPunct="1">
              <a:lnSpc>
                <a:spcPts val="17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Toolkits/SDKs</a:t>
            </a:r>
          </a:p>
          <a:p>
            <a:pPr marL="225425" marR="0" lvl="1" indent="-225425" algn="l" defTabSz="457200" rtl="0" eaLnBrk="1" fontAlgn="auto" latinLnBrk="0" hangingPunct="1">
              <a:lnSpc>
                <a:spcPts val="17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OpenStack improvements</a:t>
            </a:r>
          </a:p>
          <a:p>
            <a:pPr marL="225425" marR="0" lvl="1" indent="-225425" algn="l" defTabSz="457200" rtl="0" eaLnBrk="1" fontAlgn="auto" latinLnBrk="0" hangingPunct="1">
              <a:lnSpc>
                <a:spcPts val="17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Other clouds</a:t>
            </a:r>
          </a:p>
          <a:p>
            <a:pPr marL="225425" marR="0" lvl="1" indent="-225425" algn="l" defTabSz="457200" rtl="0" eaLnBrk="1" fontAlgn="auto" latinLnBrk="0" hangingPunct="1">
              <a:lnSpc>
                <a:spcPts val="17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Stacks</a:t>
            </a:r>
            <a:endParaRPr kumimoji="0" lang="en-US" sz="1000" b="0" i="0" u="none" strike="noStrike" kern="1200" cap="none" spc="0" normalizeH="0" baseline="0" noProof="0" dirty="0" smtClean="0">
              <a:ln>
                <a:noFill/>
              </a:ln>
              <a:solidFill>
                <a:schemeClr val="tx1">
                  <a:lumMod val="65000"/>
                  <a:lumOff val="35000"/>
                </a:schemeClr>
              </a:solidFill>
              <a:effectLst/>
              <a:uLnTx/>
              <a:uFillTx/>
              <a:latin typeface="Intel Clear"/>
              <a:ea typeface="+mn-ea"/>
            </a:endParaRPr>
          </a:p>
          <a:p>
            <a:pPr marL="0" marR="0" lvl="1" indent="0" algn="l" defTabSz="457200" rtl="0" eaLnBrk="1" fontAlgn="auto" latinLnBrk="0" hangingPunct="1">
              <a:lnSpc>
                <a:spcPct val="100000"/>
              </a:lnSpc>
              <a:spcBef>
                <a:spcPts val="1200"/>
              </a:spcBef>
              <a:spcAft>
                <a:spcPts val="0"/>
              </a:spcAft>
              <a:buClrTx/>
              <a:buSzTx/>
              <a:buFont typeface="Wingdings" charset="2"/>
              <a:buNone/>
              <a:tabLst/>
              <a:defRPr/>
            </a:pPr>
            <a:endParaRPr kumimoji="0" lang="en-US" sz="1000" b="0" i="0" u="none" strike="noStrike" kern="1200" cap="none" spc="0" normalizeH="0" baseline="0" noProof="0" dirty="0" smtClean="0">
              <a:ln>
                <a:noFill/>
              </a:ln>
              <a:solidFill>
                <a:schemeClr val="tx1">
                  <a:lumMod val="65000"/>
                  <a:lumOff val="35000"/>
                </a:schemeClr>
              </a:solidFill>
              <a:effectLst/>
              <a:uLnTx/>
              <a:uFillTx/>
              <a:latin typeface="Intel Clear"/>
              <a:ea typeface="+mn-ea"/>
            </a:endParaRPr>
          </a:p>
          <a:p>
            <a:pPr marL="0" marR="0" lvl="1" indent="0" algn="l" defTabSz="457200" rtl="0" eaLnBrk="1" fontAlgn="auto" latinLnBrk="0" hangingPunct="1">
              <a:lnSpc>
                <a:spcPct val="100000"/>
              </a:lnSpc>
              <a:spcBef>
                <a:spcPts val="1200"/>
              </a:spcBef>
              <a:spcAft>
                <a:spcPts val="0"/>
              </a:spcAft>
              <a:buClrTx/>
              <a:buSzTx/>
              <a:buFont typeface="Wingdings" charset="2"/>
              <a:buNone/>
              <a:tabLst/>
              <a:defRPr/>
            </a:pPr>
            <a:endParaRPr kumimoji="0" lang="en-US" sz="1000" b="0" i="0" u="none" strike="noStrike" kern="1200" cap="none" spc="0" normalizeH="0" baseline="0" noProof="0" dirty="0" smtClean="0">
              <a:ln>
                <a:noFill/>
              </a:ln>
              <a:solidFill>
                <a:schemeClr val="tx1">
                  <a:lumMod val="65000"/>
                  <a:lumOff val="35000"/>
                </a:schemeClr>
              </a:solidFill>
              <a:effectLst/>
              <a:uLnTx/>
              <a:uFillTx/>
              <a:latin typeface="Intel Clear"/>
              <a:ea typeface="+mn-ea"/>
            </a:endParaRPr>
          </a:p>
          <a:p>
            <a:pPr marL="0" marR="0" lvl="1" indent="0" algn="l" defTabSz="457200" rtl="0" eaLnBrk="1" fontAlgn="auto" latinLnBrk="0" hangingPunct="1">
              <a:lnSpc>
                <a:spcPct val="100000"/>
              </a:lnSpc>
              <a:spcBef>
                <a:spcPts val="1200"/>
              </a:spcBef>
              <a:spcAft>
                <a:spcPts val="0"/>
              </a:spcAft>
              <a:buClrTx/>
              <a:buSzTx/>
              <a:buFont typeface="Wingdings" charset="2"/>
              <a:buNone/>
              <a:tabLst/>
              <a:defRPr/>
            </a:pPr>
            <a:endParaRPr kumimoji="0" lang="en-US" sz="1000" b="0" i="0" u="none" strike="noStrike" kern="1200" cap="none" spc="0" normalizeH="0" baseline="0" noProof="0" dirty="0" smtClean="0">
              <a:ln>
                <a:noFill/>
              </a:ln>
              <a:solidFill>
                <a:srgbClr val="003C71"/>
              </a:solidFill>
              <a:effectLst/>
              <a:uLnTx/>
              <a:uFillTx/>
              <a:latin typeface="Intel Clear"/>
              <a:ea typeface="+mn-ea"/>
            </a:endParaRPr>
          </a:p>
          <a:p>
            <a:pPr marL="0" marR="0" lvl="1" indent="0" algn="l" defTabSz="457200" rtl="0" eaLnBrk="1" fontAlgn="auto" latinLnBrk="0" hangingPunct="1">
              <a:lnSpc>
                <a:spcPct val="100000"/>
              </a:lnSpc>
              <a:spcBef>
                <a:spcPts val="1200"/>
              </a:spcBef>
              <a:spcAft>
                <a:spcPts val="0"/>
              </a:spcAft>
              <a:buClrTx/>
              <a:buSzTx/>
              <a:buFont typeface="Wingdings" charset="2"/>
              <a:buNone/>
              <a:tabLst/>
              <a:defRPr/>
            </a:pPr>
            <a:endParaRPr kumimoji="0" lang="en-US" sz="1100" b="0" i="0" u="none" strike="noStrike" kern="1200" cap="none" spc="0" normalizeH="0" baseline="0" noProof="0" dirty="0" smtClean="0">
              <a:ln>
                <a:noFill/>
              </a:ln>
              <a:solidFill>
                <a:srgbClr val="003C71"/>
              </a:solidFill>
              <a:effectLst/>
              <a:uLnTx/>
              <a:uFillTx/>
              <a:latin typeface="Intel Clear"/>
              <a:ea typeface="+mn-ea"/>
            </a:endParaRPr>
          </a:p>
          <a:p>
            <a:pPr marL="0" marR="0" lvl="1" indent="0" algn="l" defTabSz="457200" rtl="0" eaLnBrk="1" fontAlgn="auto" latinLnBrk="0" hangingPunct="1">
              <a:lnSpc>
                <a:spcPct val="100000"/>
              </a:lnSpc>
              <a:spcBef>
                <a:spcPts val="1200"/>
              </a:spcBef>
              <a:spcAft>
                <a:spcPts val="0"/>
              </a:spcAft>
              <a:buClrTx/>
              <a:buSzTx/>
              <a:buFont typeface="Wingdings" charset="2"/>
              <a:buNone/>
              <a:tabLst/>
              <a:defRPr/>
            </a:pPr>
            <a:r>
              <a:rPr kumimoji="0" lang="en-US" sz="1000" b="1" i="0" u="none" strike="noStrike" kern="1200" cap="none" spc="0" normalizeH="0" baseline="0" noProof="0" dirty="0" smtClean="0">
                <a:ln>
                  <a:noFill/>
                </a:ln>
                <a:solidFill>
                  <a:schemeClr val="tx1">
                    <a:lumMod val="65000"/>
                    <a:lumOff val="35000"/>
                  </a:schemeClr>
                </a:solidFill>
                <a:effectLst/>
                <a:uLnTx/>
                <a:uFillTx/>
                <a:latin typeface="Intel Clear"/>
                <a:ea typeface="+mn-ea"/>
              </a:rPr>
              <a:t>Source:</a:t>
            </a:r>
            <a:r>
              <a:rPr kumimoji="0" lang="en-US" sz="1000" b="0" i="0" u="none" strike="noStrike" kern="1200" cap="none" spc="0" normalizeH="0" baseline="0" noProof="0" dirty="0" smtClean="0">
                <a:ln>
                  <a:noFill/>
                </a:ln>
                <a:solidFill>
                  <a:srgbClr val="003C71"/>
                </a:solidFill>
                <a:effectLst/>
                <a:uLnTx/>
                <a:uFillTx/>
                <a:latin typeface="Intel Clear"/>
                <a:ea typeface="+mn-ea"/>
              </a:rPr>
              <a:t> </a:t>
            </a:r>
            <a:r>
              <a:rPr kumimoji="0" lang="en-US" sz="1000" b="0" i="0" u="none" strike="noStrike" kern="1200" cap="none" spc="0" normalizeH="0" baseline="0" noProof="0" dirty="0" smtClean="0">
                <a:ln>
                  <a:noFill/>
                </a:ln>
                <a:solidFill>
                  <a:srgbClr val="B7D108"/>
                </a:solidFill>
                <a:effectLst/>
                <a:uLnTx/>
                <a:uFillTx/>
                <a:latin typeface="Intel Clear"/>
                <a:ea typeface="+mn-ea"/>
                <a:hlinkClick r:id="rId3"/>
              </a:rPr>
              <a:t>http://tiny.cc/user-survey</a:t>
            </a:r>
            <a:r>
              <a:rPr kumimoji="0" lang="en-US" sz="1000" b="0" i="0" u="none" strike="noStrike" kern="1200" cap="none" spc="0" normalizeH="0" baseline="0" noProof="0" dirty="0" smtClean="0">
                <a:ln>
                  <a:noFill/>
                </a:ln>
                <a:solidFill>
                  <a:srgbClr val="B7D108"/>
                </a:solidFill>
                <a:effectLst/>
                <a:uLnTx/>
                <a:uFillTx/>
                <a:latin typeface="Intel Clear"/>
                <a:ea typeface="+mn-ea"/>
              </a:rPr>
              <a:t>  </a:t>
            </a:r>
            <a:r>
              <a:rPr kumimoji="0" lang="en-US" sz="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(https://</a:t>
            </a:r>
            <a:r>
              <a:rPr kumimoji="0" lang="en-US" sz="8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www.openstack.org</a:t>
            </a:r>
            <a:r>
              <a:rPr kumimoji="0" lang="en-US" sz="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/user-survey/survey-2016-q1/application-development)</a:t>
            </a:r>
          </a:p>
        </p:txBody>
      </p:sp>
      <p:pic>
        <p:nvPicPr>
          <p:cNvPr id="5" name="Picture Placeholder 5"/>
          <p:cNvPicPr>
            <a:picLocks noChangeAspect="1"/>
          </p:cNvPicPr>
          <p:nvPr/>
        </p:nvPicPr>
        <p:blipFill rotWithShape="1">
          <a:blip r:embed="rId4">
            <a:extLst>
              <a:ext uri="{28A0092B-C50C-407E-A947-70E740481C1C}">
                <a14:useLocalDpi xmlns:a14="http://schemas.microsoft.com/office/drawing/2010/main" val="0"/>
              </a:ext>
            </a:extLst>
          </a:blip>
          <a:srcRect l="11701" t="14949" r="10400" b="7883"/>
          <a:stretch/>
        </p:blipFill>
        <p:spPr>
          <a:xfrm>
            <a:off x="4506877" y="913149"/>
            <a:ext cx="4178336" cy="2912174"/>
          </a:xfrm>
          <a:prstGeom prst="rect">
            <a:avLst/>
          </a:prstGeom>
        </p:spPr>
      </p:pic>
      <p:sp>
        <p:nvSpPr>
          <p:cNvPr id="6" name="TextBox 5"/>
          <p:cNvSpPr txBox="1"/>
          <p:nvPr/>
        </p:nvSpPr>
        <p:spPr>
          <a:xfrm>
            <a:off x="4570413" y="4012207"/>
            <a:ext cx="3565969" cy="307777"/>
          </a:xfrm>
          <a:prstGeom prst="rect">
            <a:avLst/>
          </a:prstGeom>
          <a:noFill/>
        </p:spPr>
        <p:txBody>
          <a:bodyPr wrap="square" lIns="0" tIns="0" rIns="0" bIns="0" rtlCol="0">
            <a:spAutoFit/>
          </a:bodyPr>
          <a:lstStyle/>
          <a:p>
            <a:pPr defTabSz="457200"/>
            <a:r>
              <a:rPr lang="de-DE" sz="1000" kern="1200" dirty="0" smtClean="0">
                <a:solidFill>
                  <a:srgbClr val="999999"/>
                </a:solidFill>
                <a:latin typeface="Intel Clear"/>
                <a:ea typeface="+mn-ea"/>
                <a:cs typeface="Intel Clear"/>
              </a:rPr>
              <a:t>OpenStack </a:t>
            </a:r>
            <a:r>
              <a:rPr lang="de-DE" sz="1000" kern="1200" dirty="0">
                <a:solidFill>
                  <a:srgbClr val="999999"/>
                </a:solidFill>
                <a:latin typeface="Intel Clear"/>
                <a:ea typeface="+mn-ea"/>
                <a:cs typeface="Intel Clear"/>
              </a:rPr>
              <a:t>User Survey - March 2016 : Application </a:t>
            </a:r>
            <a:r>
              <a:rPr lang="de-DE" sz="1000" kern="1200" dirty="0" smtClean="0">
                <a:solidFill>
                  <a:srgbClr val="999999"/>
                </a:solidFill>
                <a:latin typeface="Intel Clear"/>
                <a:ea typeface="+mn-ea"/>
                <a:cs typeface="Intel Clear"/>
              </a:rPr>
              <a:t>Development</a:t>
            </a:r>
            <a:endParaRPr lang="de-DE" sz="1000" kern="1200" dirty="0">
              <a:solidFill>
                <a:srgbClr val="999999"/>
              </a:solidFill>
              <a:latin typeface="Intel Clear"/>
              <a:ea typeface="+mn-ea"/>
              <a:cs typeface="Intel Clear"/>
            </a:endParaRPr>
          </a:p>
        </p:txBody>
      </p:sp>
      <p:sp>
        <p:nvSpPr>
          <p:cNvPr id="9" name="TextBox 8"/>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1931834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5613" y="1203324"/>
            <a:ext cx="4006851"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lang="en-US" sz="1800" b="0" kern="1200" dirty="0" smtClean="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lang="en-US" sz="1600" kern="1200" baseline="0" dirty="0" smtClean="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lang="en-US" sz="1400" kern="1200" dirty="0" smtClean="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lang="en-US" sz="1200" kern="1200" dirty="0" smtClean="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lang="en-US" sz="1200" kern="1200" dirty="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8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API</a:t>
            </a:r>
          </a:p>
          <a:p>
            <a:pPr marL="571500" marR="0" lvl="2" indent="-228600" algn="l" defTabSz="457200" rtl="0" eaLnBrk="1" fontAlgn="auto"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cURL</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CLI clients, REST clients</a:t>
            </a:r>
          </a:p>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SDKs </a:t>
            </a:r>
          </a:p>
          <a:p>
            <a:pPr marL="571500" marR="0" lvl="2" indent="-228600" algn="l" defTabSz="457200" rtl="0" eaLnBrk="1" fontAlgn="base"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1" i="0" u="none" strike="noStrike" kern="1200" cap="none" spc="0" normalizeH="0" baseline="0" noProof="0" dirty="0" smtClean="0">
                <a:ln>
                  <a:noFill/>
                </a:ln>
                <a:solidFill>
                  <a:schemeClr val="tx1">
                    <a:lumMod val="65000"/>
                    <a:lumOff val="35000"/>
                  </a:schemeClr>
                </a:solidFill>
                <a:effectLst/>
                <a:uLnTx/>
                <a:uFillTx/>
                <a:latin typeface="Intel Clear"/>
                <a:ea typeface="+mn-ea"/>
              </a:rPr>
              <a:t>~ 37 </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known SDK’s </a:t>
            </a:r>
          </a:p>
          <a:p>
            <a:pPr marL="969963" marR="0" lvl="3" indent="-228600" algn="l" defTabSz="457200" rtl="0" eaLnBrk="1" fontAlgn="base"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lumMod val="65000"/>
                    <a:lumOff val="35000"/>
                  </a:schemeClr>
                </a:solidFill>
                <a:effectLst/>
                <a:uLnTx/>
                <a:uFillTx/>
                <a:latin typeface="Intel Clear"/>
                <a:ea typeface="+mn-ea"/>
              </a:rPr>
              <a:t>None official</a:t>
            </a:r>
          </a:p>
          <a:p>
            <a:pPr marL="969963" marR="0" lvl="3" indent="-228600" algn="l" defTabSz="457200" rtl="0" eaLnBrk="1" fontAlgn="base"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lumMod val="65000"/>
                    <a:lumOff val="35000"/>
                  </a:schemeClr>
                </a:solidFill>
                <a:effectLst/>
                <a:uLnTx/>
                <a:uFillTx/>
                <a:latin typeface="Intel Clear"/>
                <a:ea typeface="+mn-ea"/>
              </a:rPr>
              <a:t>Multi-cloud/</a:t>
            </a:r>
            <a:r>
              <a:rPr kumimoji="0" lang="en-US" sz="14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4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only</a:t>
            </a:r>
          </a:p>
          <a:p>
            <a:pPr marL="225425" marR="0" lvl="1" indent="-225425" algn="l" defTabSz="457200" rtl="0" eaLnBrk="1" fontAlgn="auto" latinLnBrk="0" hangingPunct="1">
              <a:lnSpc>
                <a:spcPct val="100000"/>
              </a:lnSpc>
              <a:spcBef>
                <a:spcPts val="1200"/>
              </a:spcBef>
              <a:spcAft>
                <a:spcPts val="0"/>
              </a:spcAft>
              <a:buClrTx/>
              <a:buSzTx/>
              <a:buFont typeface="Wingdings" charset="2"/>
              <a:buChar char="§"/>
              <a:tabLst/>
              <a:defRPr/>
            </a:pPr>
            <a:r>
              <a:rPr kumimoji="0" lang="en-US" sz="18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OpenStack</a:t>
            </a:r>
            <a:r>
              <a:rPr kumimoji="0" lang="en-US" sz="18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First App Guide</a:t>
            </a:r>
          </a:p>
          <a:p>
            <a:pPr marL="571500" marR="0" lvl="2" indent="-228600" algn="l" defTabSz="457200" rtl="0" eaLnBrk="1" fontAlgn="base" latinLnBrk="0" hangingPunct="1">
              <a:lnSpc>
                <a:spcPct val="100000"/>
              </a:lnSpc>
              <a:spcBef>
                <a:spcPts val="800"/>
              </a:spcBef>
              <a:spcAft>
                <a:spcPts val="0"/>
              </a:spcAft>
              <a:buClrTx/>
              <a:buSzTx/>
              <a:buFont typeface="Intel Clear" panose="020B0604020203020204"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Available for </a:t>
            </a:r>
            <a:r>
              <a:rPr kumimoji="0" lang="en-US" sz="1600" b="1" i="0" u="none" strike="noStrike" kern="1200" cap="none" spc="0" normalizeH="0" baseline="0" noProof="0" dirty="0" smtClean="0">
                <a:ln>
                  <a:noFill/>
                </a:ln>
                <a:solidFill>
                  <a:schemeClr val="tx1">
                    <a:lumMod val="65000"/>
                    <a:lumOff val="35000"/>
                  </a:schemeClr>
                </a:solidFill>
                <a:effectLst/>
                <a:uLnTx/>
                <a:uFillTx/>
                <a:latin typeface="Intel Clear"/>
                <a:ea typeface="+mn-ea"/>
              </a:rPr>
              <a:t>one</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 SDK (</a:t>
            </a:r>
            <a:r>
              <a:rPr kumimoji="0" lang="en-US" sz="1600" b="0" i="0" u="none" strike="noStrike" kern="1200" cap="none" spc="0" normalizeH="0" baseline="0" noProof="0" dirty="0" err="1" smtClean="0">
                <a:ln>
                  <a:noFill/>
                </a:ln>
                <a:solidFill>
                  <a:schemeClr val="tx1">
                    <a:lumMod val="65000"/>
                    <a:lumOff val="35000"/>
                  </a:schemeClr>
                </a:solidFill>
                <a:effectLst/>
                <a:uLnTx/>
                <a:uFillTx/>
                <a:latin typeface="Intel Clear"/>
                <a:ea typeface="+mn-ea"/>
              </a:rPr>
              <a:t>libcloud</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Intel Clear"/>
                <a:ea typeface="+mn-ea"/>
              </a:rPr>
              <a:t>)</a:t>
            </a:r>
          </a:p>
          <a:p>
            <a:pPr marL="342900" marR="0" lvl="2" indent="0" algn="l" defTabSz="457200" rtl="0" eaLnBrk="1" fontAlgn="base" latinLnBrk="0" hangingPunct="1">
              <a:lnSpc>
                <a:spcPct val="100000"/>
              </a:lnSpc>
              <a:spcBef>
                <a:spcPts val="800"/>
              </a:spcBef>
              <a:spcAft>
                <a:spcPts val="0"/>
              </a:spcAft>
              <a:buClrTx/>
              <a:buSzTx/>
              <a:buFont typeface="Intel Clear" panose="020B0604020203020204" pitchFamily="34" charset="0"/>
              <a:buNone/>
              <a:tabLst/>
              <a:defRPr/>
            </a:pPr>
            <a:endParaRPr kumimoji="0" lang="en-US" sz="1000" b="0" i="0" u="none" strike="noStrike" kern="1200" cap="none" spc="0" normalizeH="0" baseline="0" noProof="0" dirty="0" smtClean="0">
              <a:ln>
                <a:noFill/>
              </a:ln>
              <a:solidFill>
                <a:schemeClr val="tx1">
                  <a:lumMod val="75000"/>
                  <a:lumOff val="25000"/>
                </a:schemeClr>
              </a:solidFill>
              <a:effectLst/>
              <a:uLnTx/>
              <a:uFillTx/>
              <a:latin typeface="Intel Clear"/>
              <a:ea typeface="+mn-ea"/>
            </a:endParaRPr>
          </a:p>
          <a:p>
            <a:pPr marL="0" marR="0" lvl="1" indent="-3175" algn="l" defTabSz="457200" rtl="0" eaLnBrk="1" fontAlgn="auto" latinLnBrk="0" hangingPunct="1">
              <a:lnSpc>
                <a:spcPct val="150000"/>
              </a:lnSpc>
              <a:spcBef>
                <a:spcPts val="1200"/>
              </a:spcBef>
              <a:spcAft>
                <a:spcPts val="0"/>
              </a:spcAft>
              <a:buClrTx/>
              <a:buSzTx/>
              <a:buFont typeface="Wingdings" charset="2"/>
              <a:buNone/>
              <a:tabLst/>
              <a:defRPr/>
            </a:pPr>
            <a:r>
              <a:rPr kumimoji="0" lang="en-US" sz="1000" b="1" i="0" u="none" strike="noStrike" kern="1200" cap="none" spc="0" normalizeH="0" baseline="0" noProof="0" dirty="0" smtClean="0">
                <a:ln>
                  <a:noFill/>
                </a:ln>
                <a:solidFill>
                  <a:schemeClr val="tx1">
                    <a:lumMod val="65000"/>
                    <a:lumOff val="35000"/>
                  </a:schemeClr>
                </a:solidFill>
                <a:effectLst/>
                <a:uLnTx/>
                <a:uFillTx/>
                <a:latin typeface="Intel Clear"/>
                <a:ea typeface="+mn-ea"/>
              </a:rPr>
              <a:t>Source:</a:t>
            </a:r>
            <a:r>
              <a:rPr kumimoji="0" lang="en-US" sz="1000" b="0" i="0" u="none" strike="noStrike" kern="1200" cap="none" spc="0" normalizeH="0" baseline="0" noProof="0" dirty="0" smtClean="0">
                <a:ln>
                  <a:noFill/>
                </a:ln>
                <a:solidFill>
                  <a:schemeClr val="tx1">
                    <a:lumMod val="75000"/>
                    <a:lumOff val="25000"/>
                  </a:schemeClr>
                </a:solidFill>
                <a:effectLst/>
                <a:uLnTx/>
                <a:uFillTx/>
                <a:latin typeface="Intel Clear"/>
                <a:ea typeface="+mn-ea"/>
              </a:rPr>
              <a:t> </a:t>
            </a:r>
            <a:r>
              <a:rPr kumimoji="0" lang="en-US" sz="1000" b="0" i="0" u="none" strike="noStrike" kern="1200" cap="none" spc="0" normalizeH="0" baseline="0" noProof="0" dirty="0" smtClean="0">
                <a:ln>
                  <a:noFill/>
                </a:ln>
                <a:solidFill>
                  <a:schemeClr val="tx1">
                    <a:lumMod val="75000"/>
                    <a:lumOff val="25000"/>
                  </a:schemeClr>
                </a:solidFill>
                <a:effectLst/>
                <a:uLnTx/>
                <a:uFillTx/>
                <a:latin typeface="Intel Clear"/>
                <a:ea typeface="+mn-ea"/>
                <a:hlinkClick r:id="rId3"/>
              </a:rPr>
              <a:t>http://developer.openstack.org/</a:t>
            </a:r>
            <a:r>
              <a:rPr kumimoji="0" lang="en-US" sz="1000" b="0" i="0" u="none" strike="noStrike" kern="1200" cap="none" spc="0" normalizeH="0" baseline="0" noProof="0" dirty="0" smtClean="0">
                <a:ln>
                  <a:noFill/>
                </a:ln>
                <a:solidFill>
                  <a:schemeClr val="tx1">
                    <a:lumMod val="75000"/>
                    <a:lumOff val="25000"/>
                  </a:schemeClr>
                </a:solidFill>
                <a:effectLst/>
                <a:uLnTx/>
                <a:uFillTx/>
                <a:latin typeface="Intel Clear"/>
                <a:ea typeface="+mn-ea"/>
              </a:rPr>
              <a:t> </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Intel Clear"/>
              <a:ea typeface="+mn-ea"/>
            </a:endParaRPr>
          </a:p>
        </p:txBody>
      </p:sp>
      <p:sp>
        <p:nvSpPr>
          <p:cNvPr id="3" name="Title 1"/>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Development resources for </a:t>
            </a:r>
            <a:r>
              <a:rPr kumimoji="0" lang="en-US" sz="2800" b="0" i="0" u="none" strike="noStrike" kern="1200" cap="none" spc="0" normalizeH="0" baseline="0" noProof="0" dirty="0" err="1" smtClean="0">
                <a:ln>
                  <a:noFill/>
                </a:ln>
                <a:solidFill>
                  <a:srgbClr val="C00000"/>
                </a:solidFill>
                <a:effectLst/>
                <a:uLnTx/>
                <a:uFillTx/>
                <a:latin typeface="Intel Clear"/>
              </a:rPr>
              <a:t>OpenStack</a:t>
            </a:r>
            <a:r>
              <a:rPr kumimoji="0" lang="en-US" sz="2800" b="0" i="0" u="none" strike="noStrike" kern="1200" cap="none" spc="0" normalizeH="0" baseline="0" noProof="0" dirty="0" smtClean="0">
                <a:ln>
                  <a:noFill/>
                </a:ln>
                <a:solidFill>
                  <a:srgbClr val="C00000"/>
                </a:solidFill>
                <a:effectLst/>
                <a:uLnTx/>
                <a:uFillTx/>
                <a:latin typeface="Intel Clear"/>
              </a:rPr>
              <a:t>* clouds</a:t>
            </a:r>
            <a:endParaRPr kumimoji="0" lang="en-US" sz="2800" b="0" i="0" u="none" strike="noStrike" kern="1200" cap="none" spc="0" normalizeH="0" baseline="0" noProof="0" dirty="0">
              <a:ln>
                <a:noFill/>
              </a:ln>
              <a:solidFill>
                <a:srgbClr val="C00000"/>
              </a:solidFill>
              <a:effectLst/>
              <a:uLnTx/>
              <a:uFillTx/>
              <a:latin typeface="Intel Clear"/>
            </a:endParaRPr>
          </a:p>
        </p:txBody>
      </p:sp>
      <p:pic>
        <p:nvPicPr>
          <p:cNvPr id="4" name="Picture 2" descr="https://lh6.googleusercontent.com/ClyCFkvfgCdsC5F5xTIndOiRwixuDbDNJAk8gGVpaZGcSWkNrVU7aB7DnWsuJfron8RTvfxYEf_Be83x-LxLnDZ_IDM3XPW6LOIi6-nAfA4hGOSFEqAEy9xE65wFKdxQMqhwoVD1PZ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378" y="1932609"/>
            <a:ext cx="985977" cy="15253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6648852" y="1595596"/>
            <a:ext cx="1360538" cy="829903"/>
          </a:xfrm>
          <a:prstGeom prst="rect">
            <a:avLst/>
          </a:prstGeom>
        </p:spPr>
      </p:pic>
      <p:pic>
        <p:nvPicPr>
          <p:cNvPr id="6" name="Picture 5"/>
          <p:cNvPicPr>
            <a:picLocks noChangeAspect="1"/>
          </p:cNvPicPr>
          <p:nvPr/>
        </p:nvPicPr>
        <p:blipFill>
          <a:blip r:embed="rId6"/>
          <a:stretch>
            <a:fillRect/>
          </a:stretch>
        </p:blipFill>
        <p:spPr>
          <a:xfrm>
            <a:off x="6872352" y="2610361"/>
            <a:ext cx="913539" cy="913539"/>
          </a:xfrm>
          <a:prstGeom prst="rect">
            <a:avLst/>
          </a:prstGeom>
        </p:spPr>
      </p:pic>
      <p:sp>
        <p:nvSpPr>
          <p:cNvPr id="9" name="TextBox 8"/>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Tree>
    <p:extLst>
      <p:ext uri="{BB962C8B-B14F-4D97-AF65-F5344CB8AC3E}">
        <p14:creationId xmlns:p14="http://schemas.microsoft.com/office/powerpoint/2010/main" val="408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a:latin typeface="Intel Clear" charset="0"/>
                <a:ea typeface="Intel Clear" charset="0"/>
                <a:cs typeface="Intel Clear" charset="0"/>
              </a:rPr>
              <a:t>Cloud comparison</a:t>
            </a:r>
          </a:p>
        </p:txBody>
      </p:sp>
      <p:sp>
        <p:nvSpPr>
          <p:cNvPr id="3" name="Subtitle 1"/>
          <p:cNvSpPr txBox="1">
            <a:spLocks/>
          </p:cNvSpPr>
          <p:nvPr/>
        </p:nvSpPr>
        <p:spPr>
          <a:xfrm>
            <a:off x="512760" y="2969133"/>
            <a:ext cx="6330212" cy="450723"/>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600" b="0" i="0" kern="1200" baseline="0">
                <a:solidFill>
                  <a:srgbClr val="F3D54E"/>
                </a:solidFill>
                <a:latin typeface="Intel Clear"/>
                <a:ea typeface="+mn-ea"/>
                <a:cs typeface="Intel Clear"/>
              </a:defRPr>
            </a:lvl1pPr>
            <a:lvl2pPr marL="457200" indent="0" algn="ctr" defTabSz="457200" rtl="0" eaLnBrk="1" latinLnBrk="0" hangingPunct="1">
              <a:spcBef>
                <a:spcPts val="1200"/>
              </a:spcBef>
              <a:buFont typeface="Wingdings" charset="2"/>
              <a:buNone/>
              <a:defRPr sz="1600" kern="1200" baseline="0">
                <a:solidFill>
                  <a:schemeClr val="tx1">
                    <a:tint val="75000"/>
                  </a:schemeClr>
                </a:solidFill>
                <a:latin typeface="+mn-lt"/>
                <a:ea typeface="+mn-ea"/>
                <a:cs typeface="Intel Clear" panose="020B0604020203020204" pitchFamily="34" charset="0"/>
              </a:defRPr>
            </a:lvl2pPr>
            <a:lvl3pPr marL="914400" indent="0" algn="ctr" defTabSz="457200" rtl="0" eaLnBrk="1" latinLnBrk="0" hangingPunct="1">
              <a:spcBef>
                <a:spcPts val="800"/>
              </a:spcBef>
              <a:buFont typeface="Intel Clear" panose="020B0604020203020204" pitchFamily="34" charset="0"/>
              <a:buNone/>
              <a:defRPr sz="1600" kern="1200">
                <a:solidFill>
                  <a:schemeClr val="tx1">
                    <a:tint val="75000"/>
                  </a:schemeClr>
                </a:solidFill>
                <a:latin typeface="+mn-lt"/>
                <a:ea typeface="+mn-ea"/>
                <a:cs typeface="Intel Clear" panose="020B0604020203020204" pitchFamily="34" charset="0"/>
              </a:defRPr>
            </a:lvl3pPr>
            <a:lvl4pPr marL="1371600" indent="0" algn="ctr" defTabSz="457200" rtl="0" eaLnBrk="1" latinLnBrk="0" hangingPunct="1">
              <a:spcBef>
                <a:spcPct val="20000"/>
              </a:spcBef>
              <a:buFont typeface="Arial"/>
              <a:buNone/>
              <a:defRPr sz="1400" kern="1200">
                <a:solidFill>
                  <a:schemeClr val="tx1">
                    <a:tint val="75000"/>
                  </a:schemeClr>
                </a:solidFill>
                <a:latin typeface="+mn-lt"/>
                <a:ea typeface="+mn-ea"/>
                <a:cs typeface="Intel Clear" panose="020B0604020203020204" pitchFamily="34" charset="0"/>
              </a:defRPr>
            </a:lvl4pPr>
            <a:lvl5pPr marL="1828800" indent="0" algn="ctr" defTabSz="457200" rtl="0" eaLnBrk="1" latinLnBrk="0" hangingPunct="1">
              <a:spcBef>
                <a:spcPct val="20000"/>
              </a:spcBef>
              <a:buFont typeface="Intel Clear" panose="020B0604020203020204" pitchFamily="34" charset="0"/>
              <a:buNone/>
              <a:defRPr sz="1400" kern="1200">
                <a:solidFill>
                  <a:schemeClr val="tx1">
                    <a:tint val="75000"/>
                  </a:schemeClr>
                </a:solidFill>
                <a:latin typeface="+mn-lt"/>
                <a:ea typeface="+mn-ea"/>
                <a:cs typeface="Intel Clear" panose="020B0604020203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b="1" i="0" u="none" strike="noStrike" kern="1200" cap="none" spc="0" normalizeH="0" baseline="0" noProof="0" dirty="0" smtClean="0">
                <a:ln>
                  <a:noFill/>
                </a:ln>
                <a:solidFill>
                  <a:schemeClr val="tx1">
                    <a:lumMod val="65000"/>
                    <a:lumOff val="35000"/>
                  </a:schemeClr>
                </a:solidFill>
                <a:effectLst/>
                <a:uLnTx/>
                <a:uFillTx/>
                <a:latin typeface="Intel Clear"/>
                <a:ea typeface="+mn-ea"/>
              </a:rPr>
              <a:t>App developers on-boarding experience</a:t>
            </a:r>
          </a:p>
        </p:txBody>
      </p:sp>
    </p:spTree>
    <p:extLst>
      <p:ext uri="{BB962C8B-B14F-4D97-AF65-F5344CB8AC3E}">
        <p14:creationId xmlns:p14="http://schemas.microsoft.com/office/powerpoint/2010/main" val="1352239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5613" y="308848"/>
            <a:ext cx="8229600"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2"/>
                </a:solidFill>
                <a:effectLst/>
                <a:uLnTx/>
                <a:uFillTx/>
                <a:latin typeface="Intel Clear"/>
              </a:rPr>
              <a:t>Cloud</a:t>
            </a:r>
            <a:r>
              <a:rPr kumimoji="0" lang="en-US" sz="2800" b="0" i="0" u="none" strike="noStrike" kern="1200" cap="none" spc="0" normalizeH="0" baseline="0" noProof="0" dirty="0" smtClean="0">
                <a:ln>
                  <a:noFill/>
                </a:ln>
                <a:solidFill>
                  <a:srgbClr val="C00000"/>
                </a:solidFill>
                <a:effectLst/>
                <a:uLnTx/>
                <a:uFillTx/>
                <a:latin typeface="Intel Clear"/>
              </a:rPr>
              <a:t> providers</a:t>
            </a:r>
            <a:endParaRPr kumimoji="0" lang="en-US" sz="2800" b="0" i="0" u="none" strike="noStrike" kern="1200" cap="none" spc="0" normalizeH="0" baseline="0" noProof="0" dirty="0">
              <a:ln>
                <a:noFill/>
              </a:ln>
              <a:solidFill>
                <a:srgbClr val="C00000"/>
              </a:solidFill>
              <a:effectLst/>
              <a:uLnTx/>
              <a:uFillTx/>
              <a:latin typeface="Intel Clear"/>
            </a:endParaRPr>
          </a:p>
        </p:txBody>
      </p:sp>
      <p:sp>
        <p:nvSpPr>
          <p:cNvPr id="11" name="TextBox 10"/>
          <p:cNvSpPr txBox="1"/>
          <p:nvPr/>
        </p:nvSpPr>
        <p:spPr>
          <a:xfrm>
            <a:off x="3195983" y="4795665"/>
            <a:ext cx="2748860" cy="206103"/>
          </a:xfrm>
          <a:prstGeom prst="rect">
            <a:avLst/>
          </a:prstGeom>
          <a:noFill/>
        </p:spPr>
        <p:txBody>
          <a:bodyPr vert="horz" wrap="square" lIns="0" tIns="0" rIns="0" bIns="0" rtlCol="0">
            <a:noAutofit/>
          </a:bodyPr>
          <a:lstStyle/>
          <a:p>
            <a:pPr algn="ctr"/>
            <a:r>
              <a:rPr lang="en-US" sz="700" dirty="0" smtClean="0">
                <a:solidFill>
                  <a:schemeClr val="accent6"/>
                </a:solidFill>
                <a:latin typeface="Arial" charset="0"/>
                <a:ea typeface="Arial" charset="0"/>
                <a:cs typeface="Arial" charset="0"/>
              </a:rPr>
              <a:t>*Other names and brands may be claimed as the property of others.</a:t>
            </a:r>
          </a:p>
        </p:txBody>
      </p:sp>
      <p:sp>
        <p:nvSpPr>
          <p:cNvPr id="12" name="Text Placeholder 2"/>
          <p:cNvSpPr>
            <a:spLocks noGrp="1"/>
          </p:cNvSpPr>
          <p:nvPr>
            <p:ph type="body" idx="1"/>
          </p:nvPr>
        </p:nvSpPr>
        <p:spPr>
          <a:xfrm>
            <a:off x="457200" y="1150937"/>
            <a:ext cx="4040187" cy="481011"/>
          </a:xfrm>
        </p:spPr>
        <p:txBody>
          <a:bodyPr/>
          <a:lstStyle/>
          <a:p>
            <a:r>
              <a:rPr lang="en-US" sz="2600" b="1" i="1" dirty="0" smtClean="0">
                <a:solidFill>
                  <a:schemeClr val="tx1">
                    <a:lumMod val="65000"/>
                    <a:lumOff val="35000"/>
                  </a:schemeClr>
                </a:solidFill>
                <a:latin typeface="Intel Clear" charset="0"/>
                <a:ea typeface="Intel Clear" charset="0"/>
                <a:cs typeface="Intel Clear" charset="0"/>
              </a:rPr>
              <a:t>OpenStack*</a:t>
            </a:r>
            <a:endParaRPr lang="en-US" sz="2600" b="1" i="1" dirty="0">
              <a:solidFill>
                <a:schemeClr val="tx1">
                  <a:lumMod val="65000"/>
                  <a:lumOff val="35000"/>
                </a:schemeClr>
              </a:solidFill>
              <a:latin typeface="Intel Clear" charset="0"/>
              <a:ea typeface="Intel Clear" charset="0"/>
              <a:cs typeface="Intel Clear" charset="0"/>
            </a:endParaRPr>
          </a:p>
        </p:txBody>
      </p:sp>
      <p:sp>
        <p:nvSpPr>
          <p:cNvPr id="13" name="Text Placeholder 3"/>
          <p:cNvSpPr txBox="1">
            <a:spLocks/>
          </p:cNvSpPr>
          <p:nvPr/>
        </p:nvSpPr>
        <p:spPr>
          <a:xfrm>
            <a:off x="457200" y="1631950"/>
            <a:ext cx="4040187" cy="29622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pPr marL="285750" indent="-285750">
              <a:lnSpc>
                <a:spcPct val="150000"/>
              </a:lnSpc>
              <a:buClr>
                <a:schemeClr val="tx1">
                  <a:lumMod val="65000"/>
                  <a:lumOff val="35000"/>
                </a:schemeClr>
              </a:buClr>
              <a:buFont typeface="Wingdings" charset="2"/>
              <a:buChar char="§"/>
            </a:pPr>
            <a:r>
              <a:rPr lang="en-US" sz="2000" dirty="0" smtClean="0">
                <a:solidFill>
                  <a:schemeClr val="tx1">
                    <a:lumMod val="65000"/>
                    <a:lumOff val="35000"/>
                  </a:schemeClr>
                </a:solidFill>
                <a:latin typeface="Intel Clear" charset="0"/>
                <a:ea typeface="Intel Clear" charset="0"/>
                <a:cs typeface="Intel Clear" charset="0"/>
              </a:rPr>
              <a:t>Rackspace*</a:t>
            </a:r>
          </a:p>
          <a:p>
            <a:pPr marL="285750" indent="-285750">
              <a:lnSpc>
                <a:spcPct val="150000"/>
              </a:lnSpc>
              <a:buClr>
                <a:schemeClr val="tx1">
                  <a:lumMod val="65000"/>
                  <a:lumOff val="35000"/>
                </a:schemeClr>
              </a:buClr>
              <a:buFont typeface="Wingdings" charset="2"/>
              <a:buChar char="§"/>
            </a:pPr>
            <a:r>
              <a:rPr lang="en-US" sz="2000" dirty="0" smtClean="0">
                <a:solidFill>
                  <a:schemeClr val="tx1">
                    <a:lumMod val="65000"/>
                    <a:lumOff val="35000"/>
                  </a:schemeClr>
                </a:solidFill>
                <a:latin typeface="Intel Clear" charset="0"/>
                <a:ea typeface="Intel Clear" charset="0"/>
                <a:cs typeface="Intel Clear" charset="0"/>
              </a:rPr>
              <a:t>OVH*</a:t>
            </a:r>
            <a:endParaRPr lang="en-US" sz="2000" dirty="0">
              <a:solidFill>
                <a:schemeClr val="tx1">
                  <a:lumMod val="65000"/>
                  <a:lumOff val="35000"/>
                </a:schemeClr>
              </a:solidFill>
              <a:latin typeface="Intel Clear" charset="0"/>
              <a:ea typeface="Intel Clear" charset="0"/>
              <a:cs typeface="Intel Clear" charset="0"/>
            </a:endParaRPr>
          </a:p>
        </p:txBody>
      </p:sp>
      <p:sp>
        <p:nvSpPr>
          <p:cNvPr id="14" name="Text Placeholder 4"/>
          <p:cNvSpPr txBox="1">
            <a:spLocks/>
          </p:cNvSpPr>
          <p:nvPr/>
        </p:nvSpPr>
        <p:spPr>
          <a:xfrm>
            <a:off x="4645025" y="1150937"/>
            <a:ext cx="4041774" cy="4810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280"/>
              </a:spcBef>
              <a:buClr>
                <a:srgbClr val="595959"/>
              </a:buClr>
            </a:pPr>
            <a:r>
              <a:rPr lang="en-US" sz="2600" b="1" i="1" dirty="0" smtClean="0">
                <a:solidFill>
                  <a:srgbClr val="000000">
                    <a:lumMod val="65000"/>
                    <a:lumOff val="35000"/>
                  </a:srgbClr>
                </a:solidFill>
                <a:latin typeface="Intel Clear" charset="0"/>
                <a:ea typeface="Intel Clear" charset="0"/>
                <a:cs typeface="Intel Clear" charset="0"/>
                <a:sym typeface="Helvetica Neue"/>
              </a:rPr>
              <a:t>Popular public clouds</a:t>
            </a:r>
            <a:endParaRPr lang="en-US" sz="2600" b="1" i="1" dirty="0">
              <a:solidFill>
                <a:srgbClr val="000000">
                  <a:lumMod val="65000"/>
                  <a:lumOff val="35000"/>
                </a:srgbClr>
              </a:solidFill>
              <a:latin typeface="Intel Clear" charset="0"/>
              <a:ea typeface="Intel Clear" charset="0"/>
              <a:cs typeface="Intel Clear" charset="0"/>
              <a:sym typeface="Helvetica Neue"/>
            </a:endParaRPr>
          </a:p>
        </p:txBody>
      </p:sp>
      <p:sp>
        <p:nvSpPr>
          <p:cNvPr id="15" name="Text Placeholder 5"/>
          <p:cNvSpPr txBox="1">
            <a:spLocks/>
          </p:cNvSpPr>
          <p:nvPr/>
        </p:nvSpPr>
        <p:spPr>
          <a:xfrm>
            <a:off x="4645025" y="1631950"/>
            <a:ext cx="4040188" cy="296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nSpc>
                <a:spcPct val="150000"/>
              </a:lnSpc>
              <a:buFont typeface="Wingdings" charset="2"/>
              <a:buChar char="§"/>
            </a:pPr>
            <a:r>
              <a:rPr lang="en-US" sz="2000" dirty="0" smtClean="0">
                <a:solidFill>
                  <a:schemeClr val="tx1">
                    <a:lumMod val="65000"/>
                    <a:lumOff val="35000"/>
                  </a:schemeClr>
                </a:solidFill>
                <a:latin typeface="Intel Clear" charset="0"/>
                <a:ea typeface="Intel Clear" charset="0"/>
                <a:cs typeface="Intel Clear" charset="0"/>
              </a:rPr>
              <a:t>Amazon Web Services (AWS)*</a:t>
            </a:r>
          </a:p>
          <a:p>
            <a:pPr marL="285750" indent="-285750">
              <a:lnSpc>
                <a:spcPct val="150000"/>
              </a:lnSpc>
              <a:buFont typeface="Wingdings" charset="2"/>
              <a:buChar char="§"/>
            </a:pPr>
            <a:r>
              <a:rPr lang="en-US" sz="2000" dirty="0" smtClean="0">
                <a:solidFill>
                  <a:schemeClr val="tx1">
                    <a:lumMod val="65000"/>
                    <a:lumOff val="35000"/>
                  </a:schemeClr>
                </a:solidFill>
                <a:latin typeface="Intel Clear" charset="0"/>
                <a:ea typeface="Intel Clear" charset="0"/>
                <a:cs typeface="Intel Clear" charset="0"/>
              </a:rPr>
              <a:t>Google Cloud Platform (GCP)*</a:t>
            </a:r>
          </a:p>
          <a:p>
            <a:pPr marL="285750" indent="-285750">
              <a:lnSpc>
                <a:spcPct val="150000"/>
              </a:lnSpc>
              <a:buFont typeface="Wingdings" charset="2"/>
              <a:buChar char="§"/>
            </a:pPr>
            <a:r>
              <a:rPr lang="en-US" sz="2000" dirty="0" smtClean="0">
                <a:solidFill>
                  <a:schemeClr val="tx1">
                    <a:lumMod val="65000"/>
                    <a:lumOff val="35000"/>
                  </a:schemeClr>
                </a:solidFill>
                <a:latin typeface="Intel Clear" charset="0"/>
                <a:ea typeface="Intel Clear" charset="0"/>
                <a:cs typeface="Intel Clear" charset="0"/>
              </a:rPr>
              <a:t>Microsoft Azure*</a:t>
            </a:r>
            <a:endParaRPr lang="en-US" sz="2000" dirty="0">
              <a:solidFill>
                <a:schemeClr val="tx1">
                  <a:lumMod val="65000"/>
                  <a:lumOff val="35000"/>
                </a:schemeClr>
              </a:solidFill>
              <a:latin typeface="Intel Clear" charset="0"/>
              <a:ea typeface="Intel Clear" charset="0"/>
              <a:cs typeface="Intel Clear" charset="0"/>
            </a:endParaRPr>
          </a:p>
        </p:txBody>
      </p:sp>
    </p:spTree>
    <p:extLst>
      <p:ext uri="{BB962C8B-B14F-4D97-AF65-F5344CB8AC3E}">
        <p14:creationId xmlns:p14="http://schemas.microsoft.com/office/powerpoint/2010/main" val="2484113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5613" y="308848"/>
            <a:ext cx="8228012" cy="86868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Intel Clear"/>
              </a:rPr>
              <a:t>Cloud comparison process</a:t>
            </a:r>
            <a:endParaRPr kumimoji="0" lang="en-US" sz="2800" b="0" i="0" u="none" strike="noStrike" kern="1200" cap="none" spc="0" normalizeH="0" baseline="0" noProof="0" dirty="0">
              <a:ln>
                <a:noFill/>
              </a:ln>
              <a:solidFill>
                <a:srgbClr val="C00000"/>
              </a:solidFill>
              <a:effectLst/>
              <a:uLnTx/>
              <a:uFillTx/>
              <a:latin typeface="Intel Clea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3700"/>
            <a:ext cx="9144000" cy="1642286"/>
          </a:xfrm>
          <a:prstGeom prst="rect">
            <a:avLst/>
          </a:prstGeom>
        </p:spPr>
      </p:pic>
      <p:sp>
        <p:nvSpPr>
          <p:cNvPr id="4" name="TextBox 3"/>
          <p:cNvSpPr txBox="1"/>
          <p:nvPr/>
        </p:nvSpPr>
        <p:spPr>
          <a:xfrm>
            <a:off x="455613" y="4449270"/>
            <a:ext cx="2738437" cy="258842"/>
          </a:xfrm>
          <a:prstGeom prst="rect">
            <a:avLst/>
          </a:prstGeom>
          <a:noFill/>
        </p:spPr>
        <p:txBody>
          <a:bodyPr vert="horz" wrap="none" lIns="0" tIns="0" rIns="0" bIns="0" rtlCol="0">
            <a:noAutofit/>
          </a:bodyPr>
          <a:lstStyle/>
          <a:p>
            <a:pPr lvl="1" indent="-3175" defTabSz="457200">
              <a:lnSpc>
                <a:spcPct val="150000"/>
              </a:lnSpc>
            </a:pPr>
            <a:r>
              <a:rPr lang="en-US" sz="1000" b="1" kern="1200" dirty="0" smtClean="0">
                <a:solidFill>
                  <a:schemeClr val="tx1">
                    <a:lumMod val="65000"/>
                    <a:lumOff val="35000"/>
                  </a:schemeClr>
                </a:solidFill>
                <a:latin typeface="Intel Clear"/>
                <a:ea typeface="+mn-ea"/>
                <a:cs typeface="Intel Clear" panose="020B0604020203020204" pitchFamily="34" charset="0"/>
              </a:rPr>
              <a:t>Detailed report: </a:t>
            </a:r>
            <a:r>
              <a:rPr lang="en-US" sz="1000" kern="1200" dirty="0" smtClean="0">
                <a:solidFill>
                  <a:schemeClr val="tx1">
                    <a:lumMod val="65000"/>
                    <a:lumOff val="35000"/>
                  </a:schemeClr>
                </a:solidFill>
                <a:latin typeface="Intel Clear"/>
                <a:ea typeface="+mn-ea"/>
                <a:cs typeface="+mn-cs"/>
                <a:hlinkClick r:id="rId4"/>
              </a:rPr>
              <a:t>http</a:t>
            </a:r>
            <a:r>
              <a:rPr lang="en-US" sz="1000" kern="1200" dirty="0">
                <a:solidFill>
                  <a:schemeClr val="tx1">
                    <a:lumMod val="65000"/>
                    <a:lumOff val="35000"/>
                  </a:schemeClr>
                </a:solidFill>
                <a:latin typeface="Intel Clear"/>
                <a:ea typeface="+mn-ea"/>
                <a:cs typeface="+mn-cs"/>
                <a:hlinkClick r:id="rId4"/>
              </a:rPr>
              <a:t>://</a:t>
            </a:r>
            <a:r>
              <a:rPr lang="en-US" sz="1000" kern="1200" dirty="0" smtClean="0">
                <a:solidFill>
                  <a:schemeClr val="tx1">
                    <a:lumMod val="65000"/>
                    <a:lumOff val="35000"/>
                  </a:schemeClr>
                </a:solidFill>
                <a:latin typeface="Intel Clear"/>
                <a:ea typeface="+mn-ea"/>
                <a:cs typeface="+mn-cs"/>
                <a:hlinkClick r:id="rId4"/>
              </a:rPr>
              <a:t>tiny.cc/full-cloud-report</a:t>
            </a:r>
            <a:r>
              <a:rPr lang="en-US" sz="1000" kern="1200" dirty="0" smtClean="0">
                <a:solidFill>
                  <a:schemeClr val="tx1">
                    <a:lumMod val="65000"/>
                    <a:lumOff val="35000"/>
                  </a:schemeClr>
                </a:solidFill>
                <a:latin typeface="Intel Clear"/>
                <a:ea typeface="+mn-ea"/>
                <a:cs typeface="+mn-cs"/>
              </a:rPr>
              <a:t> </a:t>
            </a:r>
            <a:r>
              <a:rPr lang="en-US" sz="1000" kern="1200" dirty="0" smtClean="0">
                <a:solidFill>
                  <a:srgbClr val="B7D108"/>
                </a:solidFill>
                <a:latin typeface="Intel Clear"/>
                <a:ea typeface="+mn-ea"/>
                <a:cs typeface="+mn-cs"/>
              </a:rPr>
              <a:t> </a:t>
            </a:r>
            <a:endParaRPr lang="en-US" sz="1000" kern="1200" dirty="0">
              <a:solidFill>
                <a:srgbClr val="B7D108"/>
              </a:solidFill>
              <a:latin typeface="Intel Clear"/>
              <a:ea typeface="+mn-ea"/>
              <a:cs typeface="+mn-cs"/>
            </a:endParaRPr>
          </a:p>
        </p:txBody>
      </p:sp>
    </p:spTree>
    <p:extLst>
      <p:ext uri="{BB962C8B-B14F-4D97-AF65-F5344CB8AC3E}">
        <p14:creationId xmlns:p14="http://schemas.microsoft.com/office/powerpoint/2010/main" val="3094171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Stack Foundation 16x9 Template">
  <a:themeElements>
    <a:clrScheme name="OpenStack Colors">
      <a:dk1>
        <a:srgbClr val="000000"/>
      </a:dk1>
      <a:lt1>
        <a:srgbClr val="FFFFFF"/>
      </a:lt1>
      <a:dk2>
        <a:srgbClr val="213B54"/>
      </a:dk2>
      <a:lt2>
        <a:srgbClr val="E8EEF5"/>
      </a:lt2>
      <a:accent1>
        <a:srgbClr val="259ADB"/>
      </a:accent1>
      <a:accent2>
        <a:srgbClr val="CD1E1E"/>
      </a:accent2>
      <a:accent3>
        <a:srgbClr val="4CDCC6"/>
      </a:accent3>
      <a:accent4>
        <a:srgbClr val="265D88"/>
      </a:accent4>
      <a:accent5>
        <a:srgbClr val="F3433E"/>
      </a:accent5>
      <a:accent6>
        <a:srgbClr val="AAAAAA"/>
      </a:accent6>
      <a:hlink>
        <a:srgbClr val="259ADB"/>
      </a:hlink>
      <a:folHlink>
        <a:srgbClr val="265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4CC091FB264644957501FAC20A3CB5" ma:contentTypeVersion="0" ma:contentTypeDescription="Create a new document." ma:contentTypeScope="" ma:versionID="30ed07f82d3330a2eb4cab03a6a7ef2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E70650-1DF0-48FE-9C1A-350455D1589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96BF3F6-8B54-475B-AA76-0236BEB38B79}">
  <ds:schemaRefs>
    <ds:schemaRef ds:uri="http://schemas.microsoft.com/sharepoint/v3/contenttype/forms"/>
  </ds:schemaRefs>
</ds:datastoreItem>
</file>

<file path=customXml/itemProps3.xml><?xml version="1.0" encoding="utf-8"?>
<ds:datastoreItem xmlns:ds="http://schemas.openxmlformats.org/officeDocument/2006/customXml" ds:itemID="{E1EDF528-A23F-4C93-88BD-B50C834E9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2516</TotalTime>
  <Words>1996</Words>
  <Application>Microsoft Macintosh PowerPoint</Application>
  <PresentationFormat>On-screen Show (16:9)</PresentationFormat>
  <Paragraphs>282</Paragraphs>
  <Slides>27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Helvetica Neue</vt:lpstr>
      <vt:lpstr>Intel Clear</vt:lpstr>
      <vt:lpstr>Intel Clear Light</vt:lpstr>
      <vt:lpstr>Intel Clear Pro</vt:lpstr>
      <vt:lpstr>Verdana</vt:lpstr>
      <vt:lpstr>Wingdings</vt:lpstr>
      <vt:lpstr>OpenStack Foundation 16x9 Template</vt:lpstr>
      <vt:lpstr>Is OpenStack* ready for app developers? </vt:lpstr>
      <vt:lpstr>PowerPoint Presentation</vt:lpstr>
      <vt:lpstr>PowerPoint Presentation</vt:lpstr>
      <vt:lpstr>Where is OpenStack* in terms of developer experience?</vt:lpstr>
      <vt:lpstr>PowerPoint Presentation</vt:lpstr>
      <vt:lpstr>PowerPoint Presentation</vt:lpstr>
      <vt:lpstr>Cloud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vt:lpstr>
      <vt:lpstr>PowerPoint Presentation</vt:lpstr>
      <vt:lpstr>PowerPoint Presentation</vt:lpstr>
      <vt:lpstr>PowerPoint Presentation</vt:lpstr>
      <vt:lpstr>PowerPoint Presentation</vt:lpstr>
      <vt:lpstr>Q&amp;A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Architecting Application Workload for OpenStack* Cloud</dc:title>
  <cp:keywords>CTPClassification=CTP_IC:VisualMarkings=</cp:keywords>
  <cp:lastModifiedBy>Microsoft Office User</cp:lastModifiedBy>
  <cp:revision>81</cp:revision>
  <dcterms:modified xsi:type="dcterms:W3CDTF">2016-04-27T18:44:43Z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0x010100E84CC091FB264644957501FAC20A3CB5</vt:lpwstr>
  </property>
  <property fmtid="{D5CDD505-2E9C-101B-9397-08002B2CF9AE}" pid="3" name="TitusGUID">
    <vt:lpwstr>5d8910e9-0b25-4734-90b4-af2c21a19783</vt:lpwstr>
  </property>
  <property fmtid="{D5CDD505-2E9C-101B-9397-08002B2CF9AE}" pid="4" name="CTP_BU">
    <vt:lpwstr>SSG ENABLING GROUP</vt:lpwstr>
  </property>
  <property fmtid="{D5CDD505-2E9C-101B-9397-08002B2CF9AE}" pid="5" name="CTP_TimeStamp">
    <vt:lpwstr>2016-04-05 21:16:52Z</vt:lpwstr>
  </property>
  <property fmtid="{D5CDD505-2E9C-101B-9397-08002B2CF9AE}" pid="6" name="CTPClassification">
    <vt:lpwstr>CTP_IC</vt:lpwstr>
  </property>
</Properties>
</file>